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35"/>
  </p:notesMasterIdLst>
  <p:handoutMasterIdLst>
    <p:handoutMasterId r:id="rId36"/>
  </p:handoutMasterIdLst>
  <p:sldIdLst>
    <p:sldId id="265" r:id="rId2"/>
    <p:sldId id="290" r:id="rId3"/>
    <p:sldId id="280" r:id="rId4"/>
    <p:sldId id="315" r:id="rId5"/>
    <p:sldId id="326" r:id="rId6"/>
    <p:sldId id="327" r:id="rId7"/>
    <p:sldId id="293" r:id="rId8"/>
    <p:sldId id="308" r:id="rId9"/>
    <p:sldId id="318" r:id="rId10"/>
    <p:sldId id="319" r:id="rId11"/>
    <p:sldId id="320" r:id="rId12"/>
    <p:sldId id="321" r:id="rId13"/>
    <p:sldId id="309" r:id="rId14"/>
    <p:sldId id="322" r:id="rId15"/>
    <p:sldId id="325" r:id="rId16"/>
    <p:sldId id="288" r:id="rId17"/>
    <p:sldId id="302" r:id="rId18"/>
    <p:sldId id="338" r:id="rId19"/>
    <p:sldId id="329" r:id="rId20"/>
    <p:sldId id="340" r:id="rId21"/>
    <p:sldId id="331" r:id="rId22"/>
    <p:sldId id="341" r:id="rId23"/>
    <p:sldId id="332" r:id="rId24"/>
    <p:sldId id="333" r:id="rId25"/>
    <p:sldId id="334" r:id="rId26"/>
    <p:sldId id="342" r:id="rId27"/>
    <p:sldId id="344" r:id="rId28"/>
    <p:sldId id="343" r:id="rId29"/>
    <p:sldId id="339" r:id="rId30"/>
    <p:sldId id="335" r:id="rId31"/>
    <p:sldId id="336" r:id="rId32"/>
    <p:sldId id="345" r:id="rId33"/>
    <p:sldId id="268" r:id="rId34"/>
  </p:sldIdLst>
  <p:sldSz cx="9144000" cy="6858000" type="screen4x3"/>
  <p:notesSz cx="6794500" cy="99314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utsch andrea" initials="p" lastIdx="4" clrIdx="0"/>
  <p:cmAuthor id="1" name="sabine mccallum " initials="sm"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8FB6"/>
    <a:srgbClr val="005D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134" autoAdjust="0"/>
  </p:normalViewPr>
  <p:slideViewPr>
    <p:cSldViewPr>
      <p:cViewPr>
        <p:scale>
          <a:sx n="60" d="100"/>
          <a:sy n="60" d="100"/>
        </p:scale>
        <p:origin x="-1572" y="-3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3984" y="-96"/>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1347A4DE-854B-4EB9-81C7-6614171A14A8}" type="datetimeFigureOut">
              <a:rPr lang="de-DE" smtClean="0"/>
              <a:pPr/>
              <a:t>16.03.2012</a:t>
            </a:fld>
            <a:endParaRPr lang="de-DE"/>
          </a:p>
        </p:txBody>
      </p:sp>
      <p:sp>
        <p:nvSpPr>
          <p:cNvPr id="4" name="Fußzeilenplatzhalt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6E3CF6D5-4383-4321-AAEB-426E983D54A0}" type="slidenum">
              <a:rPr lang="de-DE" smtClean="0"/>
              <a:pPr/>
              <a:t>‹Nr.›</a:t>
            </a:fld>
            <a:endParaRPr lang="de-DE"/>
          </a:p>
        </p:txBody>
      </p:sp>
    </p:spTree>
    <p:extLst>
      <p:ext uri="{BB962C8B-B14F-4D97-AF65-F5344CB8AC3E}">
        <p14:creationId xmlns:p14="http://schemas.microsoft.com/office/powerpoint/2010/main" val="2691128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7D6F44E6-AF12-4E5C-83FC-C978EAE29254}" type="datetimeFigureOut">
              <a:rPr lang="de-DE" smtClean="0"/>
              <a:pPr/>
              <a:t>16.03.2012</a:t>
            </a:fld>
            <a:endParaRPr lang="de-DE"/>
          </a:p>
        </p:txBody>
      </p:sp>
      <p:sp>
        <p:nvSpPr>
          <p:cNvPr id="4" name="Folienbildplatzhalt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8E09EB75-5062-4450-9971-05B7244DA446}" type="slidenum">
              <a:rPr lang="de-DE" smtClean="0"/>
              <a:pPr/>
              <a:t>‹Nr.›</a:t>
            </a:fld>
            <a:endParaRPr lang="de-DE"/>
          </a:p>
        </p:txBody>
      </p:sp>
    </p:spTree>
    <p:extLst>
      <p:ext uri="{BB962C8B-B14F-4D97-AF65-F5344CB8AC3E}">
        <p14:creationId xmlns:p14="http://schemas.microsoft.com/office/powerpoint/2010/main" val="2770211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8E09EB75-5062-4450-9971-05B7244DA446}"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8E09EB75-5062-4450-9971-05B7244DA446}" type="slidenum">
              <a:rPr lang="de-DE" smtClean="0"/>
              <a:pPr/>
              <a:t>13</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8E09EB75-5062-4450-9971-05B7244DA446}" type="slidenum">
              <a:rPr lang="de-DE" smtClean="0"/>
              <a:pPr/>
              <a:t>16</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8E09EB75-5062-4450-9971-05B7244DA446}" type="slidenum">
              <a:rPr lang="de-DE" smtClean="0"/>
              <a:pPr/>
              <a:t>17</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8E09EB75-5062-4450-9971-05B7244DA446}" type="slidenum">
              <a:rPr lang="de-DE" smtClean="0"/>
              <a:pPr/>
              <a:t>33</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8E09EB75-5062-4450-9971-05B7244DA446}" type="slidenum">
              <a:rPr lang="de-DE" smtClean="0"/>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8E09EB75-5062-4450-9971-05B7244DA446}" type="slidenum">
              <a:rPr lang="de-DE" smtClean="0"/>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Folienbildplatzhalter 1"/>
          <p:cNvSpPr>
            <a:spLocks noGrp="1" noRot="1" noChangeAspect="1"/>
          </p:cNvSpPr>
          <p:nvPr>
            <p:ph type="sldImg"/>
          </p:nvPr>
        </p:nvSpPr>
        <p:spPr bwMode="auto">
          <a:noFill/>
          <a:ln>
            <a:solidFill>
              <a:srgbClr val="000000"/>
            </a:solidFill>
            <a:miter lim="800000"/>
            <a:headEnd/>
            <a:tailEnd/>
          </a:ln>
        </p:spPr>
      </p:sp>
      <p:sp>
        <p:nvSpPr>
          <p:cNvPr id="20482"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EU adaptation strategy will build on current status of adaptation knowledge taking into account international, EU and all other relevant research and experience (in addition, stakeholder events shall ensure the consideration of a broad range of knowledge and experience)</a:t>
            </a:r>
          </a:p>
        </p:txBody>
      </p:sp>
      <p:sp>
        <p:nvSpPr>
          <p:cNvPr id="2048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757535-996A-4F16-B5EC-0DE3BE72E269}" type="slidenum">
              <a:rPr lang="de-DE"/>
              <a:pPr fontAlgn="base">
                <a:spcBef>
                  <a:spcPct val="0"/>
                </a:spcBef>
                <a:spcAft>
                  <a:spcPct val="0"/>
                </a:spcAft>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8E09EB75-5062-4450-9971-05B7244DA446}" type="slidenum">
              <a:rPr lang="de-DE" smtClean="0"/>
              <a:pPr/>
              <a:t>7</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8E09EB75-5062-4450-9971-05B7244DA446}" type="slidenum">
              <a:rPr lang="de-DE" smtClean="0"/>
              <a:pPr/>
              <a:t>8</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0000" lnSpcReduction="20000"/>
          </a:bodyPr>
          <a:lstStyle/>
          <a:p>
            <a:pPr>
              <a:buNone/>
            </a:pPr>
            <a:r>
              <a:rPr lang="en-US" sz="1600" b="1" kern="0" cap="all" dirty="0" smtClean="0">
                <a:solidFill>
                  <a:srgbClr val="6F8FB6"/>
                </a:solidFill>
                <a:latin typeface="Arial"/>
                <a:ea typeface="Times New Roman"/>
                <a:cs typeface="Times New Roman"/>
              </a:rPr>
              <a:t>1. </a:t>
            </a:r>
            <a:r>
              <a:rPr lang="en-GB" sz="1600" b="1" kern="0" cap="all" dirty="0" smtClean="0">
                <a:solidFill>
                  <a:srgbClr val="6F8FB6"/>
                </a:solidFill>
                <a:latin typeface="Arial"/>
                <a:ea typeface="Times New Roman"/>
                <a:cs typeface="Times New Roman"/>
              </a:rPr>
              <a:t>Context, problem definition</a:t>
            </a:r>
            <a:endParaRPr lang="de-DE" sz="1600" dirty="0" smtClean="0">
              <a:latin typeface="Arial"/>
              <a:ea typeface="Arial"/>
              <a:cs typeface="Times New Roman"/>
            </a:endParaRPr>
          </a:p>
          <a:p>
            <a:pPr lvl="1">
              <a:spcAft>
                <a:spcPts val="200"/>
              </a:spcAft>
            </a:pPr>
            <a:r>
              <a:rPr lang="en-GB" sz="1400" dirty="0" smtClean="0">
                <a:latin typeface="Arial"/>
                <a:ea typeface="Arial"/>
                <a:cs typeface="Times New Roman"/>
              </a:rPr>
              <a:t>Describe the nature and scale of the problem</a:t>
            </a:r>
            <a:endParaRPr lang="en-GB" sz="1400" dirty="0" smtClean="0"/>
          </a:p>
          <a:p>
            <a:pPr lvl="1">
              <a:spcAft>
                <a:spcPts val="200"/>
              </a:spcAft>
            </a:pPr>
            <a:r>
              <a:rPr lang="en-GB" sz="1400" dirty="0" smtClean="0"/>
              <a:t>Identify who is most affected</a:t>
            </a:r>
            <a:endParaRPr lang="de-DE" sz="1400" dirty="0" smtClean="0"/>
          </a:p>
          <a:p>
            <a:pPr lvl="1">
              <a:spcAft>
                <a:spcPts val="200"/>
              </a:spcAft>
            </a:pPr>
            <a:r>
              <a:rPr lang="en-GB" sz="1400" dirty="0" smtClean="0"/>
              <a:t>Establish the drivers and underlying causes</a:t>
            </a:r>
            <a:endParaRPr lang="de-DE" sz="1400" dirty="0" smtClean="0"/>
          </a:p>
          <a:p>
            <a:pPr lvl="1">
              <a:spcAft>
                <a:spcPts val="200"/>
              </a:spcAft>
            </a:pPr>
            <a:r>
              <a:rPr lang="en-GB" sz="1400" dirty="0" smtClean="0"/>
              <a:t>Identify clearly assumptions made, risks and uncertainty involved</a:t>
            </a:r>
            <a:endParaRPr lang="de-DE" sz="1400" dirty="0" smtClean="0"/>
          </a:p>
          <a:p>
            <a:pPr lvl="1">
              <a:spcAft>
                <a:spcPts val="200"/>
              </a:spcAft>
            </a:pPr>
            <a:r>
              <a:rPr lang="en-GB" sz="1400" dirty="0" smtClean="0"/>
              <a:t>Describe how the problem has developed over time and which existing policies at Community or Member State [if applicable] level are likely concerned</a:t>
            </a:r>
            <a:endParaRPr lang="de-DE" sz="1400" dirty="0" smtClean="0"/>
          </a:p>
          <a:p>
            <a:pPr lvl="1">
              <a:spcAft>
                <a:spcPts val="200"/>
              </a:spcAft>
            </a:pPr>
            <a:r>
              <a:rPr lang="en-GB" sz="1400" dirty="0" smtClean="0"/>
              <a:t>Identify a clear baseline, i.e. describe how the problem is likely to develop in the future without new EU action</a:t>
            </a:r>
            <a:endParaRPr lang="de-DE" sz="1400" dirty="0" smtClean="0"/>
          </a:p>
          <a:p>
            <a:pPr lvl="1">
              <a:spcAft>
                <a:spcPts val="200"/>
              </a:spcAft>
            </a:pPr>
            <a:r>
              <a:rPr lang="en-GB" sz="1400" dirty="0" smtClean="0"/>
              <a:t>Address the necessity for the COM to act, i.e. develop an argument for EU value added</a:t>
            </a:r>
            <a:r>
              <a:rPr lang="en-GB" sz="1400" b="1" cap="all" dirty="0" smtClean="0"/>
              <a:t> </a:t>
            </a:r>
            <a:endParaRPr lang="en-GB" sz="500" b="1" cap="all" dirty="0" smtClean="0"/>
          </a:p>
          <a:p>
            <a:pPr>
              <a:lnSpc>
                <a:spcPct val="150000"/>
              </a:lnSpc>
              <a:spcAft>
                <a:spcPts val="0"/>
              </a:spcAft>
              <a:buNone/>
            </a:pPr>
            <a:r>
              <a:rPr lang="en-GB" sz="1600" b="1" kern="0" cap="all" dirty="0" smtClean="0">
                <a:solidFill>
                  <a:srgbClr val="6F8FB6"/>
                </a:solidFill>
                <a:latin typeface="Arial"/>
                <a:ea typeface="Times New Roman"/>
                <a:cs typeface="Times New Roman"/>
              </a:rPr>
              <a:t>2. Objectives</a:t>
            </a:r>
            <a:endParaRPr lang="de-DE" sz="1600" b="1" kern="0" cap="all" dirty="0" smtClean="0">
              <a:solidFill>
                <a:srgbClr val="6F8FB6"/>
              </a:solidFill>
              <a:latin typeface="Arial"/>
              <a:ea typeface="Times New Roman"/>
              <a:cs typeface="Times New Roman"/>
            </a:endParaRPr>
          </a:p>
          <a:p>
            <a:pPr lvl="1">
              <a:spcAft>
                <a:spcPts val="200"/>
              </a:spcAft>
            </a:pPr>
            <a:r>
              <a:rPr lang="en-GB" sz="1400" dirty="0" smtClean="0"/>
              <a:t>Set objectives that correspond to the problem </a:t>
            </a:r>
            <a:endParaRPr lang="de-DE" sz="1400" dirty="0" smtClean="0"/>
          </a:p>
          <a:p>
            <a:pPr lvl="1">
              <a:spcAft>
                <a:spcPts val="200"/>
              </a:spcAft>
            </a:pPr>
            <a:r>
              <a:rPr lang="en-GB" sz="1400" dirty="0" smtClean="0"/>
              <a:t>Establish objectives at a number of levels, going from general to specific/operational</a:t>
            </a:r>
            <a:endParaRPr lang="de-DE" sz="1400" dirty="0" smtClean="0"/>
          </a:p>
          <a:p>
            <a:pPr lvl="1">
              <a:spcAft>
                <a:spcPts val="200"/>
              </a:spcAft>
            </a:pPr>
            <a:r>
              <a:rPr lang="en-GB" sz="1400" dirty="0" smtClean="0"/>
              <a:t>[If already possible:] Express the objectives in SMART terms (specific, measurable, achievable, realistic, time-dependent)</a:t>
            </a:r>
            <a:endParaRPr lang="de-DE" sz="1400" dirty="0" smtClean="0"/>
          </a:p>
          <a:p>
            <a:pPr>
              <a:buNone/>
            </a:pPr>
            <a:r>
              <a:rPr lang="en-GB" sz="1600" b="1" kern="0" cap="all" dirty="0" smtClean="0">
                <a:solidFill>
                  <a:srgbClr val="6F8FB6"/>
                </a:solidFill>
                <a:latin typeface="Arial"/>
                <a:ea typeface="Times New Roman"/>
                <a:cs typeface="Times New Roman"/>
              </a:rPr>
              <a:t>3. Options</a:t>
            </a:r>
            <a:endParaRPr lang="de-DE" dirty="0" smtClean="0"/>
          </a:p>
          <a:p>
            <a:pPr lvl="1">
              <a:spcAft>
                <a:spcPts val="200"/>
              </a:spcAft>
            </a:pPr>
            <a:r>
              <a:rPr lang="en-US" sz="1400" dirty="0" smtClean="0"/>
              <a:t>Consider options to develop around the following three categories: </a:t>
            </a:r>
            <a:endParaRPr lang="de-DE" sz="1400" dirty="0" smtClean="0"/>
          </a:p>
          <a:p>
            <a:pPr lvl="1">
              <a:spcAft>
                <a:spcPts val="200"/>
              </a:spcAft>
            </a:pPr>
            <a:r>
              <a:rPr lang="en-US" sz="1400" dirty="0" smtClean="0"/>
              <a:t>filling the knowledge gaps and facilitating exchange of best practices between Member States and actors concerned, </a:t>
            </a:r>
            <a:endParaRPr lang="de-DE" sz="1400" dirty="0" smtClean="0"/>
          </a:p>
          <a:p>
            <a:pPr lvl="1">
              <a:spcAft>
                <a:spcPts val="200"/>
              </a:spcAft>
            </a:pPr>
            <a:r>
              <a:rPr lang="en-US" sz="1400" dirty="0" smtClean="0"/>
              <a:t>further developing adaptation mainstreaming into relevant EU policies and strategies,</a:t>
            </a:r>
            <a:endParaRPr lang="de-DE" sz="1400" dirty="0" smtClean="0"/>
          </a:p>
          <a:p>
            <a:pPr lvl="1">
              <a:spcAft>
                <a:spcPts val="200"/>
              </a:spcAft>
            </a:pPr>
            <a:r>
              <a:rPr lang="en-US" sz="1400" dirty="0" smtClean="0"/>
              <a:t>capturing the potential of the market for enhancing the EU's resilience to climate change ([where applicable:] including considerations on standards, insurance, finance, climate risk disclosure and market based instruments)</a:t>
            </a:r>
            <a:endParaRPr lang="en-US" dirty="0" smtClean="0"/>
          </a:p>
          <a:p>
            <a:pPr>
              <a:buNone/>
            </a:pPr>
            <a:r>
              <a:rPr lang="en-US" sz="1600" b="1" kern="0" cap="all" dirty="0" smtClean="0">
                <a:solidFill>
                  <a:srgbClr val="6F8FB6"/>
                </a:solidFill>
                <a:latin typeface="Arial"/>
                <a:ea typeface="Times New Roman"/>
                <a:cs typeface="Times New Roman"/>
              </a:rPr>
              <a:t>4. Evidence base, work planned</a:t>
            </a:r>
            <a:endParaRPr lang="de-DE" dirty="0" smtClean="0"/>
          </a:p>
          <a:p>
            <a:pPr lvl="1">
              <a:spcAft>
                <a:spcPts val="200"/>
              </a:spcAft>
            </a:pPr>
            <a:r>
              <a:rPr lang="en-US" sz="1400" dirty="0" smtClean="0"/>
              <a:t>What information and data are already available and will be used? </a:t>
            </a:r>
            <a:endParaRPr lang="de-DE" sz="1400" dirty="0" smtClean="0"/>
          </a:p>
          <a:p>
            <a:pPr lvl="1">
              <a:spcAft>
                <a:spcPts val="200"/>
              </a:spcAft>
            </a:pPr>
            <a:r>
              <a:rPr lang="en-US" sz="1400" dirty="0" smtClean="0"/>
              <a:t>Which ongoing activities need to be taken into account?</a:t>
            </a:r>
            <a:endParaRPr lang="de-DE" sz="1400" dirty="0" smtClean="0"/>
          </a:p>
          <a:p>
            <a:pPr lvl="1">
              <a:spcAft>
                <a:spcPts val="200"/>
              </a:spcAft>
            </a:pPr>
            <a:r>
              <a:rPr lang="en-US" sz="1400" dirty="0" smtClean="0"/>
              <a:t>What further information needs to be gathered, how will this be done (e.g. within the project or by external experts under a separate contract)?</a:t>
            </a:r>
            <a:endParaRPr lang="de-DE" sz="1400" dirty="0" smtClean="0"/>
          </a:p>
          <a:p>
            <a:pPr lvl="1">
              <a:spcAft>
                <a:spcPts val="200"/>
              </a:spcAft>
            </a:pPr>
            <a:r>
              <a:rPr lang="en-US" sz="1400" dirty="0" smtClean="0"/>
              <a:t>Which cross-cutting issues need to be considered?</a:t>
            </a:r>
            <a:endParaRPr lang="en-US" sz="1400" dirty="0" smtClean="0">
              <a:latin typeface="Arial"/>
              <a:ea typeface="Arial"/>
              <a:cs typeface="Times New Roman"/>
            </a:endParaRPr>
          </a:p>
          <a:p>
            <a:pPr>
              <a:buNone/>
            </a:pPr>
            <a:r>
              <a:rPr lang="en-US" sz="1600" b="1" kern="0" cap="all" dirty="0" smtClean="0">
                <a:solidFill>
                  <a:srgbClr val="6F8FB6"/>
                </a:solidFill>
                <a:latin typeface="Arial"/>
                <a:ea typeface="Times New Roman"/>
                <a:cs typeface="Times New Roman"/>
              </a:rPr>
              <a:t>5. Meetings, Consultations</a:t>
            </a:r>
            <a:endParaRPr lang="de-DE" dirty="0" smtClean="0"/>
          </a:p>
          <a:p>
            <a:pPr lvl="1">
              <a:spcAft>
                <a:spcPts val="200"/>
              </a:spcAft>
            </a:pPr>
            <a:r>
              <a:rPr lang="en-US" sz="1400" dirty="0" smtClean="0"/>
              <a:t>Who are the relevant target groups (i.e. who will be affected and who will be involved in the implementation?) </a:t>
            </a:r>
            <a:endParaRPr lang="de-DE" sz="1400" dirty="0" smtClean="0"/>
          </a:p>
          <a:p>
            <a:pPr lvl="1">
              <a:spcAft>
                <a:spcPts val="200"/>
              </a:spcAft>
            </a:pPr>
            <a:r>
              <a:rPr lang="en-US" sz="1400" dirty="0" smtClean="0"/>
              <a:t>Which stakeholders &amp; experts will be consulted, how, and at what stage?</a:t>
            </a:r>
            <a:endParaRPr lang="de-DE" sz="1400" dirty="0" smtClean="0"/>
          </a:p>
          <a:p>
            <a:pPr lvl="1">
              <a:spcAft>
                <a:spcPts val="200"/>
              </a:spcAft>
            </a:pPr>
            <a:r>
              <a:rPr lang="en-US" sz="1400" dirty="0" smtClean="0"/>
              <a:t>Which meetings are foreseen and when?</a:t>
            </a:r>
            <a:endParaRPr lang="de-DE" dirty="0" smtClean="0"/>
          </a:p>
          <a:p>
            <a:endParaRPr lang="de-DE" dirty="0"/>
          </a:p>
        </p:txBody>
      </p:sp>
      <p:sp>
        <p:nvSpPr>
          <p:cNvPr id="4" name="Foliennummernplatzhalter 3"/>
          <p:cNvSpPr>
            <a:spLocks noGrp="1"/>
          </p:cNvSpPr>
          <p:nvPr>
            <p:ph type="sldNum" sz="quarter" idx="10"/>
          </p:nvPr>
        </p:nvSpPr>
        <p:spPr/>
        <p:txBody>
          <a:bodyPr/>
          <a:lstStyle/>
          <a:p>
            <a:fld id="{8E09EB75-5062-4450-9971-05B7244DA446}" type="slidenum">
              <a:rPr lang="de-DE" smtClean="0"/>
              <a:pPr/>
              <a:t>10</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0000" lnSpcReduction="20000"/>
          </a:bodyPr>
          <a:lstStyle/>
          <a:p>
            <a:pPr>
              <a:buNone/>
            </a:pPr>
            <a:r>
              <a:rPr lang="en-US" sz="1600" b="1" kern="0" cap="all" dirty="0" smtClean="0">
                <a:solidFill>
                  <a:srgbClr val="6F8FB6"/>
                </a:solidFill>
                <a:latin typeface="Arial"/>
                <a:ea typeface="Times New Roman"/>
                <a:cs typeface="Times New Roman"/>
              </a:rPr>
              <a:t>1. </a:t>
            </a:r>
            <a:r>
              <a:rPr lang="en-GB" sz="1600" b="1" kern="0" cap="all" dirty="0" smtClean="0">
                <a:solidFill>
                  <a:srgbClr val="6F8FB6"/>
                </a:solidFill>
                <a:latin typeface="Arial"/>
                <a:ea typeface="Times New Roman"/>
                <a:cs typeface="Times New Roman"/>
              </a:rPr>
              <a:t>Context, problem definition</a:t>
            </a:r>
            <a:endParaRPr lang="de-DE" sz="1600" dirty="0" smtClean="0">
              <a:latin typeface="Arial"/>
              <a:ea typeface="Arial"/>
              <a:cs typeface="Times New Roman"/>
            </a:endParaRPr>
          </a:p>
          <a:p>
            <a:pPr lvl="1">
              <a:spcAft>
                <a:spcPts val="200"/>
              </a:spcAft>
            </a:pPr>
            <a:r>
              <a:rPr lang="en-GB" sz="1400" dirty="0" smtClean="0">
                <a:latin typeface="Arial"/>
                <a:ea typeface="Arial"/>
                <a:cs typeface="Times New Roman"/>
              </a:rPr>
              <a:t>Describe the nature and scale of the problem</a:t>
            </a:r>
            <a:endParaRPr lang="en-GB" sz="1400" dirty="0" smtClean="0"/>
          </a:p>
          <a:p>
            <a:pPr lvl="1">
              <a:spcAft>
                <a:spcPts val="200"/>
              </a:spcAft>
            </a:pPr>
            <a:r>
              <a:rPr lang="en-GB" sz="1400" dirty="0" smtClean="0"/>
              <a:t>Identify who is most affected</a:t>
            </a:r>
            <a:endParaRPr lang="de-DE" sz="1400" dirty="0" smtClean="0"/>
          </a:p>
          <a:p>
            <a:pPr lvl="1">
              <a:spcAft>
                <a:spcPts val="200"/>
              </a:spcAft>
            </a:pPr>
            <a:r>
              <a:rPr lang="en-GB" sz="1400" dirty="0" smtClean="0"/>
              <a:t>Establish the drivers and underlying causes</a:t>
            </a:r>
            <a:endParaRPr lang="de-DE" sz="1400" dirty="0" smtClean="0"/>
          </a:p>
          <a:p>
            <a:pPr lvl="1">
              <a:spcAft>
                <a:spcPts val="200"/>
              </a:spcAft>
            </a:pPr>
            <a:r>
              <a:rPr lang="en-GB" sz="1400" dirty="0" smtClean="0"/>
              <a:t>Identify clearly assumptions made, risks and uncertainty involved</a:t>
            </a:r>
            <a:endParaRPr lang="de-DE" sz="1400" dirty="0" smtClean="0"/>
          </a:p>
          <a:p>
            <a:pPr lvl="1">
              <a:spcAft>
                <a:spcPts val="200"/>
              </a:spcAft>
            </a:pPr>
            <a:r>
              <a:rPr lang="en-GB" sz="1400" dirty="0" smtClean="0"/>
              <a:t>Describe how the problem has developed over time and which existing policies at Community or Member State [if applicable] level are likely concerned</a:t>
            </a:r>
            <a:endParaRPr lang="de-DE" sz="1400" dirty="0" smtClean="0"/>
          </a:p>
          <a:p>
            <a:pPr lvl="1">
              <a:spcAft>
                <a:spcPts val="200"/>
              </a:spcAft>
            </a:pPr>
            <a:r>
              <a:rPr lang="en-GB" sz="1400" dirty="0" smtClean="0"/>
              <a:t>Identify a clear baseline, i.e. describe how the problem is likely to develop in the future without new EU action</a:t>
            </a:r>
            <a:endParaRPr lang="de-DE" sz="1400" dirty="0" smtClean="0"/>
          </a:p>
          <a:p>
            <a:pPr lvl="1">
              <a:spcAft>
                <a:spcPts val="200"/>
              </a:spcAft>
            </a:pPr>
            <a:r>
              <a:rPr lang="en-GB" sz="1400" dirty="0" smtClean="0"/>
              <a:t>Address the necessity for the COM to act, i.e. develop an argument for EU value added</a:t>
            </a:r>
            <a:r>
              <a:rPr lang="en-GB" sz="1400" b="1" cap="all" dirty="0" smtClean="0"/>
              <a:t> </a:t>
            </a:r>
            <a:endParaRPr lang="en-GB" sz="500" b="1" cap="all" dirty="0" smtClean="0"/>
          </a:p>
          <a:p>
            <a:pPr>
              <a:lnSpc>
                <a:spcPct val="150000"/>
              </a:lnSpc>
              <a:spcAft>
                <a:spcPts val="0"/>
              </a:spcAft>
              <a:buNone/>
            </a:pPr>
            <a:r>
              <a:rPr lang="en-GB" sz="1600" b="1" kern="0" cap="all" dirty="0" smtClean="0">
                <a:solidFill>
                  <a:srgbClr val="6F8FB6"/>
                </a:solidFill>
                <a:latin typeface="Arial"/>
                <a:ea typeface="Times New Roman"/>
                <a:cs typeface="Times New Roman"/>
              </a:rPr>
              <a:t>2. Objectives</a:t>
            </a:r>
            <a:endParaRPr lang="de-DE" sz="1600" b="1" kern="0" cap="all" dirty="0" smtClean="0">
              <a:solidFill>
                <a:srgbClr val="6F8FB6"/>
              </a:solidFill>
              <a:latin typeface="Arial"/>
              <a:ea typeface="Times New Roman"/>
              <a:cs typeface="Times New Roman"/>
            </a:endParaRPr>
          </a:p>
          <a:p>
            <a:pPr lvl="1">
              <a:spcAft>
                <a:spcPts val="200"/>
              </a:spcAft>
            </a:pPr>
            <a:r>
              <a:rPr lang="en-GB" sz="1400" dirty="0" smtClean="0"/>
              <a:t>Set objectives that correspond to the problem </a:t>
            </a:r>
            <a:endParaRPr lang="de-DE" sz="1400" dirty="0" smtClean="0"/>
          </a:p>
          <a:p>
            <a:pPr lvl="1">
              <a:spcAft>
                <a:spcPts val="200"/>
              </a:spcAft>
            </a:pPr>
            <a:r>
              <a:rPr lang="en-GB" sz="1400" dirty="0" smtClean="0"/>
              <a:t>Establish objectives at a number of levels, going from general to specific/operational</a:t>
            </a:r>
            <a:endParaRPr lang="de-DE" sz="1400" dirty="0" smtClean="0"/>
          </a:p>
          <a:p>
            <a:pPr lvl="1">
              <a:spcAft>
                <a:spcPts val="200"/>
              </a:spcAft>
            </a:pPr>
            <a:r>
              <a:rPr lang="en-GB" sz="1400" dirty="0" smtClean="0"/>
              <a:t>[If already possible:] Express the objectives in SMART terms (specific, measurable, achievable, realistic, time-dependent)</a:t>
            </a:r>
            <a:endParaRPr lang="de-DE" sz="1400" dirty="0" smtClean="0"/>
          </a:p>
          <a:p>
            <a:pPr>
              <a:buNone/>
            </a:pPr>
            <a:r>
              <a:rPr lang="en-GB" sz="1600" b="1" kern="0" cap="all" dirty="0" smtClean="0">
                <a:solidFill>
                  <a:srgbClr val="6F8FB6"/>
                </a:solidFill>
                <a:latin typeface="Arial"/>
                <a:ea typeface="Times New Roman"/>
                <a:cs typeface="Times New Roman"/>
              </a:rPr>
              <a:t>3. Options</a:t>
            </a:r>
            <a:endParaRPr lang="de-DE" dirty="0" smtClean="0"/>
          </a:p>
          <a:p>
            <a:pPr lvl="1">
              <a:spcAft>
                <a:spcPts val="200"/>
              </a:spcAft>
            </a:pPr>
            <a:r>
              <a:rPr lang="en-US" sz="1400" dirty="0" smtClean="0"/>
              <a:t>Consider options to develop around the following three categories: </a:t>
            </a:r>
            <a:endParaRPr lang="de-DE" sz="1400" dirty="0" smtClean="0"/>
          </a:p>
          <a:p>
            <a:pPr lvl="1">
              <a:spcAft>
                <a:spcPts val="200"/>
              </a:spcAft>
            </a:pPr>
            <a:r>
              <a:rPr lang="en-US" sz="1400" dirty="0" smtClean="0"/>
              <a:t>filling the knowledge gaps and facilitating exchange of best practices between Member States and actors concerned, </a:t>
            </a:r>
            <a:endParaRPr lang="de-DE" sz="1400" dirty="0" smtClean="0"/>
          </a:p>
          <a:p>
            <a:pPr lvl="1">
              <a:spcAft>
                <a:spcPts val="200"/>
              </a:spcAft>
            </a:pPr>
            <a:r>
              <a:rPr lang="en-US" sz="1400" dirty="0" smtClean="0"/>
              <a:t>further developing adaptation mainstreaming into relevant EU policies and strategies,</a:t>
            </a:r>
            <a:endParaRPr lang="de-DE" sz="1400" dirty="0" smtClean="0"/>
          </a:p>
          <a:p>
            <a:pPr lvl="1">
              <a:spcAft>
                <a:spcPts val="200"/>
              </a:spcAft>
            </a:pPr>
            <a:r>
              <a:rPr lang="en-US" sz="1400" dirty="0" smtClean="0"/>
              <a:t>capturing the potential of the market for enhancing the EU's resilience to climate change ([where applicable:] including considerations on standards, insurance, finance, climate risk disclosure and market based instruments)</a:t>
            </a:r>
            <a:endParaRPr lang="en-US" dirty="0" smtClean="0"/>
          </a:p>
          <a:p>
            <a:pPr>
              <a:buNone/>
            </a:pPr>
            <a:r>
              <a:rPr lang="en-US" sz="1600" b="1" kern="0" cap="all" dirty="0" smtClean="0">
                <a:solidFill>
                  <a:srgbClr val="6F8FB6"/>
                </a:solidFill>
                <a:latin typeface="Arial"/>
                <a:ea typeface="Times New Roman"/>
                <a:cs typeface="Times New Roman"/>
              </a:rPr>
              <a:t>4. Evidence base, work planned</a:t>
            </a:r>
            <a:endParaRPr lang="de-DE" dirty="0" smtClean="0"/>
          </a:p>
          <a:p>
            <a:pPr lvl="1">
              <a:spcAft>
                <a:spcPts val="200"/>
              </a:spcAft>
            </a:pPr>
            <a:r>
              <a:rPr lang="en-US" sz="1400" dirty="0" smtClean="0"/>
              <a:t>What information and data are already available and will be used? </a:t>
            </a:r>
            <a:endParaRPr lang="de-DE" sz="1400" dirty="0" smtClean="0"/>
          </a:p>
          <a:p>
            <a:pPr lvl="1">
              <a:spcAft>
                <a:spcPts val="200"/>
              </a:spcAft>
            </a:pPr>
            <a:r>
              <a:rPr lang="en-US" sz="1400" dirty="0" smtClean="0"/>
              <a:t>Which ongoing activities need to be taken into account?</a:t>
            </a:r>
            <a:endParaRPr lang="de-DE" sz="1400" dirty="0" smtClean="0"/>
          </a:p>
          <a:p>
            <a:pPr lvl="1">
              <a:spcAft>
                <a:spcPts val="200"/>
              </a:spcAft>
            </a:pPr>
            <a:r>
              <a:rPr lang="en-US" sz="1400" dirty="0" smtClean="0"/>
              <a:t>What further information needs to be gathered, how will this be done (e.g. within the project or by external experts under a separate contract)?</a:t>
            </a:r>
            <a:endParaRPr lang="de-DE" sz="1400" dirty="0" smtClean="0"/>
          </a:p>
          <a:p>
            <a:pPr lvl="1">
              <a:spcAft>
                <a:spcPts val="200"/>
              </a:spcAft>
            </a:pPr>
            <a:r>
              <a:rPr lang="en-US" sz="1400" dirty="0" smtClean="0"/>
              <a:t>Which cross-cutting issues need to be considered?</a:t>
            </a:r>
            <a:endParaRPr lang="en-US" sz="1400" dirty="0" smtClean="0">
              <a:latin typeface="Arial"/>
              <a:ea typeface="Arial"/>
              <a:cs typeface="Times New Roman"/>
            </a:endParaRPr>
          </a:p>
          <a:p>
            <a:pPr>
              <a:buNone/>
            </a:pPr>
            <a:r>
              <a:rPr lang="en-US" sz="1600" b="1" kern="0" cap="all" dirty="0" smtClean="0">
                <a:solidFill>
                  <a:srgbClr val="6F8FB6"/>
                </a:solidFill>
                <a:latin typeface="Arial"/>
                <a:ea typeface="Times New Roman"/>
                <a:cs typeface="Times New Roman"/>
              </a:rPr>
              <a:t>5. Meetings, Consultations</a:t>
            </a:r>
            <a:endParaRPr lang="de-DE" dirty="0" smtClean="0"/>
          </a:p>
          <a:p>
            <a:pPr lvl="1">
              <a:spcAft>
                <a:spcPts val="200"/>
              </a:spcAft>
            </a:pPr>
            <a:r>
              <a:rPr lang="en-US" sz="1400" dirty="0" smtClean="0"/>
              <a:t>Who are the relevant target groups (i.e. who will be affected and who will be involved in the implementation?) </a:t>
            </a:r>
            <a:endParaRPr lang="de-DE" sz="1400" dirty="0" smtClean="0"/>
          </a:p>
          <a:p>
            <a:pPr lvl="1">
              <a:spcAft>
                <a:spcPts val="200"/>
              </a:spcAft>
            </a:pPr>
            <a:r>
              <a:rPr lang="en-US" sz="1400" dirty="0" smtClean="0"/>
              <a:t>Which stakeholders &amp; experts will be consulted, how, and at what stage?</a:t>
            </a:r>
            <a:endParaRPr lang="de-DE" sz="1400" dirty="0" smtClean="0"/>
          </a:p>
          <a:p>
            <a:pPr lvl="1">
              <a:spcAft>
                <a:spcPts val="200"/>
              </a:spcAft>
            </a:pPr>
            <a:r>
              <a:rPr lang="en-US" sz="1400" dirty="0" smtClean="0"/>
              <a:t>Which meetings are foreseen and when?</a:t>
            </a:r>
            <a:endParaRPr lang="de-DE" dirty="0" smtClean="0"/>
          </a:p>
          <a:p>
            <a:endParaRPr lang="de-DE" dirty="0"/>
          </a:p>
        </p:txBody>
      </p:sp>
      <p:sp>
        <p:nvSpPr>
          <p:cNvPr id="4" name="Foliennummernplatzhalter 3"/>
          <p:cNvSpPr>
            <a:spLocks noGrp="1"/>
          </p:cNvSpPr>
          <p:nvPr>
            <p:ph type="sldNum" sz="quarter" idx="10"/>
          </p:nvPr>
        </p:nvSpPr>
        <p:spPr/>
        <p:txBody>
          <a:bodyPr/>
          <a:lstStyle/>
          <a:p>
            <a:fld id="{8E09EB75-5062-4450-9971-05B7244DA446}" type="slidenum">
              <a:rPr lang="de-DE" smtClean="0"/>
              <a:pPr/>
              <a:t>11</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0000" lnSpcReduction="20000"/>
          </a:bodyPr>
          <a:lstStyle/>
          <a:p>
            <a:pPr>
              <a:buNone/>
            </a:pPr>
            <a:r>
              <a:rPr lang="en-US" sz="1600" b="1" kern="0" cap="all" dirty="0" smtClean="0">
                <a:solidFill>
                  <a:srgbClr val="6F8FB6"/>
                </a:solidFill>
                <a:latin typeface="Arial"/>
                <a:ea typeface="Times New Roman"/>
                <a:cs typeface="Times New Roman"/>
              </a:rPr>
              <a:t>1. </a:t>
            </a:r>
            <a:r>
              <a:rPr lang="en-GB" sz="1600" b="1" kern="0" cap="all" dirty="0" smtClean="0">
                <a:solidFill>
                  <a:srgbClr val="6F8FB6"/>
                </a:solidFill>
                <a:latin typeface="Arial"/>
                <a:ea typeface="Times New Roman"/>
                <a:cs typeface="Times New Roman"/>
              </a:rPr>
              <a:t>Context, problem definition</a:t>
            </a:r>
            <a:endParaRPr lang="de-DE" sz="1600" dirty="0" smtClean="0">
              <a:latin typeface="Arial"/>
              <a:ea typeface="Arial"/>
              <a:cs typeface="Times New Roman"/>
            </a:endParaRPr>
          </a:p>
          <a:p>
            <a:pPr lvl="1">
              <a:spcAft>
                <a:spcPts val="200"/>
              </a:spcAft>
            </a:pPr>
            <a:r>
              <a:rPr lang="en-GB" sz="1400" dirty="0" smtClean="0">
                <a:latin typeface="Arial"/>
                <a:ea typeface="Arial"/>
                <a:cs typeface="Times New Roman"/>
              </a:rPr>
              <a:t>Describe the nature and scale of the problem</a:t>
            </a:r>
            <a:endParaRPr lang="en-GB" sz="1400" dirty="0" smtClean="0"/>
          </a:p>
          <a:p>
            <a:pPr lvl="1">
              <a:spcAft>
                <a:spcPts val="200"/>
              </a:spcAft>
            </a:pPr>
            <a:r>
              <a:rPr lang="en-GB" sz="1400" dirty="0" smtClean="0"/>
              <a:t>Identify who is most affected</a:t>
            </a:r>
            <a:endParaRPr lang="de-DE" sz="1400" dirty="0" smtClean="0"/>
          </a:p>
          <a:p>
            <a:pPr lvl="1">
              <a:spcAft>
                <a:spcPts val="200"/>
              </a:spcAft>
            </a:pPr>
            <a:r>
              <a:rPr lang="en-GB" sz="1400" dirty="0" smtClean="0"/>
              <a:t>Establish the drivers and underlying causes</a:t>
            </a:r>
            <a:endParaRPr lang="de-DE" sz="1400" dirty="0" smtClean="0"/>
          </a:p>
          <a:p>
            <a:pPr lvl="1">
              <a:spcAft>
                <a:spcPts val="200"/>
              </a:spcAft>
            </a:pPr>
            <a:r>
              <a:rPr lang="en-GB" sz="1400" dirty="0" smtClean="0"/>
              <a:t>Identify clearly assumptions made, risks and uncertainty involved</a:t>
            </a:r>
            <a:endParaRPr lang="de-DE" sz="1400" dirty="0" smtClean="0"/>
          </a:p>
          <a:p>
            <a:pPr lvl="1">
              <a:spcAft>
                <a:spcPts val="200"/>
              </a:spcAft>
            </a:pPr>
            <a:r>
              <a:rPr lang="en-GB" sz="1400" dirty="0" smtClean="0"/>
              <a:t>Describe how the problem has developed over time and which existing policies at Community or Member State [if applicable] level are likely concerned</a:t>
            </a:r>
            <a:endParaRPr lang="de-DE" sz="1400" dirty="0" smtClean="0"/>
          </a:p>
          <a:p>
            <a:pPr lvl="1">
              <a:spcAft>
                <a:spcPts val="200"/>
              </a:spcAft>
            </a:pPr>
            <a:r>
              <a:rPr lang="en-GB" sz="1400" dirty="0" smtClean="0"/>
              <a:t>Identify a clear baseline, i.e. describe how the problem is likely to develop in the future without new EU action</a:t>
            </a:r>
            <a:endParaRPr lang="de-DE" sz="1400" dirty="0" smtClean="0"/>
          </a:p>
          <a:p>
            <a:pPr lvl="1">
              <a:spcAft>
                <a:spcPts val="200"/>
              </a:spcAft>
            </a:pPr>
            <a:r>
              <a:rPr lang="en-GB" sz="1400" dirty="0" smtClean="0"/>
              <a:t>Address the necessity for the COM to act, i.e. develop an argument for EU value added</a:t>
            </a:r>
            <a:r>
              <a:rPr lang="en-GB" sz="1400" b="1" cap="all" dirty="0" smtClean="0"/>
              <a:t> </a:t>
            </a:r>
            <a:endParaRPr lang="en-GB" sz="500" b="1" cap="all" dirty="0" smtClean="0"/>
          </a:p>
          <a:p>
            <a:pPr>
              <a:lnSpc>
                <a:spcPct val="150000"/>
              </a:lnSpc>
              <a:spcAft>
                <a:spcPts val="0"/>
              </a:spcAft>
              <a:buNone/>
            </a:pPr>
            <a:r>
              <a:rPr lang="en-GB" sz="1600" b="1" kern="0" cap="all" dirty="0" smtClean="0">
                <a:solidFill>
                  <a:srgbClr val="6F8FB6"/>
                </a:solidFill>
                <a:latin typeface="Arial"/>
                <a:ea typeface="Times New Roman"/>
                <a:cs typeface="Times New Roman"/>
              </a:rPr>
              <a:t>2. Objectives</a:t>
            </a:r>
            <a:endParaRPr lang="de-DE" sz="1600" b="1" kern="0" cap="all" dirty="0" smtClean="0">
              <a:solidFill>
                <a:srgbClr val="6F8FB6"/>
              </a:solidFill>
              <a:latin typeface="Arial"/>
              <a:ea typeface="Times New Roman"/>
              <a:cs typeface="Times New Roman"/>
            </a:endParaRPr>
          </a:p>
          <a:p>
            <a:pPr lvl="1">
              <a:spcAft>
                <a:spcPts val="200"/>
              </a:spcAft>
            </a:pPr>
            <a:r>
              <a:rPr lang="en-GB" sz="1400" dirty="0" smtClean="0"/>
              <a:t>Set objectives that correspond to the problem </a:t>
            </a:r>
            <a:endParaRPr lang="de-DE" sz="1400" dirty="0" smtClean="0"/>
          </a:p>
          <a:p>
            <a:pPr lvl="1">
              <a:spcAft>
                <a:spcPts val="200"/>
              </a:spcAft>
            </a:pPr>
            <a:r>
              <a:rPr lang="en-GB" sz="1400" dirty="0" smtClean="0"/>
              <a:t>Establish objectives at a number of levels, going from general to specific/operational</a:t>
            </a:r>
            <a:endParaRPr lang="de-DE" sz="1400" dirty="0" smtClean="0"/>
          </a:p>
          <a:p>
            <a:pPr lvl="1">
              <a:spcAft>
                <a:spcPts val="200"/>
              </a:spcAft>
            </a:pPr>
            <a:r>
              <a:rPr lang="en-GB" sz="1400" dirty="0" smtClean="0"/>
              <a:t>[If already possible:] Express the objectives in SMART terms (specific, measurable, achievable, realistic, time-dependent)</a:t>
            </a:r>
            <a:endParaRPr lang="de-DE" sz="1400" dirty="0" smtClean="0"/>
          </a:p>
          <a:p>
            <a:pPr>
              <a:buNone/>
            </a:pPr>
            <a:r>
              <a:rPr lang="en-GB" sz="1600" b="1" kern="0" cap="all" dirty="0" smtClean="0">
                <a:solidFill>
                  <a:srgbClr val="6F8FB6"/>
                </a:solidFill>
                <a:latin typeface="Arial"/>
                <a:ea typeface="Times New Roman"/>
                <a:cs typeface="Times New Roman"/>
              </a:rPr>
              <a:t>3. Options</a:t>
            </a:r>
            <a:endParaRPr lang="de-DE" dirty="0" smtClean="0"/>
          </a:p>
          <a:p>
            <a:pPr lvl="1">
              <a:spcAft>
                <a:spcPts val="200"/>
              </a:spcAft>
            </a:pPr>
            <a:r>
              <a:rPr lang="en-US" sz="1400" dirty="0" smtClean="0"/>
              <a:t>Consider options to develop around the following three categories: </a:t>
            </a:r>
            <a:endParaRPr lang="de-DE" sz="1400" dirty="0" smtClean="0"/>
          </a:p>
          <a:p>
            <a:pPr lvl="1">
              <a:spcAft>
                <a:spcPts val="200"/>
              </a:spcAft>
            </a:pPr>
            <a:r>
              <a:rPr lang="en-US" sz="1400" dirty="0" smtClean="0"/>
              <a:t>filling the knowledge gaps and facilitating exchange of best practices between Member States and actors concerned, </a:t>
            </a:r>
            <a:endParaRPr lang="de-DE" sz="1400" dirty="0" smtClean="0"/>
          </a:p>
          <a:p>
            <a:pPr lvl="1">
              <a:spcAft>
                <a:spcPts val="200"/>
              </a:spcAft>
            </a:pPr>
            <a:r>
              <a:rPr lang="en-US" sz="1400" dirty="0" smtClean="0"/>
              <a:t>further developing adaptation mainstreaming into relevant EU policies and strategies,</a:t>
            </a:r>
            <a:endParaRPr lang="de-DE" sz="1400" dirty="0" smtClean="0"/>
          </a:p>
          <a:p>
            <a:pPr lvl="1">
              <a:spcAft>
                <a:spcPts val="200"/>
              </a:spcAft>
            </a:pPr>
            <a:r>
              <a:rPr lang="en-US" sz="1400" dirty="0" smtClean="0"/>
              <a:t>capturing the potential of the market for enhancing the EU's resilience to climate change ([where applicable:] including considerations on standards, insurance, finance, climate risk disclosure and market based instruments)</a:t>
            </a:r>
            <a:endParaRPr lang="en-US" dirty="0" smtClean="0"/>
          </a:p>
          <a:p>
            <a:pPr>
              <a:buNone/>
            </a:pPr>
            <a:r>
              <a:rPr lang="en-US" sz="1600" b="1" kern="0" cap="all" dirty="0" smtClean="0">
                <a:solidFill>
                  <a:srgbClr val="6F8FB6"/>
                </a:solidFill>
                <a:latin typeface="Arial"/>
                <a:ea typeface="Times New Roman"/>
                <a:cs typeface="Times New Roman"/>
              </a:rPr>
              <a:t>4. Evidence base, work planned</a:t>
            </a:r>
            <a:endParaRPr lang="de-DE" dirty="0" smtClean="0"/>
          </a:p>
          <a:p>
            <a:pPr lvl="1">
              <a:spcAft>
                <a:spcPts val="200"/>
              </a:spcAft>
            </a:pPr>
            <a:r>
              <a:rPr lang="en-US" sz="1400" dirty="0" smtClean="0"/>
              <a:t>What information and data are already available and will be used? </a:t>
            </a:r>
            <a:endParaRPr lang="de-DE" sz="1400" dirty="0" smtClean="0"/>
          </a:p>
          <a:p>
            <a:pPr lvl="1">
              <a:spcAft>
                <a:spcPts val="200"/>
              </a:spcAft>
            </a:pPr>
            <a:r>
              <a:rPr lang="en-US" sz="1400" dirty="0" smtClean="0"/>
              <a:t>Which ongoing activities need to be taken into account?</a:t>
            </a:r>
            <a:endParaRPr lang="de-DE" sz="1400" dirty="0" smtClean="0"/>
          </a:p>
          <a:p>
            <a:pPr lvl="1">
              <a:spcAft>
                <a:spcPts val="200"/>
              </a:spcAft>
            </a:pPr>
            <a:r>
              <a:rPr lang="en-US" sz="1400" dirty="0" smtClean="0"/>
              <a:t>What further information needs to be gathered, how will this be done (e.g. within the project or by external experts under a separate contract)?</a:t>
            </a:r>
            <a:endParaRPr lang="de-DE" sz="1400" dirty="0" smtClean="0"/>
          </a:p>
          <a:p>
            <a:pPr lvl="1">
              <a:spcAft>
                <a:spcPts val="200"/>
              </a:spcAft>
            </a:pPr>
            <a:r>
              <a:rPr lang="en-US" sz="1400" dirty="0" smtClean="0"/>
              <a:t>Which cross-cutting issues need to be considered?</a:t>
            </a:r>
            <a:endParaRPr lang="en-US" sz="1400" dirty="0" smtClean="0">
              <a:latin typeface="Arial"/>
              <a:ea typeface="Arial"/>
              <a:cs typeface="Times New Roman"/>
            </a:endParaRPr>
          </a:p>
          <a:p>
            <a:pPr>
              <a:buNone/>
            </a:pPr>
            <a:r>
              <a:rPr lang="en-US" sz="1600" b="1" kern="0" cap="all" dirty="0" smtClean="0">
                <a:solidFill>
                  <a:srgbClr val="6F8FB6"/>
                </a:solidFill>
                <a:latin typeface="Arial"/>
                <a:ea typeface="Times New Roman"/>
                <a:cs typeface="Times New Roman"/>
              </a:rPr>
              <a:t>5. Meetings, Consultations</a:t>
            </a:r>
            <a:endParaRPr lang="de-DE" dirty="0" smtClean="0"/>
          </a:p>
          <a:p>
            <a:pPr lvl="1">
              <a:spcAft>
                <a:spcPts val="200"/>
              </a:spcAft>
            </a:pPr>
            <a:r>
              <a:rPr lang="en-US" sz="1400" dirty="0" smtClean="0"/>
              <a:t>Who are the relevant target groups (i.e. who will be affected and who will be involved in the implementation?) </a:t>
            </a:r>
            <a:endParaRPr lang="de-DE" sz="1400" dirty="0" smtClean="0"/>
          </a:p>
          <a:p>
            <a:pPr lvl="1">
              <a:spcAft>
                <a:spcPts val="200"/>
              </a:spcAft>
            </a:pPr>
            <a:r>
              <a:rPr lang="en-US" sz="1400" dirty="0" smtClean="0"/>
              <a:t>Which stakeholders &amp; experts will be consulted, how, and at what stage?</a:t>
            </a:r>
            <a:endParaRPr lang="de-DE" sz="1400" dirty="0" smtClean="0"/>
          </a:p>
          <a:p>
            <a:pPr lvl="1">
              <a:spcAft>
                <a:spcPts val="200"/>
              </a:spcAft>
            </a:pPr>
            <a:r>
              <a:rPr lang="en-US" sz="1400" dirty="0" smtClean="0"/>
              <a:t>Which meetings are foreseen and when?</a:t>
            </a:r>
            <a:endParaRPr lang="de-DE" dirty="0" smtClean="0"/>
          </a:p>
          <a:p>
            <a:endParaRPr lang="de-DE" dirty="0"/>
          </a:p>
        </p:txBody>
      </p:sp>
      <p:sp>
        <p:nvSpPr>
          <p:cNvPr id="4" name="Foliennummernplatzhalter 3"/>
          <p:cNvSpPr>
            <a:spLocks noGrp="1"/>
          </p:cNvSpPr>
          <p:nvPr>
            <p:ph type="sldNum" sz="quarter" idx="10"/>
          </p:nvPr>
        </p:nvSpPr>
        <p:spPr/>
        <p:txBody>
          <a:bodyPr/>
          <a:lstStyle/>
          <a:p>
            <a:fld id="{8E09EB75-5062-4450-9971-05B7244DA446}" type="slidenum">
              <a:rPr lang="de-DE" smtClean="0"/>
              <a:pPr/>
              <a:t>12</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8" name="Subtitle 2"/>
          <p:cNvSpPr>
            <a:spLocks noGrp="1"/>
          </p:cNvSpPr>
          <p:nvPr>
            <p:ph type="subTitle" idx="1"/>
          </p:nvPr>
        </p:nvSpPr>
        <p:spPr>
          <a:xfrm>
            <a:off x="396000" y="2636912"/>
            <a:ext cx="4534272" cy="1752600"/>
          </a:xfrm>
        </p:spPr>
        <p:txBody>
          <a:bodyPr lIns="0">
            <a:noAutofit/>
          </a:bodyPr>
          <a:lstStyle>
            <a:lvl1pPr marL="0" indent="0" algn="l">
              <a:buNone/>
              <a:defRPr sz="1800" baseline="0">
                <a:solidFill>
                  <a:schemeClr val="tx1">
                    <a:lumMod val="75000"/>
                    <a:lumOff val="25000"/>
                  </a:schemeClr>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en-US" dirty="0"/>
          </a:p>
        </p:txBody>
      </p:sp>
      <p:cxnSp>
        <p:nvCxnSpPr>
          <p:cNvPr id="9" name="Straight Connector 7"/>
          <p:cNvCxnSpPr/>
          <p:nvPr userDrawn="1"/>
        </p:nvCxnSpPr>
        <p:spPr>
          <a:xfrm>
            <a:off x="395536" y="2420888"/>
            <a:ext cx="4534272" cy="1588"/>
          </a:xfrm>
          <a:prstGeom prst="line">
            <a:avLst/>
          </a:prstGeom>
          <a:ln w="19050"/>
        </p:spPr>
        <p:style>
          <a:lnRef idx="1">
            <a:schemeClr val="dk1"/>
          </a:lnRef>
          <a:fillRef idx="0">
            <a:schemeClr val="dk1"/>
          </a:fillRef>
          <a:effectRef idx="0">
            <a:schemeClr val="dk1"/>
          </a:effectRef>
          <a:fontRef idx="minor">
            <a:schemeClr val="tx1"/>
          </a:fontRef>
        </p:style>
      </p:cxnSp>
      <p:grpSp>
        <p:nvGrpSpPr>
          <p:cNvPr id="11" name="Gruppieren 6"/>
          <p:cNvGrpSpPr/>
          <p:nvPr userDrawn="1"/>
        </p:nvGrpSpPr>
        <p:grpSpPr>
          <a:xfrm>
            <a:off x="432048" y="0"/>
            <a:ext cx="8180815" cy="476672"/>
            <a:chOff x="432048" y="0"/>
            <a:chExt cx="8180815" cy="476672"/>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2270" y="126895"/>
              <a:ext cx="648072" cy="22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92820" y="68924"/>
              <a:ext cx="1440000" cy="338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userDrawn="1"/>
          </p:nvPicPr>
          <p:blipFill>
            <a:blip r:embed="rId4" cstate="print"/>
            <a:srcRect t="3992"/>
            <a:stretch>
              <a:fillRect/>
            </a:stretch>
          </p:blipFill>
          <p:spPr bwMode="auto">
            <a:xfrm>
              <a:off x="7647136" y="0"/>
              <a:ext cx="965727" cy="47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205298" y="64073"/>
              <a:ext cx="1062578" cy="348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0"/>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32048" y="132860"/>
              <a:ext cx="2267744" cy="21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3" descr="\\umweltbundesamt.at\projekte\10000\10058_EUAdaptStrat\Intern\01_Projektvorbereitung\01_Layout\LOGO\Logo_Neu\logo.gif"/>
          <p:cNvPicPr>
            <a:picLocks noChangeAspect="1" noChangeArrowheads="1"/>
          </p:cNvPicPr>
          <p:nvPr userDrawn="1"/>
        </p:nvPicPr>
        <p:blipFill>
          <a:blip r:embed="rId7" cstate="print"/>
          <a:srcRect/>
          <a:stretch>
            <a:fillRect/>
          </a:stretch>
        </p:blipFill>
        <p:spPr bwMode="auto">
          <a:xfrm>
            <a:off x="6118288" y="4365104"/>
            <a:ext cx="3017562" cy="2185559"/>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sz="3000">
                <a:latin typeface="Trebuchet MS" pitchFamily="34" charset="0"/>
              </a:defRPr>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lvl1pPr>
              <a:buClr>
                <a:srgbClr val="6F8FB6"/>
              </a:buClr>
              <a:buSzPct val="120000"/>
              <a:buFont typeface="Wingdings" pitchFamily="2" charset="2"/>
              <a:buChar char="§"/>
              <a:defRPr sz="1800">
                <a:latin typeface="Trebuchet MS" pitchFamily="34" charset="0"/>
              </a:defRPr>
            </a:lvl1pPr>
            <a:lvl2pPr marL="612000" indent="-216000">
              <a:buFont typeface="Symbol" pitchFamily="18" charset="2"/>
              <a:buChar char="-"/>
              <a:defRPr sz="1800">
                <a:latin typeface="Trebuchet MS" pitchFamily="34" charset="0"/>
              </a:defRPr>
            </a:lvl2pPr>
            <a:lvl3pPr>
              <a:defRPr sz="2000"/>
            </a:lvl3pPr>
          </a:lstStyle>
          <a:p>
            <a:pPr lvl="0"/>
            <a:r>
              <a:rPr lang="de-DE" dirty="0" smtClean="0"/>
              <a:t>Textmasterformate durch Klicken bearbeiten</a:t>
            </a:r>
          </a:p>
          <a:p>
            <a:pPr lvl="1"/>
            <a:r>
              <a:rPr lang="de-DE" dirty="0" smtClean="0"/>
              <a:t>Zweite Ebene</a:t>
            </a:r>
          </a:p>
        </p:txBody>
      </p:sp>
      <p:cxnSp>
        <p:nvCxnSpPr>
          <p:cNvPr id="8" name="Straight Connector 7"/>
          <p:cNvCxnSpPr/>
          <p:nvPr userDrawn="1"/>
        </p:nvCxnSpPr>
        <p:spPr>
          <a:xfrm>
            <a:off x="396000" y="1196752"/>
            <a:ext cx="7002000" cy="0"/>
          </a:xfrm>
          <a:prstGeom prst="line">
            <a:avLst/>
          </a:prstGeom>
          <a:ln w="19050"/>
        </p:spPr>
        <p:style>
          <a:lnRef idx="1">
            <a:schemeClr val="dk1"/>
          </a:lnRef>
          <a:fillRef idx="0">
            <a:schemeClr val="dk1"/>
          </a:fillRef>
          <a:effectRef idx="0">
            <a:schemeClr val="dk1"/>
          </a:effectRef>
          <a:fontRef idx="minor">
            <a:schemeClr val="tx1"/>
          </a:fontRef>
        </p:style>
      </p:cxnSp>
      <p:pic>
        <p:nvPicPr>
          <p:cNvPr id="6" name="Grafik 5" descr="eu_strat_logo_neu.jpg"/>
          <p:cNvPicPr>
            <a:picLocks noChangeAspect="1"/>
          </p:cNvPicPr>
          <p:nvPr userDrawn="1"/>
        </p:nvPicPr>
        <p:blipFill>
          <a:blip r:embed="rId2" cstate="print"/>
          <a:stretch>
            <a:fillRect/>
          </a:stretch>
        </p:blipFill>
        <p:spPr>
          <a:xfrm>
            <a:off x="7398000" y="0"/>
            <a:ext cx="1739022" cy="1236934"/>
          </a:xfrm>
          <a:prstGeom prst="rect">
            <a:avLst/>
          </a:prstGeom>
        </p:spPr>
      </p:pic>
      <p:pic>
        <p:nvPicPr>
          <p:cNvPr id="7" name="Picture 3" descr="\\umweltbundesamt.at\projekte\10000\10058_EUAdaptStrat\Intern\01_Projektvorbereitung\01_Layout\LOGO\Logo_Neu\logo.gif"/>
          <p:cNvPicPr>
            <a:picLocks noChangeAspect="1" noChangeArrowheads="1"/>
          </p:cNvPicPr>
          <p:nvPr userDrawn="1"/>
        </p:nvPicPr>
        <p:blipFill>
          <a:blip r:embed="rId3" cstate="print"/>
          <a:srcRect/>
          <a:stretch>
            <a:fillRect/>
          </a:stretch>
        </p:blipFill>
        <p:spPr bwMode="auto">
          <a:xfrm>
            <a:off x="7452320" y="4420"/>
            <a:ext cx="1691680" cy="122525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3000">
                <a:latin typeface="Trebuchet MS" pitchFamily="34" charset="0"/>
              </a:defRPr>
            </a:lvl1pPr>
          </a:lstStyle>
          <a:p>
            <a:r>
              <a:rPr lang="de-DE" dirty="0" smtClean="0"/>
              <a:t>Titelmasterformat durch Klicken bearbeiten</a:t>
            </a:r>
            <a:endParaRPr lang="de-DE" dirty="0"/>
          </a:p>
        </p:txBody>
      </p:sp>
      <p:sp>
        <p:nvSpPr>
          <p:cNvPr id="3" name="Inhaltsplatzhalter 2"/>
          <p:cNvSpPr>
            <a:spLocks noGrp="1"/>
          </p:cNvSpPr>
          <p:nvPr>
            <p:ph sz="half" idx="1"/>
          </p:nvPr>
        </p:nvSpPr>
        <p:spPr>
          <a:xfrm>
            <a:off x="396000" y="1600200"/>
            <a:ext cx="4038600" cy="4525963"/>
          </a:xfrm>
        </p:spPr>
        <p:txBody>
          <a:bodyPr/>
          <a:lstStyle>
            <a:lvl1pPr>
              <a:buClr>
                <a:srgbClr val="6F8FB6"/>
              </a:buClr>
              <a:buSzPct val="120000"/>
              <a:buFont typeface="Wingdings" pitchFamily="2" charset="2"/>
              <a:buChar char="§"/>
              <a:defRPr sz="1800">
                <a:latin typeface="Trebuchet MS" pitchFamily="34" charset="0"/>
              </a:defRPr>
            </a:lvl1pPr>
            <a:lvl2pPr>
              <a:buFont typeface="Symbol" pitchFamily="18" charset="2"/>
              <a:buChar char="-"/>
              <a:defRPr sz="1800">
                <a:latin typeface="Trebuchet MS"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p:txBody>
      </p:sp>
      <p:sp>
        <p:nvSpPr>
          <p:cNvPr id="4" name="Inhaltsplatzhalter 3"/>
          <p:cNvSpPr>
            <a:spLocks noGrp="1"/>
          </p:cNvSpPr>
          <p:nvPr>
            <p:ph sz="half" idx="2"/>
          </p:nvPr>
        </p:nvSpPr>
        <p:spPr>
          <a:xfrm>
            <a:off x="4572000" y="1600200"/>
            <a:ext cx="4038600" cy="4525963"/>
          </a:xfrm>
        </p:spPr>
        <p:txBody>
          <a:bodyPr>
            <a:normAutofit/>
          </a:bodyPr>
          <a:lstStyle>
            <a:lvl1pPr algn="l" defTabSz="914400" rtl="0" eaLnBrk="1" latinLnBrk="0" hangingPunct="1">
              <a:spcBef>
                <a:spcPct val="20000"/>
              </a:spcBef>
              <a:buClr>
                <a:srgbClr val="6F8FB6"/>
              </a:buClr>
              <a:buSzPct val="120000"/>
              <a:buFont typeface="Wingdings" pitchFamily="2" charset="2"/>
              <a:buChar char="§"/>
              <a:defRPr lang="de-DE" sz="1800" kern="1200" dirty="0" smtClean="0">
                <a:solidFill>
                  <a:schemeClr val="tx1"/>
                </a:solidFill>
                <a:latin typeface="Trebuchet MS" pitchFamily="34" charset="0"/>
                <a:ea typeface="+mn-ea"/>
                <a:cs typeface="+mn-cs"/>
              </a:defRPr>
            </a:lvl1pPr>
            <a:lvl2pPr algn="l" defTabSz="914400" rtl="0" eaLnBrk="1" latinLnBrk="0" hangingPunct="1">
              <a:spcBef>
                <a:spcPct val="20000"/>
              </a:spcBef>
              <a:defRPr lang="de-DE" sz="1800" kern="1200" dirty="0">
                <a:solidFill>
                  <a:schemeClr val="tx1"/>
                </a:solidFill>
                <a:latin typeface="Trebuchet MS" pitchFamily="34" charset="0"/>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3000">
                <a:latin typeface="Trebuchet MS" pitchFamily="34" charset="0"/>
              </a:defRPr>
            </a:lvl1pPr>
          </a:lstStyle>
          <a:p>
            <a:r>
              <a:rPr lang="de-DE" dirty="0" smtClean="0"/>
              <a:t>Titelmasterformat durch Klicken bearbeiten</a:t>
            </a:r>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15" name="Textfeld 14"/>
          <p:cNvSpPr txBox="1"/>
          <p:nvPr userDrawn="1"/>
        </p:nvSpPr>
        <p:spPr>
          <a:xfrm>
            <a:off x="395536" y="1556792"/>
            <a:ext cx="3960440" cy="3960440"/>
          </a:xfrm>
          <a:prstGeom prst="rect">
            <a:avLst/>
          </a:prstGeom>
          <a:ln>
            <a:solidFill>
              <a:srgbClr val="6F8FB6"/>
            </a:solidFill>
          </a:ln>
        </p:spPr>
        <p:style>
          <a:lnRef idx="2">
            <a:schemeClr val="accent1"/>
          </a:lnRef>
          <a:fillRef idx="1">
            <a:schemeClr val="lt1"/>
          </a:fillRef>
          <a:effectRef idx="0">
            <a:schemeClr val="accent1"/>
          </a:effectRef>
          <a:fontRef idx="minor">
            <a:schemeClr val="dk1"/>
          </a:fontRef>
        </p:style>
        <p:txBody>
          <a:bodyPr wrap="square" rtlCol="0">
            <a:noAutofit/>
          </a:bodyPr>
          <a:lstStyle/>
          <a:p>
            <a:endParaRPr lang="en-US" noProof="0" dirty="0" smtClean="0">
              <a:latin typeface="Lucida Console" pitchFamily="49" charset="0"/>
            </a:endParaRPr>
          </a:p>
          <a:p>
            <a:endParaRPr lang="de-DE" dirty="0" smtClean="0"/>
          </a:p>
          <a:p>
            <a:endParaRPr lang="de-DE" dirty="0" smtClean="0"/>
          </a:p>
          <a:p>
            <a:endParaRPr lang="de-DE" dirty="0" smtClean="0"/>
          </a:p>
          <a:p>
            <a:endParaRPr lang="de-DE" dirty="0"/>
          </a:p>
        </p:txBody>
      </p:sp>
      <p:pic>
        <p:nvPicPr>
          <p:cNvPr id="14" name="Grafik 13" descr="eu_strat_logo_neu.jpg"/>
          <p:cNvPicPr>
            <a:picLocks noChangeAspect="1"/>
          </p:cNvPicPr>
          <p:nvPr userDrawn="1"/>
        </p:nvPicPr>
        <p:blipFill>
          <a:blip r:embed="rId2" cstate="print"/>
          <a:stretch>
            <a:fillRect/>
          </a:stretch>
        </p:blipFill>
        <p:spPr>
          <a:xfrm>
            <a:off x="6102000" y="4360629"/>
            <a:ext cx="3040380" cy="2164715"/>
          </a:xfrm>
          <a:prstGeom prst="rect">
            <a:avLst/>
          </a:prstGeom>
        </p:spPr>
      </p:pic>
      <p:grpSp>
        <p:nvGrpSpPr>
          <p:cNvPr id="16" name="Gruppieren 6"/>
          <p:cNvGrpSpPr/>
          <p:nvPr userDrawn="1"/>
        </p:nvGrpSpPr>
        <p:grpSpPr>
          <a:xfrm>
            <a:off x="432048" y="-19820"/>
            <a:ext cx="8180815" cy="496492"/>
            <a:chOff x="432048" y="-19820"/>
            <a:chExt cx="8180815" cy="496492"/>
          </a:xfrm>
        </p:grpSpPr>
        <p:pic>
          <p:nvPicPr>
            <p:cNvPr id="1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72270" y="126895"/>
              <a:ext cx="648072" cy="22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292820" y="68924"/>
              <a:ext cx="1440000" cy="338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userDrawn="1"/>
          </p:nvPicPr>
          <p:blipFill>
            <a:blip r:embed="rId5" cstate="print"/>
            <a:stretch>
              <a:fillRect/>
            </a:stretch>
          </p:blipFill>
          <p:spPr bwMode="auto">
            <a:xfrm>
              <a:off x="7647136" y="-19820"/>
              <a:ext cx="965727" cy="496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7"/>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205298" y="64073"/>
              <a:ext cx="1062578" cy="348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0"/>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32048" y="132860"/>
              <a:ext cx="2267744" cy="21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feld 8"/>
          <p:cNvSpPr txBox="1"/>
          <p:nvPr userDrawn="1"/>
        </p:nvSpPr>
        <p:spPr>
          <a:xfrm>
            <a:off x="0" y="6577607"/>
            <a:ext cx="9144000" cy="307777"/>
          </a:xfrm>
          <a:prstGeom prst="rect">
            <a:avLst/>
          </a:prstGeom>
          <a:solidFill>
            <a:srgbClr val="6F8FB6"/>
          </a:solidFill>
        </p:spPr>
        <p:txBody>
          <a:bodyPr wrap="square" lIns="36000" rtlCol="0" anchor="ctr" anchorCtr="0">
            <a:noAutofit/>
          </a:bodyPr>
          <a:lstStyle/>
          <a:p>
            <a:pPr algn="l"/>
            <a:r>
              <a:rPr lang="en-GB" sz="1400" dirty="0" smtClean="0">
                <a:solidFill>
                  <a:schemeClr val="bg1"/>
                </a:solidFill>
                <a:latin typeface="Trebuchet MS" pitchFamily="34" charset="0"/>
              </a:rPr>
              <a:t>Lunch time</a:t>
            </a:r>
            <a:r>
              <a:rPr lang="en-GB" sz="1400" baseline="0" dirty="0" smtClean="0">
                <a:solidFill>
                  <a:schemeClr val="bg1"/>
                </a:solidFill>
                <a:latin typeface="Trebuchet MS" pitchFamily="34" charset="0"/>
              </a:rPr>
              <a:t> seminar </a:t>
            </a:r>
            <a:r>
              <a:rPr lang="de-DE" sz="1400" dirty="0" smtClean="0">
                <a:solidFill>
                  <a:schemeClr val="bg1"/>
                </a:solidFill>
                <a:latin typeface="Trebuchet MS" pitchFamily="34" charset="0"/>
              </a:rPr>
              <a:t>		16</a:t>
            </a:r>
            <a:r>
              <a:rPr lang="en-GB" sz="1400" dirty="0" smtClean="0">
                <a:solidFill>
                  <a:schemeClr val="bg1"/>
                </a:solidFill>
                <a:latin typeface="Trebuchet MS" pitchFamily="34" charset="0"/>
              </a:rPr>
              <a:t>/03/2012				</a:t>
            </a:r>
            <a:r>
              <a:rPr lang="en-GB" sz="1400" baseline="0" dirty="0" smtClean="0">
                <a:solidFill>
                  <a:schemeClr val="bg1"/>
                </a:solidFill>
                <a:latin typeface="Trebuchet MS" pitchFamily="34" charset="0"/>
              </a:rPr>
              <a:t>       </a:t>
            </a:r>
            <a:fld id="{56F23660-E8EF-4723-AA33-851E5CA81E42}" type="slidenum">
              <a:rPr lang="en-GB" sz="1400" smtClean="0">
                <a:solidFill>
                  <a:schemeClr val="bg1"/>
                </a:solidFill>
                <a:latin typeface="Trebuchet MS" pitchFamily="34" charset="0"/>
              </a:rPr>
              <a:pPr algn="l"/>
              <a:t>‹Nr.›</a:t>
            </a:fld>
            <a:endParaRPr lang="de-DE" sz="1400" dirty="0">
              <a:solidFill>
                <a:schemeClr val="bg1"/>
              </a:solidFill>
              <a:latin typeface="Trebuchet MS" pitchFamily="34" charset="0"/>
            </a:endParaRPr>
          </a:p>
        </p:txBody>
      </p:sp>
      <p:sp>
        <p:nvSpPr>
          <p:cNvPr id="2" name="Titelplatzhalter 1"/>
          <p:cNvSpPr>
            <a:spLocks noGrp="1"/>
          </p:cNvSpPr>
          <p:nvPr>
            <p:ph type="title"/>
          </p:nvPr>
        </p:nvSpPr>
        <p:spPr>
          <a:xfrm>
            <a:off x="396000" y="274638"/>
            <a:ext cx="8229600" cy="1143000"/>
          </a:xfrm>
          <a:prstGeom prst="rect">
            <a:avLst/>
          </a:prstGeom>
        </p:spPr>
        <p:txBody>
          <a:bodyPr vert="horz" lIns="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396000" y="1600200"/>
            <a:ext cx="8229600" cy="4525963"/>
          </a:xfrm>
          <a:prstGeom prst="rect">
            <a:avLst/>
          </a:prstGeom>
        </p:spPr>
        <p:txBody>
          <a:bodyPr vert="horz" lIns="0" tIns="45720" rIns="91440" bIns="45720" rtlCol="0">
            <a:noAutofit/>
          </a:bodyPr>
          <a:lstStyle/>
          <a:p>
            <a:pPr lvl="0"/>
            <a:r>
              <a:rPr lang="de-DE" dirty="0" smtClean="0"/>
              <a:t>Textmasterformate durch Klicken bearbeiten</a:t>
            </a:r>
          </a:p>
          <a:p>
            <a:pPr lvl="1"/>
            <a:r>
              <a:rPr lang="de-DE" dirty="0" smtClean="0"/>
              <a:t>Zweite Ebene</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72" r:id="rId4"/>
    <p:sldLayoutId id="2147483661" r:id="rId5"/>
  </p:sldLayoutIdLst>
  <p:timing>
    <p:tnLst>
      <p:par>
        <p:cTn id="1" dur="indefinite" restart="never" nodeType="tmRoot"/>
      </p:par>
    </p:tnLst>
  </p:timing>
  <p:txStyles>
    <p:titleStyle>
      <a:lvl1pPr algn="l" defTabSz="914400" rtl="0" eaLnBrk="1" latinLnBrk="0" hangingPunct="1">
        <a:spcBef>
          <a:spcPct val="0"/>
        </a:spcBef>
        <a:buNone/>
        <a:defRPr sz="3000"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Clr>
          <a:srgbClr val="6F8FB6"/>
        </a:buClr>
        <a:buSzPct val="120000"/>
        <a:buFont typeface="Wingdings" pitchFamily="2" charset="2"/>
        <a:buChar char="§"/>
        <a:defRPr sz="18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Symbol" pitchFamily="18" charset="2"/>
        <a:buChar char="-"/>
        <a:defRPr sz="1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thomas.dworak@fresh-thoughts.eu"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mailto:andrea.prutsch@umweltbundesamt.a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96000" y="2636912"/>
            <a:ext cx="4536040" cy="2880320"/>
          </a:xfrm>
        </p:spPr>
        <p:txBody>
          <a:bodyPr>
            <a:noAutofit/>
          </a:bodyPr>
          <a:lstStyle/>
          <a:p>
            <a:r>
              <a:rPr lang="en-GB" sz="2400" dirty="0" smtClean="0"/>
              <a:t>Lunch </a:t>
            </a:r>
            <a:r>
              <a:rPr lang="en-GB" sz="2400" dirty="0"/>
              <a:t>time seminar </a:t>
            </a:r>
            <a:r>
              <a:rPr lang="en-GB" sz="2400" dirty="0" smtClean="0"/>
              <a:t>on climate change adaptation </a:t>
            </a:r>
            <a:r>
              <a:rPr lang="en-GB" sz="2400" dirty="0"/>
              <a:t>in coastal </a:t>
            </a:r>
            <a:r>
              <a:rPr lang="en-GB" sz="2400" dirty="0" smtClean="0"/>
              <a:t>regions and </a:t>
            </a:r>
            <a:r>
              <a:rPr lang="en-GB" sz="2400" dirty="0"/>
              <a:t>maritime sectors</a:t>
            </a:r>
            <a:endParaRPr lang="en-GB" sz="2400" dirty="0" smtClean="0"/>
          </a:p>
          <a:p>
            <a:endParaRPr lang="en-GB" sz="1000" dirty="0" smtClean="0"/>
          </a:p>
          <a:p>
            <a:r>
              <a:rPr lang="de-AT" sz="2400" dirty="0" smtClean="0">
                <a:latin typeface="Trebuchet MS" pitchFamily="34" charset="0"/>
              </a:rPr>
              <a:t>16</a:t>
            </a:r>
            <a:r>
              <a:rPr lang="de-AT" sz="2400" baseline="30000" dirty="0" smtClean="0">
                <a:latin typeface="Trebuchet MS" pitchFamily="34" charset="0"/>
              </a:rPr>
              <a:t>th</a:t>
            </a:r>
            <a:r>
              <a:rPr lang="de-AT" sz="2400" dirty="0" smtClean="0">
                <a:latin typeface="Trebuchet MS" pitchFamily="34" charset="0"/>
              </a:rPr>
              <a:t> of </a:t>
            </a:r>
            <a:r>
              <a:rPr lang="de-DE" sz="2400" dirty="0" smtClean="0">
                <a:latin typeface="Trebuchet MS" pitchFamily="34" charset="0"/>
              </a:rPr>
              <a:t>March </a:t>
            </a:r>
            <a:r>
              <a:rPr lang="de-AT" sz="2400" dirty="0" smtClean="0">
                <a:latin typeface="Trebuchet MS" pitchFamily="34" charset="0"/>
              </a:rPr>
              <a:t>2012</a:t>
            </a:r>
          </a:p>
          <a:p>
            <a:r>
              <a:rPr lang="de-AT" sz="2400" dirty="0" smtClean="0"/>
              <a:t> </a:t>
            </a:r>
          </a:p>
          <a:p>
            <a:r>
              <a:rPr lang="de-AT" sz="2400" dirty="0" smtClean="0"/>
              <a:t>Thomas Dworak</a:t>
            </a:r>
          </a:p>
          <a:p>
            <a:endParaRPr lang="de-AT" dirty="0"/>
          </a:p>
        </p:txBody>
      </p:sp>
      <p:sp>
        <p:nvSpPr>
          <p:cNvPr id="2" name="Titel 1"/>
          <p:cNvSpPr>
            <a:spLocks noGrp="1"/>
          </p:cNvSpPr>
          <p:nvPr>
            <p:ph type="ctrTitle" idx="4294967295"/>
          </p:nvPr>
        </p:nvSpPr>
        <p:spPr>
          <a:xfrm>
            <a:off x="396000" y="895350"/>
            <a:ext cx="7773988" cy="1670050"/>
          </a:xfrm>
        </p:spPr>
        <p:txBody>
          <a:bodyPr>
            <a:noAutofit/>
          </a:bodyPr>
          <a:lstStyle/>
          <a:p>
            <a:pPr algn="l"/>
            <a:r>
              <a:rPr lang="de-AT" sz="4800" b="1" cap="none" spc="0" dirty="0" smtClean="0">
                <a:solidFill>
                  <a:srgbClr val="464646"/>
                </a:solidFill>
                <a:effectLst>
                  <a:outerShdw blurRad="31750" dist="25400" dir="5400000" algn="tl" rotWithShape="0">
                    <a:srgbClr val="000000">
                      <a:alpha val="25000"/>
                    </a:srgbClr>
                  </a:outerShdw>
                </a:effectLst>
                <a:latin typeface="Trebuchet MS" pitchFamily="34" charset="0"/>
              </a:rPr>
              <a:t>EU Adaptation </a:t>
            </a:r>
            <a:r>
              <a:rPr lang="en-US" sz="4800" b="1" cap="none" spc="0" dirty="0" smtClean="0">
                <a:solidFill>
                  <a:srgbClr val="464646"/>
                </a:solidFill>
                <a:effectLst>
                  <a:outerShdw blurRad="31750" dist="25400" dir="5400000" algn="tl" rotWithShape="0">
                    <a:srgbClr val="000000">
                      <a:alpha val="25000"/>
                    </a:srgbClr>
                  </a:outerShdw>
                </a:effectLst>
                <a:latin typeface="Trebuchet MS" pitchFamily="34" charset="0"/>
              </a:rPr>
              <a:t>Strategy </a:t>
            </a:r>
            <a:r>
              <a:rPr lang="en-US" sz="4400" b="1" cap="none" spc="0" dirty="0" smtClean="0">
                <a:solidFill>
                  <a:srgbClr val="464646"/>
                </a:solidFill>
                <a:effectLst>
                  <a:outerShdw blurRad="31750" dist="25400" dir="5400000" algn="tl" rotWithShape="0">
                    <a:srgbClr val="000000">
                      <a:alpha val="25000"/>
                    </a:srgbClr>
                  </a:outerShdw>
                </a:effectLst>
                <a:latin typeface="Trebuchet MS" pitchFamily="34" charset="0"/>
              </a:rPr>
              <a:t/>
            </a:r>
            <a:br>
              <a:rPr lang="en-US" sz="4400" b="1" cap="none" spc="0" dirty="0" smtClean="0">
                <a:solidFill>
                  <a:srgbClr val="464646"/>
                </a:solidFill>
                <a:effectLst>
                  <a:outerShdw blurRad="31750" dist="25400" dir="5400000" algn="tl" rotWithShape="0">
                    <a:srgbClr val="000000">
                      <a:alpha val="25000"/>
                    </a:srgbClr>
                  </a:outerShdw>
                </a:effectLst>
                <a:latin typeface="Trebuchet MS" pitchFamily="34" charset="0"/>
              </a:rPr>
            </a:br>
            <a:r>
              <a:rPr lang="en-US" sz="3000" b="1" cap="none" spc="0" dirty="0" smtClean="0">
                <a:solidFill>
                  <a:srgbClr val="464646"/>
                </a:solidFill>
                <a:effectLst>
                  <a:outerShdw blurRad="31750" dist="25400" dir="5400000" algn="tl" rotWithShape="0">
                    <a:srgbClr val="000000">
                      <a:alpha val="25000"/>
                    </a:srgbClr>
                  </a:outerShdw>
                </a:effectLst>
                <a:latin typeface="Trebuchet MS" pitchFamily="34" charset="0"/>
              </a:rPr>
              <a:t>to Climate Change</a:t>
            </a:r>
            <a:endParaRPr lang="en-US" sz="3000" b="1" cap="none" spc="0" dirty="0">
              <a:solidFill>
                <a:srgbClr val="464646"/>
              </a:solidFill>
              <a:effectLst>
                <a:outerShdw blurRad="31750" dist="25400" dir="5400000" algn="tl" rotWithShape="0">
                  <a:srgbClr val="000000">
                    <a:alpha val="25000"/>
                  </a:srgbClr>
                </a:outerShdw>
              </a:effectLst>
              <a:latin typeface="Trebuchet MS" pitchFamily="34" charset="0"/>
            </a:endParaRPr>
          </a:p>
        </p:txBody>
      </p:sp>
    </p:spTree>
    <p:extLst>
      <p:ext uri="{BB962C8B-B14F-4D97-AF65-F5344CB8AC3E}">
        <p14:creationId xmlns:p14="http://schemas.microsoft.com/office/powerpoint/2010/main" val="1547954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800" b="1" dirty="0" smtClean="0">
                <a:solidFill>
                  <a:srgbClr val="6F8FB6"/>
                </a:solidFill>
              </a:rPr>
              <a:t>Meetings with Member States</a:t>
            </a:r>
            <a:endParaRPr lang="de-DE" sz="2800" b="1" dirty="0">
              <a:solidFill>
                <a:srgbClr val="6F8FB6"/>
              </a:solidFill>
            </a:endParaRPr>
          </a:p>
        </p:txBody>
      </p:sp>
      <p:sp>
        <p:nvSpPr>
          <p:cNvPr id="3" name="Inhaltsplatzhalter 2"/>
          <p:cNvSpPr>
            <a:spLocks noGrp="1"/>
          </p:cNvSpPr>
          <p:nvPr>
            <p:ph idx="1"/>
          </p:nvPr>
        </p:nvSpPr>
        <p:spPr>
          <a:xfrm>
            <a:off x="395536" y="1620000"/>
            <a:ext cx="8229600" cy="4525963"/>
          </a:xfrm>
        </p:spPr>
        <p:txBody>
          <a:bodyPr/>
          <a:lstStyle/>
          <a:p>
            <a:pPr>
              <a:lnSpc>
                <a:spcPct val="114000"/>
              </a:lnSpc>
              <a:buFont typeface="Wingdings" pitchFamily="2" charset="2"/>
              <a:buChar char="v"/>
            </a:pPr>
            <a:r>
              <a:rPr lang="en-GB" b="1" dirty="0" smtClean="0"/>
              <a:t>EPA </a:t>
            </a:r>
            <a:r>
              <a:rPr lang="en-GB" b="1" dirty="0"/>
              <a:t>Interest Group</a:t>
            </a:r>
            <a:r>
              <a:rPr lang="en-GB" dirty="0"/>
              <a:t> Climate Change Adaptation on the 5</a:t>
            </a:r>
            <a:r>
              <a:rPr lang="en-GB" baseline="30000" dirty="0"/>
              <a:t>th</a:t>
            </a:r>
            <a:r>
              <a:rPr lang="en-GB" dirty="0"/>
              <a:t> and 6</a:t>
            </a:r>
            <a:r>
              <a:rPr lang="en-GB" baseline="30000" dirty="0"/>
              <a:t>th</a:t>
            </a:r>
            <a:r>
              <a:rPr lang="en-GB" dirty="0"/>
              <a:t> of March 2012 in Dessau/Germany</a:t>
            </a:r>
          </a:p>
          <a:p>
            <a:pPr>
              <a:lnSpc>
                <a:spcPct val="114000"/>
              </a:lnSpc>
              <a:buFont typeface="Wingdings" pitchFamily="2" charset="2"/>
              <a:buChar char="v"/>
            </a:pPr>
            <a:r>
              <a:rPr lang="en-GB" b="1" dirty="0"/>
              <a:t>ASG-Meetings</a:t>
            </a:r>
            <a:r>
              <a:rPr lang="en-GB" dirty="0"/>
              <a:t> in Brussels (8 and 9</a:t>
            </a:r>
            <a:r>
              <a:rPr lang="en-GB" baseline="30000" dirty="0"/>
              <a:t>th</a:t>
            </a:r>
            <a:r>
              <a:rPr lang="en-GB" dirty="0"/>
              <a:t> of March 2012; May 2012; and 2</a:t>
            </a:r>
            <a:r>
              <a:rPr lang="en-GB" baseline="30000" dirty="0"/>
              <a:t>nd</a:t>
            </a:r>
            <a:r>
              <a:rPr lang="en-GB" dirty="0"/>
              <a:t> quarter 2012 if needed; </a:t>
            </a:r>
            <a:r>
              <a:rPr lang="en-GB" dirty="0" err="1"/>
              <a:t>tbd</a:t>
            </a:r>
            <a:r>
              <a:rPr lang="en-GB" dirty="0"/>
              <a:t>. by DG CLIMA)</a:t>
            </a:r>
          </a:p>
          <a:p>
            <a:pPr>
              <a:lnSpc>
                <a:spcPct val="114000"/>
              </a:lnSpc>
              <a:buFont typeface="Wingdings" pitchFamily="2" charset="2"/>
              <a:buChar char="v"/>
            </a:pPr>
            <a:r>
              <a:rPr lang="en-GB" b="1" dirty="0"/>
              <a:t>EIONET</a:t>
            </a:r>
            <a:r>
              <a:rPr lang="en-GB" dirty="0"/>
              <a:t> Meeting in Brussels (22 and 23</a:t>
            </a:r>
            <a:r>
              <a:rPr lang="en-GB" baseline="30000" dirty="0"/>
              <a:t>th</a:t>
            </a:r>
            <a:r>
              <a:rPr lang="en-GB" dirty="0"/>
              <a:t> of May 2012)</a:t>
            </a:r>
          </a:p>
          <a:p>
            <a:pPr>
              <a:lnSpc>
                <a:spcPct val="114000"/>
              </a:lnSpc>
              <a:buFont typeface="Wingdings" pitchFamily="2" charset="2"/>
              <a:buChar char="v"/>
            </a:pPr>
            <a:r>
              <a:rPr lang="en-GB" b="1" dirty="0"/>
              <a:t>CIRCLE 2-Workshop</a:t>
            </a:r>
            <a:r>
              <a:rPr lang="en-GB" dirty="0"/>
              <a:t> on Adaptation Strategies in June in Vienna (date </a:t>
            </a:r>
            <a:r>
              <a:rPr lang="en-GB" dirty="0" err="1"/>
              <a:t>tbd</a:t>
            </a:r>
            <a:r>
              <a:rPr lang="en-GB" dirty="0"/>
              <a:t>. with Markus Leitner, EAA; focus on Eastern European countries)</a:t>
            </a:r>
          </a:p>
          <a:p>
            <a:pPr>
              <a:lnSpc>
                <a:spcPct val="114000"/>
              </a:lnSpc>
              <a:buFont typeface="Wingdings" pitchFamily="2" charset="2"/>
              <a:buChar char="v"/>
            </a:pPr>
            <a:r>
              <a:rPr lang="en-GB" b="1" i="1" dirty="0">
                <a:solidFill>
                  <a:srgbClr val="6F8FB6"/>
                </a:solidFill>
              </a:rPr>
              <a:t>Member State Meeting </a:t>
            </a:r>
            <a:r>
              <a:rPr lang="en-GB" i="1" dirty="0">
                <a:solidFill>
                  <a:srgbClr val="6F8FB6"/>
                </a:solidFill>
              </a:rPr>
              <a:t>for Southern Europe (venue and date </a:t>
            </a:r>
            <a:r>
              <a:rPr lang="en-GB" i="1" dirty="0" err="1">
                <a:solidFill>
                  <a:srgbClr val="6F8FB6"/>
                </a:solidFill>
              </a:rPr>
              <a:t>tbd</a:t>
            </a:r>
            <a:r>
              <a:rPr lang="en-GB" i="1" dirty="0">
                <a:solidFill>
                  <a:srgbClr val="6F8FB6"/>
                </a:solidFill>
              </a:rPr>
              <a:t>.)</a:t>
            </a:r>
            <a:endParaRPr lang="en-GB" dirty="0">
              <a:solidFill>
                <a:srgbClr val="6F8FB6"/>
              </a:solidFill>
            </a:endParaRPr>
          </a:p>
          <a:p>
            <a:pPr>
              <a:lnSpc>
                <a:spcPct val="114000"/>
              </a:lnSpc>
              <a:buFont typeface="Wingdings" pitchFamily="2" charset="2"/>
              <a:buChar char="v"/>
            </a:pPr>
            <a:r>
              <a:rPr lang="en-GB" b="1" dirty="0"/>
              <a:t>EPA Interest Group</a:t>
            </a:r>
            <a:r>
              <a:rPr lang="en-GB" dirty="0"/>
              <a:t> Climate Change Adaptation on 27</a:t>
            </a:r>
            <a:r>
              <a:rPr lang="en-GB" baseline="30000" dirty="0"/>
              <a:t>th</a:t>
            </a:r>
            <a:r>
              <a:rPr lang="en-GB" dirty="0"/>
              <a:t> and 28</a:t>
            </a:r>
            <a:r>
              <a:rPr lang="en-GB" baseline="30000" dirty="0"/>
              <a:t>th</a:t>
            </a:r>
            <a:r>
              <a:rPr lang="en-GB" dirty="0"/>
              <a:t> of August 2012 </a:t>
            </a:r>
          </a:p>
          <a:p>
            <a:pPr>
              <a:lnSpc>
                <a:spcPct val="114000"/>
              </a:lnSpc>
              <a:buFont typeface="Wingdings" pitchFamily="2" charset="2"/>
              <a:buChar char="v"/>
            </a:pPr>
            <a:r>
              <a:rPr lang="en-GB" i="1" dirty="0">
                <a:solidFill>
                  <a:srgbClr val="6F8FB6"/>
                </a:solidFill>
              </a:rPr>
              <a:t>Second </a:t>
            </a:r>
            <a:r>
              <a:rPr lang="en-GB" b="1" i="1" dirty="0">
                <a:solidFill>
                  <a:srgbClr val="6F8FB6"/>
                </a:solidFill>
              </a:rPr>
              <a:t>Nordic International Conference</a:t>
            </a:r>
            <a:r>
              <a:rPr lang="en-GB" i="1" dirty="0">
                <a:solidFill>
                  <a:srgbClr val="6F8FB6"/>
                </a:solidFill>
              </a:rPr>
              <a:t> on Climate Change Adaptation from 29-31</a:t>
            </a:r>
            <a:r>
              <a:rPr lang="en-GB" i="1" baseline="30000" dirty="0">
                <a:solidFill>
                  <a:srgbClr val="6F8FB6"/>
                </a:solidFill>
              </a:rPr>
              <a:t>th</a:t>
            </a:r>
            <a:r>
              <a:rPr lang="en-GB" i="1" dirty="0">
                <a:solidFill>
                  <a:srgbClr val="6F8FB6"/>
                </a:solidFill>
              </a:rPr>
              <a:t> of August in Finland (</a:t>
            </a:r>
            <a:r>
              <a:rPr lang="en-GB" i="1" dirty="0" err="1">
                <a:solidFill>
                  <a:srgbClr val="6F8FB6"/>
                </a:solidFill>
              </a:rPr>
              <a:t>tbd</a:t>
            </a:r>
            <a:r>
              <a:rPr lang="en-GB" i="1" dirty="0">
                <a:solidFill>
                  <a:srgbClr val="6F8FB6"/>
                </a:solidFill>
              </a:rPr>
              <a:t>. with DG </a:t>
            </a:r>
            <a:r>
              <a:rPr lang="en-GB" i="1" dirty="0" smtClean="0">
                <a:solidFill>
                  <a:srgbClr val="6F8FB6"/>
                </a:solidFill>
              </a:rPr>
              <a:t>CLIMA)</a:t>
            </a:r>
            <a:r>
              <a:rPr lang="de-AT" dirty="0" smtClean="0">
                <a:solidFill>
                  <a:srgbClr val="6F8FB6"/>
                </a:solidFill>
              </a:rPr>
              <a:t/>
            </a:r>
            <a:br>
              <a:rPr lang="de-AT" dirty="0" smtClean="0">
                <a:solidFill>
                  <a:srgbClr val="6F8FB6"/>
                </a:solidFill>
              </a:rPr>
            </a:br>
            <a:r>
              <a:rPr lang="de-AT" dirty="0" smtClean="0"/>
              <a:t/>
            </a:r>
            <a:br>
              <a:rPr lang="de-AT" dirty="0" smtClean="0"/>
            </a:br>
            <a:endParaRPr lang="en-GB" sz="1600" b="1" kern="0" cap="all" dirty="0" smtClean="0">
              <a:solidFill>
                <a:srgbClr val="6F8FB6"/>
              </a:solidFill>
              <a:latin typeface="Arial"/>
              <a:ea typeface="Times New Roman"/>
              <a:cs typeface="Times New Roman"/>
            </a:endParaRPr>
          </a:p>
          <a:p>
            <a:pPr marL="1701800" indent="-533400">
              <a:spcBef>
                <a:spcPts val="400"/>
              </a:spcBef>
              <a:buAutoNum type="arabicPeriod"/>
            </a:pPr>
            <a:endParaRPr lang="en-GB" sz="1600" b="1" kern="0" cap="all" dirty="0" smtClean="0">
              <a:solidFill>
                <a:srgbClr val="6F8FB6"/>
              </a:solidFill>
              <a:latin typeface="Arial"/>
              <a:ea typeface="Times New Roman"/>
              <a:cs typeface="Times New Roman"/>
            </a:endParaRPr>
          </a:p>
          <a:p>
            <a:pPr marL="1701800" indent="-533400">
              <a:spcBef>
                <a:spcPts val="400"/>
              </a:spcBef>
              <a:buNone/>
            </a:pPr>
            <a:endParaRPr lang="en-GB" sz="1600" b="1" kern="0" cap="all" dirty="0" smtClean="0">
              <a:solidFill>
                <a:srgbClr val="6F8FB6"/>
              </a:solidFill>
              <a:latin typeface="Arial"/>
              <a:ea typeface="Times New Roman"/>
              <a:cs typeface="Times New Roman"/>
            </a:endParaRPr>
          </a:p>
          <a:p>
            <a:pPr marL="1701800" indent="-533400">
              <a:spcBef>
                <a:spcPts val="400"/>
              </a:spcBef>
              <a:buNone/>
            </a:pPr>
            <a:endParaRPr lang="de-DE" sz="1600" b="1" kern="0" cap="all" dirty="0" smtClean="0">
              <a:solidFill>
                <a:srgbClr val="6F8FB6"/>
              </a:solidFill>
              <a:latin typeface="Arial"/>
              <a:ea typeface="Times New Roman"/>
              <a:cs typeface="Times New Roman"/>
            </a:endParaRPr>
          </a:p>
          <a:p>
            <a:pPr>
              <a:lnSpc>
                <a:spcPct val="150000"/>
              </a:lnSpc>
              <a:spcAft>
                <a:spcPts val="0"/>
              </a:spcAft>
              <a:buNone/>
            </a:pPr>
            <a:endParaRPr lang="de-DE" sz="1600" b="1" kern="0" cap="all" dirty="0" smtClean="0">
              <a:solidFill>
                <a:srgbClr val="6F8FB6"/>
              </a:solidFill>
              <a:latin typeface="Arial"/>
              <a:ea typeface="Times New Roman"/>
              <a:cs typeface="Times New Roman"/>
            </a:endParaRPr>
          </a:p>
          <a:p>
            <a:pPr lvl="1">
              <a:spcAft>
                <a:spcPts val="200"/>
              </a:spcAft>
              <a:buNone/>
            </a:pPr>
            <a:endParaRPr lang="en-US" sz="1400" dirty="0" smtClean="0"/>
          </a:p>
        </p:txBody>
      </p:sp>
    </p:spTree>
    <p:extLst>
      <p:ext uri="{BB962C8B-B14F-4D97-AF65-F5344CB8AC3E}">
        <p14:creationId xmlns:p14="http://schemas.microsoft.com/office/powerpoint/2010/main" val="2267873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800" b="1" dirty="0" smtClean="0">
                <a:solidFill>
                  <a:srgbClr val="6F8FB6"/>
                </a:solidFill>
              </a:rPr>
              <a:t>Stakeholder dialogues</a:t>
            </a:r>
            <a:endParaRPr lang="de-DE" sz="2800" b="1" dirty="0">
              <a:solidFill>
                <a:srgbClr val="6F8FB6"/>
              </a:solidFill>
            </a:endParaRPr>
          </a:p>
        </p:txBody>
      </p:sp>
      <p:sp>
        <p:nvSpPr>
          <p:cNvPr id="3" name="Inhaltsplatzhalter 2"/>
          <p:cNvSpPr>
            <a:spLocks noGrp="1"/>
          </p:cNvSpPr>
          <p:nvPr>
            <p:ph idx="1"/>
          </p:nvPr>
        </p:nvSpPr>
        <p:spPr>
          <a:xfrm>
            <a:off x="395536" y="1620000"/>
            <a:ext cx="8229600" cy="4525963"/>
          </a:xfrm>
        </p:spPr>
        <p:txBody>
          <a:bodyPr/>
          <a:lstStyle/>
          <a:p>
            <a:pPr>
              <a:lnSpc>
                <a:spcPct val="114000"/>
              </a:lnSpc>
              <a:buFont typeface="Wingdings" pitchFamily="2" charset="2"/>
              <a:buChar char="v"/>
            </a:pPr>
            <a:r>
              <a:rPr lang="en-GB" dirty="0"/>
              <a:t>Meeting with experts </a:t>
            </a:r>
            <a:r>
              <a:rPr lang="en-GB" b="1" dirty="0"/>
              <a:t>on climate scenarios and (the costs of) natural disasters</a:t>
            </a:r>
            <a:r>
              <a:rPr lang="en-GB" dirty="0"/>
              <a:t> on the 15</a:t>
            </a:r>
            <a:r>
              <a:rPr lang="en-GB" baseline="30000" dirty="0"/>
              <a:t>th</a:t>
            </a:r>
            <a:r>
              <a:rPr lang="en-GB" dirty="0"/>
              <a:t> of March </a:t>
            </a:r>
            <a:r>
              <a:rPr lang="en-GB" dirty="0" smtClean="0"/>
              <a:t>2012</a:t>
            </a:r>
            <a:endParaRPr lang="en-GB" dirty="0"/>
          </a:p>
          <a:p>
            <a:pPr>
              <a:lnSpc>
                <a:spcPct val="114000"/>
              </a:lnSpc>
              <a:buFont typeface="Wingdings" pitchFamily="2" charset="2"/>
              <a:buChar char="v"/>
            </a:pPr>
            <a:r>
              <a:rPr lang="en-GB" dirty="0"/>
              <a:t>Meeting with </a:t>
            </a:r>
            <a:r>
              <a:rPr lang="en-GB" b="1" dirty="0"/>
              <a:t>forest experts</a:t>
            </a:r>
            <a:r>
              <a:rPr lang="en-GB" dirty="0"/>
              <a:t> organised with the support of EUSTAFOR scheduled for June </a:t>
            </a:r>
            <a:r>
              <a:rPr lang="en-GB" dirty="0" smtClean="0"/>
              <a:t>2012</a:t>
            </a:r>
          </a:p>
          <a:p>
            <a:pPr>
              <a:lnSpc>
                <a:spcPct val="114000"/>
              </a:lnSpc>
              <a:buFont typeface="Wingdings" pitchFamily="2" charset="2"/>
              <a:buChar char="v"/>
            </a:pPr>
            <a:r>
              <a:rPr lang="en-GB" b="1" dirty="0"/>
              <a:t>Coastal zones and Marine issues</a:t>
            </a:r>
            <a:r>
              <a:rPr lang="en-GB" dirty="0"/>
              <a:t>: This expert workshop should be held back to back with a CIS meeting in the context of the implementation of the Marine Framework strategy </a:t>
            </a:r>
            <a:r>
              <a:rPr lang="en-GB" dirty="0" smtClean="0"/>
              <a:t>Directive</a:t>
            </a:r>
          </a:p>
          <a:p>
            <a:pPr>
              <a:lnSpc>
                <a:spcPct val="114000"/>
              </a:lnSpc>
              <a:buFont typeface="Wingdings" pitchFamily="2" charset="2"/>
              <a:buChar char="v"/>
            </a:pPr>
            <a:r>
              <a:rPr lang="en-GB" dirty="0" smtClean="0"/>
              <a:t>Meeting </a:t>
            </a:r>
            <a:r>
              <a:rPr lang="en-GB" dirty="0"/>
              <a:t>with </a:t>
            </a:r>
            <a:r>
              <a:rPr lang="en-GB" b="1" dirty="0"/>
              <a:t>standardization bodies</a:t>
            </a:r>
            <a:r>
              <a:rPr lang="en-GB" dirty="0"/>
              <a:t> and national experts or officials in charge of the transposition of EU standards or the development and /or implementation/application of national standards, in particular for the energy, construction and transport </a:t>
            </a:r>
            <a:r>
              <a:rPr lang="en-GB" dirty="0" smtClean="0"/>
              <a:t>sectors</a:t>
            </a:r>
            <a:r>
              <a:rPr lang="de-AT" dirty="0" smtClean="0"/>
              <a:t/>
            </a:r>
            <a:br>
              <a:rPr lang="de-AT" dirty="0" smtClean="0"/>
            </a:br>
            <a:endParaRPr lang="en-GB" sz="1600" b="1" kern="0" cap="all" dirty="0" smtClean="0">
              <a:solidFill>
                <a:srgbClr val="6F8FB6"/>
              </a:solidFill>
              <a:latin typeface="Arial"/>
              <a:ea typeface="Times New Roman"/>
              <a:cs typeface="Times New Roman"/>
            </a:endParaRPr>
          </a:p>
          <a:p>
            <a:pPr marL="1701800" indent="-533400">
              <a:spcBef>
                <a:spcPts val="400"/>
              </a:spcBef>
              <a:buAutoNum type="arabicPeriod"/>
            </a:pPr>
            <a:endParaRPr lang="en-GB" sz="1600" b="1" kern="0" cap="all" dirty="0" smtClean="0">
              <a:solidFill>
                <a:srgbClr val="6F8FB6"/>
              </a:solidFill>
              <a:latin typeface="Arial"/>
              <a:ea typeface="Times New Roman"/>
              <a:cs typeface="Times New Roman"/>
            </a:endParaRPr>
          </a:p>
          <a:p>
            <a:pPr marL="1701800" indent="-533400">
              <a:spcBef>
                <a:spcPts val="400"/>
              </a:spcBef>
              <a:buNone/>
            </a:pPr>
            <a:endParaRPr lang="en-GB" sz="1600" b="1" kern="0" cap="all" dirty="0" smtClean="0">
              <a:solidFill>
                <a:srgbClr val="6F8FB6"/>
              </a:solidFill>
              <a:latin typeface="Arial"/>
              <a:ea typeface="Times New Roman"/>
              <a:cs typeface="Times New Roman"/>
            </a:endParaRPr>
          </a:p>
          <a:p>
            <a:pPr marL="1701800" indent="-533400">
              <a:spcBef>
                <a:spcPts val="400"/>
              </a:spcBef>
              <a:buNone/>
            </a:pPr>
            <a:endParaRPr lang="de-DE" sz="1600" b="1" kern="0" cap="all" dirty="0" smtClean="0">
              <a:solidFill>
                <a:srgbClr val="6F8FB6"/>
              </a:solidFill>
              <a:latin typeface="Arial"/>
              <a:ea typeface="Times New Roman"/>
              <a:cs typeface="Times New Roman"/>
            </a:endParaRPr>
          </a:p>
          <a:p>
            <a:pPr>
              <a:lnSpc>
                <a:spcPct val="150000"/>
              </a:lnSpc>
              <a:spcAft>
                <a:spcPts val="0"/>
              </a:spcAft>
              <a:buNone/>
            </a:pPr>
            <a:endParaRPr lang="de-DE" sz="1600" b="1" kern="0" cap="all" dirty="0" smtClean="0">
              <a:solidFill>
                <a:srgbClr val="6F8FB6"/>
              </a:solidFill>
              <a:latin typeface="Arial"/>
              <a:ea typeface="Times New Roman"/>
              <a:cs typeface="Times New Roman"/>
            </a:endParaRPr>
          </a:p>
          <a:p>
            <a:pPr lvl="1">
              <a:spcAft>
                <a:spcPts val="200"/>
              </a:spcAft>
              <a:buNone/>
            </a:pPr>
            <a:endParaRPr lang="en-US" sz="1400" dirty="0" smtClean="0"/>
          </a:p>
        </p:txBody>
      </p:sp>
    </p:spTree>
    <p:extLst>
      <p:ext uri="{BB962C8B-B14F-4D97-AF65-F5344CB8AC3E}">
        <p14:creationId xmlns:p14="http://schemas.microsoft.com/office/powerpoint/2010/main" val="3771583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800" b="1" dirty="0" smtClean="0">
                <a:solidFill>
                  <a:srgbClr val="6F8FB6"/>
                </a:solidFill>
              </a:rPr>
              <a:t>Lunch time seminars</a:t>
            </a:r>
            <a:endParaRPr lang="de-DE" sz="2800" b="1" dirty="0">
              <a:solidFill>
                <a:srgbClr val="6F8FB6"/>
              </a:solidFill>
            </a:endParaRPr>
          </a:p>
        </p:txBody>
      </p:sp>
      <p:sp>
        <p:nvSpPr>
          <p:cNvPr id="3" name="Inhaltsplatzhalter 2"/>
          <p:cNvSpPr>
            <a:spLocks noGrp="1"/>
          </p:cNvSpPr>
          <p:nvPr>
            <p:ph idx="1"/>
          </p:nvPr>
        </p:nvSpPr>
        <p:spPr>
          <a:xfrm>
            <a:off x="395536" y="1556792"/>
            <a:ext cx="8229600" cy="4525963"/>
          </a:xfrm>
        </p:spPr>
        <p:txBody>
          <a:bodyPr/>
          <a:lstStyle/>
          <a:p>
            <a:pPr>
              <a:lnSpc>
                <a:spcPct val="114000"/>
              </a:lnSpc>
              <a:buFont typeface="Wingdings" pitchFamily="2" charset="2"/>
              <a:buChar char="v"/>
            </a:pPr>
            <a:r>
              <a:rPr lang="en-GB" dirty="0"/>
              <a:t>Lunch time seminars are foreseen </a:t>
            </a:r>
            <a:r>
              <a:rPr lang="en-GB" dirty="0" smtClean="0"/>
              <a:t>for EC internal exchange on specific topics of the EU strategy </a:t>
            </a:r>
            <a:endParaRPr lang="en-GB" sz="1600" b="1" kern="0" cap="all" dirty="0" smtClean="0">
              <a:solidFill>
                <a:srgbClr val="6F8FB6"/>
              </a:solidFill>
              <a:latin typeface="Arial"/>
              <a:ea typeface="Times New Roman"/>
              <a:cs typeface="Times New Roman"/>
            </a:endParaRPr>
          </a:p>
          <a:p>
            <a:pPr marL="1701800" indent="-533400">
              <a:spcBef>
                <a:spcPts val="400"/>
              </a:spcBef>
              <a:buNone/>
            </a:pPr>
            <a:endParaRPr lang="en-GB" sz="1600" b="1" kern="0" cap="all" dirty="0" smtClean="0">
              <a:solidFill>
                <a:srgbClr val="6F8FB6"/>
              </a:solidFill>
              <a:latin typeface="Arial"/>
              <a:ea typeface="Times New Roman"/>
              <a:cs typeface="Times New Roman"/>
            </a:endParaRPr>
          </a:p>
          <a:p>
            <a:pPr marL="1701800" indent="-533400">
              <a:spcBef>
                <a:spcPts val="400"/>
              </a:spcBef>
              <a:buNone/>
            </a:pPr>
            <a:endParaRPr lang="de-DE" sz="1600" b="1" kern="0" cap="all" dirty="0" smtClean="0">
              <a:solidFill>
                <a:srgbClr val="6F8FB6"/>
              </a:solidFill>
              <a:latin typeface="Arial"/>
              <a:ea typeface="Times New Roman"/>
              <a:cs typeface="Times New Roman"/>
            </a:endParaRPr>
          </a:p>
          <a:p>
            <a:pPr>
              <a:lnSpc>
                <a:spcPct val="150000"/>
              </a:lnSpc>
              <a:spcAft>
                <a:spcPts val="0"/>
              </a:spcAft>
              <a:buNone/>
            </a:pPr>
            <a:endParaRPr lang="de-DE" sz="1600" b="1" kern="0" cap="all" dirty="0" smtClean="0">
              <a:solidFill>
                <a:srgbClr val="6F8FB6"/>
              </a:solidFill>
              <a:latin typeface="Arial"/>
              <a:ea typeface="Times New Roman"/>
              <a:cs typeface="Times New Roman"/>
            </a:endParaRPr>
          </a:p>
          <a:p>
            <a:pPr lvl="1">
              <a:spcAft>
                <a:spcPts val="200"/>
              </a:spcAft>
              <a:buNone/>
            </a:pPr>
            <a:endParaRPr lang="en-US" sz="1400" dirty="0" smtClean="0"/>
          </a:p>
        </p:txBody>
      </p:sp>
      <p:pic>
        <p:nvPicPr>
          <p:cNvPr id="4" name="Grafik 3" descr="L1040733.jpg"/>
          <p:cNvPicPr>
            <a:picLocks noChangeAspect="1"/>
          </p:cNvPicPr>
          <p:nvPr/>
        </p:nvPicPr>
        <p:blipFill>
          <a:blip r:embed="rId3">
            <a:lum bright="20000"/>
            <a:grayscl/>
          </a:blip>
          <a:stretch>
            <a:fillRect/>
          </a:stretch>
        </p:blipFill>
        <p:spPr>
          <a:xfrm>
            <a:off x="3779912" y="2852018"/>
            <a:ext cx="3144838" cy="20891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0867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Three Objectives of the strategy</a:t>
            </a:r>
            <a:endParaRPr lang="de-DE" dirty="0"/>
          </a:p>
        </p:txBody>
      </p:sp>
      <p:grpSp>
        <p:nvGrpSpPr>
          <p:cNvPr id="5" name="Gruppieren 36"/>
          <p:cNvGrpSpPr/>
          <p:nvPr/>
        </p:nvGrpSpPr>
        <p:grpSpPr>
          <a:xfrm>
            <a:off x="1944216" y="1418828"/>
            <a:ext cx="2664271" cy="3234308"/>
            <a:chOff x="1331640" y="908720"/>
            <a:chExt cx="2304231" cy="2730252"/>
          </a:xfrm>
        </p:grpSpPr>
        <p:sp>
          <p:nvSpPr>
            <p:cNvPr id="6" name="Rectangle 4"/>
            <p:cNvSpPr>
              <a:spLocks noChangeArrowheads="1" noChangeShapeType="1"/>
            </p:cNvSpPr>
            <p:nvPr/>
          </p:nvSpPr>
          <p:spPr bwMode="auto">
            <a:xfrm>
              <a:off x="1715668" y="1591275"/>
              <a:ext cx="384039" cy="341281"/>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7" name="Rectangle 5"/>
            <p:cNvSpPr>
              <a:spLocks noChangeArrowheads="1" noChangeShapeType="1"/>
            </p:cNvSpPr>
            <p:nvPr/>
          </p:nvSpPr>
          <p:spPr bwMode="auto">
            <a:xfrm>
              <a:off x="1331640" y="1932556"/>
              <a:ext cx="768066" cy="341281"/>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8" name="Rectangle 6"/>
            <p:cNvSpPr>
              <a:spLocks noChangeArrowheads="1" noChangeShapeType="1"/>
            </p:cNvSpPr>
            <p:nvPr/>
          </p:nvSpPr>
          <p:spPr bwMode="auto">
            <a:xfrm>
              <a:off x="1715668" y="2273836"/>
              <a:ext cx="384039" cy="341284"/>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9" name="Rectangle 7"/>
            <p:cNvSpPr>
              <a:spLocks noChangeArrowheads="1" noChangeShapeType="1"/>
            </p:cNvSpPr>
            <p:nvPr/>
          </p:nvSpPr>
          <p:spPr bwMode="auto">
            <a:xfrm>
              <a:off x="1715668" y="2956398"/>
              <a:ext cx="384039" cy="341284"/>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0" name="Rectangle 8"/>
            <p:cNvSpPr>
              <a:spLocks noChangeArrowheads="1" noChangeShapeType="1"/>
            </p:cNvSpPr>
            <p:nvPr/>
          </p:nvSpPr>
          <p:spPr bwMode="auto">
            <a:xfrm>
              <a:off x="2867783" y="2956398"/>
              <a:ext cx="384039" cy="341284"/>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1" name="Rectangle 9"/>
            <p:cNvSpPr>
              <a:spLocks noChangeArrowheads="1" noChangeShapeType="1"/>
            </p:cNvSpPr>
            <p:nvPr/>
          </p:nvSpPr>
          <p:spPr bwMode="auto">
            <a:xfrm>
              <a:off x="2867783" y="1249994"/>
              <a:ext cx="768088" cy="341281"/>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2" name="Rectangle 10"/>
            <p:cNvSpPr>
              <a:spLocks noChangeArrowheads="1" noChangeShapeType="1"/>
            </p:cNvSpPr>
            <p:nvPr/>
          </p:nvSpPr>
          <p:spPr bwMode="auto">
            <a:xfrm>
              <a:off x="2483752" y="908720"/>
              <a:ext cx="384031" cy="341274"/>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3" name="Rectangle 11"/>
            <p:cNvSpPr>
              <a:spLocks noChangeArrowheads="1" noChangeShapeType="1"/>
            </p:cNvSpPr>
            <p:nvPr/>
          </p:nvSpPr>
          <p:spPr bwMode="auto">
            <a:xfrm>
              <a:off x="3251822" y="3297682"/>
              <a:ext cx="384049" cy="341290"/>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4" name="Rectangle 12"/>
            <p:cNvSpPr>
              <a:spLocks noChangeArrowheads="1" noChangeShapeType="1"/>
            </p:cNvSpPr>
            <p:nvPr/>
          </p:nvSpPr>
          <p:spPr bwMode="auto">
            <a:xfrm>
              <a:off x="2099706" y="1591275"/>
              <a:ext cx="768088" cy="682561"/>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5" name="Rectangle 13"/>
            <p:cNvSpPr>
              <a:spLocks noChangeArrowheads="1" noChangeShapeType="1"/>
            </p:cNvSpPr>
            <p:nvPr/>
          </p:nvSpPr>
          <p:spPr bwMode="auto">
            <a:xfrm>
              <a:off x="2099721" y="2615124"/>
              <a:ext cx="384031" cy="341274"/>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6" name="Rectangle 14"/>
            <p:cNvSpPr>
              <a:spLocks noChangeArrowheads="1" noChangeShapeType="1"/>
            </p:cNvSpPr>
            <p:nvPr/>
          </p:nvSpPr>
          <p:spPr bwMode="auto">
            <a:xfrm>
              <a:off x="3251840" y="1591275"/>
              <a:ext cx="384031" cy="341274"/>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7" name="Rectangle 15"/>
            <p:cNvSpPr>
              <a:spLocks noChangeArrowheads="1" noChangeShapeType="1"/>
            </p:cNvSpPr>
            <p:nvPr/>
          </p:nvSpPr>
          <p:spPr bwMode="auto">
            <a:xfrm>
              <a:off x="2483752" y="1932556"/>
              <a:ext cx="1152119" cy="1023842"/>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grpSp>
      <p:grpSp>
        <p:nvGrpSpPr>
          <p:cNvPr id="18" name="Gruppieren 17"/>
          <p:cNvGrpSpPr/>
          <p:nvPr/>
        </p:nvGrpSpPr>
        <p:grpSpPr>
          <a:xfrm>
            <a:off x="1440160" y="2570956"/>
            <a:ext cx="2592288" cy="648072"/>
            <a:chOff x="251520" y="1052736"/>
            <a:chExt cx="2592288" cy="648072"/>
          </a:xfrm>
        </p:grpSpPr>
        <p:sp>
          <p:nvSpPr>
            <p:cNvPr id="19" name="Abgerundetes Rechteck 18"/>
            <p:cNvSpPr/>
            <p:nvPr/>
          </p:nvSpPr>
          <p:spPr>
            <a:xfrm>
              <a:off x="251520" y="1052736"/>
              <a:ext cx="2592288" cy="648072"/>
            </a:xfrm>
            <a:prstGeom prst="roundRect">
              <a:avLst/>
            </a:prstGeom>
            <a:solidFill>
              <a:schemeClr val="bg1"/>
            </a:solidFill>
            <a:ln w="12700">
              <a:solidFill>
                <a:srgbClr val="6E8FB7"/>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0" name="Rechteck 19"/>
            <p:cNvSpPr/>
            <p:nvPr/>
          </p:nvSpPr>
          <p:spPr>
            <a:xfrm>
              <a:off x="395536" y="1124744"/>
              <a:ext cx="2339752" cy="480131"/>
            </a:xfrm>
            <a:prstGeom prst="rect">
              <a:avLst/>
            </a:prstGeom>
          </p:spPr>
          <p:txBody>
            <a:bodyPr wrap="square">
              <a:spAutoFit/>
            </a:bodyPr>
            <a:lstStyle/>
            <a:p>
              <a:pPr lvl="0" algn="ctr" defTabSz="533400">
                <a:lnSpc>
                  <a:spcPct val="90000"/>
                </a:lnSpc>
                <a:spcBef>
                  <a:spcPct val="0"/>
                </a:spcBef>
                <a:spcAft>
                  <a:spcPct val="35000"/>
                </a:spcAft>
              </a:pPr>
              <a:r>
                <a:rPr lang="de-DE" sz="1400" b="1" dirty="0" smtClean="0">
                  <a:solidFill>
                    <a:srgbClr val="6E8FB7"/>
                  </a:solidFill>
                  <a:latin typeface="Verdana" pitchFamily="34" charset="0"/>
                </a:rPr>
                <a:t>The </a:t>
              </a:r>
              <a:r>
                <a:rPr lang="de-DE" sz="1400" b="1" dirty="0" err="1" smtClean="0">
                  <a:solidFill>
                    <a:srgbClr val="6E8FB7"/>
                  </a:solidFill>
                  <a:latin typeface="Verdana" pitchFamily="34" charset="0"/>
                </a:rPr>
                <a:t>knowledge</a:t>
              </a:r>
              <a:r>
                <a:rPr lang="de-DE" sz="1400" b="1" dirty="0" smtClean="0">
                  <a:solidFill>
                    <a:srgbClr val="6E8FB7"/>
                  </a:solidFill>
                  <a:latin typeface="Verdana" pitchFamily="34" charset="0"/>
                </a:rPr>
                <a:t> </a:t>
              </a:r>
              <a:r>
                <a:rPr lang="de-DE" sz="1400" b="1" dirty="0" err="1" smtClean="0">
                  <a:solidFill>
                    <a:srgbClr val="6E8FB7"/>
                  </a:solidFill>
                  <a:latin typeface="Verdana" pitchFamily="34" charset="0"/>
                </a:rPr>
                <a:t>objective</a:t>
              </a:r>
              <a:endParaRPr lang="de-DE" sz="1400" b="1" dirty="0" smtClean="0">
                <a:solidFill>
                  <a:srgbClr val="6E8FB7"/>
                </a:solidFill>
                <a:latin typeface="Verdana" pitchFamily="34" charset="0"/>
              </a:endParaRPr>
            </a:p>
          </p:txBody>
        </p:sp>
      </p:grpSp>
      <p:grpSp>
        <p:nvGrpSpPr>
          <p:cNvPr id="21" name="Gruppieren 37"/>
          <p:cNvGrpSpPr/>
          <p:nvPr/>
        </p:nvGrpSpPr>
        <p:grpSpPr>
          <a:xfrm>
            <a:off x="4161734" y="1414690"/>
            <a:ext cx="2664285" cy="3234232"/>
            <a:chOff x="4451988" y="3125308"/>
            <a:chExt cx="2304243" cy="2730188"/>
          </a:xfrm>
        </p:grpSpPr>
        <p:sp>
          <p:nvSpPr>
            <p:cNvPr id="22" name="Rectangle 4"/>
            <p:cNvSpPr>
              <a:spLocks noChangeArrowheads="1" noChangeShapeType="1"/>
            </p:cNvSpPr>
            <p:nvPr/>
          </p:nvSpPr>
          <p:spPr bwMode="auto">
            <a:xfrm>
              <a:off x="5220072" y="3804942"/>
              <a:ext cx="384039" cy="341281"/>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23" name="Rectangle 5"/>
            <p:cNvSpPr>
              <a:spLocks noChangeArrowheads="1" noChangeShapeType="1"/>
            </p:cNvSpPr>
            <p:nvPr/>
          </p:nvSpPr>
          <p:spPr bwMode="auto">
            <a:xfrm>
              <a:off x="4452286" y="4149080"/>
              <a:ext cx="768066" cy="341281"/>
            </a:xfrm>
            <a:prstGeom prst="rect">
              <a:avLst/>
            </a:prstGeom>
            <a:solidFill>
              <a:srgbClr val="CEDAE8"/>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24" name="Rectangle 6"/>
            <p:cNvSpPr>
              <a:spLocks noChangeArrowheads="1" noChangeShapeType="1"/>
            </p:cNvSpPr>
            <p:nvPr/>
          </p:nvSpPr>
          <p:spPr bwMode="auto">
            <a:xfrm>
              <a:off x="4451988" y="4490360"/>
              <a:ext cx="384039" cy="341284"/>
            </a:xfrm>
            <a:prstGeom prst="rect">
              <a:avLst/>
            </a:prstGeom>
            <a:solidFill>
              <a:srgbClr val="CEDAE8"/>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25" name="Rectangle 7"/>
            <p:cNvSpPr>
              <a:spLocks noChangeArrowheads="1" noChangeShapeType="1"/>
            </p:cNvSpPr>
            <p:nvPr/>
          </p:nvSpPr>
          <p:spPr bwMode="auto">
            <a:xfrm>
              <a:off x="4451988" y="5172922"/>
              <a:ext cx="384039" cy="341284"/>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26" name="Rectangle 8"/>
            <p:cNvSpPr>
              <a:spLocks noChangeArrowheads="1" noChangeShapeType="1"/>
            </p:cNvSpPr>
            <p:nvPr/>
          </p:nvSpPr>
          <p:spPr bwMode="auto">
            <a:xfrm>
              <a:off x="5604103" y="5172922"/>
              <a:ext cx="384039" cy="341284"/>
            </a:xfrm>
            <a:prstGeom prst="rect">
              <a:avLst/>
            </a:prstGeom>
            <a:solidFill>
              <a:srgbClr val="CEDAE8"/>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27" name="Rectangle 9"/>
            <p:cNvSpPr>
              <a:spLocks noChangeArrowheads="1" noChangeShapeType="1"/>
            </p:cNvSpPr>
            <p:nvPr/>
          </p:nvSpPr>
          <p:spPr bwMode="auto">
            <a:xfrm>
              <a:off x="5604103" y="3466518"/>
              <a:ext cx="768088" cy="341281"/>
            </a:xfrm>
            <a:prstGeom prst="rect">
              <a:avLst/>
            </a:prstGeom>
            <a:solidFill>
              <a:srgbClr val="CEDAE8"/>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28" name="Rectangle 10"/>
            <p:cNvSpPr>
              <a:spLocks noChangeArrowheads="1" noChangeShapeType="1"/>
            </p:cNvSpPr>
            <p:nvPr/>
          </p:nvSpPr>
          <p:spPr bwMode="auto">
            <a:xfrm>
              <a:off x="6372200" y="4149080"/>
              <a:ext cx="384031" cy="341274"/>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29" name="Rectangle 11"/>
            <p:cNvSpPr>
              <a:spLocks noChangeArrowheads="1" noChangeShapeType="1"/>
            </p:cNvSpPr>
            <p:nvPr/>
          </p:nvSpPr>
          <p:spPr bwMode="auto">
            <a:xfrm>
              <a:off x="5988142" y="5514206"/>
              <a:ext cx="384049" cy="341290"/>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30" name="Rectangle 12"/>
            <p:cNvSpPr>
              <a:spLocks noChangeArrowheads="1" noChangeShapeType="1"/>
            </p:cNvSpPr>
            <p:nvPr/>
          </p:nvSpPr>
          <p:spPr bwMode="auto">
            <a:xfrm>
              <a:off x="4837080" y="3125308"/>
              <a:ext cx="768088" cy="682561"/>
            </a:xfrm>
            <a:prstGeom prst="rect">
              <a:avLst/>
            </a:prstGeom>
            <a:solidFill>
              <a:srgbClr val="CEDAE8"/>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31" name="Rectangle 13"/>
            <p:cNvSpPr>
              <a:spLocks noChangeArrowheads="1" noChangeShapeType="1"/>
            </p:cNvSpPr>
            <p:nvPr/>
          </p:nvSpPr>
          <p:spPr bwMode="auto">
            <a:xfrm>
              <a:off x="4836041" y="4831648"/>
              <a:ext cx="384031" cy="341274"/>
            </a:xfrm>
            <a:prstGeom prst="rect">
              <a:avLst/>
            </a:prstGeom>
            <a:solidFill>
              <a:srgbClr val="CEDAE8"/>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32" name="Rectangle 14"/>
            <p:cNvSpPr>
              <a:spLocks noChangeArrowheads="1" noChangeShapeType="1"/>
            </p:cNvSpPr>
            <p:nvPr/>
          </p:nvSpPr>
          <p:spPr bwMode="auto">
            <a:xfrm>
              <a:off x="5988160" y="3807799"/>
              <a:ext cx="384031" cy="341274"/>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33" name="Rectangle 15"/>
            <p:cNvSpPr>
              <a:spLocks noChangeArrowheads="1" noChangeShapeType="1"/>
            </p:cNvSpPr>
            <p:nvPr/>
          </p:nvSpPr>
          <p:spPr bwMode="auto">
            <a:xfrm>
              <a:off x="5220072" y="4149080"/>
              <a:ext cx="1152119" cy="1023842"/>
            </a:xfrm>
            <a:prstGeom prst="rect">
              <a:avLst/>
            </a:prstGeom>
            <a:solidFill>
              <a:srgbClr val="CEDAE8"/>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grpSp>
      <p:grpSp>
        <p:nvGrpSpPr>
          <p:cNvPr id="34" name="Gruppieren 41"/>
          <p:cNvGrpSpPr/>
          <p:nvPr/>
        </p:nvGrpSpPr>
        <p:grpSpPr>
          <a:xfrm>
            <a:off x="2832165" y="3435052"/>
            <a:ext cx="2664271" cy="3234308"/>
            <a:chOff x="1331640" y="908720"/>
            <a:chExt cx="2304231" cy="2730252"/>
          </a:xfrm>
        </p:grpSpPr>
        <p:sp>
          <p:nvSpPr>
            <p:cNvPr id="35" name="Rectangle 4"/>
            <p:cNvSpPr>
              <a:spLocks noChangeArrowheads="1" noChangeShapeType="1"/>
            </p:cNvSpPr>
            <p:nvPr/>
          </p:nvSpPr>
          <p:spPr bwMode="auto">
            <a:xfrm>
              <a:off x="1715668" y="1591275"/>
              <a:ext cx="384039" cy="341281"/>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36" name="Rectangle 5"/>
            <p:cNvSpPr>
              <a:spLocks noChangeArrowheads="1" noChangeShapeType="1"/>
            </p:cNvSpPr>
            <p:nvPr/>
          </p:nvSpPr>
          <p:spPr bwMode="auto">
            <a:xfrm>
              <a:off x="1331640" y="1932556"/>
              <a:ext cx="768066" cy="341281"/>
            </a:xfrm>
            <a:prstGeom prst="rect">
              <a:avLst/>
            </a:prstGeom>
            <a:solidFill>
              <a:srgbClr val="3B5575"/>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37" name="Rectangle 6"/>
            <p:cNvSpPr>
              <a:spLocks noChangeArrowheads="1" noChangeShapeType="1"/>
            </p:cNvSpPr>
            <p:nvPr/>
          </p:nvSpPr>
          <p:spPr bwMode="auto">
            <a:xfrm>
              <a:off x="1715668" y="2273836"/>
              <a:ext cx="384039" cy="341284"/>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38" name="Rectangle 7"/>
            <p:cNvSpPr>
              <a:spLocks noChangeArrowheads="1" noChangeShapeType="1"/>
            </p:cNvSpPr>
            <p:nvPr/>
          </p:nvSpPr>
          <p:spPr bwMode="auto">
            <a:xfrm>
              <a:off x="1715668" y="2956398"/>
              <a:ext cx="384039" cy="341284"/>
            </a:xfrm>
            <a:prstGeom prst="rect">
              <a:avLst/>
            </a:prstGeom>
            <a:solidFill>
              <a:srgbClr val="3B5575"/>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39" name="Rectangle 8"/>
            <p:cNvSpPr>
              <a:spLocks noChangeArrowheads="1" noChangeShapeType="1"/>
            </p:cNvSpPr>
            <p:nvPr/>
          </p:nvSpPr>
          <p:spPr bwMode="auto">
            <a:xfrm>
              <a:off x="2867783" y="2956398"/>
              <a:ext cx="384039" cy="341284"/>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40" name="Rectangle 9"/>
            <p:cNvSpPr>
              <a:spLocks noChangeArrowheads="1" noChangeShapeType="1"/>
            </p:cNvSpPr>
            <p:nvPr/>
          </p:nvSpPr>
          <p:spPr bwMode="auto">
            <a:xfrm>
              <a:off x="2867783" y="1249994"/>
              <a:ext cx="768088" cy="341281"/>
            </a:xfrm>
            <a:prstGeom prst="rect">
              <a:avLst/>
            </a:prstGeom>
            <a:solidFill>
              <a:srgbClr val="3B5575"/>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41" name="Rectangle 10"/>
            <p:cNvSpPr>
              <a:spLocks noChangeArrowheads="1" noChangeShapeType="1"/>
            </p:cNvSpPr>
            <p:nvPr/>
          </p:nvSpPr>
          <p:spPr bwMode="auto">
            <a:xfrm>
              <a:off x="2483752" y="908720"/>
              <a:ext cx="384031" cy="341274"/>
            </a:xfrm>
            <a:prstGeom prst="rect">
              <a:avLst/>
            </a:prstGeom>
            <a:solidFill>
              <a:srgbClr val="3B5575"/>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42" name="Rectangle 11"/>
            <p:cNvSpPr>
              <a:spLocks noChangeArrowheads="1" noChangeShapeType="1"/>
            </p:cNvSpPr>
            <p:nvPr/>
          </p:nvSpPr>
          <p:spPr bwMode="auto">
            <a:xfrm>
              <a:off x="3251822" y="3297682"/>
              <a:ext cx="384049" cy="341290"/>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43" name="Rectangle 12"/>
            <p:cNvSpPr>
              <a:spLocks noChangeArrowheads="1" noChangeShapeType="1"/>
            </p:cNvSpPr>
            <p:nvPr/>
          </p:nvSpPr>
          <p:spPr bwMode="auto">
            <a:xfrm>
              <a:off x="2099706" y="1591275"/>
              <a:ext cx="768088" cy="682561"/>
            </a:xfrm>
            <a:prstGeom prst="rect">
              <a:avLst/>
            </a:prstGeom>
            <a:solidFill>
              <a:srgbClr val="3B5575"/>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44" name="Rectangle 13"/>
            <p:cNvSpPr>
              <a:spLocks noChangeArrowheads="1" noChangeShapeType="1"/>
            </p:cNvSpPr>
            <p:nvPr/>
          </p:nvSpPr>
          <p:spPr bwMode="auto">
            <a:xfrm>
              <a:off x="2099721" y="2615124"/>
              <a:ext cx="384031" cy="341274"/>
            </a:xfrm>
            <a:prstGeom prst="rect">
              <a:avLst/>
            </a:prstGeom>
            <a:solidFill>
              <a:srgbClr val="3B5575"/>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45" name="Rectangle 14"/>
            <p:cNvSpPr>
              <a:spLocks noChangeArrowheads="1" noChangeShapeType="1"/>
            </p:cNvSpPr>
            <p:nvPr/>
          </p:nvSpPr>
          <p:spPr bwMode="auto">
            <a:xfrm>
              <a:off x="3251840" y="1591275"/>
              <a:ext cx="384031" cy="341274"/>
            </a:xfrm>
            <a:prstGeom prst="rect">
              <a:avLst/>
            </a:prstGeom>
            <a:solidFill>
              <a:srgbClr val="3B5575"/>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46" name="Rectangle 15"/>
            <p:cNvSpPr>
              <a:spLocks noChangeArrowheads="1" noChangeShapeType="1"/>
            </p:cNvSpPr>
            <p:nvPr/>
          </p:nvSpPr>
          <p:spPr bwMode="auto">
            <a:xfrm>
              <a:off x="2483752" y="1932556"/>
              <a:ext cx="1152119" cy="1023842"/>
            </a:xfrm>
            <a:prstGeom prst="rect">
              <a:avLst/>
            </a:prstGeom>
            <a:solidFill>
              <a:srgbClr val="3B5575"/>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grpSp>
      <p:sp>
        <p:nvSpPr>
          <p:cNvPr id="47" name="Rectangle 8"/>
          <p:cNvSpPr>
            <a:spLocks noChangeArrowheads="1" noChangeShapeType="1"/>
          </p:cNvSpPr>
          <p:nvPr/>
        </p:nvSpPr>
        <p:spPr bwMode="auto">
          <a:xfrm>
            <a:off x="3723944" y="3441876"/>
            <a:ext cx="444046" cy="404291"/>
          </a:xfrm>
          <a:prstGeom prst="rect">
            <a:avLst/>
          </a:prstGeom>
          <a:solidFill>
            <a:srgbClr val="CEDAE8"/>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48" name="Rectangle 11"/>
          <p:cNvSpPr>
            <a:spLocks noChangeArrowheads="1" noChangeShapeType="1"/>
          </p:cNvSpPr>
          <p:nvPr/>
        </p:nvSpPr>
        <p:spPr bwMode="auto">
          <a:xfrm>
            <a:off x="5054208" y="5457214"/>
            <a:ext cx="444057" cy="404299"/>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49" name="Rectangle 8"/>
          <p:cNvSpPr>
            <a:spLocks noChangeArrowheads="1" noChangeShapeType="1"/>
          </p:cNvSpPr>
          <p:nvPr/>
        </p:nvSpPr>
        <p:spPr bwMode="auto">
          <a:xfrm>
            <a:off x="5048836" y="4243692"/>
            <a:ext cx="444046" cy="404291"/>
          </a:xfrm>
          <a:prstGeom prst="rect">
            <a:avLst/>
          </a:prstGeom>
          <a:solidFill>
            <a:srgbClr val="CEDAE8"/>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grpSp>
        <p:nvGrpSpPr>
          <p:cNvPr id="50" name="Gruppieren 49"/>
          <p:cNvGrpSpPr/>
          <p:nvPr/>
        </p:nvGrpSpPr>
        <p:grpSpPr>
          <a:xfrm>
            <a:off x="5400600" y="2570956"/>
            <a:ext cx="2699792" cy="648072"/>
            <a:chOff x="5220072" y="1056511"/>
            <a:chExt cx="2699792" cy="648072"/>
          </a:xfrm>
        </p:grpSpPr>
        <p:sp>
          <p:nvSpPr>
            <p:cNvPr id="51" name="Abgerundetes Rechteck 50"/>
            <p:cNvSpPr/>
            <p:nvPr/>
          </p:nvSpPr>
          <p:spPr>
            <a:xfrm>
              <a:off x="5292080" y="1056511"/>
              <a:ext cx="2592288" cy="648072"/>
            </a:xfrm>
            <a:prstGeom prst="roundRect">
              <a:avLst/>
            </a:prstGeom>
            <a:solidFill>
              <a:schemeClr val="bg1"/>
            </a:solidFill>
            <a:ln w="12700">
              <a:solidFill>
                <a:srgbClr val="CEDAE8"/>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52" name="Rechteck 51"/>
            <p:cNvSpPr/>
            <p:nvPr/>
          </p:nvSpPr>
          <p:spPr>
            <a:xfrm>
              <a:off x="5220072" y="1124744"/>
              <a:ext cx="2699792" cy="480131"/>
            </a:xfrm>
            <a:prstGeom prst="rect">
              <a:avLst/>
            </a:prstGeom>
          </p:spPr>
          <p:txBody>
            <a:bodyPr wrap="square">
              <a:spAutoFit/>
            </a:bodyPr>
            <a:lstStyle/>
            <a:p>
              <a:pPr lvl="0" algn="ctr" defTabSz="533400">
                <a:lnSpc>
                  <a:spcPct val="90000"/>
                </a:lnSpc>
                <a:spcBef>
                  <a:spcPct val="0"/>
                </a:spcBef>
                <a:spcAft>
                  <a:spcPct val="35000"/>
                </a:spcAft>
              </a:pPr>
              <a:r>
                <a:rPr lang="de-DE" sz="1400" b="1" dirty="0" smtClean="0">
                  <a:solidFill>
                    <a:schemeClr val="accent1">
                      <a:lumMod val="40000"/>
                      <a:lumOff val="60000"/>
                    </a:schemeClr>
                  </a:solidFill>
                  <a:latin typeface="Verdana" pitchFamily="34" charset="0"/>
                </a:rPr>
                <a:t>The </a:t>
              </a:r>
              <a:r>
                <a:rPr lang="de-DE" sz="1400" b="1" dirty="0" err="1" smtClean="0">
                  <a:solidFill>
                    <a:schemeClr val="accent1">
                      <a:lumMod val="40000"/>
                      <a:lumOff val="60000"/>
                    </a:schemeClr>
                  </a:solidFill>
                  <a:latin typeface="Verdana" pitchFamily="34" charset="0"/>
                </a:rPr>
                <a:t>facilitation</a:t>
              </a:r>
              <a:r>
                <a:rPr lang="de-DE" sz="1400" b="1" dirty="0" smtClean="0">
                  <a:solidFill>
                    <a:schemeClr val="accent1">
                      <a:lumMod val="40000"/>
                      <a:lumOff val="60000"/>
                    </a:schemeClr>
                  </a:solidFill>
                  <a:latin typeface="Verdana" pitchFamily="34" charset="0"/>
                </a:rPr>
                <a:t> </a:t>
              </a:r>
              <a:r>
                <a:rPr lang="de-DE" sz="1400" b="1" dirty="0" err="1" smtClean="0">
                  <a:solidFill>
                    <a:schemeClr val="accent1">
                      <a:lumMod val="40000"/>
                      <a:lumOff val="60000"/>
                    </a:schemeClr>
                  </a:solidFill>
                  <a:latin typeface="Verdana" pitchFamily="34" charset="0"/>
                </a:rPr>
                <a:t>and</a:t>
              </a:r>
              <a:r>
                <a:rPr lang="de-DE" sz="1400" b="1" dirty="0" smtClean="0">
                  <a:solidFill>
                    <a:schemeClr val="accent1">
                      <a:lumMod val="40000"/>
                      <a:lumOff val="60000"/>
                    </a:schemeClr>
                  </a:solidFill>
                  <a:latin typeface="Verdana" pitchFamily="34" charset="0"/>
                </a:rPr>
                <a:t> </a:t>
              </a:r>
              <a:r>
                <a:rPr lang="de-DE" sz="1400" b="1" dirty="0" err="1" smtClean="0">
                  <a:solidFill>
                    <a:schemeClr val="accent1">
                      <a:lumMod val="40000"/>
                      <a:lumOff val="60000"/>
                    </a:schemeClr>
                  </a:solidFill>
                  <a:latin typeface="Verdana" pitchFamily="34" charset="0"/>
                </a:rPr>
                <a:t>cooperation</a:t>
              </a:r>
              <a:r>
                <a:rPr lang="de-DE" sz="1400" b="1" dirty="0" smtClean="0">
                  <a:solidFill>
                    <a:schemeClr val="accent1">
                      <a:lumMod val="40000"/>
                      <a:lumOff val="60000"/>
                    </a:schemeClr>
                  </a:solidFill>
                  <a:latin typeface="Verdana" pitchFamily="34" charset="0"/>
                </a:rPr>
                <a:t> </a:t>
              </a:r>
              <a:r>
                <a:rPr lang="de-DE" sz="1400" b="1" dirty="0" err="1" smtClean="0">
                  <a:solidFill>
                    <a:schemeClr val="accent1">
                      <a:lumMod val="40000"/>
                      <a:lumOff val="60000"/>
                    </a:schemeClr>
                  </a:solidFill>
                  <a:latin typeface="Verdana" pitchFamily="34" charset="0"/>
                </a:rPr>
                <a:t>objective</a:t>
              </a:r>
              <a:endParaRPr lang="de-DE" sz="1400" b="1" dirty="0" smtClean="0">
                <a:solidFill>
                  <a:schemeClr val="accent1">
                    <a:lumMod val="40000"/>
                    <a:lumOff val="60000"/>
                  </a:schemeClr>
                </a:solidFill>
                <a:latin typeface="Verdana" pitchFamily="34" charset="0"/>
              </a:endParaRPr>
            </a:p>
          </p:txBody>
        </p:sp>
      </p:grpSp>
      <p:grpSp>
        <p:nvGrpSpPr>
          <p:cNvPr id="53" name="Gruppieren 52"/>
          <p:cNvGrpSpPr/>
          <p:nvPr/>
        </p:nvGrpSpPr>
        <p:grpSpPr>
          <a:xfrm>
            <a:off x="3168352" y="4515172"/>
            <a:ext cx="2771800" cy="648072"/>
            <a:chOff x="2232248" y="3789040"/>
            <a:chExt cx="2771800" cy="648072"/>
          </a:xfrm>
        </p:grpSpPr>
        <p:sp>
          <p:nvSpPr>
            <p:cNvPr id="54" name="Abgerundetes Rechteck 53"/>
            <p:cNvSpPr/>
            <p:nvPr/>
          </p:nvSpPr>
          <p:spPr>
            <a:xfrm>
              <a:off x="2411760" y="3789040"/>
              <a:ext cx="2592288" cy="648072"/>
            </a:xfrm>
            <a:prstGeom prst="roundRect">
              <a:avLst/>
            </a:prstGeom>
            <a:solidFill>
              <a:schemeClr val="bg1"/>
            </a:solidFill>
            <a:ln w="12700">
              <a:solidFill>
                <a:srgbClr val="3B557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55" name="Rechteck 54"/>
            <p:cNvSpPr/>
            <p:nvPr/>
          </p:nvSpPr>
          <p:spPr>
            <a:xfrm>
              <a:off x="2232248" y="3857273"/>
              <a:ext cx="2699792" cy="480131"/>
            </a:xfrm>
            <a:prstGeom prst="rect">
              <a:avLst/>
            </a:prstGeom>
          </p:spPr>
          <p:txBody>
            <a:bodyPr wrap="square">
              <a:spAutoFit/>
            </a:bodyPr>
            <a:lstStyle/>
            <a:p>
              <a:pPr lvl="0" algn="ctr" defTabSz="533400">
                <a:lnSpc>
                  <a:spcPct val="90000"/>
                </a:lnSpc>
                <a:spcBef>
                  <a:spcPct val="0"/>
                </a:spcBef>
                <a:spcAft>
                  <a:spcPct val="35000"/>
                </a:spcAft>
              </a:pPr>
              <a:r>
                <a:rPr lang="de-DE" sz="1400" b="1" dirty="0" smtClean="0">
                  <a:solidFill>
                    <a:srgbClr val="3B5575"/>
                  </a:solidFill>
                  <a:latin typeface="Verdana" pitchFamily="34" charset="0"/>
                </a:rPr>
                <a:t>The </a:t>
              </a:r>
              <a:r>
                <a:rPr lang="de-DE" sz="1400" b="1" dirty="0" err="1" smtClean="0">
                  <a:solidFill>
                    <a:srgbClr val="3B5575"/>
                  </a:solidFill>
                  <a:latin typeface="Verdana" pitchFamily="34" charset="0"/>
                </a:rPr>
                <a:t>policy</a:t>
              </a:r>
              <a:r>
                <a:rPr lang="de-DE" sz="1400" b="1" dirty="0" smtClean="0">
                  <a:solidFill>
                    <a:srgbClr val="3B5575"/>
                  </a:solidFill>
                  <a:latin typeface="Verdana" pitchFamily="34" charset="0"/>
                </a:rPr>
                <a:t> </a:t>
              </a:r>
              <a:r>
                <a:rPr lang="de-DE" sz="1400" b="1" dirty="0" err="1" smtClean="0">
                  <a:solidFill>
                    <a:srgbClr val="3B5575"/>
                  </a:solidFill>
                  <a:latin typeface="Verdana" pitchFamily="34" charset="0"/>
                </a:rPr>
                <a:t>and</a:t>
              </a:r>
              <a:r>
                <a:rPr lang="de-DE" sz="1400" b="1" dirty="0" smtClean="0">
                  <a:solidFill>
                    <a:srgbClr val="3B5575"/>
                  </a:solidFill>
                  <a:latin typeface="Verdana" pitchFamily="34" charset="0"/>
                </a:rPr>
                <a:t> </a:t>
              </a:r>
              <a:r>
                <a:rPr lang="de-DE" sz="1400" b="1" dirty="0" err="1" smtClean="0">
                  <a:solidFill>
                    <a:srgbClr val="3B5575"/>
                  </a:solidFill>
                  <a:latin typeface="Verdana" pitchFamily="34" charset="0"/>
                </a:rPr>
                <a:t>market</a:t>
              </a:r>
              <a:r>
                <a:rPr lang="de-DE" sz="1400" b="1" dirty="0" smtClean="0">
                  <a:solidFill>
                    <a:srgbClr val="3B5575"/>
                  </a:solidFill>
                  <a:latin typeface="Verdana" pitchFamily="34" charset="0"/>
                </a:rPr>
                <a:t> </a:t>
              </a:r>
              <a:r>
                <a:rPr lang="de-DE" sz="1400" b="1" dirty="0" err="1" smtClean="0">
                  <a:solidFill>
                    <a:srgbClr val="3B5575"/>
                  </a:solidFill>
                  <a:latin typeface="Verdana" pitchFamily="34" charset="0"/>
                </a:rPr>
                <a:t>objective</a:t>
              </a:r>
              <a:endParaRPr lang="de-DE" sz="1400" b="1" dirty="0" smtClean="0">
                <a:solidFill>
                  <a:srgbClr val="3B5575"/>
                </a:solidFill>
                <a:latin typeface="Verdana" pitchFamily="34" charset="0"/>
              </a:endParaRPr>
            </a:p>
          </p:txBody>
        </p:sp>
      </p:grpSp>
    </p:spTree>
    <p:extLst>
      <p:ext uri="{BB962C8B-B14F-4D97-AF65-F5344CB8AC3E}">
        <p14:creationId xmlns:p14="http://schemas.microsoft.com/office/powerpoint/2010/main" val="81345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par>
                                <p:cTn id="8" presetID="3" presetClass="entr" presetSubtype="1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blinds(horizontal)">
                                      <p:cBhvr>
                                        <p:cTn id="10" dur="500"/>
                                        <p:tgtEl>
                                          <p:spTgt spid="53"/>
                                        </p:tgtEl>
                                      </p:cBhvr>
                                    </p:animEffect>
                                  </p:childTnLst>
                                </p:cTn>
                              </p:par>
                              <p:par>
                                <p:cTn id="11" presetID="3" presetClass="entr" presetSubtype="1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linds(horizontal)">
                                      <p:cBhvr>
                                        <p:cTn id="13" dur="500"/>
                                        <p:tgtEl>
                                          <p:spTgt spid="3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blinds(horizontal)">
                                      <p:cBhvr>
                                        <p:cTn id="1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Policy and market objective</a:t>
            </a:r>
            <a:endParaRPr lang="de-DE" dirty="0" smtClean="0"/>
          </a:p>
        </p:txBody>
      </p:sp>
      <p:sp>
        <p:nvSpPr>
          <p:cNvPr id="3" name="Inhaltsplatzhalter 2"/>
          <p:cNvSpPr>
            <a:spLocks noGrp="1"/>
          </p:cNvSpPr>
          <p:nvPr>
            <p:ph idx="1"/>
          </p:nvPr>
        </p:nvSpPr>
        <p:spPr/>
        <p:txBody>
          <a:bodyPr/>
          <a:lstStyle/>
          <a:p>
            <a:endParaRPr lang="en-US" dirty="0" smtClean="0"/>
          </a:p>
          <a:p>
            <a:pPr>
              <a:buNone/>
            </a:pPr>
            <a:endParaRPr lang="en-US" sz="1000" dirty="0" smtClean="0"/>
          </a:p>
          <a:p>
            <a:endParaRPr lang="en-US" dirty="0" smtClean="0"/>
          </a:p>
          <a:p>
            <a:endParaRPr lang="de-DE" dirty="0"/>
          </a:p>
        </p:txBody>
      </p:sp>
      <p:sp>
        <p:nvSpPr>
          <p:cNvPr id="4" name="Inhaltsplatzhalter 2"/>
          <p:cNvSpPr txBox="1">
            <a:spLocks/>
          </p:cNvSpPr>
          <p:nvPr/>
        </p:nvSpPr>
        <p:spPr>
          <a:xfrm>
            <a:off x="4067944" y="1773699"/>
            <a:ext cx="4710056" cy="2380772"/>
          </a:xfrm>
          <a:prstGeom prst="rect">
            <a:avLst/>
          </a:prstGeom>
        </p:spPr>
        <p:txBody>
          <a:bodyPr vert="horz" lIns="0" tIns="45720" rIns="91440" bIns="45720" rtlCol="0">
            <a:noAutofit/>
          </a:bodyPr>
          <a:lstStyle/>
          <a:p>
            <a:pPr marL="355600" lvl="0" indent="-355600">
              <a:spcBef>
                <a:spcPct val="20000"/>
              </a:spcBef>
              <a:spcAft>
                <a:spcPts val="1000"/>
              </a:spcAft>
              <a:buClr>
                <a:srgbClr val="6F8FB6"/>
              </a:buClr>
              <a:buSzPct val="120000"/>
              <a:defRPr/>
            </a:pPr>
            <a:r>
              <a:rPr lang="en-US" sz="2000" dirty="0" smtClean="0">
                <a:latin typeface="Trebuchet MS" pitchFamily="34" charset="0"/>
              </a:rPr>
              <a:t>Policy related objectives:</a:t>
            </a:r>
            <a:endParaRPr lang="en-US" dirty="0" smtClean="0">
              <a:latin typeface="Trebuchet MS" pitchFamily="34" charset="0"/>
            </a:endParaRPr>
          </a:p>
          <a:p>
            <a:pPr marL="355600" indent="-355600">
              <a:spcBef>
                <a:spcPct val="20000"/>
              </a:spcBef>
              <a:buClr>
                <a:srgbClr val="6F8FB6"/>
              </a:buClr>
              <a:buSzPct val="120000"/>
              <a:buFont typeface="Wingdings" pitchFamily="2" charset="2"/>
              <a:buChar char="v"/>
              <a:defRPr/>
            </a:pPr>
            <a:r>
              <a:rPr lang="en-US" dirty="0" smtClean="0">
                <a:latin typeface="Trebuchet MS" pitchFamily="34" charset="0"/>
              </a:rPr>
              <a:t>review existing EU instruments in place</a:t>
            </a:r>
          </a:p>
          <a:p>
            <a:pPr marL="355600" indent="-355600">
              <a:spcBef>
                <a:spcPct val="20000"/>
              </a:spcBef>
              <a:buClr>
                <a:srgbClr val="6F8FB6"/>
              </a:buClr>
              <a:buSzPct val="120000"/>
              <a:buFont typeface="Wingdings" pitchFamily="2" charset="2"/>
              <a:buChar char="v"/>
              <a:defRPr/>
            </a:pPr>
            <a:r>
              <a:rPr lang="en-US" dirty="0" smtClean="0">
                <a:latin typeface="Trebuchet MS" pitchFamily="34" charset="0"/>
              </a:rPr>
              <a:t>propose possible adaptation action </a:t>
            </a:r>
          </a:p>
          <a:p>
            <a:pPr marL="355600" lvl="0" indent="-355600" defTabSz="648000">
              <a:spcBef>
                <a:spcPct val="20000"/>
              </a:spcBef>
              <a:buClr>
                <a:srgbClr val="6F8FB6"/>
              </a:buClr>
              <a:buSzPct val="120000"/>
              <a:buFont typeface="Wingdings" pitchFamily="2" charset="2"/>
              <a:buChar char="v"/>
              <a:defRPr/>
            </a:pPr>
            <a:r>
              <a:rPr lang="en-US" dirty="0" smtClean="0">
                <a:latin typeface="Trebuchet MS" pitchFamily="34" charset="0"/>
              </a:rPr>
              <a:t>mainstream adaptation into policies at EU level</a:t>
            </a:r>
            <a:endParaRPr lang="de-DE" dirty="0">
              <a:solidFill>
                <a:srgbClr val="6F8FB6"/>
              </a:solidFill>
              <a:latin typeface="Trebuchet MS" pitchFamily="34" charset="0"/>
            </a:endParaRPr>
          </a:p>
        </p:txBody>
      </p:sp>
      <p:grpSp>
        <p:nvGrpSpPr>
          <p:cNvPr id="5" name="Gruppieren 41"/>
          <p:cNvGrpSpPr/>
          <p:nvPr/>
        </p:nvGrpSpPr>
        <p:grpSpPr>
          <a:xfrm>
            <a:off x="395537" y="1340768"/>
            <a:ext cx="2232247" cy="2664296"/>
            <a:chOff x="1331640" y="908720"/>
            <a:chExt cx="2304231" cy="2730252"/>
          </a:xfrm>
        </p:grpSpPr>
        <p:sp>
          <p:nvSpPr>
            <p:cNvPr id="6" name="Rectangle 4"/>
            <p:cNvSpPr>
              <a:spLocks noChangeArrowheads="1" noChangeShapeType="1"/>
            </p:cNvSpPr>
            <p:nvPr/>
          </p:nvSpPr>
          <p:spPr bwMode="auto">
            <a:xfrm>
              <a:off x="1715668" y="1591275"/>
              <a:ext cx="384039" cy="341281"/>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7" name="Rectangle 5"/>
            <p:cNvSpPr>
              <a:spLocks noChangeArrowheads="1" noChangeShapeType="1"/>
            </p:cNvSpPr>
            <p:nvPr/>
          </p:nvSpPr>
          <p:spPr bwMode="auto">
            <a:xfrm>
              <a:off x="1331640" y="1932556"/>
              <a:ext cx="768066" cy="341281"/>
            </a:xfrm>
            <a:prstGeom prst="rect">
              <a:avLst/>
            </a:prstGeom>
            <a:solidFill>
              <a:srgbClr val="3B5575"/>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8" name="Rectangle 6"/>
            <p:cNvSpPr>
              <a:spLocks noChangeArrowheads="1" noChangeShapeType="1"/>
            </p:cNvSpPr>
            <p:nvPr/>
          </p:nvSpPr>
          <p:spPr bwMode="auto">
            <a:xfrm>
              <a:off x="1715668" y="2273836"/>
              <a:ext cx="384039" cy="341284"/>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9" name="Rectangle 7"/>
            <p:cNvSpPr>
              <a:spLocks noChangeArrowheads="1" noChangeShapeType="1"/>
            </p:cNvSpPr>
            <p:nvPr/>
          </p:nvSpPr>
          <p:spPr bwMode="auto">
            <a:xfrm>
              <a:off x="1715668" y="2956398"/>
              <a:ext cx="384039" cy="341284"/>
            </a:xfrm>
            <a:prstGeom prst="rect">
              <a:avLst/>
            </a:prstGeom>
            <a:solidFill>
              <a:srgbClr val="3B5575"/>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0" name="Rectangle 8"/>
            <p:cNvSpPr>
              <a:spLocks noChangeArrowheads="1" noChangeShapeType="1"/>
            </p:cNvSpPr>
            <p:nvPr/>
          </p:nvSpPr>
          <p:spPr bwMode="auto">
            <a:xfrm>
              <a:off x="2867783" y="2956398"/>
              <a:ext cx="384039" cy="341284"/>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1" name="Rectangle 9"/>
            <p:cNvSpPr>
              <a:spLocks noChangeArrowheads="1" noChangeShapeType="1"/>
            </p:cNvSpPr>
            <p:nvPr/>
          </p:nvSpPr>
          <p:spPr bwMode="auto">
            <a:xfrm>
              <a:off x="2867783" y="1249994"/>
              <a:ext cx="768088" cy="341281"/>
            </a:xfrm>
            <a:prstGeom prst="rect">
              <a:avLst/>
            </a:prstGeom>
            <a:solidFill>
              <a:srgbClr val="3B5575"/>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2" name="Rectangle 10"/>
            <p:cNvSpPr>
              <a:spLocks noChangeArrowheads="1" noChangeShapeType="1"/>
            </p:cNvSpPr>
            <p:nvPr/>
          </p:nvSpPr>
          <p:spPr bwMode="auto">
            <a:xfrm>
              <a:off x="2483752" y="908720"/>
              <a:ext cx="384031" cy="341274"/>
            </a:xfrm>
            <a:prstGeom prst="rect">
              <a:avLst/>
            </a:prstGeom>
            <a:solidFill>
              <a:srgbClr val="3B5575"/>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3" name="Rectangle 11"/>
            <p:cNvSpPr>
              <a:spLocks noChangeArrowheads="1" noChangeShapeType="1"/>
            </p:cNvSpPr>
            <p:nvPr/>
          </p:nvSpPr>
          <p:spPr bwMode="auto">
            <a:xfrm>
              <a:off x="3251822" y="3297682"/>
              <a:ext cx="384049" cy="341290"/>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4" name="Rectangle 12"/>
            <p:cNvSpPr>
              <a:spLocks noChangeArrowheads="1" noChangeShapeType="1"/>
            </p:cNvSpPr>
            <p:nvPr/>
          </p:nvSpPr>
          <p:spPr bwMode="auto">
            <a:xfrm>
              <a:off x="2099706" y="1591275"/>
              <a:ext cx="768088" cy="682561"/>
            </a:xfrm>
            <a:prstGeom prst="rect">
              <a:avLst/>
            </a:prstGeom>
            <a:solidFill>
              <a:srgbClr val="3B5575"/>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5" name="Rectangle 13"/>
            <p:cNvSpPr>
              <a:spLocks noChangeArrowheads="1" noChangeShapeType="1"/>
            </p:cNvSpPr>
            <p:nvPr/>
          </p:nvSpPr>
          <p:spPr bwMode="auto">
            <a:xfrm>
              <a:off x="2099721" y="2615124"/>
              <a:ext cx="384031" cy="341274"/>
            </a:xfrm>
            <a:prstGeom prst="rect">
              <a:avLst/>
            </a:prstGeom>
            <a:solidFill>
              <a:srgbClr val="3B5575"/>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6" name="Rectangle 14"/>
            <p:cNvSpPr>
              <a:spLocks noChangeArrowheads="1" noChangeShapeType="1"/>
            </p:cNvSpPr>
            <p:nvPr/>
          </p:nvSpPr>
          <p:spPr bwMode="auto">
            <a:xfrm>
              <a:off x="3251840" y="1591275"/>
              <a:ext cx="384031" cy="341274"/>
            </a:xfrm>
            <a:prstGeom prst="rect">
              <a:avLst/>
            </a:prstGeom>
            <a:solidFill>
              <a:srgbClr val="3B5575"/>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7" name="Rectangle 15"/>
            <p:cNvSpPr>
              <a:spLocks noChangeArrowheads="1" noChangeShapeType="1"/>
            </p:cNvSpPr>
            <p:nvPr/>
          </p:nvSpPr>
          <p:spPr bwMode="auto">
            <a:xfrm>
              <a:off x="2483752" y="1932556"/>
              <a:ext cx="1152119" cy="1023842"/>
            </a:xfrm>
            <a:prstGeom prst="rect">
              <a:avLst/>
            </a:prstGeom>
            <a:solidFill>
              <a:srgbClr val="3B5575"/>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grpSp>
      <p:grpSp>
        <p:nvGrpSpPr>
          <p:cNvPr id="18" name="Gruppieren 17"/>
          <p:cNvGrpSpPr/>
          <p:nvPr/>
        </p:nvGrpSpPr>
        <p:grpSpPr>
          <a:xfrm>
            <a:off x="1069258" y="1772816"/>
            <a:ext cx="2699792" cy="1008112"/>
            <a:chOff x="2329906" y="3789040"/>
            <a:chExt cx="2699792" cy="714564"/>
          </a:xfrm>
        </p:grpSpPr>
        <p:sp>
          <p:nvSpPr>
            <p:cNvPr id="19" name="Abgerundetes Rechteck 18"/>
            <p:cNvSpPr/>
            <p:nvPr/>
          </p:nvSpPr>
          <p:spPr>
            <a:xfrm>
              <a:off x="2411760" y="3789040"/>
              <a:ext cx="2592288" cy="648072"/>
            </a:xfrm>
            <a:prstGeom prst="roundRect">
              <a:avLst/>
            </a:prstGeom>
            <a:solidFill>
              <a:schemeClr val="bg1"/>
            </a:solidFill>
            <a:ln w="12700">
              <a:solidFill>
                <a:srgbClr val="3B557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0" name="Rechteck 19"/>
            <p:cNvSpPr/>
            <p:nvPr/>
          </p:nvSpPr>
          <p:spPr>
            <a:xfrm>
              <a:off x="2329906" y="3857273"/>
              <a:ext cx="2699792" cy="646331"/>
            </a:xfrm>
            <a:prstGeom prst="rect">
              <a:avLst/>
            </a:prstGeom>
          </p:spPr>
          <p:txBody>
            <a:bodyPr wrap="square">
              <a:spAutoFit/>
            </a:bodyPr>
            <a:lstStyle/>
            <a:p>
              <a:pPr lvl="0" algn="ctr" defTabSz="533400">
                <a:lnSpc>
                  <a:spcPct val="90000"/>
                </a:lnSpc>
                <a:spcBef>
                  <a:spcPct val="0"/>
                </a:spcBef>
                <a:spcAft>
                  <a:spcPct val="35000"/>
                </a:spcAft>
              </a:pPr>
              <a:r>
                <a:rPr lang="de-DE" sz="2000" b="1" dirty="0" smtClean="0">
                  <a:solidFill>
                    <a:srgbClr val="3B5575"/>
                  </a:solidFill>
                  <a:latin typeface="Verdana" pitchFamily="34" charset="0"/>
                </a:rPr>
                <a:t>The </a:t>
              </a:r>
              <a:r>
                <a:rPr lang="de-DE" sz="2000" b="1" dirty="0" err="1" smtClean="0">
                  <a:solidFill>
                    <a:srgbClr val="3B5575"/>
                  </a:solidFill>
                  <a:latin typeface="Verdana" pitchFamily="34" charset="0"/>
                </a:rPr>
                <a:t>policy</a:t>
              </a:r>
              <a:r>
                <a:rPr lang="de-DE" sz="2000" b="1" dirty="0" smtClean="0">
                  <a:solidFill>
                    <a:srgbClr val="3B5575"/>
                  </a:solidFill>
                  <a:latin typeface="Verdana" pitchFamily="34" charset="0"/>
                </a:rPr>
                <a:t> </a:t>
              </a:r>
              <a:r>
                <a:rPr lang="de-DE" sz="2000" b="1" dirty="0" err="1" smtClean="0">
                  <a:solidFill>
                    <a:srgbClr val="3B5575"/>
                  </a:solidFill>
                  <a:latin typeface="Verdana" pitchFamily="34" charset="0"/>
                </a:rPr>
                <a:t>and</a:t>
              </a:r>
              <a:r>
                <a:rPr lang="de-DE" sz="2000" b="1" dirty="0" smtClean="0">
                  <a:solidFill>
                    <a:srgbClr val="3B5575"/>
                  </a:solidFill>
                  <a:latin typeface="Verdana" pitchFamily="34" charset="0"/>
                </a:rPr>
                <a:t> </a:t>
              </a:r>
              <a:r>
                <a:rPr lang="de-DE" sz="2000" b="1" dirty="0" err="1" smtClean="0">
                  <a:solidFill>
                    <a:srgbClr val="3B5575"/>
                  </a:solidFill>
                  <a:latin typeface="Verdana" pitchFamily="34" charset="0"/>
                </a:rPr>
                <a:t>market</a:t>
              </a:r>
              <a:r>
                <a:rPr lang="de-DE" sz="2000" b="1" dirty="0" smtClean="0">
                  <a:solidFill>
                    <a:srgbClr val="3B5575"/>
                  </a:solidFill>
                  <a:latin typeface="Verdana" pitchFamily="34" charset="0"/>
                </a:rPr>
                <a:t> </a:t>
              </a:r>
              <a:r>
                <a:rPr lang="de-DE" sz="2000" b="1" dirty="0" err="1" smtClean="0">
                  <a:solidFill>
                    <a:srgbClr val="3B5575"/>
                  </a:solidFill>
                  <a:latin typeface="Verdana" pitchFamily="34" charset="0"/>
                </a:rPr>
                <a:t>objective</a:t>
              </a:r>
              <a:endParaRPr lang="de-DE" sz="2000" b="1" dirty="0" smtClean="0">
                <a:solidFill>
                  <a:srgbClr val="3B5575"/>
                </a:solidFill>
                <a:latin typeface="Verdana" pitchFamily="34" charset="0"/>
              </a:endParaRPr>
            </a:p>
          </p:txBody>
        </p:sp>
      </p:grpSp>
      <p:sp>
        <p:nvSpPr>
          <p:cNvPr id="21" name="Rechteck 20"/>
          <p:cNvSpPr/>
          <p:nvPr/>
        </p:nvSpPr>
        <p:spPr>
          <a:xfrm>
            <a:off x="1043608" y="4360611"/>
            <a:ext cx="7056784" cy="1618905"/>
          </a:xfrm>
          <a:prstGeom prst="rect">
            <a:avLst/>
          </a:prstGeom>
          <a:ln>
            <a:solidFill>
              <a:srgbClr val="002060"/>
            </a:solidFill>
          </a:ln>
        </p:spPr>
        <p:txBody>
          <a:bodyPr wrap="square">
            <a:spAutoFit/>
          </a:bodyPr>
          <a:lstStyle/>
          <a:p>
            <a:pPr marL="173038" lvl="1" indent="-173038">
              <a:spcBef>
                <a:spcPct val="20000"/>
              </a:spcBef>
              <a:buFont typeface="Symbol" pitchFamily="18" charset="2"/>
              <a:buChar char="-"/>
              <a:tabLst>
                <a:tab pos="173038" algn="l"/>
              </a:tabLst>
            </a:pPr>
            <a:r>
              <a:rPr lang="en-US" sz="1600" dirty="0" smtClean="0">
                <a:solidFill>
                  <a:srgbClr val="6F8FB6"/>
                </a:solidFill>
                <a:latin typeface="Trebuchet MS" pitchFamily="34" charset="0"/>
              </a:rPr>
              <a:t>Identifying concrete options for mainstreaming adaptation in existing policies (liaison with concerned DGs)</a:t>
            </a:r>
          </a:p>
          <a:p>
            <a:pPr marL="173038" lvl="1" indent="-173038">
              <a:spcBef>
                <a:spcPct val="20000"/>
              </a:spcBef>
              <a:buFont typeface="Symbol" pitchFamily="18" charset="2"/>
              <a:buChar char="-"/>
              <a:tabLst>
                <a:tab pos="173038" algn="l"/>
              </a:tabLst>
            </a:pPr>
            <a:r>
              <a:rPr lang="en-US" sz="1600" dirty="0" smtClean="0">
                <a:solidFill>
                  <a:srgbClr val="6F8FB6"/>
                </a:solidFill>
                <a:latin typeface="Trebuchet MS" pitchFamily="34" charset="0"/>
              </a:rPr>
              <a:t>Preparing a strategic approach to achieving an adequate reflection of climate impacts and adaptation in all relevant policies, including the required interaction and involvement of key stakeholders within and outside the European Commission</a:t>
            </a:r>
          </a:p>
        </p:txBody>
      </p:sp>
    </p:spTree>
    <p:extLst>
      <p:ext uri="{BB962C8B-B14F-4D97-AF65-F5344CB8AC3E}">
        <p14:creationId xmlns:p14="http://schemas.microsoft.com/office/powerpoint/2010/main" val="331533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Policy and market objective</a:t>
            </a:r>
            <a:endParaRPr lang="de-DE" dirty="0" smtClean="0"/>
          </a:p>
        </p:txBody>
      </p:sp>
      <p:sp>
        <p:nvSpPr>
          <p:cNvPr id="3" name="Inhaltsplatzhalter 2"/>
          <p:cNvSpPr>
            <a:spLocks noGrp="1"/>
          </p:cNvSpPr>
          <p:nvPr>
            <p:ph idx="1"/>
          </p:nvPr>
        </p:nvSpPr>
        <p:spPr/>
        <p:txBody>
          <a:bodyPr/>
          <a:lstStyle/>
          <a:p>
            <a:endParaRPr lang="en-US" dirty="0" smtClean="0"/>
          </a:p>
          <a:p>
            <a:pPr>
              <a:buNone/>
            </a:pPr>
            <a:endParaRPr lang="en-US" sz="1000" dirty="0" smtClean="0"/>
          </a:p>
          <a:p>
            <a:endParaRPr lang="en-US" dirty="0" smtClean="0"/>
          </a:p>
          <a:p>
            <a:endParaRPr lang="de-DE" dirty="0"/>
          </a:p>
        </p:txBody>
      </p:sp>
      <p:sp>
        <p:nvSpPr>
          <p:cNvPr id="4" name="Inhaltsplatzhalter 2"/>
          <p:cNvSpPr txBox="1">
            <a:spLocks/>
          </p:cNvSpPr>
          <p:nvPr/>
        </p:nvSpPr>
        <p:spPr>
          <a:xfrm>
            <a:off x="3923928" y="1772817"/>
            <a:ext cx="4710056" cy="2065724"/>
          </a:xfrm>
          <a:prstGeom prst="rect">
            <a:avLst/>
          </a:prstGeom>
        </p:spPr>
        <p:txBody>
          <a:bodyPr vert="horz" lIns="0" tIns="45720" rIns="91440" bIns="45720" rtlCol="0">
            <a:noAutofit/>
          </a:bodyPr>
          <a:lstStyle/>
          <a:p>
            <a:pPr marL="355600" lvl="0" indent="-355600">
              <a:spcBef>
                <a:spcPts val="1000"/>
              </a:spcBef>
              <a:spcAft>
                <a:spcPts val="1000"/>
              </a:spcAft>
              <a:buClr>
                <a:srgbClr val="6F8FB6"/>
              </a:buClr>
              <a:buSzPct val="120000"/>
              <a:defRPr/>
            </a:pPr>
            <a:r>
              <a:rPr lang="en-US" sz="2000" dirty="0" smtClean="0">
                <a:latin typeface="Trebuchet MS" pitchFamily="34" charset="0"/>
              </a:rPr>
              <a:t>Market related objectives:</a:t>
            </a:r>
          </a:p>
          <a:p>
            <a:pPr marL="355600" lvl="0" indent="-355600">
              <a:spcBef>
                <a:spcPct val="20000"/>
              </a:spcBef>
              <a:buClr>
                <a:srgbClr val="6F8FB6"/>
              </a:buClr>
              <a:buSzPct val="120000"/>
              <a:buFont typeface="Wingdings" pitchFamily="2" charset="2"/>
              <a:buChar char="v"/>
              <a:defRPr/>
            </a:pPr>
            <a:r>
              <a:rPr lang="en-US" dirty="0" smtClean="0">
                <a:latin typeface="Trebuchet MS" pitchFamily="34" charset="0"/>
              </a:rPr>
              <a:t>capture the potential of the market, market-based instruments and the private sector in strengthening adaptive capacity and climate impact preparedness and responses</a:t>
            </a:r>
          </a:p>
          <a:p>
            <a:pPr defTabSz="648000">
              <a:spcBef>
                <a:spcPct val="20000"/>
              </a:spcBef>
              <a:buClr>
                <a:srgbClr val="6F8FB6"/>
              </a:buClr>
              <a:buSzPct val="120000"/>
              <a:defRPr/>
            </a:pPr>
            <a:r>
              <a:rPr lang="en-US" dirty="0" smtClean="0">
                <a:latin typeface="Trebuchet MS" pitchFamily="34" charset="0"/>
              </a:rPr>
              <a:t/>
            </a:r>
            <a:br>
              <a:rPr lang="en-US" dirty="0" smtClean="0">
                <a:latin typeface="Trebuchet MS" pitchFamily="34" charset="0"/>
              </a:rPr>
            </a:br>
            <a:endParaRPr lang="en-US" dirty="0" smtClean="0">
              <a:solidFill>
                <a:srgbClr val="6F8FB6"/>
              </a:solidFill>
              <a:latin typeface="Trebuchet MS" pitchFamily="34" charset="0"/>
            </a:endParaRPr>
          </a:p>
          <a:p>
            <a:pPr marL="355600" indent="-355600">
              <a:spcBef>
                <a:spcPct val="20000"/>
              </a:spcBef>
              <a:buClr>
                <a:srgbClr val="6F8FB6"/>
              </a:buClr>
              <a:buSzPct val="120000"/>
              <a:defRPr/>
            </a:pPr>
            <a:endParaRPr lang="de-DE" dirty="0">
              <a:latin typeface="Trebuchet MS" pitchFamily="34" charset="0"/>
            </a:endParaRPr>
          </a:p>
        </p:txBody>
      </p:sp>
      <p:grpSp>
        <p:nvGrpSpPr>
          <p:cNvPr id="5" name="Gruppieren 41"/>
          <p:cNvGrpSpPr/>
          <p:nvPr/>
        </p:nvGrpSpPr>
        <p:grpSpPr>
          <a:xfrm>
            <a:off x="395537" y="1340768"/>
            <a:ext cx="2232247" cy="2664296"/>
            <a:chOff x="1331640" y="908720"/>
            <a:chExt cx="2304231" cy="2730252"/>
          </a:xfrm>
        </p:grpSpPr>
        <p:sp>
          <p:nvSpPr>
            <p:cNvPr id="6" name="Rectangle 4"/>
            <p:cNvSpPr>
              <a:spLocks noChangeArrowheads="1" noChangeShapeType="1"/>
            </p:cNvSpPr>
            <p:nvPr/>
          </p:nvSpPr>
          <p:spPr bwMode="auto">
            <a:xfrm>
              <a:off x="1715668" y="1591275"/>
              <a:ext cx="384039" cy="341281"/>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7" name="Rectangle 5"/>
            <p:cNvSpPr>
              <a:spLocks noChangeArrowheads="1" noChangeShapeType="1"/>
            </p:cNvSpPr>
            <p:nvPr/>
          </p:nvSpPr>
          <p:spPr bwMode="auto">
            <a:xfrm>
              <a:off x="1331640" y="1932556"/>
              <a:ext cx="768066" cy="341281"/>
            </a:xfrm>
            <a:prstGeom prst="rect">
              <a:avLst/>
            </a:prstGeom>
            <a:solidFill>
              <a:srgbClr val="3B5575"/>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8" name="Rectangle 6"/>
            <p:cNvSpPr>
              <a:spLocks noChangeArrowheads="1" noChangeShapeType="1"/>
            </p:cNvSpPr>
            <p:nvPr/>
          </p:nvSpPr>
          <p:spPr bwMode="auto">
            <a:xfrm>
              <a:off x="1715668" y="2273836"/>
              <a:ext cx="384039" cy="341284"/>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9" name="Rectangle 7"/>
            <p:cNvSpPr>
              <a:spLocks noChangeArrowheads="1" noChangeShapeType="1"/>
            </p:cNvSpPr>
            <p:nvPr/>
          </p:nvSpPr>
          <p:spPr bwMode="auto">
            <a:xfrm>
              <a:off x="1715668" y="2956398"/>
              <a:ext cx="384039" cy="341284"/>
            </a:xfrm>
            <a:prstGeom prst="rect">
              <a:avLst/>
            </a:prstGeom>
            <a:solidFill>
              <a:srgbClr val="3B5575"/>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0" name="Rectangle 8"/>
            <p:cNvSpPr>
              <a:spLocks noChangeArrowheads="1" noChangeShapeType="1"/>
            </p:cNvSpPr>
            <p:nvPr/>
          </p:nvSpPr>
          <p:spPr bwMode="auto">
            <a:xfrm>
              <a:off x="2867783" y="2956398"/>
              <a:ext cx="384039" cy="341284"/>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1" name="Rectangle 9"/>
            <p:cNvSpPr>
              <a:spLocks noChangeArrowheads="1" noChangeShapeType="1"/>
            </p:cNvSpPr>
            <p:nvPr/>
          </p:nvSpPr>
          <p:spPr bwMode="auto">
            <a:xfrm>
              <a:off x="2867783" y="1249994"/>
              <a:ext cx="768088" cy="341281"/>
            </a:xfrm>
            <a:prstGeom prst="rect">
              <a:avLst/>
            </a:prstGeom>
            <a:solidFill>
              <a:srgbClr val="3B5575"/>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2" name="Rectangle 10"/>
            <p:cNvSpPr>
              <a:spLocks noChangeArrowheads="1" noChangeShapeType="1"/>
            </p:cNvSpPr>
            <p:nvPr/>
          </p:nvSpPr>
          <p:spPr bwMode="auto">
            <a:xfrm>
              <a:off x="2483752" y="908720"/>
              <a:ext cx="384031" cy="341274"/>
            </a:xfrm>
            <a:prstGeom prst="rect">
              <a:avLst/>
            </a:prstGeom>
            <a:solidFill>
              <a:srgbClr val="3B5575"/>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3" name="Rectangle 11"/>
            <p:cNvSpPr>
              <a:spLocks noChangeArrowheads="1" noChangeShapeType="1"/>
            </p:cNvSpPr>
            <p:nvPr/>
          </p:nvSpPr>
          <p:spPr bwMode="auto">
            <a:xfrm>
              <a:off x="3251822" y="3297682"/>
              <a:ext cx="384049" cy="341290"/>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4" name="Rectangle 12"/>
            <p:cNvSpPr>
              <a:spLocks noChangeArrowheads="1" noChangeShapeType="1"/>
            </p:cNvSpPr>
            <p:nvPr/>
          </p:nvSpPr>
          <p:spPr bwMode="auto">
            <a:xfrm>
              <a:off x="2099706" y="1591275"/>
              <a:ext cx="768088" cy="682561"/>
            </a:xfrm>
            <a:prstGeom prst="rect">
              <a:avLst/>
            </a:prstGeom>
            <a:solidFill>
              <a:srgbClr val="3B5575"/>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5" name="Rectangle 13"/>
            <p:cNvSpPr>
              <a:spLocks noChangeArrowheads="1" noChangeShapeType="1"/>
            </p:cNvSpPr>
            <p:nvPr/>
          </p:nvSpPr>
          <p:spPr bwMode="auto">
            <a:xfrm>
              <a:off x="2099721" y="2615124"/>
              <a:ext cx="384031" cy="341274"/>
            </a:xfrm>
            <a:prstGeom prst="rect">
              <a:avLst/>
            </a:prstGeom>
            <a:solidFill>
              <a:srgbClr val="3B5575"/>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6" name="Rectangle 14"/>
            <p:cNvSpPr>
              <a:spLocks noChangeArrowheads="1" noChangeShapeType="1"/>
            </p:cNvSpPr>
            <p:nvPr/>
          </p:nvSpPr>
          <p:spPr bwMode="auto">
            <a:xfrm>
              <a:off x="3251840" y="1591275"/>
              <a:ext cx="384031" cy="341274"/>
            </a:xfrm>
            <a:prstGeom prst="rect">
              <a:avLst/>
            </a:prstGeom>
            <a:solidFill>
              <a:srgbClr val="3B5575"/>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7" name="Rectangle 15"/>
            <p:cNvSpPr>
              <a:spLocks noChangeArrowheads="1" noChangeShapeType="1"/>
            </p:cNvSpPr>
            <p:nvPr/>
          </p:nvSpPr>
          <p:spPr bwMode="auto">
            <a:xfrm>
              <a:off x="2483752" y="1932556"/>
              <a:ext cx="1152119" cy="1023842"/>
            </a:xfrm>
            <a:prstGeom prst="rect">
              <a:avLst/>
            </a:prstGeom>
            <a:solidFill>
              <a:srgbClr val="3B5575"/>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grpSp>
      <p:grpSp>
        <p:nvGrpSpPr>
          <p:cNvPr id="18" name="Gruppieren 17"/>
          <p:cNvGrpSpPr/>
          <p:nvPr/>
        </p:nvGrpSpPr>
        <p:grpSpPr>
          <a:xfrm>
            <a:off x="1069258" y="1772816"/>
            <a:ext cx="2699792" cy="1008112"/>
            <a:chOff x="2329906" y="3789040"/>
            <a:chExt cx="2699792" cy="714564"/>
          </a:xfrm>
        </p:grpSpPr>
        <p:sp>
          <p:nvSpPr>
            <p:cNvPr id="19" name="Abgerundetes Rechteck 18"/>
            <p:cNvSpPr/>
            <p:nvPr/>
          </p:nvSpPr>
          <p:spPr>
            <a:xfrm>
              <a:off x="2411760" y="3789040"/>
              <a:ext cx="2592288" cy="648072"/>
            </a:xfrm>
            <a:prstGeom prst="roundRect">
              <a:avLst/>
            </a:prstGeom>
            <a:solidFill>
              <a:schemeClr val="bg1"/>
            </a:solidFill>
            <a:ln w="12700">
              <a:solidFill>
                <a:srgbClr val="3B557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0" name="Rechteck 19"/>
            <p:cNvSpPr/>
            <p:nvPr/>
          </p:nvSpPr>
          <p:spPr>
            <a:xfrm>
              <a:off x="2329906" y="3857273"/>
              <a:ext cx="2699792" cy="646331"/>
            </a:xfrm>
            <a:prstGeom prst="rect">
              <a:avLst/>
            </a:prstGeom>
          </p:spPr>
          <p:txBody>
            <a:bodyPr wrap="square">
              <a:spAutoFit/>
            </a:bodyPr>
            <a:lstStyle/>
            <a:p>
              <a:pPr lvl="0" algn="ctr" defTabSz="533400">
                <a:lnSpc>
                  <a:spcPct val="90000"/>
                </a:lnSpc>
                <a:spcBef>
                  <a:spcPct val="0"/>
                </a:spcBef>
                <a:spcAft>
                  <a:spcPct val="35000"/>
                </a:spcAft>
              </a:pPr>
              <a:r>
                <a:rPr lang="de-DE" sz="2000" b="1" dirty="0" smtClean="0">
                  <a:solidFill>
                    <a:srgbClr val="3B5575"/>
                  </a:solidFill>
                  <a:latin typeface="Verdana" pitchFamily="34" charset="0"/>
                </a:rPr>
                <a:t>The </a:t>
              </a:r>
              <a:r>
                <a:rPr lang="de-DE" sz="2000" b="1" dirty="0" err="1" smtClean="0">
                  <a:solidFill>
                    <a:srgbClr val="3B5575"/>
                  </a:solidFill>
                  <a:latin typeface="Verdana" pitchFamily="34" charset="0"/>
                </a:rPr>
                <a:t>policy</a:t>
              </a:r>
              <a:r>
                <a:rPr lang="de-DE" sz="2000" b="1" dirty="0" smtClean="0">
                  <a:solidFill>
                    <a:srgbClr val="3B5575"/>
                  </a:solidFill>
                  <a:latin typeface="Verdana" pitchFamily="34" charset="0"/>
                </a:rPr>
                <a:t> </a:t>
              </a:r>
              <a:r>
                <a:rPr lang="de-DE" sz="2000" b="1" dirty="0" err="1" smtClean="0">
                  <a:solidFill>
                    <a:srgbClr val="3B5575"/>
                  </a:solidFill>
                  <a:latin typeface="Verdana" pitchFamily="34" charset="0"/>
                </a:rPr>
                <a:t>and</a:t>
              </a:r>
              <a:r>
                <a:rPr lang="de-DE" sz="2000" b="1" dirty="0" smtClean="0">
                  <a:solidFill>
                    <a:srgbClr val="3B5575"/>
                  </a:solidFill>
                  <a:latin typeface="Verdana" pitchFamily="34" charset="0"/>
                </a:rPr>
                <a:t> </a:t>
              </a:r>
              <a:r>
                <a:rPr lang="de-DE" sz="2000" b="1" dirty="0" err="1" smtClean="0">
                  <a:solidFill>
                    <a:srgbClr val="3B5575"/>
                  </a:solidFill>
                  <a:latin typeface="Verdana" pitchFamily="34" charset="0"/>
                </a:rPr>
                <a:t>market</a:t>
              </a:r>
              <a:r>
                <a:rPr lang="de-DE" sz="2000" b="1" dirty="0" smtClean="0">
                  <a:solidFill>
                    <a:srgbClr val="3B5575"/>
                  </a:solidFill>
                  <a:latin typeface="Verdana" pitchFamily="34" charset="0"/>
                </a:rPr>
                <a:t> </a:t>
              </a:r>
              <a:r>
                <a:rPr lang="de-DE" sz="2000" b="1" dirty="0" err="1" smtClean="0">
                  <a:solidFill>
                    <a:srgbClr val="3B5575"/>
                  </a:solidFill>
                  <a:latin typeface="Verdana" pitchFamily="34" charset="0"/>
                </a:rPr>
                <a:t>objective</a:t>
              </a:r>
              <a:endParaRPr lang="de-DE" sz="2000" b="1" dirty="0" smtClean="0">
                <a:solidFill>
                  <a:srgbClr val="3B5575"/>
                </a:solidFill>
                <a:latin typeface="Verdana" pitchFamily="34" charset="0"/>
              </a:endParaRPr>
            </a:p>
          </p:txBody>
        </p:sp>
      </p:grpSp>
      <p:sp>
        <p:nvSpPr>
          <p:cNvPr id="21" name="Rechteck 20"/>
          <p:cNvSpPr/>
          <p:nvPr/>
        </p:nvSpPr>
        <p:spPr>
          <a:xfrm>
            <a:off x="1044000" y="4653136"/>
            <a:ext cx="7056784" cy="1163395"/>
          </a:xfrm>
          <a:prstGeom prst="rect">
            <a:avLst/>
          </a:prstGeom>
          <a:ln>
            <a:solidFill>
              <a:srgbClr val="002060"/>
            </a:solidFill>
          </a:ln>
        </p:spPr>
        <p:txBody>
          <a:bodyPr wrap="square">
            <a:spAutoFit/>
          </a:bodyPr>
          <a:lstStyle/>
          <a:p>
            <a:pPr marL="266700" lvl="1" indent="-266700">
              <a:spcBef>
                <a:spcPct val="20000"/>
              </a:spcBef>
              <a:spcAft>
                <a:spcPts val="0"/>
              </a:spcAft>
              <a:buSzPts val="1100"/>
              <a:buFont typeface="Symbol" pitchFamily="18" charset="2"/>
              <a:buChar char="-"/>
            </a:pPr>
            <a:r>
              <a:rPr lang="en-US" sz="1600" dirty="0" smtClean="0">
                <a:solidFill>
                  <a:srgbClr val="6F8FB6"/>
                </a:solidFill>
                <a:latin typeface="Trebuchet MS" pitchFamily="34" charset="0"/>
              </a:rPr>
              <a:t>Investigating options for insurance, financing, market-based instruments, climate risk disclosure, per sector (as relevant) and across sectors</a:t>
            </a:r>
            <a:endParaRPr lang="de-DE" sz="1600" dirty="0" smtClean="0">
              <a:solidFill>
                <a:srgbClr val="6F8FB6"/>
              </a:solidFill>
              <a:latin typeface="Trebuchet MS" pitchFamily="34" charset="0"/>
            </a:endParaRPr>
          </a:p>
          <a:p>
            <a:pPr marL="266700" lvl="1" indent="-266700">
              <a:lnSpc>
                <a:spcPct val="115000"/>
              </a:lnSpc>
              <a:spcBef>
                <a:spcPct val="20000"/>
              </a:spcBef>
              <a:spcAft>
                <a:spcPts val="1000"/>
              </a:spcAft>
              <a:buSzPts val="1100"/>
              <a:buFont typeface="Symbol" pitchFamily="18" charset="2"/>
              <a:buChar char="-"/>
            </a:pPr>
            <a:r>
              <a:rPr lang="en-US" sz="1600" dirty="0" smtClean="0">
                <a:solidFill>
                  <a:srgbClr val="6F8FB6"/>
                </a:solidFill>
                <a:latin typeface="Trebuchet MS" pitchFamily="34" charset="0"/>
              </a:rPr>
              <a:t>Facilitating private sector engagement</a:t>
            </a:r>
            <a:endParaRPr lang="de-DE" sz="1600" dirty="0" smtClean="0">
              <a:solidFill>
                <a:srgbClr val="6F8FB6"/>
              </a:solidFill>
              <a:latin typeface="Trebuchet MS" pitchFamily="34" charset="0"/>
            </a:endParaRPr>
          </a:p>
        </p:txBody>
      </p:sp>
    </p:spTree>
    <p:extLst>
      <p:ext uri="{BB962C8B-B14F-4D97-AF65-F5344CB8AC3E}">
        <p14:creationId xmlns:p14="http://schemas.microsoft.com/office/powerpoint/2010/main" val="201929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strategy will likely address…</a:t>
            </a:r>
            <a:endParaRPr lang="de-DE" dirty="0"/>
          </a:p>
        </p:txBody>
      </p:sp>
      <p:sp>
        <p:nvSpPr>
          <p:cNvPr id="3" name="Inhaltsplatzhalter 2"/>
          <p:cNvSpPr>
            <a:spLocks noGrp="1"/>
          </p:cNvSpPr>
          <p:nvPr>
            <p:ph idx="1"/>
          </p:nvPr>
        </p:nvSpPr>
        <p:spPr>
          <a:xfrm>
            <a:off x="395536" y="1340768"/>
            <a:ext cx="8229600" cy="5112568"/>
          </a:xfrm>
        </p:spPr>
        <p:txBody>
          <a:bodyPr/>
          <a:lstStyle/>
          <a:p>
            <a:pPr>
              <a:buNone/>
            </a:pPr>
            <a:r>
              <a:rPr lang="en-US" sz="2000" dirty="0" smtClean="0"/>
              <a:t>… the following </a:t>
            </a:r>
            <a:r>
              <a:rPr lang="en-US" sz="2000" b="1" dirty="0" smtClean="0">
                <a:solidFill>
                  <a:srgbClr val="6F8FB6"/>
                </a:solidFill>
              </a:rPr>
              <a:t>policy areas/themes</a:t>
            </a:r>
            <a:r>
              <a:rPr lang="en-US" sz="2000" dirty="0" smtClean="0"/>
              <a:t>:</a:t>
            </a:r>
          </a:p>
          <a:p>
            <a:pPr marL="1608138" lvl="1" indent="-358775"/>
            <a:r>
              <a:rPr lang="en-US" sz="1600" dirty="0" smtClean="0"/>
              <a:t>Agriculture and rural development</a:t>
            </a:r>
          </a:p>
          <a:p>
            <a:pPr marL="1608138" lvl="1" indent="-358775"/>
            <a:r>
              <a:rPr lang="en-US" sz="1600" dirty="0" smtClean="0"/>
              <a:t>Forestry</a:t>
            </a:r>
          </a:p>
          <a:p>
            <a:pPr marL="1608138" lvl="1" indent="-358775"/>
            <a:r>
              <a:rPr lang="en-US" sz="1600" dirty="0" smtClean="0"/>
              <a:t>Soil</a:t>
            </a:r>
            <a:endParaRPr lang="en-US" sz="1600" strike="sngStrike" dirty="0" smtClean="0"/>
          </a:p>
          <a:p>
            <a:pPr marL="1608138" lvl="1" indent="-358775"/>
            <a:r>
              <a:rPr lang="en-US" sz="1600" dirty="0" smtClean="0"/>
              <a:t>Ecosystem based adaptation and biodiversity</a:t>
            </a:r>
          </a:p>
          <a:p>
            <a:pPr marL="1608138" lvl="1" indent="-358775"/>
            <a:r>
              <a:rPr lang="de-DE" sz="1600" dirty="0" smtClean="0"/>
              <a:t>Water</a:t>
            </a:r>
          </a:p>
          <a:p>
            <a:pPr marL="1608138" lvl="1" indent="-358775"/>
            <a:r>
              <a:rPr lang="en-US" sz="1600" dirty="0" smtClean="0"/>
              <a:t>Marine and Coastal zones</a:t>
            </a:r>
          </a:p>
          <a:p>
            <a:pPr marL="1608138" lvl="1" indent="-358775"/>
            <a:r>
              <a:rPr lang="en-US" sz="1600" dirty="0" smtClean="0"/>
              <a:t>Disaster Risk Reduction</a:t>
            </a:r>
          </a:p>
          <a:p>
            <a:pPr marL="1608138" lvl="1" indent="-358775"/>
            <a:r>
              <a:rPr lang="en-US" sz="1600" dirty="0" smtClean="0"/>
              <a:t>Health </a:t>
            </a:r>
          </a:p>
          <a:p>
            <a:pPr marL="1608138" lvl="1" indent="-358775"/>
            <a:r>
              <a:rPr lang="en-US" sz="1600" dirty="0" smtClean="0"/>
              <a:t>Social issues (including migration) </a:t>
            </a:r>
          </a:p>
          <a:p>
            <a:pPr marL="1608138" lvl="1" indent="-358775"/>
            <a:r>
              <a:rPr lang="en-US" sz="1600" dirty="0" smtClean="0"/>
              <a:t>Cohesion </a:t>
            </a:r>
          </a:p>
          <a:p>
            <a:pPr marL="1608138" lvl="1" indent="-358775"/>
            <a:r>
              <a:rPr lang="en-US" sz="1600" dirty="0" smtClean="0"/>
              <a:t>Transport</a:t>
            </a:r>
          </a:p>
          <a:p>
            <a:pPr marL="1608138" lvl="1" indent="-358775"/>
            <a:r>
              <a:rPr lang="en-US" sz="1600" dirty="0" smtClean="0"/>
              <a:t>Energy </a:t>
            </a:r>
          </a:p>
          <a:p>
            <a:pPr marL="1608138" lvl="1" indent="-358775"/>
            <a:r>
              <a:rPr lang="en-US" sz="1600" dirty="0" smtClean="0"/>
              <a:t>Construction/Buildings</a:t>
            </a:r>
          </a:p>
          <a:p>
            <a:pPr marL="1608138" lvl="1" indent="-358775"/>
            <a:r>
              <a:rPr lang="en-US" sz="1600" dirty="0" smtClean="0"/>
              <a:t>Cities and urban areas</a:t>
            </a:r>
          </a:p>
          <a:p>
            <a:pPr marL="1608138" lvl="1" indent="-358775"/>
            <a:r>
              <a:rPr lang="en-US" sz="1600" dirty="0" smtClean="0"/>
              <a:t>Private market</a:t>
            </a:r>
          </a:p>
          <a:p>
            <a:pPr marL="1608138" lvl="1" indent="-358775"/>
            <a:r>
              <a:rPr lang="en-US" sz="1600" dirty="0" smtClean="0"/>
              <a:t>Jobs/employment</a:t>
            </a:r>
            <a:endParaRPr lang="en-US" sz="1600" dirty="0"/>
          </a:p>
        </p:txBody>
      </p:sp>
      <p:sp>
        <p:nvSpPr>
          <p:cNvPr id="6" name="Rechteck 5"/>
          <p:cNvSpPr/>
          <p:nvPr/>
        </p:nvSpPr>
        <p:spPr>
          <a:xfrm rot="160178">
            <a:off x="6776703" y="2780641"/>
            <a:ext cx="173947" cy="131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Ellipse 3"/>
          <p:cNvSpPr/>
          <p:nvPr/>
        </p:nvSpPr>
        <p:spPr>
          <a:xfrm>
            <a:off x="1619672" y="3140968"/>
            <a:ext cx="288032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Roadmap</a:t>
            </a:r>
            <a:r>
              <a:rPr lang="de-DE" dirty="0" smtClean="0"/>
              <a:t> </a:t>
            </a:r>
            <a:endParaRPr lang="de-DE" dirty="0"/>
          </a:p>
        </p:txBody>
      </p:sp>
      <p:sp>
        <p:nvSpPr>
          <p:cNvPr id="4" name="Pfeil nach rechts 3"/>
          <p:cNvSpPr/>
          <p:nvPr/>
        </p:nvSpPr>
        <p:spPr>
          <a:xfrm rot="20844847">
            <a:off x="539990" y="2196525"/>
            <a:ext cx="6552728" cy="12896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p:nvSpPr>
        <p:spPr>
          <a:xfrm>
            <a:off x="7298442" y="2457384"/>
            <a:ext cx="1309782" cy="369332"/>
          </a:xfrm>
          <a:prstGeom prst="rect">
            <a:avLst/>
          </a:prstGeom>
        </p:spPr>
        <p:txBody>
          <a:bodyPr wrap="none">
            <a:spAutoFit/>
          </a:bodyPr>
          <a:lstStyle/>
          <a:p>
            <a:r>
              <a:rPr lang="de-DE" dirty="0" smtClean="0"/>
              <a:t>March 2013</a:t>
            </a:r>
            <a:endParaRPr lang="de-DE" dirty="0"/>
          </a:p>
        </p:txBody>
      </p:sp>
      <p:sp>
        <p:nvSpPr>
          <p:cNvPr id="6" name="Rechteck 5"/>
          <p:cNvSpPr/>
          <p:nvPr/>
        </p:nvSpPr>
        <p:spPr>
          <a:xfrm>
            <a:off x="7064934" y="1700808"/>
            <a:ext cx="1765420" cy="646331"/>
          </a:xfrm>
          <a:prstGeom prst="rect">
            <a:avLst/>
          </a:prstGeom>
        </p:spPr>
        <p:txBody>
          <a:bodyPr wrap="none">
            <a:spAutoFit/>
          </a:bodyPr>
          <a:lstStyle/>
          <a:p>
            <a:pPr algn="ctr"/>
            <a:r>
              <a:rPr lang="en-US" b="1" dirty="0" smtClean="0">
                <a:solidFill>
                  <a:srgbClr val="6F8FB6"/>
                </a:solidFill>
              </a:rPr>
              <a:t>Adoption </a:t>
            </a:r>
            <a:br>
              <a:rPr lang="en-US" b="1" dirty="0" smtClean="0">
                <a:solidFill>
                  <a:srgbClr val="6F8FB6"/>
                </a:solidFill>
              </a:rPr>
            </a:br>
            <a:r>
              <a:rPr lang="en-US" b="1" dirty="0" smtClean="0">
                <a:solidFill>
                  <a:srgbClr val="6F8FB6"/>
                </a:solidFill>
              </a:rPr>
              <a:t>of the STRATEGY</a:t>
            </a:r>
            <a:endParaRPr lang="de-DE" b="1" dirty="0">
              <a:solidFill>
                <a:srgbClr val="6F8FB6"/>
              </a:solidFill>
            </a:endParaRPr>
          </a:p>
        </p:txBody>
      </p:sp>
      <p:sp>
        <p:nvSpPr>
          <p:cNvPr id="7" name="Rechteck 6"/>
          <p:cNvSpPr/>
          <p:nvPr/>
        </p:nvSpPr>
        <p:spPr>
          <a:xfrm>
            <a:off x="827584" y="4293096"/>
            <a:ext cx="2664296" cy="1077218"/>
          </a:xfrm>
          <a:prstGeom prst="rect">
            <a:avLst/>
          </a:prstGeom>
          <a:ln>
            <a:solidFill>
              <a:srgbClr val="6F8FB6"/>
            </a:solidFill>
          </a:ln>
        </p:spPr>
        <p:txBody>
          <a:bodyPr wrap="square">
            <a:spAutoFit/>
          </a:bodyPr>
          <a:lstStyle/>
          <a:p>
            <a:pPr marL="177800" indent="-177800">
              <a:buFont typeface="Wingdings" pitchFamily="2" charset="2"/>
              <a:buChar char="§"/>
            </a:pPr>
            <a:r>
              <a:rPr lang="en-US" sz="1600" dirty="0" smtClean="0">
                <a:solidFill>
                  <a:srgbClr val="6F8FB6"/>
                </a:solidFill>
              </a:rPr>
              <a:t>Background studies</a:t>
            </a:r>
          </a:p>
          <a:p>
            <a:pPr marL="177800" indent="-177800">
              <a:buFont typeface="Wingdings" pitchFamily="2" charset="2"/>
              <a:buChar char="§"/>
            </a:pPr>
            <a:r>
              <a:rPr lang="en-US" sz="1600" dirty="0" smtClean="0">
                <a:solidFill>
                  <a:srgbClr val="6F8FB6"/>
                </a:solidFill>
              </a:rPr>
              <a:t>Stakeholder involvement </a:t>
            </a:r>
          </a:p>
          <a:p>
            <a:pPr marL="177800" indent="-177800">
              <a:buFont typeface="Wingdings" pitchFamily="2" charset="2"/>
              <a:buChar char="§"/>
            </a:pPr>
            <a:r>
              <a:rPr lang="en-US" sz="1600" dirty="0" smtClean="0">
                <a:solidFill>
                  <a:srgbClr val="6F8FB6"/>
                </a:solidFill>
              </a:rPr>
              <a:t>Cooperation with Commission services</a:t>
            </a:r>
            <a:endParaRPr lang="de-DE" sz="1600" dirty="0">
              <a:solidFill>
                <a:srgbClr val="6F8FB6"/>
              </a:solidFill>
            </a:endParaRPr>
          </a:p>
        </p:txBody>
      </p:sp>
      <p:sp>
        <p:nvSpPr>
          <p:cNvPr id="8" name="Geschweifte Klammer links 7"/>
          <p:cNvSpPr/>
          <p:nvPr/>
        </p:nvSpPr>
        <p:spPr>
          <a:xfrm rot="15489803">
            <a:off x="1909684" y="2612669"/>
            <a:ext cx="288032" cy="2592288"/>
          </a:xfrm>
          <a:prstGeom prst="leftBrace">
            <a:avLst>
              <a:gd name="adj1" fmla="val 3399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Rechteck 8"/>
          <p:cNvSpPr/>
          <p:nvPr/>
        </p:nvSpPr>
        <p:spPr>
          <a:xfrm rot="20874204">
            <a:off x="1475411" y="3623899"/>
            <a:ext cx="1084208" cy="307777"/>
          </a:xfrm>
          <a:prstGeom prst="rect">
            <a:avLst/>
          </a:prstGeom>
        </p:spPr>
        <p:txBody>
          <a:bodyPr wrap="none">
            <a:spAutoFit/>
          </a:bodyPr>
          <a:lstStyle/>
          <a:p>
            <a:r>
              <a:rPr lang="de-DE" sz="1400" dirty="0" smtClean="0"/>
              <a:t>1</a:t>
            </a:r>
            <a:r>
              <a:rPr lang="de-DE" sz="1400" baseline="30000" dirty="0" smtClean="0"/>
              <a:t>st</a:t>
            </a:r>
            <a:r>
              <a:rPr lang="de-DE" sz="1400" dirty="0" smtClean="0"/>
              <a:t> half 2012</a:t>
            </a:r>
            <a:endParaRPr lang="de-DE" sz="1400" dirty="0"/>
          </a:p>
        </p:txBody>
      </p:sp>
      <p:sp>
        <p:nvSpPr>
          <p:cNvPr id="11" name="Rechteck 10"/>
          <p:cNvSpPr/>
          <p:nvPr/>
        </p:nvSpPr>
        <p:spPr>
          <a:xfrm rot="20931068">
            <a:off x="3441712" y="3639607"/>
            <a:ext cx="1469633" cy="369332"/>
          </a:xfrm>
          <a:prstGeom prst="rect">
            <a:avLst/>
          </a:prstGeom>
        </p:spPr>
        <p:txBody>
          <a:bodyPr wrap="none">
            <a:spAutoFit/>
          </a:bodyPr>
          <a:lstStyle/>
          <a:p>
            <a:r>
              <a:rPr lang="en-US" dirty="0" smtClean="0"/>
              <a:t>October</a:t>
            </a:r>
            <a:r>
              <a:rPr lang="de-DE" dirty="0" smtClean="0"/>
              <a:t> 2012</a:t>
            </a:r>
            <a:endParaRPr lang="de-DE" dirty="0"/>
          </a:p>
        </p:txBody>
      </p:sp>
      <p:sp>
        <p:nvSpPr>
          <p:cNvPr id="15" name="Pfeil nach rechts 14"/>
          <p:cNvSpPr/>
          <p:nvPr/>
        </p:nvSpPr>
        <p:spPr>
          <a:xfrm rot="4669521">
            <a:off x="3500776" y="3070911"/>
            <a:ext cx="1062330" cy="139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3851920" y="4149080"/>
            <a:ext cx="1798951" cy="584775"/>
          </a:xfrm>
          <a:prstGeom prst="rect">
            <a:avLst/>
          </a:prstGeom>
          <a:ln>
            <a:solidFill>
              <a:srgbClr val="6F8FB6"/>
            </a:solidFill>
          </a:ln>
        </p:spPr>
        <p:txBody>
          <a:bodyPr wrap="square">
            <a:spAutoFit/>
          </a:bodyPr>
          <a:lstStyle/>
          <a:p>
            <a:r>
              <a:rPr lang="en-US" sz="1600" dirty="0" smtClean="0">
                <a:solidFill>
                  <a:srgbClr val="6F8FB6"/>
                </a:solidFill>
              </a:rPr>
              <a:t>Impact Assessment</a:t>
            </a:r>
            <a:br>
              <a:rPr lang="en-US" sz="1600" dirty="0" smtClean="0">
                <a:solidFill>
                  <a:srgbClr val="6F8FB6"/>
                </a:solidFill>
              </a:rPr>
            </a:br>
            <a:r>
              <a:rPr lang="en-US" sz="1600" dirty="0" smtClean="0">
                <a:solidFill>
                  <a:srgbClr val="6F8FB6"/>
                </a:solidFill>
              </a:rPr>
              <a:t>to IA Board</a:t>
            </a:r>
            <a:endParaRPr lang="de-DE" sz="1600" dirty="0" smtClean="0">
              <a:solidFill>
                <a:srgbClr val="6F8FB6"/>
              </a:solidFill>
            </a:endParaRPr>
          </a:p>
        </p:txBody>
      </p:sp>
      <p:sp>
        <p:nvSpPr>
          <p:cNvPr id="17" name="Rechteck 16"/>
          <p:cNvSpPr/>
          <p:nvPr/>
        </p:nvSpPr>
        <p:spPr>
          <a:xfrm>
            <a:off x="467544" y="1988840"/>
            <a:ext cx="1692188" cy="646331"/>
          </a:xfrm>
          <a:prstGeom prst="rect">
            <a:avLst/>
          </a:prstGeom>
        </p:spPr>
        <p:txBody>
          <a:bodyPr wrap="square">
            <a:spAutoFit/>
          </a:bodyPr>
          <a:lstStyle/>
          <a:p>
            <a:r>
              <a:rPr lang="en-US" b="1" dirty="0" smtClean="0">
                <a:solidFill>
                  <a:srgbClr val="6F8FB6"/>
                </a:solidFill>
              </a:rPr>
              <a:t>START</a:t>
            </a:r>
            <a:endParaRPr lang="en-US" dirty="0" smtClean="0"/>
          </a:p>
          <a:p>
            <a:r>
              <a:rPr lang="en-US" dirty="0" smtClean="0"/>
              <a:t>December</a:t>
            </a:r>
            <a:r>
              <a:rPr lang="de-DE" dirty="0" smtClean="0"/>
              <a:t> 2011</a:t>
            </a:r>
            <a:endParaRPr lang="de-DE" dirty="0"/>
          </a:p>
        </p:txBody>
      </p:sp>
      <p:sp>
        <p:nvSpPr>
          <p:cNvPr id="19" name="Geschweifte Klammer links 18"/>
          <p:cNvSpPr/>
          <p:nvPr/>
        </p:nvSpPr>
        <p:spPr>
          <a:xfrm rot="15489803">
            <a:off x="4823389" y="1708873"/>
            <a:ext cx="276570" cy="3163439"/>
          </a:xfrm>
          <a:prstGeom prst="leftBrace">
            <a:avLst>
              <a:gd name="adj1" fmla="val 62263"/>
              <a:gd name="adj2" fmla="val 8642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 name="Rechteck 19"/>
          <p:cNvSpPr/>
          <p:nvPr/>
        </p:nvSpPr>
        <p:spPr>
          <a:xfrm rot="20874204">
            <a:off x="4261221" y="2874379"/>
            <a:ext cx="2245615" cy="307777"/>
          </a:xfrm>
          <a:prstGeom prst="rect">
            <a:avLst/>
          </a:prstGeom>
        </p:spPr>
        <p:txBody>
          <a:bodyPr wrap="none">
            <a:spAutoFit/>
          </a:bodyPr>
          <a:lstStyle/>
          <a:p>
            <a:r>
              <a:rPr lang="de-DE" sz="1400" dirty="0" err="1" smtClean="0"/>
              <a:t>from</a:t>
            </a:r>
            <a:r>
              <a:rPr lang="de-DE" sz="1400" dirty="0" smtClean="0"/>
              <a:t> 2</a:t>
            </a:r>
            <a:r>
              <a:rPr lang="de-DE" sz="1400" baseline="30000" dirty="0" smtClean="0"/>
              <a:t>nd</a:t>
            </a:r>
            <a:r>
              <a:rPr lang="de-DE" sz="1400" dirty="0" smtClean="0"/>
              <a:t> half 2012 </a:t>
            </a:r>
            <a:r>
              <a:rPr lang="de-DE" sz="1400" dirty="0" err="1" smtClean="0"/>
              <a:t>onwards</a:t>
            </a:r>
            <a:endParaRPr lang="de-DE" sz="1400" dirty="0"/>
          </a:p>
        </p:txBody>
      </p:sp>
      <p:sp>
        <p:nvSpPr>
          <p:cNvPr id="23" name="Rechteck 22"/>
          <p:cNvSpPr/>
          <p:nvPr/>
        </p:nvSpPr>
        <p:spPr>
          <a:xfrm>
            <a:off x="5940152" y="3284984"/>
            <a:ext cx="2404889" cy="1323439"/>
          </a:xfrm>
          <a:prstGeom prst="rect">
            <a:avLst/>
          </a:prstGeom>
          <a:ln>
            <a:solidFill>
              <a:srgbClr val="6F8FB6"/>
            </a:solidFill>
          </a:ln>
        </p:spPr>
        <p:txBody>
          <a:bodyPr wrap="none">
            <a:spAutoFit/>
          </a:bodyPr>
          <a:lstStyle/>
          <a:p>
            <a:pPr marL="177800" indent="-177800"/>
            <a:r>
              <a:rPr lang="en-US" sz="1600" dirty="0" smtClean="0">
                <a:solidFill>
                  <a:srgbClr val="6F8FB6"/>
                </a:solidFill>
              </a:rPr>
              <a:t>EU Adaptation Strategy</a:t>
            </a:r>
          </a:p>
          <a:p>
            <a:pPr marL="177800" indent="-177800">
              <a:buFont typeface="Wingdings" pitchFamily="2" charset="2"/>
              <a:buChar char="§"/>
            </a:pPr>
            <a:r>
              <a:rPr lang="en-US" sz="1600" dirty="0" smtClean="0">
                <a:solidFill>
                  <a:srgbClr val="6F8FB6"/>
                </a:solidFill>
              </a:rPr>
              <a:t>Communication</a:t>
            </a:r>
          </a:p>
          <a:p>
            <a:pPr marL="177800" indent="-177800">
              <a:buFont typeface="Wingdings" pitchFamily="2" charset="2"/>
              <a:buChar char="§"/>
            </a:pPr>
            <a:r>
              <a:rPr lang="en-US" sz="1600" dirty="0" smtClean="0">
                <a:solidFill>
                  <a:srgbClr val="6F8FB6"/>
                </a:solidFill>
              </a:rPr>
              <a:t>Impact Assessment</a:t>
            </a:r>
          </a:p>
          <a:p>
            <a:pPr marL="177800" indent="-177800">
              <a:buFont typeface="Wingdings" pitchFamily="2" charset="2"/>
              <a:buChar char="§"/>
            </a:pPr>
            <a:r>
              <a:rPr lang="en-US" sz="1600" dirty="0" smtClean="0">
                <a:solidFill>
                  <a:srgbClr val="6F8FB6"/>
                </a:solidFill>
              </a:rPr>
              <a:t>Staff working document </a:t>
            </a:r>
          </a:p>
          <a:p>
            <a:pPr marL="177800" indent="-177800">
              <a:buFont typeface="Wingdings" pitchFamily="2" charset="2"/>
              <a:buChar char="§"/>
            </a:pPr>
            <a:r>
              <a:rPr lang="en-US" sz="1600" dirty="0" smtClean="0">
                <a:solidFill>
                  <a:srgbClr val="6F8FB6"/>
                </a:solidFill>
              </a:rPr>
              <a:t>Guidelines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linds(horizontal)">
                                      <p:cBhvr>
                                        <p:cTn id="29" dur="500"/>
                                        <p:tgtEl>
                                          <p:spTgt spid="20"/>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linds(horizontal)">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1" grpId="0"/>
      <p:bldP spid="15" grpId="0" animBg="1"/>
      <p:bldP spid="16" grpId="0" animBg="1"/>
      <p:bldP spid="19" grpId="0" animBg="1"/>
      <p:bldP spid="20" grpId="0"/>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Potential </a:t>
            </a:r>
            <a:r>
              <a:rPr lang="de-AT" dirty="0" err="1" smtClean="0"/>
              <a:t>impacts</a:t>
            </a:r>
            <a:r>
              <a:rPr lang="de-AT" dirty="0" smtClean="0"/>
              <a:t> </a:t>
            </a:r>
            <a:r>
              <a:rPr lang="de-AT" dirty="0" err="1" smtClean="0"/>
              <a:t>from</a:t>
            </a:r>
            <a:r>
              <a:rPr lang="de-AT" dirty="0" smtClean="0"/>
              <a:t> CC</a:t>
            </a:r>
            <a:endParaRPr lang="en-GB" dirty="0"/>
          </a:p>
        </p:txBody>
      </p:sp>
      <p:sp>
        <p:nvSpPr>
          <p:cNvPr id="3" name="Inhaltsplatzhalter 2"/>
          <p:cNvSpPr>
            <a:spLocks noGrp="1"/>
          </p:cNvSpPr>
          <p:nvPr>
            <p:ph idx="1"/>
          </p:nvPr>
        </p:nvSpPr>
        <p:spPr/>
        <p:txBody>
          <a:bodyPr/>
          <a:lstStyle/>
          <a:p>
            <a:pPr marL="0" indent="0">
              <a:buNone/>
            </a:pPr>
            <a:r>
              <a:rPr lang="en-GB" sz="2400" dirty="0" smtClean="0"/>
              <a:t>Four main impacts</a:t>
            </a:r>
          </a:p>
          <a:p>
            <a:r>
              <a:rPr lang="en-GB" sz="2400" dirty="0" smtClean="0"/>
              <a:t>Sea level rise</a:t>
            </a:r>
          </a:p>
          <a:p>
            <a:r>
              <a:rPr lang="en-GB" sz="2400" dirty="0"/>
              <a:t>Increase of coastal flooding</a:t>
            </a:r>
          </a:p>
          <a:p>
            <a:r>
              <a:rPr lang="en-GB" sz="2400" dirty="0" smtClean="0"/>
              <a:t>Increase in water temperature</a:t>
            </a:r>
          </a:p>
          <a:p>
            <a:r>
              <a:rPr lang="en-GB" sz="2400" dirty="0" smtClean="0"/>
              <a:t>Saline intrusion</a:t>
            </a:r>
          </a:p>
          <a:p>
            <a:endParaRPr lang="de-AT" dirty="0" smtClean="0"/>
          </a:p>
          <a:p>
            <a:pPr marL="0" indent="0">
              <a:buNone/>
            </a:pPr>
            <a:endParaRPr lang="en-GB" sz="2400" dirty="0" smtClean="0">
              <a:sym typeface="Wingdings" pitchFamily="2" charset="2"/>
            </a:endParaRPr>
          </a:p>
          <a:p>
            <a:pPr marL="0" indent="0">
              <a:buNone/>
            </a:pPr>
            <a:r>
              <a:rPr lang="en-GB" sz="2400" dirty="0" smtClean="0">
                <a:sym typeface="Wingdings" pitchFamily="2" charset="2"/>
              </a:rPr>
              <a:t> Impacts of combinations and increased wind speeds are difficult to assess</a:t>
            </a:r>
            <a:endParaRPr lang="en-GB" sz="2400" dirty="0"/>
          </a:p>
        </p:txBody>
      </p:sp>
    </p:spTree>
    <p:extLst>
      <p:ext uri="{BB962C8B-B14F-4D97-AF65-F5344CB8AC3E}">
        <p14:creationId xmlns:p14="http://schemas.microsoft.com/office/powerpoint/2010/main" val="3327166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a:xfrm>
            <a:off x="7307262" y="5805264"/>
            <a:ext cx="1836737" cy="731838"/>
          </a:xfrm>
        </p:spPr>
        <p:txBody>
          <a:bodyPr/>
          <a:lstStyle/>
          <a:p>
            <a:r>
              <a:rPr lang="en-GB" sz="1100" dirty="0" smtClean="0">
                <a:latin typeface="+mn-lt"/>
                <a:ea typeface="ＭＳ Ｐゴシック" pitchFamily="112" charset="-128"/>
              </a:rPr>
              <a:t/>
            </a:r>
            <a:br>
              <a:rPr lang="en-GB" sz="1100" dirty="0" smtClean="0">
                <a:latin typeface="+mn-lt"/>
                <a:ea typeface="ＭＳ Ｐゴシック" pitchFamily="112" charset="-128"/>
              </a:rPr>
            </a:br>
            <a:r>
              <a:rPr lang="en-GB" sz="1100" dirty="0" smtClean="0">
                <a:latin typeface="+mn-lt"/>
                <a:ea typeface="ＭＳ Ｐゴシック" pitchFamily="112" charset="-128"/>
              </a:rPr>
              <a:t>EEA State of the Environment Report 2010</a:t>
            </a:r>
            <a:endParaRPr lang="fr-FR" sz="1100" dirty="0" smtClean="0">
              <a:latin typeface="+mn-lt"/>
              <a:ea typeface="ＭＳ Ｐゴシック" pitchFamily="112" charset="-128"/>
            </a:endParaRPr>
          </a:p>
        </p:txBody>
      </p:sp>
      <p:sp>
        <p:nvSpPr>
          <p:cNvPr id="26627" name="Espace réservé du pied de page 3"/>
          <p:cNvSpPr>
            <a:spLocks noGrp="1"/>
          </p:cNvSpPr>
          <p:nvPr>
            <p:ph type="ftr" sz="quarter" idx="4294967295"/>
          </p:nvPr>
        </p:nvSpPr>
        <p:spPr bwMode="auto">
          <a:xfrm>
            <a:off x="1905000" y="6324600"/>
            <a:ext cx="6477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rgbClr val="003366"/>
                </a:solidFill>
                <a:latin typeface="Arial" charset="0"/>
                <a:ea typeface="ＭＳ Ｐゴシック" pitchFamily="112" charset="-128"/>
              </a:defRPr>
            </a:lvl1pPr>
            <a:lvl2pPr marL="742950" indent="-285750" eaLnBrk="0" hangingPunct="0">
              <a:defRPr sz="2400">
                <a:solidFill>
                  <a:srgbClr val="003366"/>
                </a:solidFill>
                <a:latin typeface="Arial" charset="0"/>
                <a:ea typeface="ＭＳ Ｐゴシック" pitchFamily="112" charset="-128"/>
              </a:defRPr>
            </a:lvl2pPr>
            <a:lvl3pPr marL="1143000" indent="-228600" eaLnBrk="0" hangingPunct="0">
              <a:defRPr sz="2400">
                <a:solidFill>
                  <a:srgbClr val="003366"/>
                </a:solidFill>
                <a:latin typeface="Arial" charset="0"/>
                <a:ea typeface="ＭＳ Ｐゴシック" pitchFamily="112" charset="-128"/>
              </a:defRPr>
            </a:lvl3pPr>
            <a:lvl4pPr marL="1600200" indent="-228600" eaLnBrk="0" hangingPunct="0">
              <a:defRPr sz="2400">
                <a:solidFill>
                  <a:srgbClr val="003366"/>
                </a:solidFill>
                <a:latin typeface="Arial" charset="0"/>
                <a:ea typeface="ＭＳ Ｐゴシック" pitchFamily="112" charset="-128"/>
              </a:defRPr>
            </a:lvl4pPr>
            <a:lvl5pPr marL="2057400" indent="-228600" eaLnBrk="0" hangingPunct="0">
              <a:defRPr sz="2400">
                <a:solidFill>
                  <a:srgbClr val="003366"/>
                </a:solidFill>
                <a:latin typeface="Arial" charset="0"/>
                <a:ea typeface="ＭＳ Ｐゴシック" pitchFamily="112" charset="-128"/>
              </a:defRPr>
            </a:lvl5pPr>
            <a:lvl6pPr marL="2514600" indent="-228600" eaLnBrk="0" fontAlgn="base" hangingPunct="0">
              <a:spcBef>
                <a:spcPct val="0"/>
              </a:spcBef>
              <a:spcAft>
                <a:spcPct val="0"/>
              </a:spcAft>
              <a:defRPr sz="2400">
                <a:solidFill>
                  <a:srgbClr val="003366"/>
                </a:solidFill>
                <a:latin typeface="Arial" charset="0"/>
                <a:ea typeface="ＭＳ Ｐゴシック" pitchFamily="112" charset="-128"/>
              </a:defRPr>
            </a:lvl6pPr>
            <a:lvl7pPr marL="2971800" indent="-228600" eaLnBrk="0" fontAlgn="base" hangingPunct="0">
              <a:spcBef>
                <a:spcPct val="0"/>
              </a:spcBef>
              <a:spcAft>
                <a:spcPct val="0"/>
              </a:spcAft>
              <a:defRPr sz="2400">
                <a:solidFill>
                  <a:srgbClr val="003366"/>
                </a:solidFill>
                <a:latin typeface="Arial" charset="0"/>
                <a:ea typeface="ＭＳ Ｐゴシック" pitchFamily="112" charset="-128"/>
              </a:defRPr>
            </a:lvl7pPr>
            <a:lvl8pPr marL="3429000" indent="-228600" eaLnBrk="0" fontAlgn="base" hangingPunct="0">
              <a:spcBef>
                <a:spcPct val="0"/>
              </a:spcBef>
              <a:spcAft>
                <a:spcPct val="0"/>
              </a:spcAft>
              <a:defRPr sz="2400">
                <a:solidFill>
                  <a:srgbClr val="003366"/>
                </a:solidFill>
                <a:latin typeface="Arial" charset="0"/>
                <a:ea typeface="ＭＳ Ｐゴシック" pitchFamily="112" charset="-128"/>
              </a:defRPr>
            </a:lvl8pPr>
            <a:lvl9pPr marL="3886200" indent="-228600" eaLnBrk="0" fontAlgn="base" hangingPunct="0">
              <a:spcBef>
                <a:spcPct val="0"/>
              </a:spcBef>
              <a:spcAft>
                <a:spcPct val="0"/>
              </a:spcAft>
              <a:defRPr sz="2400">
                <a:solidFill>
                  <a:srgbClr val="003366"/>
                </a:solidFill>
                <a:latin typeface="Arial" charset="0"/>
                <a:ea typeface="ＭＳ Ｐゴシック" pitchFamily="112" charset="-128"/>
              </a:defRPr>
            </a:lvl9pPr>
          </a:lstStyle>
          <a:p>
            <a:pPr eaLnBrk="1" hangingPunct="1"/>
            <a:r>
              <a:rPr lang="en-GB" sz="1800" smtClean="0">
                <a:solidFill>
                  <a:srgbClr val="FFFFFF"/>
                </a:solidFill>
              </a:rPr>
              <a:t>Sustainable communities</a:t>
            </a:r>
          </a:p>
          <a:p>
            <a:pPr eaLnBrk="1" hangingPunct="1"/>
            <a:endParaRPr lang="en-GB" sz="1800" smtClean="0">
              <a:solidFill>
                <a:srgbClr val="FFFFFF"/>
              </a:solidFill>
            </a:endParaRPr>
          </a:p>
        </p:txBody>
      </p:sp>
      <p:pic>
        <p:nvPicPr>
          <p:cNvPr id="266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557338"/>
            <a:ext cx="6551613"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6" name="Espace réservé du contenu 2"/>
          <p:cNvSpPr>
            <a:spLocks noGrp="1"/>
          </p:cNvSpPr>
          <p:nvPr>
            <p:ph idx="1"/>
          </p:nvPr>
        </p:nvSpPr>
        <p:spPr>
          <a:xfrm>
            <a:off x="6877050" y="1557338"/>
            <a:ext cx="2266950" cy="4319587"/>
          </a:xfrm>
          <a:solidFill>
            <a:schemeClr val="bg1"/>
          </a:solidFill>
        </p:spPr>
        <p:txBody>
          <a:bodyPr/>
          <a:lstStyle/>
          <a:p>
            <a:pPr marL="179388" lvl="1" indent="0">
              <a:buFont typeface="Wingdings" pitchFamily="2" charset="2"/>
              <a:buNone/>
            </a:pPr>
            <a:r>
              <a:rPr lang="fr-FR" sz="1800" dirty="0" smtClean="0">
                <a:latin typeface="Arial" charset="0"/>
                <a:ea typeface="ＭＳ Ｐゴシック" pitchFamily="112" charset="-128"/>
              </a:rPr>
              <a:t> </a:t>
            </a:r>
          </a:p>
          <a:p>
            <a:pPr marL="179388" lvl="1" indent="0">
              <a:buFont typeface="Wingdings" pitchFamily="2" charset="2"/>
              <a:buNone/>
            </a:pPr>
            <a:r>
              <a:rPr lang="fr-FR" b="1" dirty="0" smtClean="0">
                <a:solidFill>
                  <a:srgbClr val="FD1F24"/>
                </a:solidFill>
                <a:latin typeface="Arial" charset="0"/>
                <a:ea typeface="ＭＳ Ｐゴシック" pitchFamily="112" charset="-128"/>
              </a:rPr>
              <a:t>1992-2009:</a:t>
            </a:r>
            <a:r>
              <a:rPr lang="fr-FR" sz="1800" b="1" dirty="0" smtClean="0">
                <a:solidFill>
                  <a:srgbClr val="FD1F24"/>
                </a:solidFill>
                <a:latin typeface="Arial" charset="0"/>
                <a:ea typeface="ＭＳ Ｐゴシック" pitchFamily="112" charset="-128"/>
              </a:rPr>
              <a:t> </a:t>
            </a:r>
          </a:p>
          <a:p>
            <a:pPr marL="179388" lvl="1" indent="0"/>
            <a:endParaRPr lang="fr-FR" sz="1800" b="1" dirty="0" smtClean="0">
              <a:solidFill>
                <a:srgbClr val="FD1F24"/>
              </a:solidFill>
              <a:latin typeface="Arial" charset="0"/>
              <a:ea typeface="ＭＳ Ｐゴシック" pitchFamily="112" charset="-128"/>
            </a:endParaRPr>
          </a:p>
          <a:p>
            <a:pPr marL="179388" lvl="1" indent="0"/>
            <a:r>
              <a:rPr lang="fr-FR" sz="1800" b="1" dirty="0" err="1" smtClean="0">
                <a:latin typeface="Arial" charset="0"/>
                <a:ea typeface="ＭＳ Ｐゴシック" pitchFamily="112" charset="-128"/>
              </a:rPr>
              <a:t>Sea-level</a:t>
            </a:r>
            <a:r>
              <a:rPr lang="fr-FR" sz="1800" b="1" dirty="0" smtClean="0">
                <a:latin typeface="Arial" charset="0"/>
                <a:ea typeface="ＭＳ Ｐゴシック" pitchFamily="112" charset="-128"/>
              </a:rPr>
              <a:t> </a:t>
            </a:r>
            <a:r>
              <a:rPr lang="fr-FR" sz="1800" b="1" dirty="0" err="1" smtClean="0">
                <a:latin typeface="Arial" charset="0"/>
                <a:ea typeface="ＭＳ Ｐゴシック" pitchFamily="112" charset="-128"/>
              </a:rPr>
              <a:t>rises</a:t>
            </a:r>
            <a:r>
              <a:rPr lang="fr-FR" sz="1800" b="1" dirty="0" smtClean="0">
                <a:latin typeface="Arial" charset="0"/>
                <a:ea typeface="ＭＳ Ｐゴシック" pitchFamily="112" charset="-128"/>
              </a:rPr>
              <a:t> in </a:t>
            </a:r>
            <a:r>
              <a:rPr lang="fr-FR" sz="1800" b="1" dirty="0" err="1" smtClean="0">
                <a:latin typeface="Arial" charset="0"/>
                <a:ea typeface="ＭＳ Ｐゴシック" pitchFamily="112" charset="-128"/>
              </a:rPr>
              <a:t>most</a:t>
            </a:r>
            <a:r>
              <a:rPr lang="fr-FR" sz="1800" b="1" dirty="0" smtClean="0">
                <a:latin typeface="Arial" charset="0"/>
                <a:ea typeface="ＭＳ Ｐゴシック" pitchFamily="112" charset="-128"/>
              </a:rPr>
              <a:t> </a:t>
            </a:r>
            <a:r>
              <a:rPr lang="fr-FR" sz="1800" b="1" dirty="0" err="1" smtClean="0">
                <a:latin typeface="Arial" charset="0"/>
                <a:ea typeface="ＭＳ Ｐゴシック" pitchFamily="112" charset="-128"/>
              </a:rPr>
              <a:t>regions</a:t>
            </a:r>
            <a:endParaRPr lang="fr-FR" sz="1800" b="1" dirty="0" smtClean="0">
              <a:latin typeface="Arial" charset="0"/>
              <a:ea typeface="ＭＳ Ｐゴシック" pitchFamily="112" charset="-128"/>
            </a:endParaRPr>
          </a:p>
          <a:p>
            <a:pPr marL="361950" lvl="2" indent="-3175">
              <a:buFont typeface="Wingdings" pitchFamily="2" charset="2"/>
              <a:buNone/>
            </a:pPr>
            <a:endParaRPr lang="fr-FR" sz="1800" b="1" dirty="0" smtClean="0">
              <a:latin typeface="Arial" charset="0"/>
              <a:ea typeface="ＭＳ Ｐゴシック" pitchFamily="112" charset="-128"/>
            </a:endParaRPr>
          </a:p>
          <a:p>
            <a:pPr marL="179388" lvl="1" indent="0"/>
            <a:r>
              <a:rPr lang="en-GB" sz="1800" b="1" dirty="0" smtClean="0">
                <a:latin typeface="Arial" charset="0"/>
                <a:ea typeface="ＭＳ Ｐゴシック" pitchFamily="112" charset="-128"/>
              </a:rPr>
              <a:t> Large spatial variability:</a:t>
            </a:r>
          </a:p>
          <a:p>
            <a:pPr marL="361950" lvl="2" indent="-3175">
              <a:buFont typeface="Wingdings" pitchFamily="2" charset="2"/>
              <a:buNone/>
            </a:pPr>
            <a:r>
              <a:rPr lang="en-GB" sz="1600" b="1" dirty="0" smtClean="0">
                <a:latin typeface="Arial" charset="0"/>
                <a:ea typeface="ＭＳ Ｐゴシック" pitchFamily="112" charset="-128"/>
              </a:rPr>
              <a:t>Mediterranean: 1.8 mm/year</a:t>
            </a:r>
          </a:p>
          <a:p>
            <a:pPr marL="361950" lvl="2" indent="-3175">
              <a:buFont typeface="Wingdings" pitchFamily="2" charset="2"/>
              <a:buNone/>
            </a:pPr>
            <a:endParaRPr lang="en-GB" sz="800" b="1" dirty="0" smtClean="0">
              <a:latin typeface="Arial" charset="0"/>
              <a:ea typeface="ＭＳ Ｐゴシック" pitchFamily="112" charset="-128"/>
            </a:endParaRPr>
          </a:p>
          <a:p>
            <a:pPr marL="361950" lvl="2" indent="-3175">
              <a:buFont typeface="Wingdings" pitchFamily="2" charset="2"/>
              <a:buNone/>
            </a:pPr>
            <a:r>
              <a:rPr lang="en-GB" sz="1600" b="1" dirty="0" smtClean="0">
                <a:latin typeface="Arial" charset="0"/>
                <a:ea typeface="ＭＳ Ｐゴシック" pitchFamily="112" charset="-128"/>
              </a:rPr>
              <a:t>North Atlantic: 3.8 mm/year</a:t>
            </a:r>
          </a:p>
          <a:p>
            <a:pPr marL="361950" lvl="2" indent="-3175">
              <a:buNone/>
            </a:pPr>
            <a:r>
              <a:rPr lang="en-GB" sz="1600" b="1" dirty="0">
                <a:latin typeface="Arial" charset="0"/>
                <a:ea typeface="ＭＳ Ｐゴシック" pitchFamily="112" charset="-128"/>
              </a:rPr>
              <a:t>Ionic Sea: sea-level drop</a:t>
            </a:r>
          </a:p>
          <a:p>
            <a:pPr marL="361950" lvl="2" indent="-3175">
              <a:buFont typeface="Wingdings" pitchFamily="2" charset="2"/>
              <a:buNone/>
            </a:pPr>
            <a:endParaRPr lang="en-GB" sz="1600" b="1" dirty="0" smtClean="0">
              <a:latin typeface="Arial" charset="0"/>
              <a:ea typeface="ＭＳ Ｐゴシック" pitchFamily="112" charset="-128"/>
            </a:endParaRPr>
          </a:p>
          <a:p>
            <a:pPr marL="179388" lvl="1" indent="0"/>
            <a:endParaRPr lang="fr-FR" sz="1800" b="1" dirty="0" smtClean="0">
              <a:latin typeface="Arial" charset="0"/>
              <a:ea typeface="ＭＳ Ｐゴシック" pitchFamily="112" charset="-128"/>
            </a:endParaRPr>
          </a:p>
        </p:txBody>
      </p:sp>
      <p:sp>
        <p:nvSpPr>
          <p:cNvPr id="7" name="Titel 1"/>
          <p:cNvSpPr txBox="1">
            <a:spLocks/>
          </p:cNvSpPr>
          <p:nvPr/>
        </p:nvSpPr>
        <p:spPr>
          <a:xfrm>
            <a:off x="396000" y="274638"/>
            <a:ext cx="8229600" cy="1143000"/>
          </a:xfrm>
          <a:prstGeom prst="rect">
            <a:avLst/>
          </a:prstGeom>
        </p:spPr>
        <p:txBody>
          <a:bodyPr vert="horz" lIns="0" tIns="45720" rIns="91440" bIns="45720" rtlCol="0" anchor="ctr">
            <a:noAutofit/>
          </a:bodyPr>
          <a:lstStyle>
            <a:lvl1pPr algn="l" defTabSz="914400" rtl="0" eaLnBrk="1" latinLnBrk="0" hangingPunct="1">
              <a:spcBef>
                <a:spcPct val="0"/>
              </a:spcBef>
              <a:buNone/>
              <a:defRPr sz="3000" kern="1200">
                <a:solidFill>
                  <a:schemeClr val="tx1"/>
                </a:solidFill>
                <a:latin typeface="Trebuchet MS" pitchFamily="34" charset="0"/>
                <a:ea typeface="+mj-ea"/>
                <a:cs typeface="+mj-cs"/>
              </a:defRPr>
            </a:lvl1pPr>
          </a:lstStyle>
          <a:p>
            <a:r>
              <a:rPr lang="de-AT" dirty="0" err="1" smtClean="0"/>
              <a:t>Sea</a:t>
            </a:r>
            <a:r>
              <a:rPr lang="de-AT" dirty="0" smtClean="0"/>
              <a:t> </a:t>
            </a:r>
            <a:r>
              <a:rPr lang="de-AT" dirty="0" err="1" smtClean="0"/>
              <a:t>level</a:t>
            </a:r>
            <a:r>
              <a:rPr lang="de-AT" dirty="0" smtClean="0"/>
              <a:t> </a:t>
            </a:r>
            <a:r>
              <a:rPr lang="de-AT" dirty="0" err="1" smtClean="0"/>
              <a:t>change</a:t>
            </a:r>
            <a:r>
              <a:rPr lang="de-AT" dirty="0" smtClean="0"/>
              <a:t> - </a:t>
            </a:r>
            <a:r>
              <a:rPr lang="de-AT" dirty="0" err="1" smtClean="0"/>
              <a:t>Observations</a:t>
            </a:r>
            <a:endParaRPr lang="en-GB" dirty="0"/>
          </a:p>
        </p:txBody>
      </p:sp>
    </p:spTree>
    <p:extLst>
      <p:ext uri="{BB962C8B-B14F-4D97-AF65-F5344CB8AC3E}">
        <p14:creationId xmlns:p14="http://schemas.microsoft.com/office/powerpoint/2010/main" val="1373594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solidFill>
                  <a:srgbClr val="6F8FB6"/>
                </a:solidFill>
              </a:rPr>
              <a:t>Support to the EU Adaptation </a:t>
            </a:r>
            <a:r>
              <a:rPr lang="en-US" b="1" dirty="0">
                <a:solidFill>
                  <a:srgbClr val="6F8FB6"/>
                </a:solidFill>
              </a:rPr>
              <a:t>S</a:t>
            </a:r>
            <a:r>
              <a:rPr lang="en-US" b="1" dirty="0" smtClean="0">
                <a:solidFill>
                  <a:srgbClr val="6F8FB6"/>
                </a:solidFill>
              </a:rPr>
              <a:t>trategy</a:t>
            </a:r>
            <a:endParaRPr lang="de-DE" b="1" dirty="0">
              <a:solidFill>
                <a:srgbClr val="6F8FB6"/>
              </a:solidFill>
            </a:endParaRPr>
          </a:p>
        </p:txBody>
      </p:sp>
      <p:sp>
        <p:nvSpPr>
          <p:cNvPr id="3" name="Inhaltsplatzhalter 2"/>
          <p:cNvSpPr>
            <a:spLocks noGrp="1"/>
          </p:cNvSpPr>
          <p:nvPr>
            <p:ph idx="1"/>
          </p:nvPr>
        </p:nvSpPr>
        <p:spPr/>
        <p:txBody>
          <a:bodyPr/>
          <a:lstStyle/>
          <a:p>
            <a:r>
              <a:rPr lang="en-US" sz="2000" dirty="0" smtClean="0"/>
              <a:t>Preparation of the EU Adaptation Strategy is supported from December 2011 till February 2013 by the </a:t>
            </a:r>
            <a:r>
              <a:rPr lang="en-GB" sz="2000" dirty="0" smtClean="0"/>
              <a:t>service contract “</a:t>
            </a:r>
            <a:r>
              <a:rPr lang="en-US" sz="2000" i="1" dirty="0" smtClean="0"/>
              <a:t>Support to the development of the EU strategy for adaptation to climate change</a:t>
            </a:r>
            <a:r>
              <a:rPr lang="en-US" sz="2000" dirty="0" smtClean="0"/>
              <a:t>”</a:t>
            </a:r>
            <a:r>
              <a:rPr lang="en-US" sz="2000" i="1" dirty="0" smtClean="0"/>
              <a:t> – </a:t>
            </a:r>
            <a:r>
              <a:rPr lang="en-US" sz="2000" b="1" dirty="0" smtClean="0">
                <a:solidFill>
                  <a:srgbClr val="6F8FB6"/>
                </a:solidFill>
              </a:rPr>
              <a:t>EU AdaptStrat </a:t>
            </a:r>
            <a:r>
              <a:rPr lang="en-GB" sz="2000" dirty="0" smtClean="0"/>
              <a:t>(</a:t>
            </a:r>
            <a:r>
              <a:rPr lang="en-US" sz="2000" dirty="0" smtClean="0"/>
              <a:t>CLIMA.C.3/SER/2011/0026</a:t>
            </a:r>
            <a:r>
              <a:rPr lang="en-GB" sz="2000" dirty="0" smtClean="0"/>
              <a:t>)</a:t>
            </a:r>
          </a:p>
          <a:p>
            <a:pPr>
              <a:buNone/>
            </a:pPr>
            <a:endParaRPr lang="en-GB" sz="2000" dirty="0" smtClean="0"/>
          </a:p>
          <a:p>
            <a:r>
              <a:rPr lang="de-DE" sz="2000" dirty="0" smtClean="0"/>
              <a:t>Project </a:t>
            </a:r>
            <a:r>
              <a:rPr lang="de-DE" sz="2000" dirty="0" err="1" smtClean="0"/>
              <a:t>team</a:t>
            </a:r>
            <a:r>
              <a:rPr lang="de-DE" sz="2000" dirty="0" smtClean="0"/>
              <a:t>:</a:t>
            </a:r>
          </a:p>
          <a:p>
            <a:pPr lvl="1"/>
            <a:r>
              <a:rPr lang="en-US" sz="2000" dirty="0" smtClean="0"/>
              <a:t>Environment Agency Austria (EAA): Project Lead </a:t>
            </a:r>
          </a:p>
          <a:p>
            <a:pPr lvl="1"/>
            <a:r>
              <a:rPr lang="en-GB" sz="2000" dirty="0" smtClean="0"/>
              <a:t>Fresh Thoughts Consulting (FT): </a:t>
            </a:r>
            <a:r>
              <a:rPr lang="en-US" sz="2000" dirty="0" smtClean="0"/>
              <a:t>P</a:t>
            </a:r>
            <a:r>
              <a:rPr lang="en-GB" sz="2000" dirty="0" err="1" smtClean="0"/>
              <a:t>roject</a:t>
            </a:r>
            <a:r>
              <a:rPr lang="en-GB" sz="2000" dirty="0" smtClean="0"/>
              <a:t> Co-Lead </a:t>
            </a:r>
            <a:endParaRPr lang="de-DE" sz="2000" dirty="0" smtClean="0"/>
          </a:p>
          <a:p>
            <a:pPr lvl="1"/>
            <a:r>
              <a:rPr lang="en-GB" sz="2000" dirty="0" smtClean="0"/>
              <a:t>AEA Technology plc (AEA)</a:t>
            </a:r>
          </a:p>
          <a:p>
            <a:pPr lvl="1"/>
            <a:r>
              <a:rPr lang="en-US" sz="2000" dirty="0" smtClean="0"/>
              <a:t>FEEM </a:t>
            </a:r>
            <a:r>
              <a:rPr lang="en-US" sz="2000" dirty="0" err="1" smtClean="0"/>
              <a:t>Servizi</a:t>
            </a:r>
            <a:r>
              <a:rPr lang="en-US" sz="2000" dirty="0" smtClean="0"/>
              <a:t> </a:t>
            </a:r>
            <a:r>
              <a:rPr lang="en-US" sz="2000" dirty="0" err="1" smtClean="0"/>
              <a:t>Srl</a:t>
            </a:r>
            <a:r>
              <a:rPr lang="en-US" sz="2000" dirty="0" smtClean="0"/>
              <a:t> (FEEM) </a:t>
            </a:r>
          </a:p>
          <a:p>
            <a:pPr lvl="1"/>
            <a:r>
              <a:rPr lang="en-GB" sz="2000" dirty="0" smtClean="0"/>
              <a:t>Alterra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a:t>Sea</a:t>
            </a:r>
            <a:r>
              <a:rPr lang="de-AT" dirty="0"/>
              <a:t> </a:t>
            </a:r>
            <a:r>
              <a:rPr lang="de-AT" dirty="0" err="1"/>
              <a:t>level</a:t>
            </a:r>
            <a:r>
              <a:rPr lang="de-AT" dirty="0"/>
              <a:t> </a:t>
            </a:r>
            <a:r>
              <a:rPr lang="de-AT" dirty="0" err="1" smtClean="0"/>
              <a:t>change</a:t>
            </a:r>
            <a:r>
              <a:rPr lang="de-AT" dirty="0" smtClean="0"/>
              <a:t> - </a:t>
            </a:r>
            <a:r>
              <a:rPr lang="de-AT" dirty="0" err="1" smtClean="0"/>
              <a:t>Projection</a:t>
            </a:r>
            <a:endParaRPr lang="en-GB" dirty="0"/>
          </a:p>
        </p:txBody>
      </p:sp>
      <p:sp>
        <p:nvSpPr>
          <p:cNvPr id="3" name="Inhaltsplatzhalter 2"/>
          <p:cNvSpPr>
            <a:spLocks noGrp="1"/>
          </p:cNvSpPr>
          <p:nvPr>
            <p:ph idx="1"/>
          </p:nvPr>
        </p:nvSpPr>
        <p:spPr/>
        <p:txBody>
          <a:bodyPr/>
          <a:lstStyle/>
          <a:p>
            <a:r>
              <a:rPr lang="de-AT" dirty="0" smtClean="0"/>
              <a:t>In </a:t>
            </a:r>
            <a:r>
              <a:rPr lang="en-US" dirty="0" smtClean="0"/>
              <a:t>general:</a:t>
            </a:r>
          </a:p>
          <a:p>
            <a:pPr lvl="1"/>
            <a:r>
              <a:rPr lang="en-US" dirty="0" smtClean="0"/>
              <a:t>High uncertainties</a:t>
            </a:r>
          </a:p>
          <a:p>
            <a:pPr lvl="1"/>
            <a:r>
              <a:rPr lang="en-GB" dirty="0" smtClean="0"/>
              <a:t>The </a:t>
            </a:r>
            <a:r>
              <a:rPr lang="en-GB" dirty="0"/>
              <a:t>UKCP 09 projections for the sea level rise change at the end of 21</a:t>
            </a:r>
            <a:r>
              <a:rPr lang="en-GB" baseline="30000" dirty="0"/>
              <a:t>st</a:t>
            </a:r>
            <a:r>
              <a:rPr lang="en-GB" dirty="0"/>
              <a:t> century in the Atlantic Ocean around the UK increases this range to 12 – 76 cm. </a:t>
            </a:r>
            <a:endParaRPr lang="en-GB" dirty="0" smtClean="0"/>
          </a:p>
          <a:p>
            <a:pPr lvl="1"/>
            <a:r>
              <a:rPr lang="en-GB" dirty="0"/>
              <a:t>For the cascading Mediterranean and Black seas global averages are moderated by the two narrow straits, Gibraltar and Bosporus respectively. These straits determine the distinct current behaviour of the Mediterranean and Black seas - while at some parts the Mediterranean sea it even slightly decreases, Black sea level rises much faster than the global average. </a:t>
            </a:r>
            <a:endParaRPr lang="en-GB" dirty="0" smtClean="0"/>
          </a:p>
          <a:p>
            <a:pPr lvl="1"/>
            <a:r>
              <a:rPr lang="en-GB" dirty="0"/>
              <a:t>Regional projections for the Mediterranean sea for the end of 21</a:t>
            </a:r>
            <a:r>
              <a:rPr lang="en-GB" baseline="30000" dirty="0"/>
              <a:t>st</a:t>
            </a:r>
            <a:r>
              <a:rPr lang="en-GB" dirty="0"/>
              <a:t> century made within CIRCE project suggest a </a:t>
            </a:r>
            <a:r>
              <a:rPr lang="en-US" dirty="0"/>
              <a:t>positive trend of on average 0.24, 0.31 and about 0.23 cm/year rise </a:t>
            </a:r>
            <a:r>
              <a:rPr lang="en-US" dirty="0" smtClean="0"/>
              <a:t>rate</a:t>
            </a:r>
            <a:endParaRPr lang="de-AT" dirty="0"/>
          </a:p>
          <a:p>
            <a:r>
              <a:rPr lang="en-GB" dirty="0" smtClean="0"/>
              <a:t>Sea-level </a:t>
            </a:r>
            <a:r>
              <a:rPr lang="en-GB" dirty="0"/>
              <a:t>is rising much </a:t>
            </a:r>
            <a:r>
              <a:rPr lang="en-GB" dirty="0" smtClean="0"/>
              <a:t>faster </a:t>
            </a:r>
            <a:r>
              <a:rPr lang="en-GB" dirty="0"/>
              <a:t>than projections</a:t>
            </a:r>
          </a:p>
          <a:p>
            <a:endParaRPr lang="en-GB" dirty="0"/>
          </a:p>
        </p:txBody>
      </p:sp>
    </p:spTree>
    <p:extLst>
      <p:ext uri="{BB962C8B-B14F-4D97-AF65-F5344CB8AC3E}">
        <p14:creationId xmlns:p14="http://schemas.microsoft.com/office/powerpoint/2010/main" val="3189627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r>
              <a:rPr lang="en-GB" sz="2800" dirty="0" smtClean="0">
                <a:latin typeface="Arial" charset="0"/>
                <a:ea typeface="ＭＳ Ｐゴシック" pitchFamily="112" charset="-128"/>
              </a:rPr>
              <a:t>Observations </a:t>
            </a:r>
            <a:r>
              <a:rPr lang="en-GB" sz="2800" dirty="0" err="1" smtClean="0">
                <a:latin typeface="Arial" charset="0"/>
                <a:ea typeface="ＭＳ Ｐゴシック" pitchFamily="112" charset="-128"/>
              </a:rPr>
              <a:t>vs</a:t>
            </a:r>
            <a:r>
              <a:rPr lang="en-GB" sz="2800" dirty="0" smtClean="0">
                <a:latin typeface="Arial" charset="0"/>
                <a:ea typeface="ＭＳ Ｐゴシック" pitchFamily="112" charset="-128"/>
              </a:rPr>
              <a:t> Projections</a:t>
            </a:r>
            <a:endParaRPr lang="en-GB" sz="1600" dirty="0" smtClean="0">
              <a:latin typeface="Arial" charset="0"/>
              <a:ea typeface="ＭＳ Ｐゴシック" pitchFamily="112" charset="-128"/>
            </a:endParaRPr>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06" y="1270501"/>
            <a:ext cx="4664075"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9" name="Line 5"/>
          <p:cNvSpPr>
            <a:spLocks noChangeShapeType="1"/>
          </p:cNvSpPr>
          <p:nvPr/>
        </p:nvSpPr>
        <p:spPr bwMode="auto">
          <a:xfrm>
            <a:off x="4427538" y="2997200"/>
            <a:ext cx="936625" cy="0"/>
          </a:xfrm>
          <a:prstGeom prst="line">
            <a:avLst/>
          </a:prstGeom>
          <a:noFill/>
          <a:ln w="317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50" name="Line 6"/>
          <p:cNvSpPr>
            <a:spLocks noChangeShapeType="1"/>
          </p:cNvSpPr>
          <p:nvPr/>
        </p:nvSpPr>
        <p:spPr bwMode="auto">
          <a:xfrm>
            <a:off x="4427538" y="3860800"/>
            <a:ext cx="936625" cy="0"/>
          </a:xfrm>
          <a:prstGeom prst="line">
            <a:avLst/>
          </a:prstGeom>
          <a:noFill/>
          <a:ln w="317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51" name="Text Box 7"/>
          <p:cNvSpPr txBox="1">
            <a:spLocks noChangeArrowheads="1"/>
          </p:cNvSpPr>
          <p:nvPr/>
        </p:nvSpPr>
        <p:spPr bwMode="auto">
          <a:xfrm>
            <a:off x="5435600" y="2708275"/>
            <a:ext cx="2132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BE" sz="2400" b="1">
                <a:solidFill>
                  <a:srgbClr val="FD1F24"/>
                </a:solidFill>
              </a:rPr>
              <a:t>Observations</a:t>
            </a:r>
            <a:endParaRPr lang="en-GB" sz="2400" b="1">
              <a:solidFill>
                <a:srgbClr val="FD1F24"/>
              </a:solidFill>
            </a:endParaRPr>
          </a:p>
        </p:txBody>
      </p:sp>
      <p:sp>
        <p:nvSpPr>
          <p:cNvPr id="31752" name="Text Box 8"/>
          <p:cNvSpPr txBox="1">
            <a:spLocks noChangeArrowheads="1"/>
          </p:cNvSpPr>
          <p:nvPr/>
        </p:nvSpPr>
        <p:spPr bwMode="auto">
          <a:xfrm>
            <a:off x="5435600" y="3644900"/>
            <a:ext cx="1843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BE" sz="2400" b="1">
                <a:solidFill>
                  <a:srgbClr val="FD1F24"/>
                </a:solidFill>
              </a:rPr>
              <a:t>Projections</a:t>
            </a:r>
            <a:endParaRPr lang="en-GB" sz="2400" b="1">
              <a:solidFill>
                <a:srgbClr val="FD1F24"/>
              </a:solidFill>
            </a:endParaRPr>
          </a:p>
        </p:txBody>
      </p:sp>
      <p:sp>
        <p:nvSpPr>
          <p:cNvPr id="31753" name="Text Box 9"/>
          <p:cNvSpPr txBox="1">
            <a:spLocks noChangeArrowheads="1"/>
          </p:cNvSpPr>
          <p:nvPr/>
        </p:nvSpPr>
        <p:spPr bwMode="auto">
          <a:xfrm>
            <a:off x="5148263" y="4652963"/>
            <a:ext cx="3816350" cy="1187450"/>
          </a:xfrm>
          <a:prstGeom prst="rect">
            <a:avLst/>
          </a:prstGeom>
          <a:solidFill>
            <a:srgbClr val="FFFF99">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FD1F24"/>
                </a:solidFill>
              </a:rPr>
              <a:t>So far reality is</a:t>
            </a:r>
          </a:p>
          <a:p>
            <a:r>
              <a:rPr lang="en-US" sz="2400" b="1">
                <a:solidFill>
                  <a:srgbClr val="FD1F24"/>
                </a:solidFill>
              </a:rPr>
              <a:t>worse than our worst predictions!!!</a:t>
            </a:r>
          </a:p>
        </p:txBody>
      </p:sp>
      <p:sp>
        <p:nvSpPr>
          <p:cNvPr id="2" name="Rechteck 1"/>
          <p:cNvSpPr/>
          <p:nvPr/>
        </p:nvSpPr>
        <p:spPr>
          <a:xfrm>
            <a:off x="4769081" y="1264370"/>
            <a:ext cx="2287357" cy="430887"/>
          </a:xfrm>
          <a:prstGeom prst="rect">
            <a:avLst/>
          </a:prstGeom>
        </p:spPr>
        <p:txBody>
          <a:bodyPr wrap="square">
            <a:spAutoFit/>
          </a:bodyPr>
          <a:lstStyle/>
          <a:p>
            <a:r>
              <a:rPr lang="en-GB" sz="1100" dirty="0">
                <a:latin typeface="+mj-lt"/>
                <a:ea typeface="ＭＳ Ｐゴシック" pitchFamily="112" charset="-128"/>
              </a:rPr>
              <a:t>EEA State of the Environment Report 2010</a:t>
            </a:r>
            <a:endParaRPr lang="en-GB" sz="1100" dirty="0">
              <a:latin typeface="+mj-lt"/>
            </a:endParaRPr>
          </a:p>
        </p:txBody>
      </p:sp>
    </p:spTree>
    <p:extLst>
      <p:ext uri="{BB962C8B-B14F-4D97-AF65-F5344CB8AC3E}">
        <p14:creationId xmlns:p14="http://schemas.microsoft.com/office/powerpoint/2010/main" val="15020175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Coastal</a:t>
            </a:r>
            <a:r>
              <a:rPr lang="de-AT" dirty="0" smtClean="0"/>
              <a:t> </a:t>
            </a:r>
            <a:r>
              <a:rPr lang="de-AT" dirty="0" err="1" smtClean="0"/>
              <a:t>Flooding</a:t>
            </a:r>
            <a:endParaRPr lang="en-GB" dirty="0"/>
          </a:p>
        </p:txBody>
      </p:sp>
      <p:pic>
        <p:nvPicPr>
          <p:cNvPr id="4" name="Inhaltsplatzhalter 3"/>
          <p:cNvPicPr>
            <a:picLocks noGrp="1"/>
          </p:cNvPicPr>
          <p:nvPr>
            <p:ph idx="1"/>
          </p:nvPr>
        </p:nvPicPr>
        <p:blipFill>
          <a:blip r:embed="rId2"/>
          <a:srcRect/>
          <a:stretch>
            <a:fillRect/>
          </a:stretch>
        </p:blipFill>
        <p:spPr bwMode="auto">
          <a:xfrm>
            <a:off x="323528" y="1268760"/>
            <a:ext cx="4800000" cy="2612572"/>
          </a:xfrm>
          <a:prstGeom prst="rect">
            <a:avLst/>
          </a:prstGeom>
          <a:noFill/>
          <a:ln w="9525">
            <a:noFill/>
            <a:miter lim="800000"/>
            <a:headEnd/>
            <a:tailEnd/>
          </a:ln>
        </p:spPr>
      </p:pic>
      <p:sp>
        <p:nvSpPr>
          <p:cNvPr id="5" name="Rectangle 1"/>
          <p:cNvSpPr>
            <a:spLocks noChangeArrowheads="1"/>
          </p:cNvSpPr>
          <p:nvPr/>
        </p:nvSpPr>
        <p:spPr bwMode="auto">
          <a:xfrm>
            <a:off x="323528" y="3789040"/>
            <a:ext cx="3563888"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ea typeface="Arial" pitchFamily="34" charset="0"/>
                <a:cs typeface="Times New Roman" pitchFamily="18" charset="0"/>
              </a:rPr>
              <a:t>People actually flooded (thousands/year) across Europe, for the A2 scenario, 2080s (ECHAM4), without adaptation (Richards and Nicholls, 2009)</a:t>
            </a:r>
            <a:r>
              <a:rPr kumimoji="0" lang="en-GB" sz="800" b="0" i="0" u="none" strike="noStrike" cap="none" normalizeH="0" baseline="0" dirty="0" smtClean="0">
                <a:ln>
                  <a:noFill/>
                </a:ln>
                <a:solidFill>
                  <a:schemeClr val="tx1"/>
                </a:solidFill>
                <a:effectLst/>
                <a:cs typeface="Arial" pitchFamily="34" charset="0"/>
              </a:rPr>
              <a:t> </a:t>
            </a:r>
            <a:endParaRPr kumimoji="0" lang="en-GB" sz="1800" b="0" i="0" u="none" strike="noStrike" cap="none" normalizeH="0" baseline="0" dirty="0" smtClean="0">
              <a:ln>
                <a:noFill/>
              </a:ln>
              <a:solidFill>
                <a:schemeClr val="tx1"/>
              </a:solidFill>
              <a:effectLst/>
              <a:cs typeface="Arial" pitchFamily="34" charset="0"/>
            </a:endParaRPr>
          </a:p>
        </p:txBody>
      </p:sp>
      <p:pic>
        <p:nvPicPr>
          <p:cNvPr id="6" name="Grafik 5"/>
          <p:cNvPicPr/>
          <p:nvPr/>
        </p:nvPicPr>
        <p:blipFill>
          <a:blip r:embed="rId3"/>
          <a:srcRect b="6070"/>
          <a:stretch>
            <a:fillRect/>
          </a:stretch>
        </p:blipFill>
        <p:spPr bwMode="auto">
          <a:xfrm>
            <a:off x="3851920" y="3675459"/>
            <a:ext cx="5372100" cy="3209925"/>
          </a:xfrm>
          <a:prstGeom prst="rect">
            <a:avLst/>
          </a:prstGeom>
          <a:noFill/>
          <a:ln w="9525">
            <a:noFill/>
            <a:miter lim="800000"/>
            <a:headEnd/>
            <a:tailEnd/>
          </a:ln>
        </p:spPr>
      </p:pic>
      <p:sp>
        <p:nvSpPr>
          <p:cNvPr id="7" name="Rechteck 6"/>
          <p:cNvSpPr/>
          <p:nvPr/>
        </p:nvSpPr>
        <p:spPr>
          <a:xfrm>
            <a:off x="6156176" y="2875583"/>
            <a:ext cx="3055450" cy="769441"/>
          </a:xfrm>
          <a:prstGeom prst="rect">
            <a:avLst/>
          </a:prstGeom>
        </p:spPr>
        <p:txBody>
          <a:bodyPr wrap="square">
            <a:spAutoFit/>
          </a:bodyPr>
          <a:lstStyle/>
          <a:p>
            <a:r>
              <a:rPr lang="en-GB" sz="1100" dirty="0"/>
              <a:t>People at risk of flooding without adaptation in 2100 scenario according to the A2 and B1 IPCC SRES scenarios. Source: </a:t>
            </a:r>
            <a:r>
              <a:rPr lang="en-GB" sz="1100" dirty="0" err="1"/>
              <a:t>Hinkel</a:t>
            </a:r>
            <a:r>
              <a:rPr lang="en-GB" sz="1100" dirty="0"/>
              <a:t> et al. 2009 and </a:t>
            </a:r>
            <a:r>
              <a:rPr lang="en-GB" sz="1100" dirty="0" err="1"/>
              <a:t>Hinkel</a:t>
            </a:r>
            <a:r>
              <a:rPr lang="en-GB" sz="1100" dirty="0"/>
              <a:t> et al. 2010, reported in EEA (2010).</a:t>
            </a:r>
          </a:p>
        </p:txBody>
      </p:sp>
    </p:spTree>
    <p:extLst>
      <p:ext uri="{BB962C8B-B14F-4D97-AF65-F5344CB8AC3E}">
        <p14:creationId xmlns:p14="http://schemas.microsoft.com/office/powerpoint/2010/main" val="2779232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r>
              <a:rPr lang="fr-BE" sz="2800" dirty="0" err="1" smtClean="0">
                <a:latin typeface="Arial" charset="0"/>
                <a:ea typeface="ＭＳ Ｐゴシック" pitchFamily="112" charset="-128"/>
              </a:rPr>
              <a:t>Sea-level</a:t>
            </a:r>
            <a:r>
              <a:rPr lang="fr-BE" sz="2800" dirty="0" smtClean="0">
                <a:latin typeface="Arial" charset="0"/>
                <a:ea typeface="ＭＳ Ｐゴシック" pitchFamily="112" charset="-128"/>
              </a:rPr>
              <a:t> </a:t>
            </a:r>
            <a:r>
              <a:rPr lang="fr-BE" sz="2800" dirty="0" smtClean="0">
                <a:latin typeface="Arial" charset="0"/>
                <a:ea typeface="ＭＳ Ｐゴシック" pitchFamily="112" charset="-128"/>
              </a:rPr>
              <a:t>damage</a:t>
            </a:r>
            <a:endParaRPr lang="en-GB" sz="2800" dirty="0" smtClean="0">
              <a:latin typeface="Arial" charset="0"/>
              <a:ea typeface="ＭＳ Ｐゴシック" pitchFamily="112" charset="-128"/>
            </a:endParaRPr>
          </a:p>
        </p:txBody>
      </p:sp>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492375"/>
            <a:ext cx="6048375" cy="340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3" name="Rectangle 5"/>
          <p:cNvSpPr>
            <a:spLocks noChangeArrowheads="1"/>
          </p:cNvSpPr>
          <p:nvPr/>
        </p:nvSpPr>
        <p:spPr bwMode="auto">
          <a:xfrm>
            <a:off x="2051050" y="3644900"/>
            <a:ext cx="2305050" cy="327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79" name="Text Box 11"/>
          <p:cNvSpPr txBox="1">
            <a:spLocks noChangeArrowheads="1"/>
          </p:cNvSpPr>
          <p:nvPr/>
        </p:nvSpPr>
        <p:spPr bwMode="auto">
          <a:xfrm>
            <a:off x="6156325" y="2924175"/>
            <a:ext cx="2736850" cy="2732088"/>
          </a:xfrm>
          <a:prstGeom prst="rect">
            <a:avLst/>
          </a:prstGeom>
          <a:solidFill>
            <a:srgbClr val="FFFF99">
              <a:alpha val="50000"/>
            </a:srgbClr>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BE" b="1">
                <a:solidFill>
                  <a:srgbClr val="FD1F24"/>
                </a:solidFill>
              </a:rPr>
              <a:t>Scenarios considered in this presentation:</a:t>
            </a:r>
          </a:p>
          <a:p>
            <a:pPr>
              <a:spcBef>
                <a:spcPct val="50000"/>
              </a:spcBef>
            </a:pPr>
            <a:r>
              <a:rPr lang="fr-BE" b="1">
                <a:solidFill>
                  <a:srgbClr val="FD1F24"/>
                </a:solidFill>
              </a:rPr>
              <a:t>No SLR: </a:t>
            </a:r>
            <a:r>
              <a:rPr lang="fr-BE">
                <a:solidFill>
                  <a:srgbClr val="FD1F24"/>
                </a:solidFill>
              </a:rPr>
              <a:t>only socioeconomic changes, no Sea Level Rise (SLR)</a:t>
            </a:r>
          </a:p>
          <a:p>
            <a:pPr>
              <a:spcBef>
                <a:spcPct val="50000"/>
              </a:spcBef>
            </a:pPr>
            <a:r>
              <a:rPr lang="fr-BE" b="1">
                <a:solidFill>
                  <a:srgbClr val="FD1F24"/>
                </a:solidFill>
              </a:rPr>
              <a:t>A1B: medium-high emissions</a:t>
            </a:r>
          </a:p>
          <a:p>
            <a:pPr>
              <a:spcBef>
                <a:spcPct val="50000"/>
              </a:spcBef>
            </a:pPr>
            <a:r>
              <a:rPr lang="fr-BE" b="1">
                <a:solidFill>
                  <a:srgbClr val="FD1F24"/>
                </a:solidFill>
              </a:rPr>
              <a:t>E1: mitigation scenario</a:t>
            </a:r>
            <a:endParaRPr lang="en-GB" b="1">
              <a:solidFill>
                <a:srgbClr val="FD1F24"/>
              </a:solidFill>
            </a:endParaRPr>
          </a:p>
        </p:txBody>
      </p:sp>
      <p:sp>
        <p:nvSpPr>
          <p:cNvPr id="2" name="Rechteck 1"/>
          <p:cNvSpPr/>
          <p:nvPr/>
        </p:nvSpPr>
        <p:spPr>
          <a:xfrm>
            <a:off x="251520" y="6165304"/>
            <a:ext cx="1572866" cy="261610"/>
          </a:xfrm>
          <a:prstGeom prst="rect">
            <a:avLst/>
          </a:prstGeom>
        </p:spPr>
        <p:txBody>
          <a:bodyPr wrap="none">
            <a:spAutoFit/>
          </a:bodyPr>
          <a:lstStyle/>
          <a:p>
            <a:r>
              <a:rPr lang="en-GB" sz="1100" dirty="0"/>
              <a:t>Source: FP7 </a:t>
            </a:r>
            <a:r>
              <a:rPr lang="en-GB" sz="1100" dirty="0" err="1"/>
              <a:t>ClimateCost</a:t>
            </a:r>
            <a:endParaRPr lang="en-GB" sz="1100" dirty="0"/>
          </a:p>
        </p:txBody>
      </p:sp>
    </p:spTree>
    <p:extLst>
      <p:ext uri="{BB962C8B-B14F-4D97-AF65-F5344CB8AC3E}">
        <p14:creationId xmlns:p14="http://schemas.microsoft.com/office/powerpoint/2010/main" val="3300003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79512" y="2005806"/>
            <a:ext cx="7993062" cy="4359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4" name="Rectangle 2"/>
          <p:cNvSpPr>
            <a:spLocks noGrp="1" noChangeArrowheads="1"/>
          </p:cNvSpPr>
          <p:nvPr>
            <p:ph type="title" idx="4294967295"/>
          </p:nvPr>
        </p:nvSpPr>
        <p:spPr/>
        <p:txBody>
          <a:bodyPr/>
          <a:lstStyle/>
          <a:p>
            <a:r>
              <a:rPr lang="fr-BE" sz="2800" dirty="0" err="1" smtClean="0">
                <a:latin typeface="Arial" charset="0"/>
                <a:ea typeface="ＭＳ Ｐゴシック" pitchFamily="112" charset="-128"/>
              </a:rPr>
              <a:t>Sea-level</a:t>
            </a:r>
            <a:r>
              <a:rPr lang="fr-BE" sz="2800" dirty="0" smtClean="0">
                <a:latin typeface="Arial" charset="0"/>
                <a:ea typeface="ＭＳ Ｐゴシック" pitchFamily="112" charset="-128"/>
              </a:rPr>
              <a:t> damage: </a:t>
            </a:r>
            <a:endParaRPr lang="en-GB" dirty="0" smtClean="0">
              <a:solidFill>
                <a:srgbClr val="FD1F24"/>
              </a:solidFill>
              <a:latin typeface="Arial" charset="0"/>
              <a:ea typeface="ＭＳ Ｐゴシック" pitchFamily="112" charset="-128"/>
            </a:endParaRPr>
          </a:p>
        </p:txBody>
      </p:sp>
      <p:sp>
        <p:nvSpPr>
          <p:cNvPr id="33797" name="Rectangle 5"/>
          <p:cNvSpPr>
            <a:spLocks noChangeArrowheads="1"/>
          </p:cNvSpPr>
          <p:nvPr/>
        </p:nvSpPr>
        <p:spPr bwMode="auto">
          <a:xfrm>
            <a:off x="1116013" y="1546225"/>
            <a:ext cx="72707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Wingdings" pitchFamily="2" charset="2"/>
              <a:buChar char="§"/>
            </a:pPr>
            <a:r>
              <a:rPr lang="fr-BE" sz="2000" b="1" dirty="0" smtClean="0"/>
              <a:t>Damage </a:t>
            </a:r>
            <a:r>
              <a:rPr lang="fr-BE" sz="2000" b="1" dirty="0" err="1"/>
              <a:t>costs</a:t>
            </a:r>
            <a:r>
              <a:rPr lang="fr-BE" sz="2000" b="1" dirty="0"/>
              <a:t> </a:t>
            </a:r>
            <a:r>
              <a:rPr lang="fr-BE" sz="2000" b="1" dirty="0" err="1"/>
              <a:t>include</a:t>
            </a:r>
            <a:r>
              <a:rPr lang="fr-BE" sz="2000" b="1" dirty="0"/>
              <a:t> </a:t>
            </a:r>
            <a:r>
              <a:rPr lang="fr-BE" sz="2000" b="1" dirty="0" err="1"/>
              <a:t>erosion</a:t>
            </a:r>
            <a:r>
              <a:rPr lang="fr-BE" sz="2000" b="1" dirty="0"/>
              <a:t> &amp; </a:t>
            </a:r>
            <a:r>
              <a:rPr lang="fr-BE" sz="2000" b="1" dirty="0" err="1"/>
              <a:t>flooding</a:t>
            </a:r>
            <a:endParaRPr lang="en-GB" sz="2000" b="1" dirty="0"/>
          </a:p>
        </p:txBody>
      </p:sp>
      <p:sp>
        <p:nvSpPr>
          <p:cNvPr id="33804" name="Rectangle 12"/>
          <p:cNvSpPr>
            <a:spLocks noChangeArrowheads="1"/>
          </p:cNvSpPr>
          <p:nvPr/>
        </p:nvSpPr>
        <p:spPr bwMode="auto">
          <a:xfrm>
            <a:off x="1979613" y="4005263"/>
            <a:ext cx="1512887" cy="36036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 name="Rechteck 2"/>
          <p:cNvSpPr/>
          <p:nvPr/>
        </p:nvSpPr>
        <p:spPr>
          <a:xfrm>
            <a:off x="7543906" y="5842138"/>
            <a:ext cx="1600094" cy="261610"/>
          </a:xfrm>
          <a:prstGeom prst="rect">
            <a:avLst/>
          </a:prstGeom>
        </p:spPr>
        <p:txBody>
          <a:bodyPr wrap="square">
            <a:spAutoFit/>
          </a:bodyPr>
          <a:lstStyle/>
          <a:p>
            <a:r>
              <a:rPr lang="en-GB" sz="1100" dirty="0"/>
              <a:t>Source: FP7 </a:t>
            </a:r>
            <a:r>
              <a:rPr lang="en-GB" sz="1100" dirty="0" err="1"/>
              <a:t>ClimateCost</a:t>
            </a:r>
            <a:endParaRPr lang="en-GB" sz="1100" dirty="0"/>
          </a:p>
        </p:txBody>
      </p:sp>
    </p:spTree>
    <p:extLst>
      <p:ext uri="{BB962C8B-B14F-4D97-AF65-F5344CB8AC3E}">
        <p14:creationId xmlns:p14="http://schemas.microsoft.com/office/powerpoint/2010/main" val="27256680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r>
              <a:rPr lang="fr-BE" smtClean="0">
                <a:latin typeface="Arial" charset="0"/>
                <a:ea typeface="ＭＳ Ｐゴシック" pitchFamily="112" charset="-128"/>
              </a:rPr>
              <a:t>Sea-level damage by country </a:t>
            </a:r>
            <a:endParaRPr lang="en-GB" smtClean="0">
              <a:latin typeface="Arial" charset="0"/>
              <a:ea typeface="ＭＳ Ｐゴシック" pitchFamily="112" charset="-128"/>
            </a:endParaRPr>
          </a:p>
        </p:txBody>
      </p:sp>
      <p:pic>
        <p:nvPicPr>
          <p:cNvPr id="348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1196752"/>
            <a:ext cx="6084887" cy="551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3" name="Rectangle 7"/>
          <p:cNvSpPr>
            <a:spLocks noChangeArrowheads="1"/>
          </p:cNvSpPr>
          <p:nvPr/>
        </p:nvSpPr>
        <p:spPr bwMode="auto">
          <a:xfrm>
            <a:off x="34925" y="1844675"/>
            <a:ext cx="72707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Wingdings" pitchFamily="2" charset="2"/>
              <a:buChar char="§"/>
            </a:pPr>
            <a:r>
              <a:rPr lang="fr-BE" sz="2400" b="1" dirty="0"/>
              <a:t>Few countries </a:t>
            </a:r>
          </a:p>
          <a:p>
            <a:pPr marL="342900" indent="-342900" eaLnBrk="0" hangingPunct="0">
              <a:spcBef>
                <a:spcPct val="20000"/>
              </a:spcBef>
              <a:buFont typeface="Wingdings" pitchFamily="2" charset="2"/>
              <a:buNone/>
            </a:pPr>
            <a:r>
              <a:rPr lang="fr-BE" sz="2400" b="1" dirty="0"/>
              <a:t>	</a:t>
            </a:r>
            <a:r>
              <a:rPr lang="fr-BE" sz="2400" b="1" dirty="0" err="1"/>
              <a:t>heavily</a:t>
            </a:r>
            <a:r>
              <a:rPr lang="fr-BE" sz="2400" b="1" dirty="0"/>
              <a:t> </a:t>
            </a:r>
            <a:r>
              <a:rPr lang="fr-BE" sz="2400" b="1" dirty="0" err="1"/>
              <a:t>affected</a:t>
            </a:r>
            <a:endParaRPr lang="en-GB" sz="2400" b="1" dirty="0"/>
          </a:p>
        </p:txBody>
      </p:sp>
      <p:sp>
        <p:nvSpPr>
          <p:cNvPr id="6" name="Rechteck 5"/>
          <p:cNvSpPr/>
          <p:nvPr/>
        </p:nvSpPr>
        <p:spPr>
          <a:xfrm>
            <a:off x="251520" y="6165304"/>
            <a:ext cx="1572866" cy="261610"/>
          </a:xfrm>
          <a:prstGeom prst="rect">
            <a:avLst/>
          </a:prstGeom>
        </p:spPr>
        <p:txBody>
          <a:bodyPr wrap="none">
            <a:spAutoFit/>
          </a:bodyPr>
          <a:lstStyle/>
          <a:p>
            <a:r>
              <a:rPr lang="en-GB" sz="1100" dirty="0"/>
              <a:t>Source: FP7 </a:t>
            </a:r>
            <a:r>
              <a:rPr lang="en-GB" sz="1100" dirty="0" err="1"/>
              <a:t>ClimateCost</a:t>
            </a:r>
            <a:endParaRPr lang="en-GB" sz="1100" dirty="0"/>
          </a:p>
        </p:txBody>
      </p:sp>
    </p:spTree>
    <p:extLst>
      <p:ext uri="{BB962C8B-B14F-4D97-AF65-F5344CB8AC3E}">
        <p14:creationId xmlns:p14="http://schemas.microsoft.com/office/powerpoint/2010/main" val="12153498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Increase</a:t>
            </a:r>
            <a:r>
              <a:rPr lang="de-AT" dirty="0" smtClean="0"/>
              <a:t> in </a:t>
            </a:r>
            <a:r>
              <a:rPr lang="de-AT" dirty="0" err="1" smtClean="0"/>
              <a:t>temparature</a:t>
            </a:r>
            <a:r>
              <a:rPr lang="de-AT" dirty="0" smtClean="0"/>
              <a:t> - </a:t>
            </a:r>
            <a:r>
              <a:rPr lang="de-AT" dirty="0" err="1" smtClean="0"/>
              <a:t>Observations</a:t>
            </a:r>
            <a:endParaRPr lang="en-GB" dirty="0"/>
          </a:p>
        </p:txBody>
      </p:sp>
      <p:sp>
        <p:nvSpPr>
          <p:cNvPr id="3" name="Inhaltsplatzhalter 2"/>
          <p:cNvSpPr>
            <a:spLocks noGrp="1"/>
          </p:cNvSpPr>
          <p:nvPr>
            <p:ph idx="1"/>
          </p:nvPr>
        </p:nvSpPr>
        <p:spPr/>
        <p:txBody>
          <a:bodyPr/>
          <a:lstStyle/>
          <a:p>
            <a:r>
              <a:rPr lang="en-GB" dirty="0" smtClean="0"/>
              <a:t>Increases </a:t>
            </a:r>
            <a:r>
              <a:rPr lang="en-GB" dirty="0"/>
              <a:t>in </a:t>
            </a:r>
            <a:r>
              <a:rPr lang="en-GB" dirty="0" smtClean="0"/>
              <a:t>temperature have </a:t>
            </a:r>
            <a:r>
              <a:rPr lang="en-GB" dirty="0"/>
              <a:t>been the greatest in the Baltic Sea and the North Sea, with lower rates identified in the Black Sea and Mediterranean </a:t>
            </a:r>
            <a:r>
              <a:rPr lang="en-GB" dirty="0" smtClean="0"/>
              <a:t>Sea (EEA, 2008).</a:t>
            </a:r>
          </a:p>
          <a:p>
            <a:r>
              <a:rPr lang="en-GB" dirty="0" smtClean="0"/>
              <a:t>In </a:t>
            </a:r>
            <a:r>
              <a:rPr lang="en-GB" dirty="0"/>
              <a:t>the North Sea and Baltic Sea values are over .06-.07 °C/year. (EEA, 2008</a:t>
            </a:r>
            <a:r>
              <a:rPr lang="en-GB" dirty="0" smtClean="0"/>
              <a:t>).</a:t>
            </a:r>
          </a:p>
          <a:p>
            <a:endParaRPr lang="en-GB" dirty="0"/>
          </a:p>
        </p:txBody>
      </p:sp>
      <p:pic>
        <p:nvPicPr>
          <p:cNvPr id="13314" name="Picture 2" descr="C:\Users\THD~1.FRT\AppData\Local\Temp\figure 5.21 climate change 2008 - sst anomalies.eps.4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9174" y="2913683"/>
            <a:ext cx="6560794" cy="3611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9022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Increase</a:t>
            </a:r>
            <a:r>
              <a:rPr lang="de-AT" dirty="0" smtClean="0"/>
              <a:t> in </a:t>
            </a:r>
            <a:r>
              <a:rPr lang="de-AT" dirty="0" err="1" smtClean="0"/>
              <a:t>temparature</a:t>
            </a:r>
            <a:r>
              <a:rPr lang="de-AT" dirty="0" smtClean="0"/>
              <a:t> - </a:t>
            </a:r>
            <a:r>
              <a:rPr lang="de-AT" dirty="0" err="1" smtClean="0"/>
              <a:t>Projections</a:t>
            </a:r>
            <a:endParaRPr lang="en-GB" dirty="0"/>
          </a:p>
        </p:txBody>
      </p:sp>
      <p:sp>
        <p:nvSpPr>
          <p:cNvPr id="3" name="Inhaltsplatzhalter 2"/>
          <p:cNvSpPr>
            <a:spLocks noGrp="1"/>
          </p:cNvSpPr>
          <p:nvPr>
            <p:ph idx="1"/>
          </p:nvPr>
        </p:nvSpPr>
        <p:spPr/>
        <p:txBody>
          <a:bodyPr/>
          <a:lstStyle/>
          <a:p>
            <a:r>
              <a:rPr lang="en-GB" dirty="0" smtClean="0"/>
              <a:t>Under </a:t>
            </a:r>
            <a:r>
              <a:rPr lang="en-GB" dirty="0"/>
              <a:t>both the A2 and the B2 scenarios, the mean annual surface temperature can be expected to increase by 2-3°C during the 21st Century, with larger increases up to 3-4 °C expected during the spring and summer months (IPPC, 2007</a:t>
            </a:r>
            <a:r>
              <a:rPr lang="en-GB" dirty="0" smtClean="0"/>
              <a:t>).</a:t>
            </a:r>
          </a:p>
          <a:p>
            <a:r>
              <a:rPr lang="en-GB" dirty="0"/>
              <a:t>W</a:t>
            </a:r>
            <a:r>
              <a:rPr lang="en-GB" dirty="0" smtClean="0"/>
              <a:t>arming </a:t>
            </a:r>
            <a:r>
              <a:rPr lang="en-GB" dirty="0" smtClean="0"/>
              <a:t>is </a:t>
            </a:r>
            <a:r>
              <a:rPr lang="en-GB" dirty="0"/>
              <a:t>expected to be greater in the upper </a:t>
            </a:r>
            <a:r>
              <a:rPr lang="en-GB" dirty="0" smtClean="0"/>
              <a:t>100m, </a:t>
            </a:r>
            <a:r>
              <a:rPr lang="en-GB" dirty="0"/>
              <a:t>but also the lower reaches will be affected in the latter half of century (IPPC, 2007</a:t>
            </a:r>
            <a:r>
              <a:rPr lang="en-GB" dirty="0" smtClean="0"/>
              <a:t>)</a:t>
            </a:r>
          </a:p>
          <a:p>
            <a:endParaRPr lang="de-AT" dirty="0"/>
          </a:p>
          <a:p>
            <a:r>
              <a:rPr lang="en-US" dirty="0" smtClean="0">
                <a:sym typeface="Wingdings" pitchFamily="2" charset="2"/>
              </a:rPr>
              <a:t> impacts on fish population are difficult to predict. </a:t>
            </a:r>
          </a:p>
          <a:p>
            <a:r>
              <a:rPr lang="en-US" dirty="0" smtClean="0">
                <a:sym typeface="Wingdings" pitchFamily="2" charset="2"/>
              </a:rPr>
              <a:t> Change in population, Change in habitats</a:t>
            </a:r>
          </a:p>
          <a:p>
            <a:r>
              <a:rPr lang="en-US" dirty="0" smtClean="0">
                <a:sym typeface="Wingdings" pitchFamily="2" charset="2"/>
              </a:rPr>
              <a:t> Changes can also be positive</a:t>
            </a:r>
          </a:p>
          <a:p>
            <a:endParaRPr lang="en-GB" dirty="0"/>
          </a:p>
        </p:txBody>
      </p:sp>
    </p:spTree>
    <p:extLst>
      <p:ext uri="{BB962C8B-B14F-4D97-AF65-F5344CB8AC3E}">
        <p14:creationId xmlns:p14="http://schemas.microsoft.com/office/powerpoint/2010/main" val="13466310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Saline Intrusion </a:t>
            </a:r>
            <a:endParaRPr lang="en-GB" dirty="0"/>
          </a:p>
        </p:txBody>
      </p:sp>
      <p:sp>
        <p:nvSpPr>
          <p:cNvPr id="3" name="Inhaltsplatzhalter 2"/>
          <p:cNvSpPr>
            <a:spLocks noGrp="1"/>
          </p:cNvSpPr>
          <p:nvPr>
            <p:ph idx="1"/>
          </p:nvPr>
        </p:nvSpPr>
        <p:spPr/>
        <p:txBody>
          <a:bodyPr/>
          <a:lstStyle/>
          <a:p>
            <a:r>
              <a:rPr lang="en-GB" dirty="0" smtClean="0"/>
              <a:t>low </a:t>
            </a:r>
            <a:r>
              <a:rPr lang="en-GB" dirty="0"/>
              <a:t>river </a:t>
            </a:r>
            <a:r>
              <a:rPr lang="en-GB" dirty="0" smtClean="0"/>
              <a:t>flow conditions of rivers and sea level rise can trigger salt </a:t>
            </a:r>
            <a:r>
              <a:rPr lang="en-GB" dirty="0"/>
              <a:t>water </a:t>
            </a:r>
            <a:r>
              <a:rPr lang="en-GB" dirty="0" smtClean="0"/>
              <a:t>intrusion (impacts are already reported in NL)</a:t>
            </a:r>
          </a:p>
          <a:p>
            <a:r>
              <a:rPr lang="en-GB" dirty="0" smtClean="0"/>
              <a:t>Transitional </a:t>
            </a:r>
            <a:r>
              <a:rPr lang="en-GB" dirty="0"/>
              <a:t>waters are expected to be threatened mostly. </a:t>
            </a:r>
            <a:endParaRPr lang="en-GB" dirty="0" smtClean="0"/>
          </a:p>
          <a:p>
            <a:r>
              <a:rPr lang="en-GB" dirty="0" smtClean="0"/>
              <a:t>Estuaries </a:t>
            </a:r>
            <a:r>
              <a:rPr lang="en-GB" dirty="0"/>
              <a:t>of southern European rivers are particularly endangered, and the situation becomes even more severe in summer when river discharge is even lower. </a:t>
            </a:r>
            <a:endParaRPr lang="en-GB" dirty="0" smtClean="0"/>
          </a:p>
          <a:p>
            <a:r>
              <a:rPr lang="en-GB" dirty="0" smtClean="0"/>
              <a:t>During </a:t>
            </a:r>
            <a:r>
              <a:rPr lang="en-GB" dirty="0"/>
              <a:t>the low flow season, Europe’s biggest rivers are affected, e.g. Danube, Rhine, Elbe, Tagus and Loire. </a:t>
            </a:r>
            <a:endParaRPr lang="en-GB" dirty="0" smtClean="0"/>
          </a:p>
          <a:p>
            <a:r>
              <a:rPr lang="en-GB" dirty="0" smtClean="0"/>
              <a:t>The </a:t>
            </a:r>
            <a:r>
              <a:rPr lang="en-GB" dirty="0"/>
              <a:t>risk in a shift in freshwater-seawater balance is highest in summer and lowest in </a:t>
            </a:r>
            <a:r>
              <a:rPr lang="en-GB" dirty="0" smtClean="0"/>
              <a:t>winter</a:t>
            </a:r>
          </a:p>
          <a:p>
            <a:r>
              <a:rPr lang="en-GB" dirty="0" smtClean="0"/>
              <a:t>Highly </a:t>
            </a:r>
            <a:r>
              <a:rPr lang="en-GB" dirty="0"/>
              <a:t>urbanised coastal areas rely in particular upon aquifers sensitive to saline intrusion for domestic water </a:t>
            </a:r>
            <a:r>
              <a:rPr lang="en-GB" dirty="0" smtClean="0"/>
              <a:t>supply. </a:t>
            </a:r>
            <a:endParaRPr lang="en-GB" dirty="0"/>
          </a:p>
        </p:txBody>
      </p:sp>
    </p:spTree>
    <p:extLst>
      <p:ext uri="{BB962C8B-B14F-4D97-AF65-F5344CB8AC3E}">
        <p14:creationId xmlns:p14="http://schemas.microsoft.com/office/powerpoint/2010/main" val="1801648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ext uri="{D42A27DB-BD31-4B8C-83A1-F6EECF244321}">
                <p14:modId xmlns:p14="http://schemas.microsoft.com/office/powerpoint/2010/main" val="4171889292"/>
              </p:ext>
            </p:extLst>
          </p:nvPr>
        </p:nvGraphicFramePr>
        <p:xfrm>
          <a:off x="179512" y="220665"/>
          <a:ext cx="8784976" cy="6061792"/>
        </p:xfrm>
        <a:graphic>
          <a:graphicData uri="http://schemas.openxmlformats.org/drawingml/2006/table">
            <a:tbl>
              <a:tblPr firstRow="1" bandRow="1">
                <a:tableStyleId>{5C22544A-7EE6-4342-B048-85BDC9FD1C3A}</a:tableStyleId>
              </a:tblPr>
              <a:tblGrid>
                <a:gridCol w="1383879"/>
                <a:gridCol w="2360537"/>
                <a:gridCol w="5040560"/>
              </a:tblGrid>
              <a:tr h="370840">
                <a:tc>
                  <a:txBody>
                    <a:bodyPr/>
                    <a:lstStyle/>
                    <a:p>
                      <a:pPr algn="just">
                        <a:lnSpc>
                          <a:spcPct val="115000"/>
                        </a:lnSpc>
                        <a:spcAft>
                          <a:spcPts val="1000"/>
                        </a:spcAft>
                      </a:pPr>
                      <a:r>
                        <a:rPr lang="en-GB" sz="1100" b="1" dirty="0">
                          <a:effectLst/>
                          <a:latin typeface="Arial"/>
                          <a:ea typeface="Arial"/>
                          <a:cs typeface="Times New Roman"/>
                        </a:rPr>
                        <a:t>Marine Basin</a:t>
                      </a:r>
                      <a:endParaRPr lang="en-GB" sz="1100" dirty="0">
                        <a:effectLst/>
                        <a:latin typeface="Arial"/>
                        <a:ea typeface="Arial"/>
                        <a:cs typeface="Times New Roman"/>
                      </a:endParaRPr>
                    </a:p>
                  </a:txBody>
                  <a:tcPr marL="68580" marR="68580" marT="0" marB="0"/>
                </a:tc>
                <a:tc>
                  <a:txBody>
                    <a:bodyPr/>
                    <a:lstStyle/>
                    <a:p>
                      <a:pPr algn="just">
                        <a:lnSpc>
                          <a:spcPct val="115000"/>
                        </a:lnSpc>
                        <a:spcAft>
                          <a:spcPts val="1000"/>
                        </a:spcAft>
                      </a:pPr>
                      <a:r>
                        <a:rPr lang="en-GB" sz="1100" b="1" dirty="0">
                          <a:effectLst/>
                          <a:latin typeface="Arial"/>
                          <a:ea typeface="Arial"/>
                          <a:cs typeface="Times New Roman"/>
                        </a:rPr>
                        <a:t>Main concern</a:t>
                      </a:r>
                      <a:endParaRPr lang="en-GB" sz="1100" dirty="0">
                        <a:effectLst/>
                        <a:latin typeface="Arial"/>
                        <a:ea typeface="Arial"/>
                        <a:cs typeface="Times New Roman"/>
                      </a:endParaRPr>
                    </a:p>
                  </a:txBody>
                  <a:tcPr marL="68580" marR="68580" marT="0" marB="0"/>
                </a:tc>
                <a:tc>
                  <a:txBody>
                    <a:bodyPr/>
                    <a:lstStyle/>
                    <a:p>
                      <a:pPr algn="just">
                        <a:lnSpc>
                          <a:spcPct val="115000"/>
                        </a:lnSpc>
                        <a:spcAft>
                          <a:spcPts val="1000"/>
                        </a:spcAft>
                      </a:pPr>
                      <a:r>
                        <a:rPr lang="en-GB" sz="1100" b="1" dirty="0">
                          <a:effectLst/>
                          <a:latin typeface="Arial"/>
                          <a:ea typeface="Arial"/>
                          <a:cs typeface="Times New Roman"/>
                        </a:rPr>
                        <a:t>Additional concerns</a:t>
                      </a:r>
                      <a:endParaRPr lang="en-GB" sz="1100" dirty="0">
                        <a:effectLst/>
                        <a:latin typeface="Arial"/>
                        <a:ea typeface="Arial"/>
                        <a:cs typeface="Times New Roman"/>
                      </a:endParaRPr>
                    </a:p>
                  </a:txBody>
                  <a:tcPr marL="68580" marR="68580" marT="0" marB="0"/>
                </a:tc>
              </a:tr>
              <a:tr h="370840">
                <a:tc>
                  <a:txBody>
                    <a:bodyPr/>
                    <a:lstStyle/>
                    <a:p>
                      <a:pPr algn="just">
                        <a:lnSpc>
                          <a:spcPct val="115000"/>
                        </a:lnSpc>
                        <a:spcAft>
                          <a:spcPts val="1000"/>
                        </a:spcAft>
                      </a:pPr>
                      <a:r>
                        <a:rPr lang="en-GB" sz="1100">
                          <a:effectLst/>
                          <a:latin typeface="Arial"/>
                          <a:ea typeface="Arial"/>
                          <a:cs typeface="Times New Roman"/>
                        </a:rPr>
                        <a:t>Baltic Sea</a:t>
                      </a:r>
                    </a:p>
                  </a:txBody>
                  <a:tcPr marL="68580" marR="68580" marT="0" marB="0"/>
                </a:tc>
                <a:tc>
                  <a:txBody>
                    <a:bodyPr/>
                    <a:lstStyle/>
                    <a:p>
                      <a:pPr marL="42545" algn="l">
                        <a:lnSpc>
                          <a:spcPct val="115000"/>
                        </a:lnSpc>
                        <a:spcAft>
                          <a:spcPts val="1000"/>
                        </a:spcAft>
                      </a:pPr>
                      <a:r>
                        <a:rPr lang="en-GB" sz="1100">
                          <a:effectLst/>
                          <a:latin typeface="Arial"/>
                          <a:ea typeface="Arial"/>
                          <a:cs typeface="Times New Roman"/>
                        </a:rPr>
                        <a:t>Overall vulnerability low, most impact projected for marine species </a:t>
                      </a:r>
                    </a:p>
                    <a:p>
                      <a:pPr algn="l">
                        <a:lnSpc>
                          <a:spcPct val="115000"/>
                        </a:lnSpc>
                        <a:spcAft>
                          <a:spcPts val="1000"/>
                        </a:spcAft>
                      </a:pPr>
                      <a:r>
                        <a:rPr lang="en-GB" sz="1100">
                          <a:effectLst/>
                          <a:latin typeface="Arial"/>
                          <a:ea typeface="Arial"/>
                          <a:cs typeface="Times New Roman"/>
                        </a:rPr>
                        <a:t> </a:t>
                      </a:r>
                    </a:p>
                  </a:txBody>
                  <a:tcPr marL="68580" marR="68580" marT="0" marB="0"/>
                </a:tc>
                <a:tc>
                  <a:txBody>
                    <a:bodyPr/>
                    <a:lstStyle/>
                    <a:p>
                      <a:pPr marL="285750" lvl="0" indent="-285750" algn="l">
                        <a:lnSpc>
                          <a:spcPct val="115000"/>
                        </a:lnSpc>
                        <a:spcAft>
                          <a:spcPts val="1000"/>
                        </a:spcAft>
                        <a:buFont typeface="Symbol"/>
                        <a:buChar char=""/>
                      </a:pPr>
                      <a:r>
                        <a:rPr lang="en-GB" sz="1100" dirty="0">
                          <a:effectLst/>
                          <a:latin typeface="Arial"/>
                          <a:ea typeface="Arial"/>
                          <a:cs typeface="Times New Roman"/>
                        </a:rPr>
                        <a:t>Low SLR expectations, projected land-uplift along major parts of the coastline and many uninhabited areas minimise the vulnerability to coastal flooding;  </a:t>
                      </a:r>
                    </a:p>
                    <a:p>
                      <a:pPr marL="285750" lvl="0" indent="-285750" algn="l">
                        <a:lnSpc>
                          <a:spcPct val="115000"/>
                        </a:lnSpc>
                        <a:spcAft>
                          <a:spcPts val="1000"/>
                        </a:spcAft>
                        <a:buFont typeface="Symbol"/>
                        <a:buChar char=""/>
                      </a:pPr>
                      <a:r>
                        <a:rPr lang="en-GB" sz="1100" dirty="0">
                          <a:effectLst/>
                          <a:latin typeface="Arial"/>
                          <a:ea typeface="Arial"/>
                          <a:cs typeface="Times New Roman"/>
                        </a:rPr>
                        <a:t>Projected increase in sea surface temperature in the semi-enclosed Baltic marine basin threatens marine species as migration is difficult;  </a:t>
                      </a:r>
                    </a:p>
                    <a:p>
                      <a:pPr marL="285750" lvl="0" indent="-285750" algn="l">
                        <a:lnSpc>
                          <a:spcPct val="115000"/>
                        </a:lnSpc>
                        <a:spcAft>
                          <a:spcPts val="1000"/>
                        </a:spcAft>
                        <a:buFont typeface="Symbol"/>
                        <a:buChar char=""/>
                      </a:pPr>
                      <a:r>
                        <a:rPr lang="en-GB" sz="1100" dirty="0">
                          <a:effectLst/>
                          <a:latin typeface="Arial"/>
                          <a:ea typeface="Arial"/>
                          <a:cs typeface="Times New Roman"/>
                        </a:rPr>
                        <a:t>Ice-cover reduction resulting in a different exposure of the coast to winter storms (erosion and sediment transport)</a:t>
                      </a:r>
                    </a:p>
                  </a:txBody>
                  <a:tcPr marL="68580" marR="68580" marT="0" marB="0"/>
                </a:tc>
              </a:tr>
              <a:tr h="880446">
                <a:tc>
                  <a:txBody>
                    <a:bodyPr/>
                    <a:lstStyle/>
                    <a:p>
                      <a:pPr algn="just">
                        <a:lnSpc>
                          <a:spcPct val="115000"/>
                        </a:lnSpc>
                        <a:spcAft>
                          <a:spcPts val="1000"/>
                        </a:spcAft>
                      </a:pPr>
                      <a:r>
                        <a:rPr lang="en-GB" sz="1100">
                          <a:effectLst/>
                          <a:latin typeface="Arial"/>
                          <a:ea typeface="Arial"/>
                          <a:cs typeface="Times New Roman"/>
                        </a:rPr>
                        <a:t>North Sea</a:t>
                      </a:r>
                    </a:p>
                  </a:txBody>
                  <a:tcPr marL="68580" marR="68580" marT="0" marB="0"/>
                </a:tc>
                <a:tc>
                  <a:txBody>
                    <a:bodyPr/>
                    <a:lstStyle/>
                    <a:p>
                      <a:pPr algn="l">
                        <a:lnSpc>
                          <a:spcPct val="115000"/>
                        </a:lnSpc>
                        <a:spcAft>
                          <a:spcPts val="1000"/>
                        </a:spcAft>
                      </a:pPr>
                      <a:r>
                        <a:rPr lang="en-GB" sz="1100">
                          <a:effectLst/>
                          <a:latin typeface="Arial"/>
                          <a:ea typeface="Arial"/>
                          <a:cs typeface="Times New Roman"/>
                        </a:rPr>
                        <a:t>Coastal flooding: Significant SLR expectations, storm surges, many low-lying areas (more than 85% in BE and NL) </a:t>
                      </a:r>
                    </a:p>
                  </a:txBody>
                  <a:tcPr marL="68580" marR="68580" marT="0" marB="0"/>
                </a:tc>
                <a:tc>
                  <a:txBody>
                    <a:bodyPr/>
                    <a:lstStyle/>
                    <a:p>
                      <a:pPr marL="285750" lvl="0" indent="-285750" algn="l">
                        <a:lnSpc>
                          <a:spcPct val="115000"/>
                        </a:lnSpc>
                        <a:spcAft>
                          <a:spcPts val="1000"/>
                        </a:spcAft>
                        <a:buFont typeface="Symbol"/>
                        <a:buChar char=""/>
                      </a:pPr>
                      <a:r>
                        <a:rPr lang="en-GB" sz="1100" dirty="0">
                          <a:effectLst/>
                          <a:latin typeface="Arial"/>
                          <a:ea typeface="Arial"/>
                          <a:cs typeface="Times New Roman"/>
                        </a:rPr>
                        <a:t>Significant erosion problems (20% of the coastline).</a:t>
                      </a:r>
                    </a:p>
                    <a:p>
                      <a:pPr algn="l">
                        <a:lnSpc>
                          <a:spcPct val="115000"/>
                        </a:lnSpc>
                        <a:spcAft>
                          <a:spcPts val="1000"/>
                        </a:spcAft>
                      </a:pPr>
                      <a:r>
                        <a:rPr lang="en-GB" sz="1100" dirty="0">
                          <a:effectLst/>
                          <a:latin typeface="Arial"/>
                          <a:ea typeface="Arial"/>
                          <a:cs typeface="Times New Roman"/>
                        </a:rPr>
                        <a:t> </a:t>
                      </a:r>
                    </a:p>
                  </a:txBody>
                  <a:tcPr marL="68580" marR="68580" marT="0" marB="0"/>
                </a:tc>
              </a:tr>
              <a:tr h="370840">
                <a:tc>
                  <a:txBody>
                    <a:bodyPr/>
                    <a:lstStyle/>
                    <a:p>
                      <a:pPr algn="just">
                        <a:lnSpc>
                          <a:spcPct val="115000"/>
                        </a:lnSpc>
                        <a:spcAft>
                          <a:spcPts val="1000"/>
                        </a:spcAft>
                      </a:pPr>
                      <a:r>
                        <a:rPr lang="en-GB" sz="1100">
                          <a:effectLst/>
                          <a:latin typeface="Arial"/>
                          <a:ea typeface="Arial"/>
                          <a:cs typeface="Times New Roman"/>
                        </a:rPr>
                        <a:t>Atlantic Ocean</a:t>
                      </a:r>
                    </a:p>
                  </a:txBody>
                  <a:tcPr marL="68580" marR="68580" marT="0" marB="0"/>
                </a:tc>
                <a:tc>
                  <a:txBody>
                    <a:bodyPr/>
                    <a:lstStyle/>
                    <a:p>
                      <a:pPr algn="l">
                        <a:lnSpc>
                          <a:spcPct val="115000"/>
                        </a:lnSpc>
                        <a:spcAft>
                          <a:spcPts val="1000"/>
                        </a:spcAft>
                      </a:pPr>
                      <a:r>
                        <a:rPr lang="en-GB" sz="1100">
                          <a:effectLst/>
                          <a:latin typeface="Arial"/>
                          <a:ea typeface="Arial"/>
                          <a:cs typeface="Times New Roman"/>
                        </a:rPr>
                        <a:t>Coastal flooding due to SLR </a:t>
                      </a:r>
                    </a:p>
                  </a:txBody>
                  <a:tcPr marL="68580" marR="68580" marT="0" marB="0"/>
                </a:tc>
                <a:tc>
                  <a:txBody>
                    <a:bodyPr/>
                    <a:lstStyle/>
                    <a:p>
                      <a:pPr marL="285750" lvl="0" indent="-285750" algn="l">
                        <a:lnSpc>
                          <a:spcPct val="115000"/>
                        </a:lnSpc>
                        <a:spcAft>
                          <a:spcPts val="1000"/>
                        </a:spcAft>
                        <a:buFont typeface="Courier New"/>
                        <a:buChar char="o"/>
                      </a:pPr>
                      <a:r>
                        <a:rPr lang="en-GB" sz="1100" kern="1200" dirty="0">
                          <a:solidFill>
                            <a:schemeClr val="dk1"/>
                          </a:solidFill>
                          <a:effectLst/>
                          <a:latin typeface="Arial"/>
                          <a:ea typeface="Arial"/>
                          <a:cs typeface="Times New Roman"/>
                        </a:rPr>
                        <a:t>Changes</a:t>
                      </a:r>
                      <a:r>
                        <a:rPr lang="en-GB" sz="1100" dirty="0">
                          <a:effectLst/>
                          <a:latin typeface="Arial"/>
                          <a:ea typeface="Arial"/>
                          <a:cs typeface="Times New Roman"/>
                        </a:rPr>
                        <a:t> in both the direction and the power of waves; </a:t>
                      </a:r>
                    </a:p>
                    <a:p>
                      <a:pPr marL="342900" lvl="0" indent="-342900" algn="l">
                        <a:lnSpc>
                          <a:spcPct val="115000"/>
                        </a:lnSpc>
                        <a:spcAft>
                          <a:spcPts val="1000"/>
                        </a:spcAft>
                        <a:buFont typeface="Symbol"/>
                        <a:buChar char=""/>
                      </a:pPr>
                      <a:r>
                        <a:rPr lang="en-GB" sz="1100" dirty="0">
                          <a:effectLst/>
                          <a:latin typeface="Arial"/>
                          <a:ea typeface="Arial"/>
                          <a:cs typeface="Times New Roman"/>
                        </a:rPr>
                        <a:t>Southern countries could become more exposed to freshwater shortage in the future due to prolonged and more intense periods of droughts.</a:t>
                      </a:r>
                    </a:p>
                  </a:txBody>
                  <a:tcPr marL="68580" marR="68580" marT="0" marB="0"/>
                </a:tc>
              </a:tr>
              <a:tr h="370840">
                <a:tc>
                  <a:txBody>
                    <a:bodyPr/>
                    <a:lstStyle/>
                    <a:p>
                      <a:pPr algn="just">
                        <a:lnSpc>
                          <a:spcPct val="115000"/>
                        </a:lnSpc>
                        <a:spcAft>
                          <a:spcPts val="1000"/>
                        </a:spcAft>
                      </a:pPr>
                      <a:r>
                        <a:rPr lang="en-GB" sz="1100">
                          <a:effectLst/>
                          <a:latin typeface="Arial"/>
                          <a:ea typeface="Arial"/>
                          <a:cs typeface="Times New Roman"/>
                        </a:rPr>
                        <a:t>Mediterranean Sea</a:t>
                      </a:r>
                    </a:p>
                  </a:txBody>
                  <a:tcPr marL="68580" marR="68580" marT="0" marB="0"/>
                </a:tc>
                <a:tc>
                  <a:txBody>
                    <a:bodyPr/>
                    <a:lstStyle/>
                    <a:p>
                      <a:pPr algn="l">
                        <a:lnSpc>
                          <a:spcPct val="115000"/>
                        </a:lnSpc>
                        <a:spcAft>
                          <a:spcPts val="1000"/>
                        </a:spcAft>
                      </a:pPr>
                      <a:r>
                        <a:rPr lang="en-GB" sz="1100">
                          <a:effectLst/>
                          <a:latin typeface="Arial"/>
                          <a:ea typeface="Arial"/>
                          <a:cs typeface="Times New Roman"/>
                        </a:rPr>
                        <a:t>Freshwater shortage</a:t>
                      </a:r>
                    </a:p>
                  </a:txBody>
                  <a:tcPr marL="68580" marR="68580" marT="0" marB="0"/>
                </a:tc>
                <a:tc>
                  <a:txBody>
                    <a:bodyPr/>
                    <a:lstStyle/>
                    <a:p>
                      <a:pPr marL="342900" lvl="0" indent="-342900" algn="l">
                        <a:lnSpc>
                          <a:spcPct val="115000"/>
                        </a:lnSpc>
                        <a:spcAft>
                          <a:spcPts val="1000"/>
                        </a:spcAft>
                        <a:buFont typeface="Symbol"/>
                        <a:buChar char=""/>
                      </a:pPr>
                      <a:r>
                        <a:rPr lang="en-GB" sz="1100">
                          <a:effectLst/>
                          <a:latin typeface="Arial"/>
                          <a:ea typeface="Arial"/>
                          <a:cs typeface="Times New Roman"/>
                        </a:rPr>
                        <a:t>Medium SLR and few parts of the coastline situated below 5 m elevation result in a modest risk of coastal flooding, with the exception of hot-spot Venice</a:t>
                      </a:r>
                    </a:p>
                    <a:p>
                      <a:pPr marL="342900" lvl="0" indent="-342900" algn="l">
                        <a:lnSpc>
                          <a:spcPct val="115000"/>
                        </a:lnSpc>
                        <a:spcAft>
                          <a:spcPts val="1000"/>
                        </a:spcAft>
                        <a:buFont typeface="Symbol"/>
                        <a:buChar char=""/>
                      </a:pPr>
                      <a:r>
                        <a:rPr lang="en-GB" sz="1100">
                          <a:effectLst/>
                          <a:latin typeface="Arial"/>
                          <a:ea typeface="Arial"/>
                          <a:cs typeface="Times New Roman"/>
                        </a:rPr>
                        <a:t>Longest stretch of coastline affected by erosion (30%)</a:t>
                      </a:r>
                    </a:p>
                    <a:p>
                      <a:pPr marL="342900" lvl="0" indent="-342900" algn="l">
                        <a:lnSpc>
                          <a:spcPct val="115000"/>
                        </a:lnSpc>
                        <a:spcAft>
                          <a:spcPts val="1000"/>
                        </a:spcAft>
                        <a:buFont typeface="Symbol"/>
                        <a:buChar char=""/>
                      </a:pPr>
                      <a:r>
                        <a:rPr lang="en-GB" sz="1100">
                          <a:effectLst/>
                          <a:latin typeface="Arial"/>
                          <a:ea typeface="Arial"/>
                          <a:cs typeface="Times New Roman"/>
                        </a:rPr>
                        <a:t>Large areas affected by saltwater intrusion; dry periods projected to increase in length and frequency putting additional pressure on freshwater availability</a:t>
                      </a:r>
                    </a:p>
                  </a:txBody>
                  <a:tcPr marL="68580" marR="68580" marT="0" marB="0"/>
                </a:tc>
              </a:tr>
              <a:tr h="370840">
                <a:tc>
                  <a:txBody>
                    <a:bodyPr/>
                    <a:lstStyle/>
                    <a:p>
                      <a:pPr algn="just">
                        <a:lnSpc>
                          <a:spcPct val="115000"/>
                        </a:lnSpc>
                        <a:spcAft>
                          <a:spcPts val="1000"/>
                        </a:spcAft>
                      </a:pPr>
                      <a:r>
                        <a:rPr lang="en-GB" sz="1100">
                          <a:effectLst/>
                          <a:latin typeface="Arial"/>
                          <a:ea typeface="Arial"/>
                          <a:cs typeface="Times New Roman"/>
                        </a:rPr>
                        <a:t>Black Sea</a:t>
                      </a:r>
                    </a:p>
                  </a:txBody>
                  <a:tcPr marL="68580" marR="68580" marT="0" marB="0"/>
                </a:tc>
                <a:tc>
                  <a:txBody>
                    <a:bodyPr/>
                    <a:lstStyle/>
                    <a:p>
                      <a:pPr algn="l">
                        <a:lnSpc>
                          <a:spcPct val="115000"/>
                        </a:lnSpc>
                        <a:spcAft>
                          <a:spcPts val="1000"/>
                        </a:spcAft>
                      </a:pPr>
                      <a:r>
                        <a:rPr lang="en-GB" sz="1100">
                          <a:effectLst/>
                          <a:latin typeface="Arial"/>
                          <a:ea typeface="Arial"/>
                          <a:cs typeface="Times New Roman"/>
                        </a:rPr>
                        <a:t>Erosion (13%) of coastline</a:t>
                      </a:r>
                    </a:p>
                  </a:txBody>
                  <a:tcPr marL="68580" marR="68580" marT="0" marB="0"/>
                </a:tc>
                <a:tc>
                  <a:txBody>
                    <a:bodyPr/>
                    <a:lstStyle/>
                    <a:p>
                      <a:pPr marL="342900" lvl="0" indent="-342900" algn="l">
                        <a:lnSpc>
                          <a:spcPct val="115000"/>
                        </a:lnSpc>
                        <a:spcAft>
                          <a:spcPts val="1000"/>
                        </a:spcAft>
                        <a:buFont typeface="Symbol"/>
                        <a:buChar char=""/>
                      </a:pPr>
                      <a:r>
                        <a:rPr lang="en-GB" sz="1100" dirty="0">
                          <a:effectLst/>
                          <a:latin typeface="Arial"/>
                          <a:ea typeface="Arial"/>
                          <a:cs typeface="Times New Roman"/>
                        </a:rPr>
                        <a:t>Vulnerable to the impact of SLR on intertidal habitats and ecosystems due to low intertidal range and limited scope for on-shore migration</a:t>
                      </a:r>
                    </a:p>
                    <a:p>
                      <a:pPr marL="342900" lvl="0" indent="-342900" algn="l">
                        <a:lnSpc>
                          <a:spcPct val="115000"/>
                        </a:lnSpc>
                        <a:spcAft>
                          <a:spcPts val="1000"/>
                        </a:spcAft>
                        <a:buFont typeface="Symbol"/>
                        <a:buChar char=""/>
                      </a:pPr>
                      <a:r>
                        <a:rPr lang="en-GB" sz="1100" dirty="0">
                          <a:effectLst/>
                          <a:latin typeface="Arial"/>
                          <a:ea typeface="Arial"/>
                          <a:cs typeface="Times New Roman"/>
                        </a:rPr>
                        <a:t>Dry periods area projected to increase in length and frequency putting pressure on freshwater availability</a:t>
                      </a:r>
                    </a:p>
                  </a:txBody>
                  <a:tcPr marL="68580" marR="68580" marT="0" marB="0"/>
                </a:tc>
              </a:tr>
            </a:tbl>
          </a:graphicData>
        </a:graphic>
      </p:graphicFrame>
    </p:spTree>
    <p:extLst>
      <p:ext uri="{BB962C8B-B14F-4D97-AF65-F5344CB8AC3E}">
        <p14:creationId xmlns:p14="http://schemas.microsoft.com/office/powerpoint/2010/main" val="1869930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Three Objectives of the strategy</a:t>
            </a:r>
            <a:endParaRPr lang="de-DE" dirty="0"/>
          </a:p>
        </p:txBody>
      </p:sp>
      <p:grpSp>
        <p:nvGrpSpPr>
          <p:cNvPr id="5" name="Gruppieren 36"/>
          <p:cNvGrpSpPr/>
          <p:nvPr/>
        </p:nvGrpSpPr>
        <p:grpSpPr>
          <a:xfrm>
            <a:off x="1944216" y="1418828"/>
            <a:ext cx="2664271" cy="3234308"/>
            <a:chOff x="1331640" y="908720"/>
            <a:chExt cx="2304231" cy="2730252"/>
          </a:xfrm>
        </p:grpSpPr>
        <p:sp>
          <p:nvSpPr>
            <p:cNvPr id="6" name="Rectangle 4"/>
            <p:cNvSpPr>
              <a:spLocks noChangeArrowheads="1" noChangeShapeType="1"/>
            </p:cNvSpPr>
            <p:nvPr/>
          </p:nvSpPr>
          <p:spPr bwMode="auto">
            <a:xfrm>
              <a:off x="1715668" y="1591275"/>
              <a:ext cx="384039" cy="341281"/>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7" name="Rectangle 5"/>
            <p:cNvSpPr>
              <a:spLocks noChangeArrowheads="1" noChangeShapeType="1"/>
            </p:cNvSpPr>
            <p:nvPr/>
          </p:nvSpPr>
          <p:spPr bwMode="auto">
            <a:xfrm>
              <a:off x="1331640" y="1932556"/>
              <a:ext cx="768066" cy="341281"/>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8" name="Rectangle 6"/>
            <p:cNvSpPr>
              <a:spLocks noChangeArrowheads="1" noChangeShapeType="1"/>
            </p:cNvSpPr>
            <p:nvPr/>
          </p:nvSpPr>
          <p:spPr bwMode="auto">
            <a:xfrm>
              <a:off x="1715668" y="2273836"/>
              <a:ext cx="384039" cy="341284"/>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9" name="Rectangle 7"/>
            <p:cNvSpPr>
              <a:spLocks noChangeArrowheads="1" noChangeShapeType="1"/>
            </p:cNvSpPr>
            <p:nvPr/>
          </p:nvSpPr>
          <p:spPr bwMode="auto">
            <a:xfrm>
              <a:off x="1715668" y="2956398"/>
              <a:ext cx="384039" cy="341284"/>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0" name="Rectangle 8"/>
            <p:cNvSpPr>
              <a:spLocks noChangeArrowheads="1" noChangeShapeType="1"/>
            </p:cNvSpPr>
            <p:nvPr/>
          </p:nvSpPr>
          <p:spPr bwMode="auto">
            <a:xfrm>
              <a:off x="2867783" y="2956398"/>
              <a:ext cx="384039" cy="341284"/>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1" name="Rectangle 9"/>
            <p:cNvSpPr>
              <a:spLocks noChangeArrowheads="1" noChangeShapeType="1"/>
            </p:cNvSpPr>
            <p:nvPr/>
          </p:nvSpPr>
          <p:spPr bwMode="auto">
            <a:xfrm>
              <a:off x="2867783" y="1249994"/>
              <a:ext cx="768088" cy="341281"/>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2" name="Rectangle 10"/>
            <p:cNvSpPr>
              <a:spLocks noChangeArrowheads="1" noChangeShapeType="1"/>
            </p:cNvSpPr>
            <p:nvPr/>
          </p:nvSpPr>
          <p:spPr bwMode="auto">
            <a:xfrm>
              <a:off x="2483752" y="908720"/>
              <a:ext cx="384031" cy="341274"/>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3" name="Rectangle 11"/>
            <p:cNvSpPr>
              <a:spLocks noChangeArrowheads="1" noChangeShapeType="1"/>
            </p:cNvSpPr>
            <p:nvPr/>
          </p:nvSpPr>
          <p:spPr bwMode="auto">
            <a:xfrm>
              <a:off x="3251822" y="3297682"/>
              <a:ext cx="384049" cy="341290"/>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4" name="Rectangle 12"/>
            <p:cNvSpPr>
              <a:spLocks noChangeArrowheads="1" noChangeShapeType="1"/>
            </p:cNvSpPr>
            <p:nvPr/>
          </p:nvSpPr>
          <p:spPr bwMode="auto">
            <a:xfrm>
              <a:off x="2099706" y="1591275"/>
              <a:ext cx="768088" cy="682561"/>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5" name="Rectangle 13"/>
            <p:cNvSpPr>
              <a:spLocks noChangeArrowheads="1" noChangeShapeType="1"/>
            </p:cNvSpPr>
            <p:nvPr/>
          </p:nvSpPr>
          <p:spPr bwMode="auto">
            <a:xfrm>
              <a:off x="2099721" y="2615124"/>
              <a:ext cx="384031" cy="341274"/>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6" name="Rectangle 14"/>
            <p:cNvSpPr>
              <a:spLocks noChangeArrowheads="1" noChangeShapeType="1"/>
            </p:cNvSpPr>
            <p:nvPr/>
          </p:nvSpPr>
          <p:spPr bwMode="auto">
            <a:xfrm>
              <a:off x="3251840" y="1591275"/>
              <a:ext cx="384031" cy="341274"/>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7" name="Rectangle 15"/>
            <p:cNvSpPr>
              <a:spLocks noChangeArrowheads="1" noChangeShapeType="1"/>
            </p:cNvSpPr>
            <p:nvPr/>
          </p:nvSpPr>
          <p:spPr bwMode="auto">
            <a:xfrm>
              <a:off x="2483752" y="1932556"/>
              <a:ext cx="1152119" cy="1023842"/>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grpSp>
      <p:grpSp>
        <p:nvGrpSpPr>
          <p:cNvPr id="18" name="Gruppieren 17"/>
          <p:cNvGrpSpPr/>
          <p:nvPr/>
        </p:nvGrpSpPr>
        <p:grpSpPr>
          <a:xfrm>
            <a:off x="1440160" y="2570956"/>
            <a:ext cx="2592288" cy="648072"/>
            <a:chOff x="251520" y="1052736"/>
            <a:chExt cx="2592288" cy="648072"/>
          </a:xfrm>
        </p:grpSpPr>
        <p:sp>
          <p:nvSpPr>
            <p:cNvPr id="19" name="Abgerundetes Rechteck 18"/>
            <p:cNvSpPr/>
            <p:nvPr/>
          </p:nvSpPr>
          <p:spPr>
            <a:xfrm>
              <a:off x="251520" y="1052736"/>
              <a:ext cx="2592288" cy="648072"/>
            </a:xfrm>
            <a:prstGeom prst="roundRect">
              <a:avLst/>
            </a:prstGeom>
            <a:solidFill>
              <a:schemeClr val="bg1"/>
            </a:solidFill>
            <a:ln w="12700">
              <a:solidFill>
                <a:srgbClr val="6E8FB7"/>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0" name="Rechteck 19"/>
            <p:cNvSpPr/>
            <p:nvPr/>
          </p:nvSpPr>
          <p:spPr>
            <a:xfrm>
              <a:off x="395536" y="1124744"/>
              <a:ext cx="2339752" cy="480131"/>
            </a:xfrm>
            <a:prstGeom prst="rect">
              <a:avLst/>
            </a:prstGeom>
          </p:spPr>
          <p:txBody>
            <a:bodyPr wrap="square">
              <a:spAutoFit/>
            </a:bodyPr>
            <a:lstStyle/>
            <a:p>
              <a:pPr lvl="0" algn="ctr" defTabSz="533400">
                <a:lnSpc>
                  <a:spcPct val="90000"/>
                </a:lnSpc>
                <a:spcBef>
                  <a:spcPct val="0"/>
                </a:spcBef>
                <a:spcAft>
                  <a:spcPct val="35000"/>
                </a:spcAft>
              </a:pPr>
              <a:r>
                <a:rPr lang="de-DE" sz="1400" b="1" dirty="0" smtClean="0">
                  <a:solidFill>
                    <a:srgbClr val="6E8FB7"/>
                  </a:solidFill>
                  <a:latin typeface="Verdana" pitchFamily="34" charset="0"/>
                </a:rPr>
                <a:t>The </a:t>
              </a:r>
              <a:r>
                <a:rPr lang="de-DE" sz="1400" b="1" dirty="0" err="1" smtClean="0">
                  <a:solidFill>
                    <a:srgbClr val="6E8FB7"/>
                  </a:solidFill>
                  <a:latin typeface="Verdana" pitchFamily="34" charset="0"/>
                </a:rPr>
                <a:t>knowledge</a:t>
              </a:r>
              <a:r>
                <a:rPr lang="de-DE" sz="1400" b="1" dirty="0" smtClean="0">
                  <a:solidFill>
                    <a:srgbClr val="6E8FB7"/>
                  </a:solidFill>
                  <a:latin typeface="Verdana" pitchFamily="34" charset="0"/>
                </a:rPr>
                <a:t> </a:t>
              </a:r>
              <a:r>
                <a:rPr lang="de-DE" sz="1400" b="1" dirty="0" err="1" smtClean="0">
                  <a:solidFill>
                    <a:srgbClr val="6E8FB7"/>
                  </a:solidFill>
                  <a:latin typeface="Verdana" pitchFamily="34" charset="0"/>
                </a:rPr>
                <a:t>objective</a:t>
              </a:r>
              <a:endParaRPr lang="de-DE" sz="1400" b="1" dirty="0" smtClean="0">
                <a:solidFill>
                  <a:srgbClr val="6E8FB7"/>
                </a:solidFill>
                <a:latin typeface="Verdana" pitchFamily="34" charset="0"/>
              </a:endParaRPr>
            </a:p>
          </p:txBody>
        </p:sp>
      </p:grpSp>
      <p:sp>
        <p:nvSpPr>
          <p:cNvPr id="47" name="Rectangle 8"/>
          <p:cNvSpPr>
            <a:spLocks noChangeArrowheads="1" noChangeShapeType="1"/>
          </p:cNvSpPr>
          <p:nvPr/>
        </p:nvSpPr>
        <p:spPr bwMode="auto">
          <a:xfrm>
            <a:off x="3723944" y="3441876"/>
            <a:ext cx="444046" cy="404291"/>
          </a:xfrm>
          <a:prstGeom prst="rect">
            <a:avLst/>
          </a:prstGeom>
          <a:solidFill>
            <a:srgbClr val="CEDAE8"/>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blinds(horizontal)">
                                      <p:cBhvr>
                                        <p:cTn id="1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p:cNvSpPr>
            <a:spLocks noGrp="1" noChangeArrowheads="1"/>
          </p:cNvSpPr>
          <p:nvPr>
            <p:ph type="title" idx="4294967295"/>
          </p:nvPr>
        </p:nvSpPr>
        <p:spPr>
          <a:noFill/>
        </p:spPr>
        <p:txBody>
          <a:bodyPr/>
          <a:lstStyle/>
          <a:p>
            <a:r>
              <a:rPr lang="fr-BE" dirty="0" err="1" smtClean="0">
                <a:latin typeface="Arial" charset="0"/>
                <a:ea typeface="ＭＳ Ｐゴシック" pitchFamily="112" charset="-128"/>
              </a:rPr>
              <a:t>Sea-level</a:t>
            </a:r>
            <a:r>
              <a:rPr lang="fr-BE" dirty="0" smtClean="0">
                <a:latin typeface="Arial" charset="0"/>
                <a:ea typeface="ＭＳ Ｐゴシック" pitchFamily="112" charset="-128"/>
              </a:rPr>
              <a:t>: </a:t>
            </a:r>
            <a:r>
              <a:rPr lang="fr-BE" dirty="0" err="1" smtClean="0">
                <a:latin typeface="Arial" charset="0"/>
                <a:ea typeface="ＭＳ Ｐゴシック" pitchFamily="112" charset="-128"/>
              </a:rPr>
              <a:t>costs</a:t>
            </a:r>
            <a:r>
              <a:rPr lang="fr-BE" dirty="0" smtClean="0">
                <a:latin typeface="Arial" charset="0"/>
                <a:ea typeface="ＭＳ Ｐゴシック" pitchFamily="112" charset="-128"/>
              </a:rPr>
              <a:t> of adaptation</a:t>
            </a:r>
            <a:r>
              <a:rPr lang="fr-BE" sz="2800" dirty="0" smtClean="0">
                <a:latin typeface="Arial" charset="0"/>
                <a:ea typeface="ＭＳ Ｐゴシック" pitchFamily="112" charset="-128"/>
              </a:rPr>
              <a:t> </a:t>
            </a:r>
            <a:endParaRPr lang="en-GB" dirty="0" smtClean="0">
              <a:solidFill>
                <a:srgbClr val="FD1F24"/>
              </a:solidFill>
              <a:latin typeface="Arial" charset="0"/>
              <a:ea typeface="ＭＳ Ｐゴシック" pitchFamily="112" charset="-128"/>
            </a:endParaRPr>
          </a:p>
        </p:txBody>
      </p:sp>
      <p:pic>
        <p:nvPicPr>
          <p:cNvPr id="358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552" y="1700808"/>
            <a:ext cx="7561262"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a:xfrm>
            <a:off x="251520" y="6165304"/>
            <a:ext cx="1572866" cy="261610"/>
          </a:xfrm>
          <a:prstGeom prst="rect">
            <a:avLst/>
          </a:prstGeom>
        </p:spPr>
        <p:txBody>
          <a:bodyPr wrap="none">
            <a:spAutoFit/>
          </a:bodyPr>
          <a:lstStyle/>
          <a:p>
            <a:r>
              <a:rPr lang="en-GB" sz="1100" dirty="0"/>
              <a:t>Source: FP7 </a:t>
            </a:r>
            <a:r>
              <a:rPr lang="en-GB" sz="1100" dirty="0" err="1"/>
              <a:t>ClimateCost</a:t>
            </a:r>
            <a:endParaRPr lang="en-GB" sz="1100" dirty="0"/>
          </a:p>
        </p:txBody>
      </p:sp>
    </p:spTree>
    <p:extLst>
      <p:ext uri="{BB962C8B-B14F-4D97-AF65-F5344CB8AC3E}">
        <p14:creationId xmlns:p14="http://schemas.microsoft.com/office/powerpoint/2010/main" val="23078541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lstStyle/>
          <a:p>
            <a:r>
              <a:rPr lang="fr-BE" smtClean="0">
                <a:latin typeface="Arial" charset="0"/>
                <a:ea typeface="ＭＳ Ｐゴシック" pitchFamily="112" charset="-128"/>
              </a:rPr>
              <a:t>Sea-level rise: benefits of adaptation</a:t>
            </a:r>
            <a:endParaRPr lang="en-GB" smtClean="0">
              <a:latin typeface="Arial" charset="0"/>
              <a:ea typeface="ＭＳ Ｐゴシック" pitchFamily="112" charset="-128"/>
            </a:endParaRPr>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67691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107504" y="5620792"/>
            <a:ext cx="8136904" cy="400110"/>
          </a:xfrm>
          <a:prstGeom prst="rect">
            <a:avLst/>
          </a:prstGeom>
        </p:spPr>
        <p:txBody>
          <a:bodyPr wrap="square">
            <a:spAutoFit/>
          </a:bodyPr>
          <a:lstStyle/>
          <a:p>
            <a:pPr eaLnBrk="0" hangingPunct="0"/>
            <a:r>
              <a:rPr lang="fr-BE" sz="2000" dirty="0"/>
              <a:t>The </a:t>
            </a:r>
            <a:r>
              <a:rPr lang="fr-BE" sz="2000" dirty="0" err="1"/>
              <a:t>benefits</a:t>
            </a:r>
            <a:r>
              <a:rPr lang="fr-BE" sz="2000" dirty="0"/>
              <a:t> of adaptation </a:t>
            </a:r>
            <a:r>
              <a:rPr lang="fr-BE" sz="2000" dirty="0" smtClean="0"/>
              <a:t>far </a:t>
            </a:r>
            <a:r>
              <a:rPr lang="fr-BE" sz="2000" dirty="0" err="1" smtClean="0"/>
              <a:t>outweight</a:t>
            </a:r>
            <a:r>
              <a:rPr lang="fr-BE" sz="2000" dirty="0" smtClean="0"/>
              <a:t> </a:t>
            </a:r>
            <a:r>
              <a:rPr lang="fr-BE" sz="2000" dirty="0"/>
              <a:t>the </a:t>
            </a:r>
            <a:r>
              <a:rPr lang="fr-BE" sz="2000" dirty="0" err="1"/>
              <a:t>costs</a:t>
            </a:r>
            <a:r>
              <a:rPr lang="fr-BE" sz="2000" dirty="0"/>
              <a:t>, </a:t>
            </a:r>
            <a:r>
              <a:rPr lang="fr-BE" sz="2000" dirty="0" err="1"/>
              <a:t>already</a:t>
            </a:r>
            <a:r>
              <a:rPr lang="fr-BE" sz="2000" dirty="0"/>
              <a:t> in 2020</a:t>
            </a:r>
            <a:endParaRPr lang="en-GB" sz="2000" dirty="0"/>
          </a:p>
        </p:txBody>
      </p:sp>
      <p:sp>
        <p:nvSpPr>
          <p:cNvPr id="5" name="Rechteck 4"/>
          <p:cNvSpPr/>
          <p:nvPr/>
        </p:nvSpPr>
        <p:spPr>
          <a:xfrm>
            <a:off x="7457975" y="4653136"/>
            <a:ext cx="1572866" cy="261610"/>
          </a:xfrm>
          <a:prstGeom prst="rect">
            <a:avLst/>
          </a:prstGeom>
        </p:spPr>
        <p:txBody>
          <a:bodyPr wrap="none">
            <a:spAutoFit/>
          </a:bodyPr>
          <a:lstStyle/>
          <a:p>
            <a:r>
              <a:rPr lang="en-GB" sz="1100" dirty="0"/>
              <a:t>Source: FP7 </a:t>
            </a:r>
            <a:r>
              <a:rPr lang="en-GB" sz="1100" dirty="0" err="1"/>
              <a:t>ClimateCost</a:t>
            </a:r>
            <a:endParaRPr lang="en-GB" sz="1100" dirty="0"/>
          </a:p>
        </p:txBody>
      </p:sp>
    </p:spTree>
    <p:extLst>
      <p:ext uri="{BB962C8B-B14F-4D97-AF65-F5344CB8AC3E}">
        <p14:creationId xmlns:p14="http://schemas.microsoft.com/office/powerpoint/2010/main" val="25158366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Existing</a:t>
            </a:r>
            <a:r>
              <a:rPr lang="de-AT" dirty="0" smtClean="0"/>
              <a:t> </a:t>
            </a:r>
            <a:r>
              <a:rPr lang="de-AT" dirty="0" err="1" smtClean="0"/>
              <a:t>Knowledge</a:t>
            </a:r>
            <a:r>
              <a:rPr lang="de-AT" dirty="0" smtClean="0"/>
              <a:t> </a:t>
            </a:r>
            <a:r>
              <a:rPr lang="de-AT" dirty="0" err="1" smtClean="0"/>
              <a:t>gaps</a:t>
            </a:r>
            <a:endParaRPr lang="en-GB" dirty="0"/>
          </a:p>
        </p:txBody>
      </p:sp>
      <p:sp>
        <p:nvSpPr>
          <p:cNvPr id="3" name="Inhaltsplatzhalter 2"/>
          <p:cNvSpPr>
            <a:spLocks noGrp="1"/>
          </p:cNvSpPr>
          <p:nvPr>
            <p:ph idx="1"/>
          </p:nvPr>
        </p:nvSpPr>
        <p:spPr/>
        <p:txBody>
          <a:bodyPr/>
          <a:lstStyle/>
          <a:p>
            <a:r>
              <a:rPr lang="en-GB" dirty="0" smtClean="0"/>
              <a:t>Climate </a:t>
            </a:r>
            <a:r>
              <a:rPr lang="en-GB" dirty="0"/>
              <a:t>change impacts are certain, but the projections still need to be better understood. </a:t>
            </a:r>
            <a:endParaRPr lang="en-GB" dirty="0" smtClean="0"/>
          </a:p>
          <a:p>
            <a:r>
              <a:rPr lang="en-GB" dirty="0" smtClean="0"/>
              <a:t>The </a:t>
            </a:r>
            <a:r>
              <a:rPr lang="en-GB" dirty="0"/>
              <a:t>projections on sea level rise based on the behaviour of polar ice-sheets are still in their infancy. </a:t>
            </a:r>
          </a:p>
          <a:p>
            <a:r>
              <a:rPr lang="en-GB" dirty="0" smtClean="0"/>
              <a:t>Limited </a:t>
            </a:r>
            <a:r>
              <a:rPr lang="en-GB" dirty="0"/>
              <a:t>knowledge about the link between sea temperature increase and fishery and aquaculture. </a:t>
            </a:r>
          </a:p>
          <a:p>
            <a:r>
              <a:rPr lang="en-GB" dirty="0" smtClean="0"/>
              <a:t>No </a:t>
            </a:r>
            <a:r>
              <a:rPr lang="en-GB" dirty="0"/>
              <a:t>information (data) on the impact of climate change on employment in coastal regions and maritime sectors (including fishery industry).</a:t>
            </a:r>
          </a:p>
          <a:p>
            <a:r>
              <a:rPr lang="en-GB" dirty="0" smtClean="0"/>
              <a:t>No </a:t>
            </a:r>
            <a:r>
              <a:rPr lang="en-GB" dirty="0"/>
              <a:t>assessment of the damage and adaptation costs due to e.g. sea level rise and coastal erosion on port infrastructure and activities.</a:t>
            </a:r>
          </a:p>
          <a:p>
            <a:r>
              <a:rPr lang="en-GB" dirty="0" smtClean="0"/>
              <a:t>Interactions </a:t>
            </a:r>
            <a:r>
              <a:rPr lang="en-GB" dirty="0"/>
              <a:t>in the food web are hard to predict (e.g. it is unknown how plankton blooms will coincide with growth of larvae and small fish).</a:t>
            </a:r>
          </a:p>
          <a:p>
            <a:r>
              <a:rPr lang="en-GB" dirty="0" smtClean="0"/>
              <a:t>No </a:t>
            </a:r>
            <a:r>
              <a:rPr lang="en-GB" dirty="0"/>
              <a:t>assessment of the damage and adaptation costs due to increased occurrence of extreme-weather events (e.g. storminess) in coastal areas.</a:t>
            </a:r>
          </a:p>
          <a:p>
            <a:endParaRPr lang="en-GB" dirty="0"/>
          </a:p>
          <a:p>
            <a:endParaRPr lang="en-GB" dirty="0"/>
          </a:p>
        </p:txBody>
      </p:sp>
    </p:spTree>
    <p:extLst>
      <p:ext uri="{BB962C8B-B14F-4D97-AF65-F5344CB8AC3E}">
        <p14:creationId xmlns:p14="http://schemas.microsoft.com/office/powerpoint/2010/main" val="3293105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67544" y="1484784"/>
            <a:ext cx="4032448" cy="5601533"/>
          </a:xfrm>
          <a:prstGeom prst="rect">
            <a:avLst/>
          </a:prstGeom>
          <a:noFill/>
        </p:spPr>
        <p:txBody>
          <a:bodyPr wrap="square" rtlCol="0">
            <a:spAutoFit/>
          </a:bodyPr>
          <a:lstStyle/>
          <a:p>
            <a:r>
              <a:rPr lang="en-US" dirty="0" smtClean="0">
                <a:latin typeface="Trebuchet MS" pitchFamily="34" charset="0"/>
              </a:rPr>
              <a:t>Contact</a:t>
            </a:r>
            <a:r>
              <a:rPr lang="de-DE" dirty="0" smtClean="0">
                <a:latin typeface="Trebuchet MS" pitchFamily="34" charset="0"/>
              </a:rPr>
              <a:t>:</a:t>
            </a:r>
          </a:p>
          <a:p>
            <a:endParaRPr lang="de-DE" dirty="0" smtClean="0">
              <a:latin typeface="Trebuchet MS" pitchFamily="34" charset="0"/>
            </a:endParaRPr>
          </a:p>
          <a:p>
            <a:endParaRPr lang="de-DE" sz="200" dirty="0" smtClean="0">
              <a:latin typeface="Trebuchet MS" pitchFamily="34" charset="0"/>
            </a:endParaRPr>
          </a:p>
          <a:p>
            <a:endParaRPr lang="de-DE" sz="200" dirty="0" smtClean="0">
              <a:latin typeface="Trebuchet MS" pitchFamily="34" charset="0"/>
            </a:endParaRPr>
          </a:p>
          <a:p>
            <a:r>
              <a:rPr lang="de-DE" b="1" dirty="0">
                <a:latin typeface="Trebuchet MS" pitchFamily="34" charset="0"/>
              </a:rPr>
              <a:t>Thomas Dworak</a:t>
            </a:r>
          </a:p>
          <a:p>
            <a:endParaRPr lang="de-DE" dirty="0">
              <a:latin typeface="Trebuchet MS" pitchFamily="34" charset="0"/>
            </a:endParaRPr>
          </a:p>
          <a:p>
            <a:r>
              <a:rPr lang="de-DE" sz="1200" dirty="0" err="1">
                <a:latin typeface="Trebuchet MS" pitchFamily="34" charset="0"/>
              </a:rPr>
              <a:t>Director</a:t>
            </a:r>
            <a:endParaRPr lang="de-DE" sz="1200" dirty="0">
              <a:latin typeface="Trebuchet MS" pitchFamily="34" charset="0"/>
            </a:endParaRPr>
          </a:p>
          <a:p>
            <a:r>
              <a:rPr lang="en-US" sz="1200" dirty="0">
                <a:latin typeface="Trebuchet MS" pitchFamily="34" charset="0"/>
              </a:rPr>
              <a:t>Fresh-Thoughts Consulting GmbH – </a:t>
            </a:r>
            <a:br>
              <a:rPr lang="en-US" sz="1200" dirty="0">
                <a:latin typeface="Trebuchet MS" pitchFamily="34" charset="0"/>
              </a:rPr>
            </a:br>
            <a:r>
              <a:rPr lang="en-US" sz="1200" dirty="0">
                <a:latin typeface="Trebuchet MS" pitchFamily="34" charset="0"/>
              </a:rPr>
              <a:t>Where science meets policy!</a:t>
            </a:r>
          </a:p>
          <a:p>
            <a:endParaRPr lang="en-US" sz="800" dirty="0">
              <a:latin typeface="Trebuchet MS" pitchFamily="34" charset="0"/>
            </a:endParaRPr>
          </a:p>
          <a:p>
            <a:r>
              <a:rPr lang="en-GB" sz="1600" u="sng" dirty="0">
                <a:latin typeface="Trebuchet MS" pitchFamily="34" charset="0"/>
                <a:hlinkClick r:id="rId3"/>
              </a:rPr>
              <a:t>thomas.dworak@fresh-thoughts.eu</a:t>
            </a:r>
            <a:endParaRPr lang="de-DE" sz="1600" dirty="0">
              <a:latin typeface="Trebuchet MS" pitchFamily="34" charset="0"/>
            </a:endParaRPr>
          </a:p>
          <a:p>
            <a:endParaRPr lang="de-DE" b="1" dirty="0" smtClean="0">
              <a:latin typeface="Trebuchet MS" pitchFamily="34" charset="0"/>
            </a:endParaRPr>
          </a:p>
          <a:p>
            <a:r>
              <a:rPr lang="de-DE" b="1" dirty="0" smtClean="0">
                <a:latin typeface="Trebuchet MS" pitchFamily="34" charset="0"/>
              </a:rPr>
              <a:t>Sabine </a:t>
            </a:r>
            <a:r>
              <a:rPr lang="de-DE" b="1" dirty="0">
                <a:latin typeface="Trebuchet MS" pitchFamily="34" charset="0"/>
              </a:rPr>
              <a:t>McCallum</a:t>
            </a:r>
          </a:p>
          <a:p>
            <a:endParaRPr lang="de-DE" sz="1200" dirty="0" smtClean="0">
              <a:latin typeface="Trebuchet MS" pitchFamily="34" charset="0"/>
            </a:endParaRPr>
          </a:p>
          <a:p>
            <a:r>
              <a:rPr lang="de-DE" sz="1200" dirty="0" smtClean="0">
                <a:latin typeface="Trebuchet MS" pitchFamily="34" charset="0"/>
              </a:rPr>
              <a:t>Head </a:t>
            </a:r>
            <a:r>
              <a:rPr lang="de-DE" sz="1200" dirty="0" err="1" smtClean="0">
                <a:latin typeface="Trebuchet MS" pitchFamily="34" charset="0"/>
              </a:rPr>
              <a:t>of</a:t>
            </a:r>
            <a:r>
              <a:rPr lang="de-DE" sz="1200" dirty="0" smtClean="0">
                <a:latin typeface="Trebuchet MS" pitchFamily="34" charset="0"/>
              </a:rPr>
              <a:t> Unit</a:t>
            </a:r>
          </a:p>
          <a:p>
            <a:r>
              <a:rPr lang="en-US" sz="1200" dirty="0" smtClean="0">
                <a:latin typeface="Trebuchet MS" pitchFamily="34" charset="0"/>
              </a:rPr>
              <a:t>Environmental Impact Assessment and Climate Change</a:t>
            </a:r>
          </a:p>
          <a:p>
            <a:r>
              <a:rPr lang="en-US" sz="1200" dirty="0" smtClean="0">
                <a:latin typeface="Trebuchet MS" pitchFamily="34" charset="0"/>
              </a:rPr>
              <a:t>Environment Agency Austria</a:t>
            </a:r>
          </a:p>
          <a:p>
            <a:endParaRPr lang="de-DE" sz="600" dirty="0" smtClean="0">
              <a:latin typeface="Trebuchet MS" pitchFamily="34" charset="0"/>
            </a:endParaRPr>
          </a:p>
          <a:p>
            <a:r>
              <a:rPr lang="de-DE" sz="1600" dirty="0" smtClean="0">
                <a:latin typeface="Trebuchet MS" pitchFamily="34" charset="0"/>
                <a:hlinkClick r:id="rId4"/>
              </a:rPr>
              <a:t>sabine.mccallum@umweltbundesamt.at</a:t>
            </a:r>
          </a:p>
          <a:p>
            <a:endParaRPr lang="de-DE" sz="1600" dirty="0">
              <a:latin typeface="Trebuchet MS" pitchFamily="34" charset="0"/>
              <a:hlinkClick r:id="rId4"/>
            </a:endParaRPr>
          </a:p>
          <a:p>
            <a:endParaRPr lang="de-DE" sz="1200" b="1" dirty="0">
              <a:latin typeface="Trebuchet MS" pitchFamily="34" charset="0"/>
              <a:hlinkClick r:id="rId4"/>
            </a:endParaRPr>
          </a:p>
          <a:p>
            <a:endParaRPr lang="de-DE" sz="1600" dirty="0" smtClean="0">
              <a:latin typeface="Trebuchet MS" pitchFamily="34" charset="0"/>
            </a:endParaRPr>
          </a:p>
          <a:p>
            <a:r>
              <a:rPr lang="de-DE" dirty="0" smtClean="0"/>
              <a:t> </a:t>
            </a:r>
          </a:p>
          <a:p>
            <a:endParaRPr lang="de-DE" dirty="0" smtClean="0">
              <a:latin typeface="Trebuchet MS" pitchFamily="34" charset="0"/>
            </a:endParaRPr>
          </a:p>
          <a:p>
            <a:endParaRPr lang="de-DE" dirty="0" smtClean="0">
              <a:latin typeface="Trebuchet MS" pitchFamily="34" charset="0"/>
            </a:endParaRPr>
          </a:p>
          <a:p>
            <a:endParaRPr lang="de-DE" dirty="0">
              <a:latin typeface="Trebuchet MS"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p:txBody>
          <a:bodyPr/>
          <a:lstStyle/>
          <a:p>
            <a:r>
              <a:rPr lang="de-DE" dirty="0" err="1" smtClean="0"/>
              <a:t>Growing</a:t>
            </a:r>
            <a:r>
              <a:rPr lang="de-DE" dirty="0" smtClean="0"/>
              <a:t> </a:t>
            </a:r>
            <a:r>
              <a:rPr lang="de-DE" dirty="0" err="1" smtClean="0"/>
              <a:t>knowledge</a:t>
            </a:r>
            <a:r>
              <a:rPr lang="de-DE" dirty="0" smtClean="0"/>
              <a:t> </a:t>
            </a:r>
            <a:r>
              <a:rPr lang="de-DE" dirty="0" err="1" smtClean="0"/>
              <a:t>base</a:t>
            </a:r>
            <a:r>
              <a:rPr lang="de-DE" dirty="0" smtClean="0"/>
              <a:t> … </a:t>
            </a:r>
          </a:p>
        </p:txBody>
      </p:sp>
      <p:sp>
        <p:nvSpPr>
          <p:cNvPr id="3" name="Inhaltsplatzhalter 2"/>
          <p:cNvSpPr>
            <a:spLocks noGrp="1"/>
          </p:cNvSpPr>
          <p:nvPr>
            <p:ph idx="1"/>
          </p:nvPr>
        </p:nvSpPr>
        <p:spPr>
          <a:xfrm>
            <a:off x="395288" y="1332954"/>
            <a:ext cx="2700337" cy="4824413"/>
          </a:xfrm>
          <a:ln>
            <a:solidFill>
              <a:schemeClr val="accent1">
                <a:lumMod val="20000"/>
                <a:lumOff val="80000"/>
              </a:schemeClr>
            </a:solidFill>
          </a:ln>
        </p:spPr>
        <p:txBody>
          <a:bodyPr rtlCol="0">
            <a:noAutofit/>
          </a:bodyPr>
          <a:lstStyle/>
          <a:p>
            <a:pPr marL="358775" indent="-266700" fontAlgn="auto">
              <a:spcAft>
                <a:spcPts val="0"/>
              </a:spcAft>
              <a:buFont typeface="Wingdings" pitchFamily="2" charset="2"/>
              <a:buNone/>
              <a:defRPr/>
            </a:pPr>
            <a:r>
              <a:rPr lang="en-US" sz="2000" dirty="0" smtClean="0"/>
              <a:t>I. Projects financed by </a:t>
            </a:r>
            <a:r>
              <a:rPr lang="en-US" sz="2000" b="1" dirty="0" smtClean="0">
                <a:solidFill>
                  <a:srgbClr val="6F8FB6"/>
                </a:solidFill>
              </a:rPr>
              <a:t>DG CLIMA</a:t>
            </a:r>
            <a:r>
              <a:rPr lang="en-US" sz="2000" dirty="0" smtClean="0"/>
              <a:t>, e.g.</a:t>
            </a:r>
            <a:endParaRPr lang="de-DE" dirty="0" smtClean="0"/>
          </a:p>
          <a:p>
            <a:pPr marL="358775" indent="-266700" fontAlgn="auto">
              <a:spcAft>
                <a:spcPts val="0"/>
              </a:spcAft>
              <a:defRPr/>
            </a:pPr>
            <a:r>
              <a:rPr lang="de-DE" sz="1600" dirty="0" smtClean="0"/>
              <a:t>Climate </a:t>
            </a:r>
            <a:r>
              <a:rPr lang="de-DE" sz="1600" dirty="0" err="1" smtClean="0"/>
              <a:t>proofing</a:t>
            </a:r>
            <a:r>
              <a:rPr lang="de-DE" sz="1600" dirty="0" smtClean="0"/>
              <a:t> of </a:t>
            </a:r>
            <a:r>
              <a:rPr lang="de-DE" sz="1600" dirty="0" err="1" smtClean="0"/>
              <a:t>key</a:t>
            </a:r>
            <a:r>
              <a:rPr lang="de-DE" sz="1600" dirty="0" smtClean="0"/>
              <a:t> EU </a:t>
            </a:r>
            <a:r>
              <a:rPr lang="de-DE" sz="1600" dirty="0" err="1" smtClean="0"/>
              <a:t>policies</a:t>
            </a:r>
            <a:r>
              <a:rPr lang="de-DE" sz="1600" dirty="0" smtClean="0"/>
              <a:t> (01-10/2011)</a:t>
            </a:r>
          </a:p>
          <a:p>
            <a:pPr marL="358775" indent="-266700" fontAlgn="auto">
              <a:spcAft>
                <a:spcPts val="0"/>
              </a:spcAft>
              <a:defRPr/>
            </a:pPr>
            <a:r>
              <a:rPr lang="en-US" sz="1600" dirty="0" smtClean="0"/>
              <a:t>Methodologies for climate proofing investments and measures under cohesion and regional policy and the common agricultural policy (11/2011 – </a:t>
            </a:r>
            <a:r>
              <a:rPr lang="de-DE" sz="1600" dirty="0" smtClean="0"/>
              <a:t>8/2012)</a:t>
            </a:r>
          </a:p>
          <a:p>
            <a:pPr marL="358775" indent="-266700" fontAlgn="auto">
              <a:spcAft>
                <a:spcPts val="0"/>
              </a:spcAft>
              <a:defRPr/>
            </a:pPr>
            <a:r>
              <a:rPr lang="en-US" sz="1600" dirty="0" smtClean="0"/>
              <a:t>Use of innovative market based instruments – insurance and </a:t>
            </a:r>
            <a:r>
              <a:rPr lang="de-DE" sz="1600" dirty="0" smtClean="0"/>
              <a:t>financial </a:t>
            </a:r>
            <a:r>
              <a:rPr lang="de-DE" sz="1600" dirty="0" err="1" smtClean="0"/>
              <a:t>products</a:t>
            </a:r>
            <a:r>
              <a:rPr lang="de-DE" sz="1600" dirty="0" smtClean="0"/>
              <a:t> &amp; </a:t>
            </a:r>
            <a:r>
              <a:rPr lang="de-DE" sz="1600" dirty="0" err="1" smtClean="0"/>
              <a:t>services</a:t>
            </a:r>
            <a:r>
              <a:rPr lang="de-DE" sz="1600" dirty="0" smtClean="0"/>
              <a:t> (01 – 10/2011)</a:t>
            </a:r>
          </a:p>
          <a:p>
            <a:pPr marL="358775" indent="-266700" fontAlgn="auto">
              <a:spcAft>
                <a:spcPts val="0"/>
              </a:spcAft>
              <a:defRPr/>
            </a:pPr>
            <a:r>
              <a:rPr lang="de-DE" sz="1600" dirty="0" smtClean="0"/>
              <a:t>…</a:t>
            </a:r>
          </a:p>
          <a:p>
            <a:pPr fontAlgn="auto">
              <a:spcAft>
                <a:spcPts val="0"/>
              </a:spcAft>
              <a:buFont typeface="Wingdings" pitchFamily="2" charset="2"/>
              <a:buNone/>
              <a:defRPr/>
            </a:pPr>
            <a:endParaRPr lang="en-US" sz="2000" dirty="0" smtClean="0"/>
          </a:p>
        </p:txBody>
      </p:sp>
      <p:sp>
        <p:nvSpPr>
          <p:cNvPr id="16" name="Rechteck 15"/>
          <p:cNvSpPr/>
          <p:nvPr/>
        </p:nvSpPr>
        <p:spPr>
          <a:xfrm>
            <a:off x="3203575" y="1332954"/>
            <a:ext cx="2700338" cy="4832350"/>
          </a:xfrm>
          <a:prstGeom prst="rect">
            <a:avLst/>
          </a:prstGeom>
          <a:ln>
            <a:solidFill>
              <a:schemeClr val="accent1">
                <a:lumMod val="20000"/>
                <a:lumOff val="80000"/>
              </a:schemeClr>
            </a:solidFill>
          </a:ln>
        </p:spPr>
        <p:txBody>
          <a:bodyPr>
            <a:spAutoFit/>
          </a:bodyPr>
          <a:lstStyle/>
          <a:p>
            <a:pPr fontAlgn="auto">
              <a:spcBef>
                <a:spcPts val="0"/>
              </a:spcBef>
              <a:spcAft>
                <a:spcPts val="0"/>
              </a:spcAft>
              <a:defRPr/>
            </a:pPr>
            <a:r>
              <a:rPr lang="en-US" sz="2000" dirty="0">
                <a:latin typeface="Trebuchet MS" pitchFamily="34" charset="0"/>
              </a:rPr>
              <a:t>II. Projects conducted by </a:t>
            </a:r>
            <a:r>
              <a:rPr lang="en-US" sz="2000" b="1" dirty="0">
                <a:solidFill>
                  <a:srgbClr val="6F8FB6"/>
                </a:solidFill>
                <a:latin typeface="Trebuchet MS" pitchFamily="34" charset="0"/>
              </a:rPr>
              <a:t>EEA,</a:t>
            </a:r>
            <a:r>
              <a:rPr lang="en-US" sz="2000" dirty="0">
                <a:latin typeface="Trebuchet MS" pitchFamily="34" charset="0"/>
              </a:rPr>
              <a:t> </a:t>
            </a:r>
            <a:r>
              <a:rPr lang="en-US" sz="2000" b="1" dirty="0">
                <a:solidFill>
                  <a:srgbClr val="6F8FB6"/>
                </a:solidFill>
                <a:latin typeface="Trebuchet MS" pitchFamily="34" charset="0"/>
              </a:rPr>
              <a:t>JRC, OECD</a:t>
            </a:r>
            <a:r>
              <a:rPr lang="en-US" sz="2000" dirty="0">
                <a:latin typeface="Trebuchet MS" pitchFamily="34" charset="0"/>
              </a:rPr>
              <a:t>, etc. or financed by </a:t>
            </a:r>
            <a:r>
              <a:rPr lang="en-US" sz="2000" b="1" dirty="0">
                <a:solidFill>
                  <a:srgbClr val="6F8FB6"/>
                </a:solidFill>
                <a:latin typeface="Trebuchet MS" pitchFamily="34" charset="0"/>
              </a:rPr>
              <a:t>other DGs</a:t>
            </a:r>
            <a:r>
              <a:rPr lang="en-US" sz="2000" dirty="0">
                <a:latin typeface="Trebuchet MS" pitchFamily="34" charset="0"/>
              </a:rPr>
              <a:t> (e.g. DG ENV, DG SANCO):</a:t>
            </a:r>
          </a:p>
          <a:p>
            <a:pPr marL="266700" indent="-266700" fontAlgn="auto">
              <a:spcBef>
                <a:spcPct val="20000"/>
              </a:spcBef>
              <a:spcAft>
                <a:spcPts val="0"/>
              </a:spcAft>
              <a:buClr>
                <a:srgbClr val="6F8FB6"/>
              </a:buClr>
              <a:buSzPct val="120000"/>
              <a:buFont typeface="Wingdings" pitchFamily="2" charset="2"/>
              <a:buChar char="§"/>
              <a:defRPr/>
            </a:pPr>
            <a:r>
              <a:rPr lang="en-US" sz="1600" dirty="0">
                <a:solidFill>
                  <a:prstClr val="black"/>
                </a:solidFill>
                <a:latin typeface="Trebuchet MS" pitchFamily="34" charset="0"/>
              </a:rPr>
              <a:t>EEA report on urban areas </a:t>
            </a:r>
            <a:endParaRPr lang="de-DE" sz="1600" dirty="0">
              <a:solidFill>
                <a:prstClr val="black"/>
              </a:solidFill>
              <a:latin typeface="Trebuchet MS" pitchFamily="34" charset="0"/>
            </a:endParaRPr>
          </a:p>
          <a:p>
            <a:pPr marL="266700" indent="-266700" fontAlgn="auto">
              <a:spcBef>
                <a:spcPct val="20000"/>
              </a:spcBef>
              <a:spcAft>
                <a:spcPts val="0"/>
              </a:spcAft>
              <a:buClr>
                <a:srgbClr val="6F8FB6"/>
              </a:buClr>
              <a:buSzPct val="120000"/>
              <a:buFont typeface="Wingdings" pitchFamily="2" charset="2"/>
              <a:buChar char="§"/>
              <a:defRPr/>
            </a:pPr>
            <a:r>
              <a:rPr lang="de-DE" sz="1600" dirty="0">
                <a:solidFill>
                  <a:prstClr val="black"/>
                </a:solidFill>
                <a:latin typeface="Trebuchet MS" pitchFamily="34" charset="0"/>
              </a:rPr>
              <a:t>Peseta II (available in April 2012)</a:t>
            </a:r>
          </a:p>
          <a:p>
            <a:pPr marL="266700" indent="-266700" fontAlgn="auto">
              <a:spcBef>
                <a:spcPct val="20000"/>
              </a:spcBef>
              <a:spcAft>
                <a:spcPts val="0"/>
              </a:spcAft>
              <a:buClr>
                <a:srgbClr val="6F8FB6"/>
              </a:buClr>
              <a:buSzPct val="120000"/>
              <a:buFont typeface="Wingdings" pitchFamily="2" charset="2"/>
              <a:buChar char="§"/>
              <a:defRPr/>
            </a:pPr>
            <a:r>
              <a:rPr lang="de-DE" sz="1600" dirty="0">
                <a:solidFill>
                  <a:prstClr val="black"/>
                </a:solidFill>
                <a:latin typeface="Trebuchet MS" pitchFamily="34" charset="0"/>
              </a:rPr>
              <a:t>CEHAPIS </a:t>
            </a:r>
            <a:r>
              <a:rPr lang="de-DE" sz="1600" dirty="0" err="1">
                <a:solidFill>
                  <a:prstClr val="black"/>
                </a:solidFill>
                <a:latin typeface="Trebuchet MS" pitchFamily="34" charset="0"/>
              </a:rPr>
              <a:t>project</a:t>
            </a:r>
            <a:r>
              <a:rPr lang="de-DE" sz="1600" dirty="0">
                <a:solidFill>
                  <a:prstClr val="black"/>
                </a:solidFill>
                <a:latin typeface="Trebuchet MS" pitchFamily="34" charset="0"/>
              </a:rPr>
              <a:t> </a:t>
            </a:r>
          </a:p>
          <a:p>
            <a:pPr marL="266700" indent="-266700" fontAlgn="auto">
              <a:spcBef>
                <a:spcPct val="20000"/>
              </a:spcBef>
              <a:spcAft>
                <a:spcPts val="0"/>
              </a:spcAft>
              <a:buClr>
                <a:srgbClr val="6F8FB6"/>
              </a:buClr>
              <a:buSzPct val="120000"/>
              <a:buFont typeface="Wingdings" pitchFamily="2" charset="2"/>
              <a:buChar char="§"/>
              <a:defRPr/>
            </a:pPr>
            <a:r>
              <a:rPr lang="de-DE" sz="1600" dirty="0">
                <a:solidFill>
                  <a:prstClr val="black"/>
                </a:solidFill>
                <a:latin typeface="Trebuchet MS" pitchFamily="34" charset="0"/>
              </a:rPr>
              <a:t>…</a:t>
            </a:r>
          </a:p>
          <a:p>
            <a:pPr marL="266700" indent="-266700" fontAlgn="auto">
              <a:spcBef>
                <a:spcPct val="20000"/>
              </a:spcBef>
              <a:spcAft>
                <a:spcPts val="0"/>
              </a:spcAft>
              <a:buClr>
                <a:srgbClr val="6F8FB6"/>
              </a:buClr>
              <a:buSzPct val="120000"/>
              <a:buFont typeface="Wingdings" pitchFamily="2" charset="2"/>
              <a:buChar char="§"/>
              <a:defRPr/>
            </a:pPr>
            <a:endParaRPr lang="de-DE" sz="1600" dirty="0">
              <a:solidFill>
                <a:prstClr val="black"/>
              </a:solidFill>
              <a:latin typeface="Trebuchet MS" pitchFamily="34" charset="0"/>
            </a:endParaRPr>
          </a:p>
          <a:p>
            <a:pPr fontAlgn="auto">
              <a:spcBef>
                <a:spcPts val="0"/>
              </a:spcBef>
              <a:spcAft>
                <a:spcPts val="0"/>
              </a:spcAft>
              <a:defRPr/>
            </a:pPr>
            <a:endParaRPr lang="en-US" sz="2000" dirty="0">
              <a:latin typeface="Trebuchet MS" pitchFamily="34" charset="0"/>
            </a:endParaRPr>
          </a:p>
          <a:p>
            <a:pPr fontAlgn="auto">
              <a:spcBef>
                <a:spcPts val="0"/>
              </a:spcBef>
              <a:spcAft>
                <a:spcPts val="0"/>
              </a:spcAft>
              <a:defRPr/>
            </a:pPr>
            <a:endParaRPr lang="en-US" sz="2000" dirty="0">
              <a:latin typeface="Trebuchet MS" pitchFamily="34" charset="0"/>
            </a:endParaRPr>
          </a:p>
          <a:p>
            <a:pPr fontAlgn="auto">
              <a:spcBef>
                <a:spcPts val="0"/>
              </a:spcBef>
              <a:spcAft>
                <a:spcPts val="0"/>
              </a:spcAft>
              <a:defRPr/>
            </a:pPr>
            <a:endParaRPr lang="en-US" sz="2000" dirty="0">
              <a:latin typeface="Trebuchet MS" pitchFamily="34" charset="0"/>
            </a:endParaRPr>
          </a:p>
          <a:p>
            <a:pPr fontAlgn="auto">
              <a:spcBef>
                <a:spcPts val="0"/>
              </a:spcBef>
              <a:spcAft>
                <a:spcPts val="0"/>
              </a:spcAft>
              <a:defRPr/>
            </a:pPr>
            <a:endParaRPr lang="en-US" sz="2000" dirty="0">
              <a:latin typeface="Trebuchet MS" pitchFamily="34" charset="0"/>
            </a:endParaRPr>
          </a:p>
        </p:txBody>
      </p:sp>
      <p:sp>
        <p:nvSpPr>
          <p:cNvPr id="17" name="Rechteck 16"/>
          <p:cNvSpPr/>
          <p:nvPr/>
        </p:nvSpPr>
        <p:spPr>
          <a:xfrm>
            <a:off x="6011863" y="1332954"/>
            <a:ext cx="2700337" cy="3367076"/>
          </a:xfrm>
          <a:prstGeom prst="rect">
            <a:avLst/>
          </a:prstGeom>
          <a:ln>
            <a:solidFill>
              <a:schemeClr val="accent1">
                <a:lumMod val="20000"/>
                <a:lumOff val="80000"/>
              </a:schemeClr>
            </a:solidFill>
          </a:ln>
        </p:spPr>
        <p:txBody>
          <a:bodyPr>
            <a:spAutoFit/>
          </a:bodyPr>
          <a:lstStyle/>
          <a:p>
            <a:pPr fontAlgn="auto">
              <a:spcBef>
                <a:spcPts val="0"/>
              </a:spcBef>
              <a:spcAft>
                <a:spcPts val="0"/>
              </a:spcAft>
              <a:defRPr/>
            </a:pPr>
            <a:r>
              <a:rPr lang="en-US" sz="2000" dirty="0">
                <a:latin typeface="Trebuchet MS" pitchFamily="34" charset="0"/>
              </a:rPr>
              <a:t>III. Results from European (and national) </a:t>
            </a:r>
            <a:r>
              <a:rPr lang="en-US" sz="2000" b="1" dirty="0">
                <a:solidFill>
                  <a:srgbClr val="6F8FB6"/>
                </a:solidFill>
                <a:latin typeface="Trebuchet MS" pitchFamily="34" charset="0"/>
              </a:rPr>
              <a:t>research programs </a:t>
            </a:r>
            <a:r>
              <a:rPr lang="en-US" sz="2000" dirty="0">
                <a:latin typeface="Trebuchet MS" pitchFamily="34" charset="0"/>
              </a:rPr>
              <a:t>(e.g. FP, Interreg)</a:t>
            </a:r>
          </a:p>
          <a:p>
            <a:pPr marL="266700" indent="-266700" fontAlgn="auto">
              <a:spcBef>
                <a:spcPct val="20000"/>
              </a:spcBef>
              <a:spcAft>
                <a:spcPts val="0"/>
              </a:spcAft>
              <a:buClr>
                <a:srgbClr val="6F8FB6"/>
              </a:buClr>
              <a:buSzPct val="120000"/>
              <a:buFont typeface="Wingdings" pitchFamily="2" charset="2"/>
              <a:buChar char="§"/>
              <a:defRPr/>
            </a:pPr>
            <a:r>
              <a:rPr lang="en-US" sz="1600" dirty="0" err="1">
                <a:solidFill>
                  <a:prstClr val="black"/>
                </a:solidFill>
                <a:latin typeface="Trebuchet MS" pitchFamily="34" charset="0"/>
              </a:rPr>
              <a:t>ClimateCost</a:t>
            </a:r>
            <a:r>
              <a:rPr lang="en-US" sz="1600" dirty="0">
                <a:solidFill>
                  <a:prstClr val="black"/>
                </a:solidFill>
                <a:latin typeface="Trebuchet MS" pitchFamily="34" charset="0"/>
              </a:rPr>
              <a:t> </a:t>
            </a:r>
            <a:r>
              <a:rPr lang="en-US" sz="1600" dirty="0" err="1">
                <a:solidFill>
                  <a:prstClr val="black"/>
                </a:solidFill>
                <a:latin typeface="Trebuchet MS" pitchFamily="34" charset="0"/>
              </a:rPr>
              <a:t>projct</a:t>
            </a:r>
            <a:r>
              <a:rPr lang="en-US" sz="1600" dirty="0">
                <a:solidFill>
                  <a:prstClr val="black"/>
                </a:solidFill>
                <a:latin typeface="Trebuchet MS" pitchFamily="34" charset="0"/>
              </a:rPr>
              <a:t> (FP7)</a:t>
            </a:r>
          </a:p>
          <a:p>
            <a:pPr marL="266700" indent="-266700" fontAlgn="auto">
              <a:spcBef>
                <a:spcPct val="20000"/>
              </a:spcBef>
              <a:spcAft>
                <a:spcPts val="0"/>
              </a:spcAft>
              <a:buClr>
                <a:srgbClr val="6F8FB6"/>
              </a:buClr>
              <a:buSzPct val="120000"/>
              <a:buFont typeface="Wingdings" pitchFamily="2" charset="2"/>
              <a:buChar char="§"/>
              <a:defRPr/>
            </a:pPr>
            <a:r>
              <a:rPr lang="de-DE" sz="1600" dirty="0" err="1">
                <a:solidFill>
                  <a:prstClr val="black"/>
                </a:solidFill>
                <a:latin typeface="Trebuchet MS" pitchFamily="34" charset="0"/>
              </a:rPr>
              <a:t>Weather</a:t>
            </a:r>
            <a:r>
              <a:rPr lang="de-DE" sz="1600" dirty="0">
                <a:solidFill>
                  <a:prstClr val="black"/>
                </a:solidFill>
                <a:latin typeface="Trebuchet MS" pitchFamily="34" charset="0"/>
              </a:rPr>
              <a:t>, EWENT,…</a:t>
            </a:r>
          </a:p>
          <a:p>
            <a:pPr marL="266700" indent="-266700" fontAlgn="auto">
              <a:spcBef>
                <a:spcPct val="20000"/>
              </a:spcBef>
              <a:spcAft>
                <a:spcPts val="0"/>
              </a:spcAft>
              <a:buClr>
                <a:srgbClr val="6F8FB6"/>
              </a:buClr>
              <a:buSzPct val="120000"/>
              <a:buFont typeface="Wingdings" pitchFamily="2" charset="2"/>
              <a:buChar char="§"/>
              <a:defRPr/>
            </a:pPr>
            <a:r>
              <a:rPr lang="de-DE" sz="1600" dirty="0">
                <a:solidFill>
                  <a:prstClr val="black"/>
                </a:solidFill>
                <a:latin typeface="Trebuchet MS" pitchFamily="34" charset="0"/>
              </a:rPr>
              <a:t>ESPON Climate </a:t>
            </a:r>
          </a:p>
          <a:p>
            <a:pPr marL="266700" indent="-266700" fontAlgn="auto">
              <a:spcBef>
                <a:spcPct val="20000"/>
              </a:spcBef>
              <a:spcAft>
                <a:spcPts val="0"/>
              </a:spcAft>
              <a:buClr>
                <a:srgbClr val="6F8FB6"/>
              </a:buClr>
              <a:buSzPct val="120000"/>
              <a:buFont typeface="Wingdings" pitchFamily="2" charset="2"/>
              <a:buChar char="§"/>
              <a:defRPr/>
            </a:pPr>
            <a:r>
              <a:rPr lang="de-DE" sz="1600" dirty="0" smtClean="0">
                <a:solidFill>
                  <a:prstClr val="black"/>
                </a:solidFill>
                <a:latin typeface="Trebuchet MS" pitchFamily="34" charset="0"/>
              </a:rPr>
              <a:t>…</a:t>
            </a:r>
            <a:endParaRPr lang="en-US" sz="2000" dirty="0">
              <a:latin typeface="Trebuchet MS" pitchFamily="34" charset="0"/>
            </a:endParaRPr>
          </a:p>
          <a:p>
            <a:pPr fontAlgn="auto">
              <a:spcBef>
                <a:spcPts val="0"/>
              </a:spcBef>
              <a:spcAft>
                <a:spcPts val="0"/>
              </a:spcAft>
              <a:defRPr/>
            </a:pPr>
            <a:endParaRPr lang="en-US" sz="2000" dirty="0">
              <a:latin typeface="Trebuchet MS" pitchFamily="34" charset="0"/>
            </a:endParaRPr>
          </a:p>
        </p:txBody>
      </p:sp>
      <p:sp>
        <p:nvSpPr>
          <p:cNvPr id="4" name="Rechteck 3"/>
          <p:cNvSpPr>
            <a:spLocks noChangeArrowheads="1"/>
          </p:cNvSpPr>
          <p:nvPr/>
        </p:nvSpPr>
        <p:spPr bwMode="auto">
          <a:xfrm>
            <a:off x="2114550" y="6162675"/>
            <a:ext cx="6877050" cy="400050"/>
          </a:xfrm>
          <a:prstGeom prst="rect">
            <a:avLst/>
          </a:prstGeom>
          <a:noFill/>
          <a:ln w="9525">
            <a:noFill/>
            <a:miter lim="800000"/>
            <a:headEnd/>
            <a:tailEnd/>
          </a:ln>
        </p:spPr>
        <p:txBody>
          <a:bodyPr>
            <a:spAutoFit/>
          </a:bodyPr>
          <a:lstStyle/>
          <a:p>
            <a:pPr algn="ctr">
              <a:spcBef>
                <a:spcPct val="20000"/>
              </a:spcBef>
              <a:buClr>
                <a:srgbClr val="6F8FB6"/>
              </a:buClr>
              <a:buSzPct val="120000"/>
            </a:pPr>
            <a:r>
              <a:rPr lang="en-US" sz="2000" b="1" dirty="0">
                <a:solidFill>
                  <a:srgbClr val="6F8FB6"/>
                </a:solidFill>
                <a:latin typeface="Trebuchet MS" pitchFamily="34" charset="0"/>
              </a:rPr>
              <a:t>Relevant results will feed into EU Adaptation Strategy</a:t>
            </a:r>
          </a:p>
        </p:txBody>
      </p:sp>
      <p:grpSp>
        <p:nvGrpSpPr>
          <p:cNvPr id="24" name="Gruppieren 23"/>
          <p:cNvGrpSpPr>
            <a:grpSpLocks/>
          </p:cNvGrpSpPr>
          <p:nvPr/>
        </p:nvGrpSpPr>
        <p:grpSpPr bwMode="auto">
          <a:xfrm>
            <a:off x="3203575" y="5084763"/>
            <a:ext cx="3024188" cy="1146175"/>
            <a:chOff x="4283968" y="4154488"/>
            <a:chExt cx="3024336" cy="2082824"/>
          </a:xfrm>
        </p:grpSpPr>
        <p:grpSp>
          <p:nvGrpSpPr>
            <p:cNvPr id="19466" name="Gruppieren 22"/>
            <p:cNvGrpSpPr>
              <a:grpSpLocks/>
            </p:cNvGrpSpPr>
            <p:nvPr/>
          </p:nvGrpSpPr>
          <p:grpSpPr bwMode="auto">
            <a:xfrm>
              <a:off x="4283968" y="4365104"/>
              <a:ext cx="3024336" cy="1800202"/>
              <a:chOff x="4355976" y="4293096"/>
              <a:chExt cx="2982668" cy="1872210"/>
            </a:xfrm>
          </p:grpSpPr>
          <p:grpSp>
            <p:nvGrpSpPr>
              <p:cNvPr id="19469" name="Gruppieren 9"/>
              <p:cNvGrpSpPr>
                <a:grpSpLocks/>
              </p:cNvGrpSpPr>
              <p:nvPr/>
            </p:nvGrpSpPr>
            <p:grpSpPr bwMode="auto">
              <a:xfrm>
                <a:off x="4355976" y="4293096"/>
                <a:ext cx="2982668" cy="1872210"/>
                <a:chOff x="1507825" y="1439820"/>
                <a:chExt cx="2360790" cy="1663134"/>
              </a:xfrm>
            </p:grpSpPr>
            <p:sp>
              <p:nvSpPr>
                <p:cNvPr id="8" name="Ellipse 7"/>
                <p:cNvSpPr/>
                <p:nvPr/>
              </p:nvSpPr>
              <p:spPr>
                <a:xfrm>
                  <a:off x="1606966" y="1623691"/>
                  <a:ext cx="1816755" cy="631639"/>
                </a:xfrm>
                <a:prstGeom prst="ellipse">
                  <a:avLst/>
                </a:prstGeom>
                <a:ln>
                  <a:solidFill>
                    <a:srgbClr val="6F8FB6"/>
                  </a:solidFill>
                </a:ln>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10" name="Freihandform 9"/>
                <p:cNvSpPr/>
                <p:nvPr/>
              </p:nvSpPr>
              <p:spPr>
                <a:xfrm>
                  <a:off x="2050621" y="2423235"/>
                  <a:ext cx="633262" cy="631639"/>
                </a:xfrm>
                <a:custGeom>
                  <a:avLst/>
                  <a:gdLst>
                    <a:gd name="connsiteX0" fmla="*/ 0 w 634028"/>
                    <a:gd name="connsiteY0" fmla="*/ 317014 h 634028"/>
                    <a:gd name="connsiteX1" fmla="*/ 92852 w 634028"/>
                    <a:gd name="connsiteY1" fmla="*/ 92851 h 634028"/>
                    <a:gd name="connsiteX2" fmla="*/ 317015 w 634028"/>
                    <a:gd name="connsiteY2" fmla="*/ 0 h 634028"/>
                    <a:gd name="connsiteX3" fmla="*/ 541178 w 634028"/>
                    <a:gd name="connsiteY3" fmla="*/ 92852 h 634028"/>
                    <a:gd name="connsiteX4" fmla="*/ 634029 w 634028"/>
                    <a:gd name="connsiteY4" fmla="*/ 317015 h 634028"/>
                    <a:gd name="connsiteX5" fmla="*/ 541178 w 634028"/>
                    <a:gd name="connsiteY5" fmla="*/ 541178 h 634028"/>
                    <a:gd name="connsiteX6" fmla="*/ 317015 w 634028"/>
                    <a:gd name="connsiteY6" fmla="*/ 634029 h 634028"/>
                    <a:gd name="connsiteX7" fmla="*/ 92852 w 634028"/>
                    <a:gd name="connsiteY7" fmla="*/ 541178 h 634028"/>
                    <a:gd name="connsiteX8" fmla="*/ 1 w 634028"/>
                    <a:gd name="connsiteY8" fmla="*/ 317015 h 634028"/>
                    <a:gd name="connsiteX9" fmla="*/ 0 w 634028"/>
                    <a:gd name="connsiteY9" fmla="*/ 317014 h 634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4028" h="634028">
                      <a:moveTo>
                        <a:pt x="0" y="317014"/>
                      </a:moveTo>
                      <a:cubicBezTo>
                        <a:pt x="0" y="232937"/>
                        <a:pt x="33400" y="152303"/>
                        <a:pt x="92852" y="92851"/>
                      </a:cubicBezTo>
                      <a:cubicBezTo>
                        <a:pt x="152304" y="33399"/>
                        <a:pt x="232938" y="0"/>
                        <a:pt x="317015" y="0"/>
                      </a:cubicBezTo>
                      <a:cubicBezTo>
                        <a:pt x="401092" y="0"/>
                        <a:pt x="481726" y="33400"/>
                        <a:pt x="541178" y="92852"/>
                      </a:cubicBezTo>
                      <a:cubicBezTo>
                        <a:pt x="600630" y="152304"/>
                        <a:pt x="634029" y="232938"/>
                        <a:pt x="634029" y="317015"/>
                      </a:cubicBezTo>
                      <a:cubicBezTo>
                        <a:pt x="634029" y="401092"/>
                        <a:pt x="600629" y="481726"/>
                        <a:pt x="541178" y="541178"/>
                      </a:cubicBezTo>
                      <a:cubicBezTo>
                        <a:pt x="481726" y="600630"/>
                        <a:pt x="401093" y="634029"/>
                        <a:pt x="317015" y="634029"/>
                      </a:cubicBezTo>
                      <a:cubicBezTo>
                        <a:pt x="232938" y="634029"/>
                        <a:pt x="152304" y="600629"/>
                        <a:pt x="92852" y="541178"/>
                      </a:cubicBezTo>
                      <a:cubicBezTo>
                        <a:pt x="33400" y="481726"/>
                        <a:pt x="1" y="401092"/>
                        <a:pt x="1" y="317015"/>
                      </a:cubicBezTo>
                      <a:lnTo>
                        <a:pt x="0" y="317014"/>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43651" tIns="143651" rIns="143651" bIns="143651" spcCol="1270" anchor="ctr"/>
                <a:lstStyle/>
                <a:p>
                  <a:pPr algn="ctr" defTabSz="1778000" fontAlgn="auto">
                    <a:lnSpc>
                      <a:spcPct val="90000"/>
                    </a:lnSpc>
                    <a:spcBef>
                      <a:spcPts val="0"/>
                    </a:spcBef>
                    <a:spcAft>
                      <a:spcPct val="35000"/>
                    </a:spcAft>
                    <a:defRPr/>
                  </a:pPr>
                  <a:r>
                    <a:rPr lang="de-DE" sz="4000" dirty="0">
                      <a:solidFill>
                        <a:schemeClr val="tx1"/>
                      </a:solidFill>
                      <a:latin typeface="Wingdings" pitchFamily="2" charset="2"/>
                      <a:sym typeface="ZapfDingbats"/>
                    </a:rPr>
                    <a:t>&amp;</a:t>
                  </a:r>
                  <a:r>
                    <a:rPr lang="de-DE" sz="2400" dirty="0">
                      <a:sym typeface="ZapfDingbats"/>
                    </a:rPr>
                    <a:t></a:t>
                  </a:r>
                  <a:endParaRPr lang="de-DE" sz="3300" dirty="0"/>
                </a:p>
              </p:txBody>
            </p:sp>
            <p:sp>
              <p:nvSpPr>
                <p:cNvPr id="11" name="Freihandform 10"/>
                <p:cNvSpPr/>
                <p:nvPr/>
              </p:nvSpPr>
              <p:spPr>
                <a:xfrm>
                  <a:off x="2520301" y="1439795"/>
                  <a:ext cx="1348314" cy="634305"/>
                </a:xfrm>
                <a:custGeom>
                  <a:avLst/>
                  <a:gdLst>
                    <a:gd name="connsiteX0" fmla="*/ 0 w 634028"/>
                    <a:gd name="connsiteY0" fmla="*/ 317014 h 634028"/>
                    <a:gd name="connsiteX1" fmla="*/ 92852 w 634028"/>
                    <a:gd name="connsiteY1" fmla="*/ 92851 h 634028"/>
                    <a:gd name="connsiteX2" fmla="*/ 317015 w 634028"/>
                    <a:gd name="connsiteY2" fmla="*/ 0 h 634028"/>
                    <a:gd name="connsiteX3" fmla="*/ 541178 w 634028"/>
                    <a:gd name="connsiteY3" fmla="*/ 92852 h 634028"/>
                    <a:gd name="connsiteX4" fmla="*/ 634029 w 634028"/>
                    <a:gd name="connsiteY4" fmla="*/ 317015 h 634028"/>
                    <a:gd name="connsiteX5" fmla="*/ 541178 w 634028"/>
                    <a:gd name="connsiteY5" fmla="*/ 541178 h 634028"/>
                    <a:gd name="connsiteX6" fmla="*/ 317015 w 634028"/>
                    <a:gd name="connsiteY6" fmla="*/ 634029 h 634028"/>
                    <a:gd name="connsiteX7" fmla="*/ 92852 w 634028"/>
                    <a:gd name="connsiteY7" fmla="*/ 541178 h 634028"/>
                    <a:gd name="connsiteX8" fmla="*/ 1 w 634028"/>
                    <a:gd name="connsiteY8" fmla="*/ 317015 h 634028"/>
                    <a:gd name="connsiteX9" fmla="*/ 0 w 634028"/>
                    <a:gd name="connsiteY9" fmla="*/ 317014 h 634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4028" h="634028">
                      <a:moveTo>
                        <a:pt x="0" y="317014"/>
                      </a:moveTo>
                      <a:cubicBezTo>
                        <a:pt x="0" y="232937"/>
                        <a:pt x="33400" y="152303"/>
                        <a:pt x="92852" y="92851"/>
                      </a:cubicBezTo>
                      <a:cubicBezTo>
                        <a:pt x="152304" y="33399"/>
                        <a:pt x="232938" y="0"/>
                        <a:pt x="317015" y="0"/>
                      </a:cubicBezTo>
                      <a:cubicBezTo>
                        <a:pt x="401092" y="0"/>
                        <a:pt x="481726" y="33400"/>
                        <a:pt x="541178" y="92852"/>
                      </a:cubicBezTo>
                      <a:cubicBezTo>
                        <a:pt x="600630" y="152304"/>
                        <a:pt x="634029" y="232938"/>
                        <a:pt x="634029" y="317015"/>
                      </a:cubicBezTo>
                      <a:cubicBezTo>
                        <a:pt x="634029" y="401092"/>
                        <a:pt x="600629" y="481726"/>
                        <a:pt x="541178" y="541178"/>
                      </a:cubicBezTo>
                      <a:cubicBezTo>
                        <a:pt x="481726" y="600630"/>
                        <a:pt x="401093" y="634029"/>
                        <a:pt x="317015" y="634029"/>
                      </a:cubicBezTo>
                      <a:cubicBezTo>
                        <a:pt x="232938" y="634029"/>
                        <a:pt x="152304" y="600629"/>
                        <a:pt x="92852" y="541178"/>
                      </a:cubicBezTo>
                      <a:cubicBezTo>
                        <a:pt x="33400" y="481726"/>
                        <a:pt x="1" y="401092"/>
                        <a:pt x="1" y="317015"/>
                      </a:cubicBezTo>
                      <a:lnTo>
                        <a:pt x="0" y="317014"/>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43651" tIns="143651" rIns="143651" bIns="143651" spcCol="1270" anchor="ctr"/>
                <a:lstStyle/>
                <a:p>
                  <a:pPr algn="ctr" defTabSz="1778000" fontAlgn="auto">
                    <a:lnSpc>
                      <a:spcPct val="90000"/>
                    </a:lnSpc>
                    <a:spcBef>
                      <a:spcPts val="0"/>
                    </a:spcBef>
                    <a:spcAft>
                      <a:spcPct val="35000"/>
                    </a:spcAft>
                    <a:defRPr/>
                  </a:pPr>
                  <a:r>
                    <a:rPr lang="de-DE" sz="4000" dirty="0">
                      <a:solidFill>
                        <a:schemeClr val="tx1"/>
                      </a:solidFill>
                      <a:latin typeface="Wingdings" pitchFamily="2" charset="2"/>
                      <a:sym typeface="ZapfDingbats"/>
                    </a:rPr>
                    <a:t>&amp;</a:t>
                  </a:r>
                  <a:r>
                    <a:rPr lang="de-DE" sz="2400" dirty="0">
                      <a:sym typeface="ZapfDingbats"/>
                    </a:rPr>
                    <a:t></a:t>
                  </a:r>
                  <a:endParaRPr lang="de-DE" sz="2400" dirty="0"/>
                </a:p>
              </p:txBody>
            </p:sp>
            <p:sp>
              <p:nvSpPr>
                <p:cNvPr id="12" name="Freihandform 11"/>
                <p:cNvSpPr/>
                <p:nvPr/>
              </p:nvSpPr>
              <p:spPr>
                <a:xfrm>
                  <a:off x="2216682" y="1823576"/>
                  <a:ext cx="1230585" cy="634305"/>
                </a:xfrm>
                <a:custGeom>
                  <a:avLst/>
                  <a:gdLst>
                    <a:gd name="connsiteX0" fmla="*/ 0 w 634028"/>
                    <a:gd name="connsiteY0" fmla="*/ 317014 h 634028"/>
                    <a:gd name="connsiteX1" fmla="*/ 92852 w 634028"/>
                    <a:gd name="connsiteY1" fmla="*/ 92851 h 634028"/>
                    <a:gd name="connsiteX2" fmla="*/ 317015 w 634028"/>
                    <a:gd name="connsiteY2" fmla="*/ 0 h 634028"/>
                    <a:gd name="connsiteX3" fmla="*/ 541178 w 634028"/>
                    <a:gd name="connsiteY3" fmla="*/ 92852 h 634028"/>
                    <a:gd name="connsiteX4" fmla="*/ 634029 w 634028"/>
                    <a:gd name="connsiteY4" fmla="*/ 317015 h 634028"/>
                    <a:gd name="connsiteX5" fmla="*/ 541178 w 634028"/>
                    <a:gd name="connsiteY5" fmla="*/ 541178 h 634028"/>
                    <a:gd name="connsiteX6" fmla="*/ 317015 w 634028"/>
                    <a:gd name="connsiteY6" fmla="*/ 634029 h 634028"/>
                    <a:gd name="connsiteX7" fmla="*/ 92852 w 634028"/>
                    <a:gd name="connsiteY7" fmla="*/ 541178 h 634028"/>
                    <a:gd name="connsiteX8" fmla="*/ 1 w 634028"/>
                    <a:gd name="connsiteY8" fmla="*/ 317015 h 634028"/>
                    <a:gd name="connsiteX9" fmla="*/ 0 w 634028"/>
                    <a:gd name="connsiteY9" fmla="*/ 317014 h 634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4028" h="634028">
                      <a:moveTo>
                        <a:pt x="0" y="317014"/>
                      </a:moveTo>
                      <a:cubicBezTo>
                        <a:pt x="0" y="232937"/>
                        <a:pt x="33400" y="152303"/>
                        <a:pt x="92852" y="92851"/>
                      </a:cubicBezTo>
                      <a:cubicBezTo>
                        <a:pt x="152304" y="33399"/>
                        <a:pt x="232938" y="0"/>
                        <a:pt x="317015" y="0"/>
                      </a:cubicBezTo>
                      <a:cubicBezTo>
                        <a:pt x="401092" y="0"/>
                        <a:pt x="481726" y="33400"/>
                        <a:pt x="541178" y="92852"/>
                      </a:cubicBezTo>
                      <a:cubicBezTo>
                        <a:pt x="600630" y="152304"/>
                        <a:pt x="634029" y="232938"/>
                        <a:pt x="634029" y="317015"/>
                      </a:cubicBezTo>
                      <a:cubicBezTo>
                        <a:pt x="634029" y="401092"/>
                        <a:pt x="600629" y="481726"/>
                        <a:pt x="541178" y="541178"/>
                      </a:cubicBezTo>
                      <a:cubicBezTo>
                        <a:pt x="481726" y="600630"/>
                        <a:pt x="401093" y="634029"/>
                        <a:pt x="317015" y="634029"/>
                      </a:cubicBezTo>
                      <a:cubicBezTo>
                        <a:pt x="232938" y="634029"/>
                        <a:pt x="152304" y="600629"/>
                        <a:pt x="92852" y="541178"/>
                      </a:cubicBezTo>
                      <a:cubicBezTo>
                        <a:pt x="33400" y="481726"/>
                        <a:pt x="1" y="401092"/>
                        <a:pt x="1" y="317015"/>
                      </a:cubicBezTo>
                      <a:lnTo>
                        <a:pt x="0" y="317014"/>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43651" tIns="143651" rIns="143651" bIns="143651" spcCol="1270" anchor="ctr"/>
                <a:lstStyle/>
                <a:p>
                  <a:pPr algn="ctr" defTabSz="1778000" fontAlgn="auto">
                    <a:lnSpc>
                      <a:spcPct val="90000"/>
                    </a:lnSpc>
                    <a:spcBef>
                      <a:spcPts val="0"/>
                    </a:spcBef>
                    <a:spcAft>
                      <a:spcPct val="35000"/>
                    </a:spcAft>
                    <a:defRPr/>
                  </a:pPr>
                  <a:r>
                    <a:rPr lang="de-DE" sz="4000" dirty="0">
                      <a:solidFill>
                        <a:schemeClr val="tx1"/>
                      </a:solidFill>
                      <a:latin typeface="Wingdings" pitchFamily="2" charset="2"/>
                      <a:sym typeface="ZapfDingbats"/>
                    </a:rPr>
                    <a:t>&amp;</a:t>
                  </a:r>
                  <a:r>
                    <a:rPr lang="de-DE" sz="2800" dirty="0">
                      <a:sym typeface="ZapfDingbats"/>
                    </a:rPr>
                    <a:t></a:t>
                  </a:r>
                  <a:endParaRPr lang="de-DE" sz="2800" dirty="0"/>
                </a:p>
              </p:txBody>
            </p:sp>
            <p:sp>
              <p:nvSpPr>
                <p:cNvPr id="13" name="Form 12"/>
                <p:cNvSpPr/>
                <p:nvPr/>
              </p:nvSpPr>
              <p:spPr>
                <a:xfrm>
                  <a:off x="1507825" y="1525080"/>
                  <a:ext cx="1972901" cy="1577767"/>
                </a:xfrm>
                <a:prstGeom prst="funnel">
                  <a:avLst/>
                </a:prstGeom>
                <a:ln>
                  <a:solidFill>
                    <a:srgbClr val="6F8FB6"/>
                  </a:solidFill>
                </a:ln>
                <a:effectLst/>
              </p:spPr>
              <p:style>
                <a:lnRef idx="1">
                  <a:scrgbClr r="0" g="0" b="0"/>
                </a:lnRef>
                <a:fillRef idx="1">
                  <a:schemeClr val="lt1">
                    <a:alpha val="40000"/>
                    <a:hueOff val="0"/>
                    <a:satOff val="0"/>
                    <a:lumOff val="0"/>
                    <a:alphaOff val="0"/>
                  </a:schemeClr>
                </a:fillRef>
                <a:effectRef idx="0">
                  <a:scrgbClr r="0" g="0" b="0"/>
                </a:effectRef>
                <a:fontRef idx="minor">
                  <a:schemeClr val="dk1">
                    <a:hueOff val="0"/>
                    <a:satOff val="0"/>
                    <a:lumOff val="0"/>
                    <a:alphaOff val="0"/>
                  </a:schemeClr>
                </a:fontRef>
              </p:style>
            </p:sp>
          </p:grpSp>
          <p:sp>
            <p:nvSpPr>
              <p:cNvPr id="14" name="Freihandform 13"/>
              <p:cNvSpPr/>
              <p:nvPr/>
            </p:nvSpPr>
            <p:spPr bwMode="auto">
              <a:xfrm>
                <a:off x="4427998" y="4653090"/>
                <a:ext cx="1703487" cy="714045"/>
              </a:xfrm>
              <a:custGeom>
                <a:avLst/>
                <a:gdLst>
                  <a:gd name="connsiteX0" fmla="*/ 0 w 634028"/>
                  <a:gd name="connsiteY0" fmla="*/ 317014 h 634028"/>
                  <a:gd name="connsiteX1" fmla="*/ 92852 w 634028"/>
                  <a:gd name="connsiteY1" fmla="*/ 92851 h 634028"/>
                  <a:gd name="connsiteX2" fmla="*/ 317015 w 634028"/>
                  <a:gd name="connsiteY2" fmla="*/ 0 h 634028"/>
                  <a:gd name="connsiteX3" fmla="*/ 541178 w 634028"/>
                  <a:gd name="connsiteY3" fmla="*/ 92852 h 634028"/>
                  <a:gd name="connsiteX4" fmla="*/ 634029 w 634028"/>
                  <a:gd name="connsiteY4" fmla="*/ 317015 h 634028"/>
                  <a:gd name="connsiteX5" fmla="*/ 541178 w 634028"/>
                  <a:gd name="connsiteY5" fmla="*/ 541178 h 634028"/>
                  <a:gd name="connsiteX6" fmla="*/ 317015 w 634028"/>
                  <a:gd name="connsiteY6" fmla="*/ 634029 h 634028"/>
                  <a:gd name="connsiteX7" fmla="*/ 92852 w 634028"/>
                  <a:gd name="connsiteY7" fmla="*/ 541178 h 634028"/>
                  <a:gd name="connsiteX8" fmla="*/ 1 w 634028"/>
                  <a:gd name="connsiteY8" fmla="*/ 317015 h 634028"/>
                  <a:gd name="connsiteX9" fmla="*/ 0 w 634028"/>
                  <a:gd name="connsiteY9" fmla="*/ 317014 h 634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4028" h="634028">
                    <a:moveTo>
                      <a:pt x="0" y="317014"/>
                    </a:moveTo>
                    <a:cubicBezTo>
                      <a:pt x="0" y="232937"/>
                      <a:pt x="33400" y="152303"/>
                      <a:pt x="92852" y="92851"/>
                    </a:cubicBezTo>
                    <a:cubicBezTo>
                      <a:pt x="152304" y="33399"/>
                      <a:pt x="232938" y="0"/>
                      <a:pt x="317015" y="0"/>
                    </a:cubicBezTo>
                    <a:cubicBezTo>
                      <a:pt x="401092" y="0"/>
                      <a:pt x="481726" y="33400"/>
                      <a:pt x="541178" y="92852"/>
                    </a:cubicBezTo>
                    <a:cubicBezTo>
                      <a:pt x="600630" y="152304"/>
                      <a:pt x="634029" y="232938"/>
                      <a:pt x="634029" y="317015"/>
                    </a:cubicBezTo>
                    <a:cubicBezTo>
                      <a:pt x="634029" y="401092"/>
                      <a:pt x="600629" y="481726"/>
                      <a:pt x="541178" y="541178"/>
                    </a:cubicBezTo>
                    <a:cubicBezTo>
                      <a:pt x="481726" y="600630"/>
                      <a:pt x="401093" y="634029"/>
                      <a:pt x="317015" y="634029"/>
                    </a:cubicBezTo>
                    <a:cubicBezTo>
                      <a:pt x="232938" y="634029"/>
                      <a:pt x="152304" y="600629"/>
                      <a:pt x="92852" y="541178"/>
                    </a:cubicBezTo>
                    <a:cubicBezTo>
                      <a:pt x="33400" y="481726"/>
                      <a:pt x="1" y="401092"/>
                      <a:pt x="1" y="317015"/>
                    </a:cubicBezTo>
                    <a:lnTo>
                      <a:pt x="0" y="317014"/>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43651" tIns="143651" rIns="143651" bIns="143651" spcCol="1270" anchor="ctr"/>
              <a:lstStyle/>
              <a:p>
                <a:pPr algn="ctr" defTabSz="1778000" fontAlgn="auto">
                  <a:lnSpc>
                    <a:spcPct val="90000"/>
                  </a:lnSpc>
                  <a:spcBef>
                    <a:spcPts val="0"/>
                  </a:spcBef>
                  <a:spcAft>
                    <a:spcPct val="35000"/>
                  </a:spcAft>
                  <a:defRPr/>
                </a:pPr>
                <a:r>
                  <a:rPr lang="de-DE" sz="4000" dirty="0">
                    <a:solidFill>
                      <a:schemeClr val="tx1"/>
                    </a:solidFill>
                    <a:latin typeface="Wingdings" pitchFamily="2" charset="2"/>
                    <a:sym typeface="ZapfDingbats"/>
                  </a:rPr>
                  <a:t>&amp;</a:t>
                </a:r>
                <a:r>
                  <a:rPr lang="de-DE" sz="2400" dirty="0">
                    <a:sym typeface="ZapfDingbats"/>
                  </a:rPr>
                  <a:t></a:t>
                </a:r>
                <a:endParaRPr lang="de-DE" sz="2400" dirty="0"/>
              </a:p>
            </p:txBody>
          </p:sp>
        </p:grpSp>
        <p:sp>
          <p:nvSpPr>
            <p:cNvPr id="20" name="Freihandform 19"/>
            <p:cNvSpPr/>
            <p:nvPr/>
          </p:nvSpPr>
          <p:spPr bwMode="auto">
            <a:xfrm>
              <a:off x="4931700" y="5521882"/>
              <a:ext cx="1705058" cy="715430"/>
            </a:xfrm>
            <a:custGeom>
              <a:avLst/>
              <a:gdLst>
                <a:gd name="connsiteX0" fmla="*/ 0 w 634028"/>
                <a:gd name="connsiteY0" fmla="*/ 317014 h 634028"/>
                <a:gd name="connsiteX1" fmla="*/ 92852 w 634028"/>
                <a:gd name="connsiteY1" fmla="*/ 92851 h 634028"/>
                <a:gd name="connsiteX2" fmla="*/ 317015 w 634028"/>
                <a:gd name="connsiteY2" fmla="*/ 0 h 634028"/>
                <a:gd name="connsiteX3" fmla="*/ 541178 w 634028"/>
                <a:gd name="connsiteY3" fmla="*/ 92852 h 634028"/>
                <a:gd name="connsiteX4" fmla="*/ 634029 w 634028"/>
                <a:gd name="connsiteY4" fmla="*/ 317015 h 634028"/>
                <a:gd name="connsiteX5" fmla="*/ 541178 w 634028"/>
                <a:gd name="connsiteY5" fmla="*/ 541178 h 634028"/>
                <a:gd name="connsiteX6" fmla="*/ 317015 w 634028"/>
                <a:gd name="connsiteY6" fmla="*/ 634029 h 634028"/>
                <a:gd name="connsiteX7" fmla="*/ 92852 w 634028"/>
                <a:gd name="connsiteY7" fmla="*/ 541178 h 634028"/>
                <a:gd name="connsiteX8" fmla="*/ 1 w 634028"/>
                <a:gd name="connsiteY8" fmla="*/ 317015 h 634028"/>
                <a:gd name="connsiteX9" fmla="*/ 0 w 634028"/>
                <a:gd name="connsiteY9" fmla="*/ 317014 h 634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4028" h="634028">
                  <a:moveTo>
                    <a:pt x="0" y="317014"/>
                  </a:moveTo>
                  <a:cubicBezTo>
                    <a:pt x="0" y="232937"/>
                    <a:pt x="33400" y="152303"/>
                    <a:pt x="92852" y="92851"/>
                  </a:cubicBezTo>
                  <a:cubicBezTo>
                    <a:pt x="152304" y="33399"/>
                    <a:pt x="232938" y="0"/>
                    <a:pt x="317015" y="0"/>
                  </a:cubicBezTo>
                  <a:cubicBezTo>
                    <a:pt x="401092" y="0"/>
                    <a:pt x="481726" y="33400"/>
                    <a:pt x="541178" y="92852"/>
                  </a:cubicBezTo>
                  <a:cubicBezTo>
                    <a:pt x="600630" y="152304"/>
                    <a:pt x="634029" y="232938"/>
                    <a:pt x="634029" y="317015"/>
                  </a:cubicBezTo>
                  <a:cubicBezTo>
                    <a:pt x="634029" y="401092"/>
                    <a:pt x="600629" y="481726"/>
                    <a:pt x="541178" y="541178"/>
                  </a:cubicBezTo>
                  <a:cubicBezTo>
                    <a:pt x="481726" y="600630"/>
                    <a:pt x="401093" y="634029"/>
                    <a:pt x="317015" y="634029"/>
                  </a:cubicBezTo>
                  <a:cubicBezTo>
                    <a:pt x="232938" y="634029"/>
                    <a:pt x="152304" y="600629"/>
                    <a:pt x="92852" y="541178"/>
                  </a:cubicBezTo>
                  <a:cubicBezTo>
                    <a:pt x="33400" y="481726"/>
                    <a:pt x="1" y="401092"/>
                    <a:pt x="1" y="317015"/>
                  </a:cubicBezTo>
                  <a:lnTo>
                    <a:pt x="0" y="317014"/>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43651" tIns="143651" rIns="143651" bIns="143651" spcCol="1270" anchor="ctr"/>
            <a:lstStyle/>
            <a:p>
              <a:pPr algn="ctr" defTabSz="1778000" fontAlgn="auto">
                <a:lnSpc>
                  <a:spcPct val="90000"/>
                </a:lnSpc>
                <a:spcBef>
                  <a:spcPts val="0"/>
                </a:spcBef>
                <a:spcAft>
                  <a:spcPct val="35000"/>
                </a:spcAft>
                <a:defRPr/>
              </a:pPr>
              <a:r>
                <a:rPr lang="de-DE" sz="4000" dirty="0">
                  <a:solidFill>
                    <a:schemeClr val="tx1"/>
                  </a:solidFill>
                  <a:latin typeface="Wingdings" pitchFamily="2" charset="2"/>
                  <a:sym typeface="ZapfDingbats"/>
                </a:rPr>
                <a:t>&amp;</a:t>
              </a:r>
              <a:r>
                <a:rPr lang="de-DE" sz="2400" dirty="0">
                  <a:sym typeface="ZapfDingbats"/>
                </a:rPr>
                <a:t></a:t>
              </a:r>
              <a:endParaRPr lang="de-DE" sz="2400" dirty="0"/>
            </a:p>
          </p:txBody>
        </p:sp>
        <p:sp>
          <p:nvSpPr>
            <p:cNvPr id="21" name="Freihandform 20"/>
            <p:cNvSpPr/>
            <p:nvPr/>
          </p:nvSpPr>
          <p:spPr bwMode="auto">
            <a:xfrm>
              <a:off x="4812632" y="4154488"/>
              <a:ext cx="1703470" cy="715430"/>
            </a:xfrm>
            <a:custGeom>
              <a:avLst/>
              <a:gdLst>
                <a:gd name="connsiteX0" fmla="*/ 0 w 634028"/>
                <a:gd name="connsiteY0" fmla="*/ 317014 h 634028"/>
                <a:gd name="connsiteX1" fmla="*/ 92852 w 634028"/>
                <a:gd name="connsiteY1" fmla="*/ 92851 h 634028"/>
                <a:gd name="connsiteX2" fmla="*/ 317015 w 634028"/>
                <a:gd name="connsiteY2" fmla="*/ 0 h 634028"/>
                <a:gd name="connsiteX3" fmla="*/ 541178 w 634028"/>
                <a:gd name="connsiteY3" fmla="*/ 92852 h 634028"/>
                <a:gd name="connsiteX4" fmla="*/ 634029 w 634028"/>
                <a:gd name="connsiteY4" fmla="*/ 317015 h 634028"/>
                <a:gd name="connsiteX5" fmla="*/ 541178 w 634028"/>
                <a:gd name="connsiteY5" fmla="*/ 541178 h 634028"/>
                <a:gd name="connsiteX6" fmla="*/ 317015 w 634028"/>
                <a:gd name="connsiteY6" fmla="*/ 634029 h 634028"/>
                <a:gd name="connsiteX7" fmla="*/ 92852 w 634028"/>
                <a:gd name="connsiteY7" fmla="*/ 541178 h 634028"/>
                <a:gd name="connsiteX8" fmla="*/ 1 w 634028"/>
                <a:gd name="connsiteY8" fmla="*/ 317015 h 634028"/>
                <a:gd name="connsiteX9" fmla="*/ 0 w 634028"/>
                <a:gd name="connsiteY9" fmla="*/ 317014 h 634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4028" h="634028">
                  <a:moveTo>
                    <a:pt x="0" y="317014"/>
                  </a:moveTo>
                  <a:cubicBezTo>
                    <a:pt x="0" y="232937"/>
                    <a:pt x="33400" y="152303"/>
                    <a:pt x="92852" y="92851"/>
                  </a:cubicBezTo>
                  <a:cubicBezTo>
                    <a:pt x="152304" y="33399"/>
                    <a:pt x="232938" y="0"/>
                    <a:pt x="317015" y="0"/>
                  </a:cubicBezTo>
                  <a:cubicBezTo>
                    <a:pt x="401092" y="0"/>
                    <a:pt x="481726" y="33400"/>
                    <a:pt x="541178" y="92852"/>
                  </a:cubicBezTo>
                  <a:cubicBezTo>
                    <a:pt x="600630" y="152304"/>
                    <a:pt x="634029" y="232938"/>
                    <a:pt x="634029" y="317015"/>
                  </a:cubicBezTo>
                  <a:cubicBezTo>
                    <a:pt x="634029" y="401092"/>
                    <a:pt x="600629" y="481726"/>
                    <a:pt x="541178" y="541178"/>
                  </a:cubicBezTo>
                  <a:cubicBezTo>
                    <a:pt x="481726" y="600630"/>
                    <a:pt x="401093" y="634029"/>
                    <a:pt x="317015" y="634029"/>
                  </a:cubicBezTo>
                  <a:cubicBezTo>
                    <a:pt x="232938" y="634029"/>
                    <a:pt x="152304" y="600629"/>
                    <a:pt x="92852" y="541178"/>
                  </a:cubicBezTo>
                  <a:cubicBezTo>
                    <a:pt x="33400" y="481726"/>
                    <a:pt x="1" y="401092"/>
                    <a:pt x="1" y="317015"/>
                  </a:cubicBezTo>
                  <a:lnTo>
                    <a:pt x="0" y="317014"/>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43651" tIns="143651" rIns="143651" bIns="143651" spcCol="1270" anchor="ctr"/>
            <a:lstStyle/>
            <a:p>
              <a:pPr algn="ctr" defTabSz="1778000" fontAlgn="auto">
                <a:lnSpc>
                  <a:spcPct val="90000"/>
                </a:lnSpc>
                <a:spcBef>
                  <a:spcPts val="0"/>
                </a:spcBef>
                <a:spcAft>
                  <a:spcPct val="35000"/>
                </a:spcAft>
                <a:defRPr/>
              </a:pPr>
              <a:r>
                <a:rPr lang="de-DE" sz="4000" dirty="0">
                  <a:solidFill>
                    <a:schemeClr val="tx1"/>
                  </a:solidFill>
                  <a:latin typeface="Wingdings" pitchFamily="2" charset="2"/>
                  <a:sym typeface="ZapfDingbats"/>
                </a:rPr>
                <a:t>&amp;</a:t>
              </a:r>
              <a:r>
                <a:rPr lang="de-DE" sz="2400" dirty="0">
                  <a:sym typeface="ZapfDingbats"/>
                </a:rPr>
                <a:t></a:t>
              </a:r>
              <a:endParaRPr lang="de-DE" sz="2400" dirty="0"/>
            </a:p>
          </p:txBody>
        </p:sp>
      </p:grpSp>
      <p:sp>
        <p:nvSpPr>
          <p:cNvPr id="18" name="Pfeil nach rechts 17"/>
          <p:cNvSpPr>
            <a:spLocks noChangeArrowheads="1"/>
          </p:cNvSpPr>
          <p:nvPr/>
        </p:nvSpPr>
        <p:spPr bwMode="auto">
          <a:xfrm rot="-1318996">
            <a:off x="2916238" y="5805488"/>
            <a:ext cx="785812" cy="285750"/>
          </a:xfrm>
          <a:prstGeom prst="rightArrow">
            <a:avLst>
              <a:gd name="adj1" fmla="val 50000"/>
              <a:gd name="adj2" fmla="val 49996"/>
            </a:avLst>
          </a:prstGeom>
          <a:gradFill rotWithShape="1">
            <a:gsLst>
              <a:gs pos="0">
                <a:srgbClr val="2C5D98"/>
              </a:gs>
              <a:gs pos="80000">
                <a:srgbClr val="3C7BC7"/>
              </a:gs>
              <a:gs pos="100000">
                <a:srgbClr val="3A7CCB"/>
              </a:gs>
            </a:gsLst>
            <a:lin ang="16200000"/>
          </a:gradFill>
          <a:ln w="9525" algn="ctr">
            <a:solidFill>
              <a:srgbClr val="4A7EBB"/>
            </a:solidFill>
            <a:miter lim="800000"/>
            <a:headEnd/>
            <a:tailEnd/>
          </a:ln>
          <a:effectLst>
            <a:outerShdw dist="23000" dir="5400000" rotWithShape="0">
              <a:srgbClr val="000000">
                <a:alpha val="34999"/>
              </a:srgbClr>
            </a:outerShdw>
          </a:effectLst>
        </p:spPr>
        <p:txBody>
          <a:bodyPr anchor="ctr"/>
          <a:lstStyle/>
          <a:p>
            <a:pPr algn="ctr" fontAlgn="auto">
              <a:spcBef>
                <a:spcPts val="0"/>
              </a:spcBef>
              <a:spcAft>
                <a:spcPts val="0"/>
              </a:spcAft>
              <a:defRPr/>
            </a:pPr>
            <a:endParaRPr lang="de-AT">
              <a:solidFill>
                <a:schemeClr val="lt1"/>
              </a:solidFill>
              <a:latin typeface="+mn-lt"/>
            </a:endParaRPr>
          </a:p>
        </p:txBody>
      </p:sp>
      <p:sp>
        <p:nvSpPr>
          <p:cNvPr id="22" name="Pfeil nach rechts 21"/>
          <p:cNvSpPr>
            <a:spLocks noChangeArrowheads="1"/>
          </p:cNvSpPr>
          <p:nvPr/>
        </p:nvSpPr>
        <p:spPr bwMode="auto">
          <a:xfrm rot="4154801">
            <a:off x="3924300" y="4513681"/>
            <a:ext cx="509588" cy="277812"/>
          </a:xfrm>
          <a:prstGeom prst="rightArrow">
            <a:avLst>
              <a:gd name="adj1" fmla="val 50000"/>
              <a:gd name="adj2" fmla="val 50180"/>
            </a:avLst>
          </a:prstGeom>
          <a:gradFill rotWithShape="1">
            <a:gsLst>
              <a:gs pos="0">
                <a:srgbClr val="2C5D98"/>
              </a:gs>
              <a:gs pos="80000">
                <a:srgbClr val="3C7BC7"/>
              </a:gs>
              <a:gs pos="100000">
                <a:srgbClr val="3A7CCB"/>
              </a:gs>
            </a:gsLst>
            <a:lin ang="16200000"/>
          </a:gradFill>
          <a:ln w="9525" algn="ctr">
            <a:solidFill>
              <a:srgbClr val="4A7EBB"/>
            </a:solidFill>
            <a:miter lim="800000"/>
            <a:headEnd/>
            <a:tailEnd/>
          </a:ln>
          <a:effectLst>
            <a:outerShdw dist="23000" dir="5400000" rotWithShape="0">
              <a:srgbClr val="000000">
                <a:alpha val="34999"/>
              </a:srgbClr>
            </a:outerShdw>
          </a:effectLst>
        </p:spPr>
        <p:txBody>
          <a:bodyPr rot="10800000" vert="eaVert" anchor="ctr"/>
          <a:lstStyle/>
          <a:p>
            <a:pPr algn="ctr" fontAlgn="auto">
              <a:spcBef>
                <a:spcPts val="0"/>
              </a:spcBef>
              <a:spcAft>
                <a:spcPts val="0"/>
              </a:spcAft>
              <a:defRPr/>
            </a:pPr>
            <a:endParaRPr lang="de-AT">
              <a:solidFill>
                <a:schemeClr val="lt1"/>
              </a:solidFill>
              <a:latin typeface="+mn-lt"/>
            </a:endParaRPr>
          </a:p>
        </p:txBody>
      </p:sp>
      <p:sp>
        <p:nvSpPr>
          <p:cNvPr id="25" name="Pfeil nach rechts 24"/>
          <p:cNvSpPr>
            <a:spLocks noChangeArrowheads="1"/>
          </p:cNvSpPr>
          <p:nvPr/>
        </p:nvSpPr>
        <p:spPr bwMode="auto">
          <a:xfrm rot="8547716">
            <a:off x="5194300" y="4495800"/>
            <a:ext cx="941388" cy="287338"/>
          </a:xfrm>
          <a:prstGeom prst="rightArrow">
            <a:avLst>
              <a:gd name="adj1" fmla="val 50000"/>
              <a:gd name="adj2" fmla="val 89626"/>
            </a:avLst>
          </a:prstGeom>
          <a:gradFill rotWithShape="1">
            <a:gsLst>
              <a:gs pos="0">
                <a:srgbClr val="2C5D98"/>
              </a:gs>
              <a:gs pos="80000">
                <a:srgbClr val="3C7BC7"/>
              </a:gs>
              <a:gs pos="100000">
                <a:srgbClr val="3A7CCB"/>
              </a:gs>
            </a:gsLst>
            <a:lin ang="16200000"/>
          </a:gradFill>
          <a:ln w="9525" algn="ctr">
            <a:solidFill>
              <a:srgbClr val="4A7EBB"/>
            </a:solidFill>
            <a:miter lim="800000"/>
            <a:headEnd/>
            <a:tailEnd/>
          </a:ln>
          <a:effectLst>
            <a:outerShdw dist="23000" dir="5400000" rotWithShape="0">
              <a:srgbClr val="000000">
                <a:alpha val="34999"/>
              </a:srgbClr>
            </a:outerShdw>
          </a:effectLst>
        </p:spPr>
        <p:txBody>
          <a:bodyPr rot="10800000" anchor="ctr"/>
          <a:lstStyle/>
          <a:p>
            <a:pPr algn="ctr" fontAlgn="auto">
              <a:spcBef>
                <a:spcPts val="0"/>
              </a:spcBef>
              <a:spcAft>
                <a:spcPts val="0"/>
              </a:spcAft>
              <a:defRPr/>
            </a:pPr>
            <a:endParaRPr lang="de-AT">
              <a:solidFill>
                <a:schemeClr val="lt1"/>
              </a:solidFill>
              <a:latin typeface="+mn-lt"/>
            </a:endParaRPr>
          </a:p>
        </p:txBody>
      </p:sp>
      <p:sp>
        <p:nvSpPr>
          <p:cNvPr id="2" name="Rechteck 16"/>
          <p:cNvSpPr/>
          <p:nvPr/>
        </p:nvSpPr>
        <p:spPr>
          <a:xfrm>
            <a:off x="6011863" y="4797152"/>
            <a:ext cx="2700337" cy="1354217"/>
          </a:xfrm>
          <a:prstGeom prst="rect">
            <a:avLst/>
          </a:prstGeom>
          <a:ln>
            <a:solidFill>
              <a:schemeClr val="accent1">
                <a:lumMod val="20000"/>
                <a:lumOff val="80000"/>
              </a:schemeClr>
            </a:solidFill>
          </a:ln>
        </p:spPr>
        <p:txBody>
          <a:bodyPr>
            <a:spAutoFit/>
          </a:bodyPr>
          <a:lstStyle/>
          <a:p>
            <a:r>
              <a:rPr lang="en-US" sz="2000" dirty="0">
                <a:latin typeface="Trebuchet MS" pitchFamily="34" charset="0"/>
              </a:rPr>
              <a:t>IV. Case Studies</a:t>
            </a:r>
            <a:endParaRPr lang="de-DE" sz="1600" dirty="0">
              <a:solidFill>
                <a:srgbClr val="000000"/>
              </a:solidFill>
              <a:latin typeface="Trebuchet MS" pitchFamily="34" charset="0"/>
            </a:endParaRPr>
          </a:p>
          <a:p>
            <a:endParaRPr lang="en-US" sz="2000" dirty="0">
              <a:latin typeface="Trebuchet MS" pitchFamily="34" charset="0"/>
            </a:endParaRPr>
          </a:p>
          <a:p>
            <a:endParaRPr lang="en-US" sz="2000" dirty="0" smtClean="0">
              <a:latin typeface="Trebuchet MS" pitchFamily="34" charset="0"/>
            </a:endParaRPr>
          </a:p>
          <a:p>
            <a:endParaRPr lang="en-US" sz="1700" dirty="0" smtClean="0">
              <a:latin typeface="Trebuchet MS" pitchFamily="34" charset="0"/>
            </a:endParaRPr>
          </a:p>
          <a:p>
            <a:endParaRPr lang="en-US" sz="500" dirty="0">
              <a:latin typeface="Trebuchet MS" pitchFamily="34" charset="0"/>
            </a:endParaRPr>
          </a:p>
        </p:txBody>
      </p:sp>
      <p:sp>
        <p:nvSpPr>
          <p:cNvPr id="5" name="Pfeil nach rechts 24"/>
          <p:cNvSpPr>
            <a:spLocks noChangeArrowheads="1"/>
          </p:cNvSpPr>
          <p:nvPr/>
        </p:nvSpPr>
        <p:spPr bwMode="auto">
          <a:xfrm rot="10672764">
            <a:off x="5795963" y="5661025"/>
            <a:ext cx="509587" cy="277813"/>
          </a:xfrm>
          <a:prstGeom prst="rightArrow">
            <a:avLst>
              <a:gd name="adj1" fmla="val 50000"/>
              <a:gd name="adj2" fmla="val 50179"/>
            </a:avLst>
          </a:prstGeom>
          <a:gradFill rotWithShape="1">
            <a:gsLst>
              <a:gs pos="0">
                <a:srgbClr val="2C5D98"/>
              </a:gs>
              <a:gs pos="80000">
                <a:srgbClr val="3C7BC7"/>
              </a:gs>
              <a:gs pos="100000">
                <a:srgbClr val="3A7CCB"/>
              </a:gs>
            </a:gsLst>
            <a:lin ang="16200000"/>
          </a:gradFill>
          <a:ln w="9525" algn="ctr">
            <a:solidFill>
              <a:srgbClr val="4A7EBB"/>
            </a:solidFill>
            <a:miter lim="800000"/>
            <a:headEnd/>
            <a:tailEnd/>
          </a:ln>
          <a:effectLst>
            <a:outerShdw dist="23000" dir="5400000" rotWithShape="0">
              <a:srgbClr val="000000">
                <a:alpha val="34999"/>
              </a:srgbClr>
            </a:outerShdw>
          </a:effectLst>
        </p:spPr>
        <p:txBody>
          <a:bodyPr rot="10800000" anchor="ctr"/>
          <a:lstStyle/>
          <a:p>
            <a:pPr algn="ctr" fontAlgn="auto">
              <a:spcBef>
                <a:spcPts val="0"/>
              </a:spcBef>
              <a:spcAft>
                <a:spcPts val="0"/>
              </a:spcAft>
              <a:defRPr/>
            </a:pPr>
            <a:endParaRPr lang="de-AT">
              <a:solidFill>
                <a:schemeClr val="lt1"/>
              </a:solidFill>
              <a:latin typeface="+mn-lt"/>
            </a:endParaRPr>
          </a:p>
        </p:txBody>
      </p:sp>
    </p:spTree>
    <p:extLst>
      <p:ext uri="{BB962C8B-B14F-4D97-AF65-F5344CB8AC3E}">
        <p14:creationId xmlns:p14="http://schemas.microsoft.com/office/powerpoint/2010/main" val="240816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animBg="1"/>
      <p:bldP spid="22" grpId="0" animBg="1"/>
      <p:bldP spid="25"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Knowledge objective</a:t>
            </a:r>
            <a:endParaRPr lang="de-DE" dirty="0" smtClean="0"/>
          </a:p>
        </p:txBody>
      </p:sp>
      <p:sp>
        <p:nvSpPr>
          <p:cNvPr id="3" name="Inhaltsplatzhalter 2"/>
          <p:cNvSpPr>
            <a:spLocks noGrp="1"/>
          </p:cNvSpPr>
          <p:nvPr>
            <p:ph idx="1"/>
          </p:nvPr>
        </p:nvSpPr>
        <p:spPr/>
        <p:txBody>
          <a:bodyPr/>
          <a:lstStyle/>
          <a:p>
            <a:endParaRPr lang="en-US" dirty="0" smtClean="0"/>
          </a:p>
          <a:p>
            <a:pPr>
              <a:buNone/>
            </a:pPr>
            <a:endParaRPr lang="en-US" sz="1000" dirty="0" smtClean="0"/>
          </a:p>
          <a:p>
            <a:endParaRPr lang="en-US" dirty="0" smtClean="0"/>
          </a:p>
          <a:p>
            <a:endParaRPr lang="de-DE" dirty="0"/>
          </a:p>
        </p:txBody>
      </p:sp>
      <p:sp>
        <p:nvSpPr>
          <p:cNvPr id="4" name="Inhaltsplatzhalter 2"/>
          <p:cNvSpPr txBox="1">
            <a:spLocks/>
          </p:cNvSpPr>
          <p:nvPr/>
        </p:nvSpPr>
        <p:spPr>
          <a:xfrm>
            <a:off x="3920480" y="1916832"/>
            <a:ext cx="4680520" cy="2201118"/>
          </a:xfrm>
          <a:prstGeom prst="rect">
            <a:avLst/>
          </a:prstGeom>
        </p:spPr>
        <p:txBody>
          <a:bodyPr vert="horz" lIns="0" tIns="45720" rIns="91440" bIns="45720" rtlCol="0">
            <a:noAutofit/>
          </a:bodyPr>
          <a:lstStyle/>
          <a:p>
            <a:pPr marL="355600" lvl="0" indent="-355600">
              <a:spcBef>
                <a:spcPct val="20000"/>
              </a:spcBef>
              <a:buClr>
                <a:srgbClr val="6F8FB6"/>
              </a:buClr>
              <a:buSzPct val="120000"/>
              <a:buFont typeface="Wingdings" pitchFamily="2" charset="2"/>
              <a:buChar char="v"/>
              <a:defRPr/>
            </a:pPr>
            <a:r>
              <a:rPr lang="en-US" dirty="0" smtClean="0">
                <a:latin typeface="Trebuchet MS" pitchFamily="34" charset="0"/>
              </a:rPr>
              <a:t>further </a:t>
            </a:r>
            <a:r>
              <a:rPr lang="en-US" dirty="0">
                <a:latin typeface="Trebuchet MS" pitchFamily="34" charset="0"/>
              </a:rPr>
              <a:t>the understanding of climate change vulnerability and adaptation</a:t>
            </a:r>
          </a:p>
          <a:p>
            <a:pPr marL="355600" lvl="0" indent="-355600">
              <a:spcBef>
                <a:spcPct val="20000"/>
              </a:spcBef>
              <a:buClr>
                <a:srgbClr val="6F8FB6"/>
              </a:buClr>
              <a:buSzPct val="120000"/>
              <a:buFont typeface="Wingdings" pitchFamily="2" charset="2"/>
              <a:buChar char="v"/>
              <a:defRPr/>
            </a:pPr>
            <a:r>
              <a:rPr lang="en-US" dirty="0" smtClean="0">
                <a:latin typeface="Trebuchet MS" pitchFamily="34" charset="0"/>
              </a:rPr>
              <a:t>improve </a:t>
            </a:r>
            <a:r>
              <a:rPr lang="en-US" dirty="0">
                <a:latin typeface="Trebuchet MS" pitchFamily="34" charset="0"/>
              </a:rPr>
              <a:t>and </a:t>
            </a:r>
            <a:r>
              <a:rPr lang="en-US" dirty="0" smtClean="0">
                <a:latin typeface="Trebuchet MS" pitchFamily="34" charset="0"/>
              </a:rPr>
              <a:t>widen </a:t>
            </a:r>
            <a:r>
              <a:rPr lang="en-US" dirty="0">
                <a:latin typeface="Trebuchet MS" pitchFamily="34" charset="0"/>
              </a:rPr>
              <a:t>the knowledge base</a:t>
            </a:r>
          </a:p>
          <a:p>
            <a:pPr marL="355600" lvl="0" indent="-355600">
              <a:spcBef>
                <a:spcPct val="20000"/>
              </a:spcBef>
              <a:buClr>
                <a:srgbClr val="6F8FB6"/>
              </a:buClr>
              <a:buSzPct val="120000"/>
              <a:buFont typeface="Wingdings" pitchFamily="2" charset="2"/>
              <a:buChar char="v"/>
              <a:defRPr/>
            </a:pPr>
            <a:r>
              <a:rPr lang="en-US" dirty="0" smtClean="0">
                <a:latin typeface="Trebuchet MS" pitchFamily="34" charset="0"/>
              </a:rPr>
              <a:t>address </a:t>
            </a:r>
            <a:r>
              <a:rPr lang="en-US" dirty="0">
                <a:latin typeface="Trebuchet MS" pitchFamily="34" charset="0"/>
              </a:rPr>
              <a:t>the issue of dealing with large array of uncertainties</a:t>
            </a:r>
          </a:p>
          <a:p>
            <a:pPr lvl="0">
              <a:spcBef>
                <a:spcPct val="20000"/>
              </a:spcBef>
              <a:buClr>
                <a:srgbClr val="6F8FB6"/>
              </a:buClr>
              <a:buSzPct val="120000"/>
              <a:defRPr/>
            </a:pPr>
            <a:endParaRPr lang="en-US" dirty="0" smtClean="0">
              <a:latin typeface="Trebuchet MS" pitchFamily="34" charset="0"/>
            </a:endParaRPr>
          </a:p>
        </p:txBody>
      </p:sp>
      <p:grpSp>
        <p:nvGrpSpPr>
          <p:cNvPr id="5" name="Gruppieren 36"/>
          <p:cNvGrpSpPr/>
          <p:nvPr/>
        </p:nvGrpSpPr>
        <p:grpSpPr>
          <a:xfrm>
            <a:off x="539552" y="1490836"/>
            <a:ext cx="1944216" cy="2802260"/>
            <a:chOff x="1331640" y="908720"/>
            <a:chExt cx="2304231" cy="2730252"/>
          </a:xfrm>
        </p:grpSpPr>
        <p:sp>
          <p:nvSpPr>
            <p:cNvPr id="6" name="Rectangle 4"/>
            <p:cNvSpPr>
              <a:spLocks noChangeArrowheads="1" noChangeShapeType="1"/>
            </p:cNvSpPr>
            <p:nvPr/>
          </p:nvSpPr>
          <p:spPr bwMode="auto">
            <a:xfrm>
              <a:off x="1715668" y="1591275"/>
              <a:ext cx="384039" cy="341281"/>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7" name="Rectangle 5"/>
            <p:cNvSpPr>
              <a:spLocks noChangeArrowheads="1" noChangeShapeType="1"/>
            </p:cNvSpPr>
            <p:nvPr/>
          </p:nvSpPr>
          <p:spPr bwMode="auto">
            <a:xfrm>
              <a:off x="1331640" y="1932556"/>
              <a:ext cx="768066" cy="341281"/>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8" name="Rectangle 6"/>
            <p:cNvSpPr>
              <a:spLocks noChangeArrowheads="1" noChangeShapeType="1"/>
            </p:cNvSpPr>
            <p:nvPr/>
          </p:nvSpPr>
          <p:spPr bwMode="auto">
            <a:xfrm>
              <a:off x="1715668" y="2273836"/>
              <a:ext cx="384039" cy="341284"/>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9" name="Rectangle 7"/>
            <p:cNvSpPr>
              <a:spLocks noChangeArrowheads="1" noChangeShapeType="1"/>
            </p:cNvSpPr>
            <p:nvPr/>
          </p:nvSpPr>
          <p:spPr bwMode="auto">
            <a:xfrm>
              <a:off x="1715668" y="2956398"/>
              <a:ext cx="384039" cy="341284"/>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0" name="Rectangle 8"/>
            <p:cNvSpPr>
              <a:spLocks noChangeArrowheads="1" noChangeShapeType="1"/>
            </p:cNvSpPr>
            <p:nvPr/>
          </p:nvSpPr>
          <p:spPr bwMode="auto">
            <a:xfrm>
              <a:off x="2867783" y="2956398"/>
              <a:ext cx="384039" cy="341284"/>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1" name="Rectangle 9"/>
            <p:cNvSpPr>
              <a:spLocks noChangeArrowheads="1" noChangeShapeType="1"/>
            </p:cNvSpPr>
            <p:nvPr/>
          </p:nvSpPr>
          <p:spPr bwMode="auto">
            <a:xfrm>
              <a:off x="2867783" y="1249994"/>
              <a:ext cx="768088" cy="341281"/>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2" name="Rectangle 10"/>
            <p:cNvSpPr>
              <a:spLocks noChangeArrowheads="1" noChangeShapeType="1"/>
            </p:cNvSpPr>
            <p:nvPr/>
          </p:nvSpPr>
          <p:spPr bwMode="auto">
            <a:xfrm>
              <a:off x="2483752" y="908720"/>
              <a:ext cx="384031" cy="341274"/>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3" name="Rectangle 11"/>
            <p:cNvSpPr>
              <a:spLocks noChangeArrowheads="1" noChangeShapeType="1"/>
            </p:cNvSpPr>
            <p:nvPr/>
          </p:nvSpPr>
          <p:spPr bwMode="auto">
            <a:xfrm>
              <a:off x="3251822" y="3297682"/>
              <a:ext cx="384049" cy="341290"/>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4" name="Rectangle 12"/>
            <p:cNvSpPr>
              <a:spLocks noChangeArrowheads="1" noChangeShapeType="1"/>
            </p:cNvSpPr>
            <p:nvPr/>
          </p:nvSpPr>
          <p:spPr bwMode="auto">
            <a:xfrm>
              <a:off x="2099706" y="1591275"/>
              <a:ext cx="768088" cy="682561"/>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5" name="Rectangle 13"/>
            <p:cNvSpPr>
              <a:spLocks noChangeArrowheads="1" noChangeShapeType="1"/>
            </p:cNvSpPr>
            <p:nvPr/>
          </p:nvSpPr>
          <p:spPr bwMode="auto">
            <a:xfrm>
              <a:off x="2099721" y="2615124"/>
              <a:ext cx="384031" cy="341274"/>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6" name="Rectangle 14"/>
            <p:cNvSpPr>
              <a:spLocks noChangeArrowheads="1" noChangeShapeType="1"/>
            </p:cNvSpPr>
            <p:nvPr/>
          </p:nvSpPr>
          <p:spPr bwMode="auto">
            <a:xfrm>
              <a:off x="3251840" y="1591275"/>
              <a:ext cx="384031" cy="341274"/>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7" name="Rectangle 15"/>
            <p:cNvSpPr>
              <a:spLocks noChangeArrowheads="1" noChangeShapeType="1"/>
            </p:cNvSpPr>
            <p:nvPr/>
          </p:nvSpPr>
          <p:spPr bwMode="auto">
            <a:xfrm>
              <a:off x="2483752" y="1932556"/>
              <a:ext cx="1152119" cy="1023842"/>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grpSp>
      <p:grpSp>
        <p:nvGrpSpPr>
          <p:cNvPr id="18" name="Gruppieren 17"/>
          <p:cNvGrpSpPr/>
          <p:nvPr/>
        </p:nvGrpSpPr>
        <p:grpSpPr>
          <a:xfrm>
            <a:off x="827584" y="1916832"/>
            <a:ext cx="2736305" cy="1080120"/>
            <a:chOff x="251519" y="836712"/>
            <a:chExt cx="2736305" cy="1080120"/>
          </a:xfrm>
        </p:grpSpPr>
        <p:sp>
          <p:nvSpPr>
            <p:cNvPr id="19" name="Abgerundetes Rechteck 18"/>
            <p:cNvSpPr/>
            <p:nvPr/>
          </p:nvSpPr>
          <p:spPr>
            <a:xfrm>
              <a:off x="251519" y="836712"/>
              <a:ext cx="2736305" cy="1080120"/>
            </a:xfrm>
            <a:prstGeom prst="roundRect">
              <a:avLst/>
            </a:prstGeom>
            <a:solidFill>
              <a:schemeClr val="bg1"/>
            </a:solidFill>
            <a:ln w="12700">
              <a:solidFill>
                <a:srgbClr val="6E8FB7"/>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0" name="Rechteck 19"/>
            <p:cNvSpPr/>
            <p:nvPr/>
          </p:nvSpPr>
          <p:spPr>
            <a:xfrm>
              <a:off x="395536" y="908720"/>
              <a:ext cx="2339752" cy="923330"/>
            </a:xfrm>
            <a:prstGeom prst="rect">
              <a:avLst/>
            </a:prstGeom>
          </p:spPr>
          <p:txBody>
            <a:bodyPr wrap="square">
              <a:spAutoFit/>
            </a:bodyPr>
            <a:lstStyle/>
            <a:p>
              <a:pPr lvl="0" algn="ctr" defTabSz="533400">
                <a:lnSpc>
                  <a:spcPct val="90000"/>
                </a:lnSpc>
                <a:spcBef>
                  <a:spcPct val="0"/>
                </a:spcBef>
                <a:spcAft>
                  <a:spcPct val="35000"/>
                </a:spcAft>
              </a:pPr>
              <a:r>
                <a:rPr lang="de-DE" sz="2000" b="1" dirty="0" smtClean="0">
                  <a:solidFill>
                    <a:srgbClr val="6E8FB7"/>
                  </a:solidFill>
                  <a:latin typeface="Verdana" pitchFamily="34" charset="0"/>
                </a:rPr>
                <a:t>The </a:t>
              </a:r>
              <a:r>
                <a:rPr lang="de-DE" sz="2000" b="1" dirty="0" err="1" smtClean="0">
                  <a:solidFill>
                    <a:srgbClr val="6E8FB7"/>
                  </a:solidFill>
                  <a:latin typeface="Verdana" pitchFamily="34" charset="0"/>
                </a:rPr>
                <a:t>knowledge</a:t>
              </a:r>
              <a:r>
                <a:rPr lang="de-DE" sz="2000" b="1" dirty="0" smtClean="0">
                  <a:solidFill>
                    <a:srgbClr val="6E8FB7"/>
                  </a:solidFill>
                  <a:latin typeface="Verdana" pitchFamily="34" charset="0"/>
                </a:rPr>
                <a:t> </a:t>
              </a:r>
              <a:r>
                <a:rPr lang="de-DE" sz="2000" b="1" dirty="0" err="1" smtClean="0">
                  <a:solidFill>
                    <a:srgbClr val="6E8FB7"/>
                  </a:solidFill>
                  <a:latin typeface="Verdana" pitchFamily="34" charset="0"/>
                </a:rPr>
                <a:t>objective</a:t>
              </a:r>
              <a:endParaRPr lang="de-DE" sz="2000" b="1" dirty="0" smtClean="0">
                <a:solidFill>
                  <a:srgbClr val="6E8FB7"/>
                </a:solidFill>
                <a:latin typeface="Verdana" pitchFamily="34" charset="0"/>
              </a:endParaRPr>
            </a:p>
          </p:txBody>
        </p:sp>
      </p:grpSp>
      <p:sp>
        <p:nvSpPr>
          <p:cNvPr id="21" name="Rechteck 20"/>
          <p:cNvSpPr/>
          <p:nvPr/>
        </p:nvSpPr>
        <p:spPr>
          <a:xfrm>
            <a:off x="1043608" y="4641171"/>
            <a:ext cx="7056784" cy="1421928"/>
          </a:xfrm>
          <a:prstGeom prst="rect">
            <a:avLst/>
          </a:prstGeom>
          <a:ln cmpd="sng">
            <a:solidFill>
              <a:srgbClr val="005DC4"/>
            </a:solidFill>
          </a:ln>
        </p:spPr>
        <p:txBody>
          <a:bodyPr wrap="square">
            <a:spAutoFit/>
          </a:bodyPr>
          <a:lstStyle/>
          <a:p>
            <a:pPr marL="173038" lvl="1" indent="-173038">
              <a:spcBef>
                <a:spcPct val="20000"/>
              </a:spcBef>
              <a:buFont typeface="Symbol" pitchFamily="18" charset="2"/>
              <a:buChar char="-"/>
              <a:tabLst>
                <a:tab pos="173038" algn="l"/>
              </a:tabLst>
            </a:pPr>
            <a:r>
              <a:rPr lang="en-GB" sz="1600" dirty="0" smtClean="0">
                <a:solidFill>
                  <a:srgbClr val="6F8FB6"/>
                </a:solidFill>
                <a:latin typeface="Trebuchet MS" pitchFamily="34" charset="0"/>
              </a:rPr>
              <a:t>Consolidating current knowledge (national/EU/international level) and additional small contracts on specific issues</a:t>
            </a:r>
          </a:p>
          <a:p>
            <a:pPr marL="173038" lvl="1" indent="-173038">
              <a:spcBef>
                <a:spcPct val="20000"/>
              </a:spcBef>
              <a:buFont typeface="Symbol" pitchFamily="18" charset="2"/>
              <a:buChar char="-"/>
              <a:tabLst>
                <a:tab pos="173038" algn="l"/>
              </a:tabLst>
            </a:pPr>
            <a:r>
              <a:rPr lang="en-GB" sz="1600" dirty="0" smtClean="0">
                <a:solidFill>
                  <a:srgbClr val="6F8FB6"/>
                </a:solidFill>
                <a:latin typeface="Trebuchet MS" pitchFamily="34" charset="0"/>
              </a:rPr>
              <a:t>Linking </a:t>
            </a:r>
            <a:r>
              <a:rPr lang="en-GB" sz="1600" dirty="0">
                <a:solidFill>
                  <a:srgbClr val="6F8FB6"/>
                </a:solidFill>
                <a:latin typeface="Trebuchet MS" pitchFamily="34" charset="0"/>
              </a:rPr>
              <a:t>to CIRCLE-2 </a:t>
            </a:r>
            <a:r>
              <a:rPr lang="en-GB" sz="1600" dirty="0" smtClean="0">
                <a:solidFill>
                  <a:srgbClr val="6F8FB6"/>
                </a:solidFill>
                <a:latin typeface="Trebuchet MS" pitchFamily="34" charset="0"/>
              </a:rPr>
              <a:t>initiative on uncertainties</a:t>
            </a:r>
          </a:p>
          <a:p>
            <a:pPr marL="173038" lvl="1" indent="-173038">
              <a:spcBef>
                <a:spcPct val="20000"/>
              </a:spcBef>
              <a:buFont typeface="Symbol" pitchFamily="18" charset="2"/>
              <a:buChar char="-"/>
              <a:tabLst>
                <a:tab pos="173038" algn="l"/>
              </a:tabLst>
            </a:pPr>
            <a:r>
              <a:rPr lang="en-GB" sz="1600" dirty="0" smtClean="0">
                <a:solidFill>
                  <a:srgbClr val="6F8FB6"/>
                </a:solidFill>
                <a:latin typeface="Trebuchet MS" pitchFamily="34" charset="0"/>
              </a:rPr>
              <a:t>Hosting an expert workshop on climate scenarios and natural hazards (damage costs) and available data</a:t>
            </a:r>
            <a:endParaRPr lang="de-DE" sz="1600" dirty="0" smtClean="0">
              <a:solidFill>
                <a:srgbClr val="6F8FB6"/>
              </a:solidFill>
              <a:latin typeface="Trebuchet MS" pitchFamily="34" charset="0"/>
            </a:endParaRPr>
          </a:p>
        </p:txBody>
      </p:sp>
    </p:spTree>
    <p:extLst>
      <p:ext uri="{BB962C8B-B14F-4D97-AF65-F5344CB8AC3E}">
        <p14:creationId xmlns:p14="http://schemas.microsoft.com/office/powerpoint/2010/main" val="269943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Knowledge objective</a:t>
            </a:r>
            <a:endParaRPr lang="de-DE" dirty="0" smtClean="0"/>
          </a:p>
        </p:txBody>
      </p:sp>
      <p:sp>
        <p:nvSpPr>
          <p:cNvPr id="3" name="Inhaltsplatzhalter 2"/>
          <p:cNvSpPr>
            <a:spLocks noGrp="1"/>
          </p:cNvSpPr>
          <p:nvPr>
            <p:ph idx="1"/>
          </p:nvPr>
        </p:nvSpPr>
        <p:spPr/>
        <p:txBody>
          <a:bodyPr/>
          <a:lstStyle/>
          <a:p>
            <a:endParaRPr lang="en-US" dirty="0" smtClean="0"/>
          </a:p>
          <a:p>
            <a:pPr>
              <a:buNone/>
            </a:pPr>
            <a:endParaRPr lang="en-US" sz="1000" dirty="0" smtClean="0"/>
          </a:p>
          <a:p>
            <a:endParaRPr lang="en-US" dirty="0" smtClean="0"/>
          </a:p>
          <a:p>
            <a:endParaRPr lang="de-DE" dirty="0"/>
          </a:p>
        </p:txBody>
      </p:sp>
      <p:sp>
        <p:nvSpPr>
          <p:cNvPr id="4" name="Inhaltsplatzhalter 2"/>
          <p:cNvSpPr txBox="1">
            <a:spLocks/>
          </p:cNvSpPr>
          <p:nvPr/>
        </p:nvSpPr>
        <p:spPr>
          <a:xfrm>
            <a:off x="3923928" y="1916832"/>
            <a:ext cx="4680520" cy="1850830"/>
          </a:xfrm>
          <a:prstGeom prst="rect">
            <a:avLst/>
          </a:prstGeom>
        </p:spPr>
        <p:txBody>
          <a:bodyPr vert="horz" lIns="0" tIns="45720" rIns="91440" bIns="45720" rtlCol="0">
            <a:noAutofit/>
          </a:bodyPr>
          <a:lstStyle/>
          <a:p>
            <a:pPr marL="355600" lvl="0" indent="-355600">
              <a:spcBef>
                <a:spcPct val="20000"/>
              </a:spcBef>
              <a:buClr>
                <a:srgbClr val="6F8FB6"/>
              </a:buClr>
              <a:buSzPct val="120000"/>
              <a:buFont typeface="Wingdings" pitchFamily="2" charset="2"/>
              <a:buChar char="v"/>
              <a:defRPr/>
            </a:pPr>
            <a:r>
              <a:rPr lang="en-US" dirty="0" smtClean="0">
                <a:latin typeface="Trebuchet MS" pitchFamily="34" charset="0"/>
              </a:rPr>
              <a:t>identify </a:t>
            </a:r>
            <a:r>
              <a:rPr lang="en-US" dirty="0">
                <a:latin typeface="Trebuchet MS" pitchFamily="34" charset="0"/>
              </a:rPr>
              <a:t>knowledge gaps</a:t>
            </a:r>
          </a:p>
          <a:p>
            <a:pPr marL="355600" indent="-355600">
              <a:spcBef>
                <a:spcPct val="20000"/>
              </a:spcBef>
              <a:buClr>
                <a:srgbClr val="6F8FB6"/>
              </a:buClr>
              <a:buSzPct val="120000"/>
              <a:buFont typeface="Wingdings" pitchFamily="2" charset="2"/>
              <a:buChar char="v"/>
              <a:defRPr/>
            </a:pPr>
            <a:r>
              <a:rPr lang="en-US" dirty="0" smtClean="0">
                <a:latin typeface="Trebuchet MS" pitchFamily="34" charset="0"/>
              </a:rPr>
              <a:t>outline </a:t>
            </a:r>
            <a:r>
              <a:rPr lang="en-US" dirty="0">
                <a:latin typeface="Trebuchet MS" pitchFamily="34" charset="0"/>
              </a:rPr>
              <a:t>paths from knowledge generation to knowledge use</a:t>
            </a:r>
          </a:p>
          <a:p>
            <a:pPr marL="355600" lvl="0" indent="-355600">
              <a:spcBef>
                <a:spcPct val="20000"/>
              </a:spcBef>
              <a:buClr>
                <a:srgbClr val="6F8FB6"/>
              </a:buClr>
              <a:buSzPct val="120000"/>
              <a:buFont typeface="Wingdings" pitchFamily="2" charset="2"/>
              <a:buChar char="v"/>
              <a:defRPr/>
            </a:pPr>
            <a:r>
              <a:rPr lang="en-US" dirty="0" smtClean="0">
                <a:latin typeface="Trebuchet MS" pitchFamily="34" charset="0"/>
              </a:rPr>
              <a:t>enhance </a:t>
            </a:r>
            <a:r>
              <a:rPr lang="en-US" dirty="0">
                <a:latin typeface="Trebuchet MS" pitchFamily="34" charset="0"/>
              </a:rPr>
              <a:t>access to related information</a:t>
            </a:r>
          </a:p>
          <a:p>
            <a:pPr lvl="0">
              <a:spcBef>
                <a:spcPct val="20000"/>
              </a:spcBef>
              <a:buClr>
                <a:srgbClr val="6F8FB6"/>
              </a:buClr>
              <a:buSzPct val="120000"/>
              <a:defRPr/>
            </a:pPr>
            <a:endParaRPr lang="en-US" dirty="0" smtClean="0">
              <a:latin typeface="Trebuchet MS" pitchFamily="34" charset="0"/>
            </a:endParaRPr>
          </a:p>
        </p:txBody>
      </p:sp>
      <p:grpSp>
        <p:nvGrpSpPr>
          <p:cNvPr id="5" name="Gruppieren 36"/>
          <p:cNvGrpSpPr/>
          <p:nvPr/>
        </p:nvGrpSpPr>
        <p:grpSpPr>
          <a:xfrm>
            <a:off x="539552" y="1490836"/>
            <a:ext cx="1944216" cy="2802260"/>
            <a:chOff x="1331640" y="908720"/>
            <a:chExt cx="2304231" cy="2730252"/>
          </a:xfrm>
        </p:grpSpPr>
        <p:sp>
          <p:nvSpPr>
            <p:cNvPr id="6" name="Rectangle 4"/>
            <p:cNvSpPr>
              <a:spLocks noChangeArrowheads="1" noChangeShapeType="1"/>
            </p:cNvSpPr>
            <p:nvPr/>
          </p:nvSpPr>
          <p:spPr bwMode="auto">
            <a:xfrm>
              <a:off x="1715668" y="1591275"/>
              <a:ext cx="384039" cy="341281"/>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7" name="Rectangle 5"/>
            <p:cNvSpPr>
              <a:spLocks noChangeArrowheads="1" noChangeShapeType="1"/>
            </p:cNvSpPr>
            <p:nvPr/>
          </p:nvSpPr>
          <p:spPr bwMode="auto">
            <a:xfrm>
              <a:off x="1331640" y="1932556"/>
              <a:ext cx="768066" cy="341281"/>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8" name="Rectangle 6"/>
            <p:cNvSpPr>
              <a:spLocks noChangeArrowheads="1" noChangeShapeType="1"/>
            </p:cNvSpPr>
            <p:nvPr/>
          </p:nvSpPr>
          <p:spPr bwMode="auto">
            <a:xfrm>
              <a:off x="1715668" y="2273836"/>
              <a:ext cx="384039" cy="341284"/>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9" name="Rectangle 7"/>
            <p:cNvSpPr>
              <a:spLocks noChangeArrowheads="1" noChangeShapeType="1"/>
            </p:cNvSpPr>
            <p:nvPr/>
          </p:nvSpPr>
          <p:spPr bwMode="auto">
            <a:xfrm>
              <a:off x="1715668" y="2956398"/>
              <a:ext cx="384039" cy="341284"/>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0" name="Rectangle 8"/>
            <p:cNvSpPr>
              <a:spLocks noChangeArrowheads="1" noChangeShapeType="1"/>
            </p:cNvSpPr>
            <p:nvPr/>
          </p:nvSpPr>
          <p:spPr bwMode="auto">
            <a:xfrm>
              <a:off x="2867783" y="2956398"/>
              <a:ext cx="384039" cy="341284"/>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1" name="Rectangle 9"/>
            <p:cNvSpPr>
              <a:spLocks noChangeArrowheads="1" noChangeShapeType="1"/>
            </p:cNvSpPr>
            <p:nvPr/>
          </p:nvSpPr>
          <p:spPr bwMode="auto">
            <a:xfrm>
              <a:off x="2867783" y="1249994"/>
              <a:ext cx="768088" cy="341281"/>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2" name="Rectangle 10"/>
            <p:cNvSpPr>
              <a:spLocks noChangeArrowheads="1" noChangeShapeType="1"/>
            </p:cNvSpPr>
            <p:nvPr/>
          </p:nvSpPr>
          <p:spPr bwMode="auto">
            <a:xfrm>
              <a:off x="2483752" y="908720"/>
              <a:ext cx="384031" cy="341274"/>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3" name="Rectangle 11"/>
            <p:cNvSpPr>
              <a:spLocks noChangeArrowheads="1" noChangeShapeType="1"/>
            </p:cNvSpPr>
            <p:nvPr/>
          </p:nvSpPr>
          <p:spPr bwMode="auto">
            <a:xfrm>
              <a:off x="3251822" y="3297682"/>
              <a:ext cx="384049" cy="341290"/>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4" name="Rectangle 12"/>
            <p:cNvSpPr>
              <a:spLocks noChangeArrowheads="1" noChangeShapeType="1"/>
            </p:cNvSpPr>
            <p:nvPr/>
          </p:nvSpPr>
          <p:spPr bwMode="auto">
            <a:xfrm>
              <a:off x="2099706" y="1591275"/>
              <a:ext cx="768088" cy="682561"/>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5" name="Rectangle 13"/>
            <p:cNvSpPr>
              <a:spLocks noChangeArrowheads="1" noChangeShapeType="1"/>
            </p:cNvSpPr>
            <p:nvPr/>
          </p:nvSpPr>
          <p:spPr bwMode="auto">
            <a:xfrm>
              <a:off x="2099721" y="2615124"/>
              <a:ext cx="384031" cy="341274"/>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6" name="Rectangle 14"/>
            <p:cNvSpPr>
              <a:spLocks noChangeArrowheads="1" noChangeShapeType="1"/>
            </p:cNvSpPr>
            <p:nvPr/>
          </p:nvSpPr>
          <p:spPr bwMode="auto">
            <a:xfrm>
              <a:off x="3251840" y="1591275"/>
              <a:ext cx="384031" cy="341274"/>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7" name="Rectangle 15"/>
            <p:cNvSpPr>
              <a:spLocks noChangeArrowheads="1" noChangeShapeType="1"/>
            </p:cNvSpPr>
            <p:nvPr/>
          </p:nvSpPr>
          <p:spPr bwMode="auto">
            <a:xfrm>
              <a:off x="2483752" y="1932556"/>
              <a:ext cx="1152119" cy="1023842"/>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grpSp>
      <p:grpSp>
        <p:nvGrpSpPr>
          <p:cNvPr id="18" name="Gruppieren 17"/>
          <p:cNvGrpSpPr/>
          <p:nvPr/>
        </p:nvGrpSpPr>
        <p:grpSpPr>
          <a:xfrm>
            <a:off x="827584" y="1916832"/>
            <a:ext cx="2736305" cy="1080120"/>
            <a:chOff x="251519" y="836712"/>
            <a:chExt cx="2736305" cy="1080120"/>
          </a:xfrm>
        </p:grpSpPr>
        <p:sp>
          <p:nvSpPr>
            <p:cNvPr id="19" name="Abgerundetes Rechteck 18"/>
            <p:cNvSpPr/>
            <p:nvPr/>
          </p:nvSpPr>
          <p:spPr>
            <a:xfrm>
              <a:off x="251519" y="836712"/>
              <a:ext cx="2736305" cy="1080120"/>
            </a:xfrm>
            <a:prstGeom prst="roundRect">
              <a:avLst/>
            </a:prstGeom>
            <a:solidFill>
              <a:schemeClr val="bg1"/>
            </a:solidFill>
            <a:ln w="12700">
              <a:solidFill>
                <a:srgbClr val="6E8FB7"/>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0" name="Rechteck 19"/>
            <p:cNvSpPr/>
            <p:nvPr/>
          </p:nvSpPr>
          <p:spPr>
            <a:xfrm>
              <a:off x="395536" y="908720"/>
              <a:ext cx="2339752" cy="923330"/>
            </a:xfrm>
            <a:prstGeom prst="rect">
              <a:avLst/>
            </a:prstGeom>
          </p:spPr>
          <p:txBody>
            <a:bodyPr wrap="square">
              <a:spAutoFit/>
            </a:bodyPr>
            <a:lstStyle/>
            <a:p>
              <a:pPr lvl="0" algn="ctr" defTabSz="533400">
                <a:lnSpc>
                  <a:spcPct val="90000"/>
                </a:lnSpc>
                <a:spcBef>
                  <a:spcPct val="0"/>
                </a:spcBef>
                <a:spcAft>
                  <a:spcPct val="35000"/>
                </a:spcAft>
              </a:pPr>
              <a:r>
                <a:rPr lang="de-DE" sz="2000" b="1" dirty="0" smtClean="0">
                  <a:solidFill>
                    <a:srgbClr val="6E8FB7"/>
                  </a:solidFill>
                  <a:latin typeface="Verdana" pitchFamily="34" charset="0"/>
                </a:rPr>
                <a:t>The </a:t>
              </a:r>
              <a:r>
                <a:rPr lang="de-DE" sz="2000" b="1" dirty="0" err="1" smtClean="0">
                  <a:solidFill>
                    <a:srgbClr val="6E8FB7"/>
                  </a:solidFill>
                  <a:latin typeface="Verdana" pitchFamily="34" charset="0"/>
                </a:rPr>
                <a:t>knowledge</a:t>
              </a:r>
              <a:r>
                <a:rPr lang="de-DE" sz="2000" b="1" dirty="0" smtClean="0">
                  <a:solidFill>
                    <a:srgbClr val="6E8FB7"/>
                  </a:solidFill>
                  <a:latin typeface="Verdana" pitchFamily="34" charset="0"/>
                </a:rPr>
                <a:t> </a:t>
              </a:r>
              <a:r>
                <a:rPr lang="de-DE" sz="2000" b="1" dirty="0" err="1" smtClean="0">
                  <a:solidFill>
                    <a:srgbClr val="6E8FB7"/>
                  </a:solidFill>
                  <a:latin typeface="Verdana" pitchFamily="34" charset="0"/>
                </a:rPr>
                <a:t>objective</a:t>
              </a:r>
              <a:endParaRPr lang="de-DE" sz="2000" b="1" dirty="0" smtClean="0">
                <a:solidFill>
                  <a:srgbClr val="6E8FB7"/>
                </a:solidFill>
                <a:latin typeface="Verdana" pitchFamily="34" charset="0"/>
              </a:endParaRPr>
            </a:p>
          </p:txBody>
        </p:sp>
      </p:grpSp>
      <p:sp>
        <p:nvSpPr>
          <p:cNvPr id="21" name="Rechteck 20"/>
          <p:cNvSpPr/>
          <p:nvPr/>
        </p:nvSpPr>
        <p:spPr>
          <a:xfrm>
            <a:off x="1043608" y="4641171"/>
            <a:ext cx="7056784" cy="1126462"/>
          </a:xfrm>
          <a:prstGeom prst="rect">
            <a:avLst/>
          </a:prstGeom>
          <a:ln cmpd="sng">
            <a:solidFill>
              <a:srgbClr val="005DC4"/>
            </a:solidFill>
          </a:ln>
        </p:spPr>
        <p:txBody>
          <a:bodyPr wrap="square">
            <a:spAutoFit/>
          </a:bodyPr>
          <a:lstStyle/>
          <a:p>
            <a:pPr marL="173038" lvl="1" indent="-173038">
              <a:spcBef>
                <a:spcPct val="20000"/>
              </a:spcBef>
              <a:buFont typeface="Symbol" pitchFamily="18" charset="2"/>
              <a:buChar char="-"/>
              <a:tabLst>
                <a:tab pos="173038" algn="l"/>
              </a:tabLst>
            </a:pPr>
            <a:r>
              <a:rPr lang="en-GB" sz="1600" dirty="0" smtClean="0">
                <a:solidFill>
                  <a:srgbClr val="6F8FB6"/>
                </a:solidFill>
                <a:latin typeface="Trebuchet MS" pitchFamily="34" charset="0"/>
              </a:rPr>
              <a:t>Identifying knowledge gaps that cannot be closed until the adoption of the strategy</a:t>
            </a:r>
            <a:endParaRPr lang="de-DE" sz="1600" dirty="0" smtClean="0">
              <a:solidFill>
                <a:srgbClr val="6F8FB6"/>
              </a:solidFill>
              <a:latin typeface="Trebuchet MS" pitchFamily="34" charset="0"/>
            </a:endParaRPr>
          </a:p>
          <a:p>
            <a:pPr marL="173038" lvl="1" indent="-173038">
              <a:spcBef>
                <a:spcPct val="20000"/>
              </a:spcBef>
              <a:buFont typeface="Symbol" pitchFamily="18" charset="2"/>
              <a:buChar char="-"/>
              <a:tabLst>
                <a:tab pos="173038" algn="l"/>
              </a:tabLst>
            </a:pPr>
            <a:r>
              <a:rPr lang="en-GB" sz="1600" dirty="0" smtClean="0">
                <a:solidFill>
                  <a:srgbClr val="6F8FB6"/>
                </a:solidFill>
                <a:latin typeface="Trebuchet MS" pitchFamily="34" charset="0"/>
              </a:rPr>
              <a:t>Developing a strategy for the short, medium and long run to close remaining knowledge gaps after 2013</a:t>
            </a:r>
            <a:endParaRPr lang="de-DE" sz="1600" dirty="0" smtClean="0">
              <a:solidFill>
                <a:srgbClr val="6F8FB6"/>
              </a:solidFill>
              <a:latin typeface="Trebuchet MS" pitchFamily="34" charset="0"/>
            </a:endParaRPr>
          </a:p>
        </p:txBody>
      </p:sp>
    </p:spTree>
    <p:extLst>
      <p:ext uri="{BB962C8B-B14F-4D97-AF65-F5344CB8AC3E}">
        <p14:creationId xmlns:p14="http://schemas.microsoft.com/office/powerpoint/2010/main" val="287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Knowledge objective</a:t>
            </a:r>
            <a:endParaRPr lang="de-DE" dirty="0"/>
          </a:p>
        </p:txBody>
      </p:sp>
      <p:pic>
        <p:nvPicPr>
          <p:cNvPr id="1026" name="Picture 2"/>
          <p:cNvPicPr>
            <a:picLocks noChangeAspect="1" noChangeArrowheads="1"/>
          </p:cNvPicPr>
          <p:nvPr/>
        </p:nvPicPr>
        <p:blipFill>
          <a:blip r:embed="rId3" cstate="print"/>
          <a:srcRect l="63787" t="11512" r="4320" b="5501"/>
          <a:stretch>
            <a:fillRect/>
          </a:stretch>
        </p:blipFill>
        <p:spPr bwMode="auto">
          <a:xfrm>
            <a:off x="2915816" y="1484784"/>
            <a:ext cx="5544616" cy="4869160"/>
          </a:xfrm>
          <a:prstGeom prst="rect">
            <a:avLst/>
          </a:prstGeom>
          <a:ln>
            <a:noFill/>
          </a:ln>
          <a:effectLst>
            <a:outerShdw blurRad="292100" dist="139700" dir="2700000" algn="tl" rotWithShape="0">
              <a:srgbClr val="333333">
                <a:alpha val="65000"/>
              </a:srgbClr>
            </a:outerShdw>
          </a:effectLst>
        </p:spPr>
      </p:pic>
      <p:sp>
        <p:nvSpPr>
          <p:cNvPr id="5" name="Pfeil nach rechts 4"/>
          <p:cNvSpPr/>
          <p:nvPr/>
        </p:nvSpPr>
        <p:spPr>
          <a:xfrm>
            <a:off x="1619672" y="2708920"/>
            <a:ext cx="172819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179512" y="2420888"/>
            <a:ext cx="2016224" cy="400110"/>
          </a:xfrm>
          <a:prstGeom prst="rect">
            <a:avLst/>
          </a:prstGeom>
          <a:noFill/>
        </p:spPr>
        <p:txBody>
          <a:bodyPr wrap="square" rtlCol="0">
            <a:spAutoFit/>
          </a:bodyPr>
          <a:lstStyle/>
          <a:p>
            <a:r>
              <a:rPr lang="en-US" sz="2000" dirty="0" smtClean="0"/>
              <a:t>… feeds into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Three Objectives of the strategy</a:t>
            </a:r>
            <a:endParaRPr lang="de-DE" dirty="0"/>
          </a:p>
        </p:txBody>
      </p:sp>
      <p:grpSp>
        <p:nvGrpSpPr>
          <p:cNvPr id="5" name="Gruppieren 36"/>
          <p:cNvGrpSpPr/>
          <p:nvPr/>
        </p:nvGrpSpPr>
        <p:grpSpPr>
          <a:xfrm>
            <a:off x="1944216" y="1418828"/>
            <a:ext cx="2664271" cy="3234308"/>
            <a:chOff x="1331640" y="908720"/>
            <a:chExt cx="2304231" cy="2730252"/>
          </a:xfrm>
        </p:grpSpPr>
        <p:sp>
          <p:nvSpPr>
            <p:cNvPr id="6" name="Rectangle 4"/>
            <p:cNvSpPr>
              <a:spLocks noChangeArrowheads="1" noChangeShapeType="1"/>
            </p:cNvSpPr>
            <p:nvPr/>
          </p:nvSpPr>
          <p:spPr bwMode="auto">
            <a:xfrm>
              <a:off x="1715668" y="1591275"/>
              <a:ext cx="384039" cy="341281"/>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7" name="Rectangle 5"/>
            <p:cNvSpPr>
              <a:spLocks noChangeArrowheads="1" noChangeShapeType="1"/>
            </p:cNvSpPr>
            <p:nvPr/>
          </p:nvSpPr>
          <p:spPr bwMode="auto">
            <a:xfrm>
              <a:off x="1331640" y="1932556"/>
              <a:ext cx="768066" cy="341281"/>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8" name="Rectangle 6"/>
            <p:cNvSpPr>
              <a:spLocks noChangeArrowheads="1" noChangeShapeType="1"/>
            </p:cNvSpPr>
            <p:nvPr/>
          </p:nvSpPr>
          <p:spPr bwMode="auto">
            <a:xfrm>
              <a:off x="1715668" y="2273836"/>
              <a:ext cx="384039" cy="341284"/>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9" name="Rectangle 7"/>
            <p:cNvSpPr>
              <a:spLocks noChangeArrowheads="1" noChangeShapeType="1"/>
            </p:cNvSpPr>
            <p:nvPr/>
          </p:nvSpPr>
          <p:spPr bwMode="auto">
            <a:xfrm>
              <a:off x="1715668" y="2956398"/>
              <a:ext cx="384039" cy="341284"/>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0" name="Rectangle 8"/>
            <p:cNvSpPr>
              <a:spLocks noChangeArrowheads="1" noChangeShapeType="1"/>
            </p:cNvSpPr>
            <p:nvPr/>
          </p:nvSpPr>
          <p:spPr bwMode="auto">
            <a:xfrm>
              <a:off x="2867783" y="2956398"/>
              <a:ext cx="384039" cy="341284"/>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1" name="Rectangle 9"/>
            <p:cNvSpPr>
              <a:spLocks noChangeArrowheads="1" noChangeShapeType="1"/>
            </p:cNvSpPr>
            <p:nvPr/>
          </p:nvSpPr>
          <p:spPr bwMode="auto">
            <a:xfrm>
              <a:off x="2867783" y="1249994"/>
              <a:ext cx="768088" cy="341281"/>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2" name="Rectangle 10"/>
            <p:cNvSpPr>
              <a:spLocks noChangeArrowheads="1" noChangeShapeType="1"/>
            </p:cNvSpPr>
            <p:nvPr/>
          </p:nvSpPr>
          <p:spPr bwMode="auto">
            <a:xfrm>
              <a:off x="2483752" y="908720"/>
              <a:ext cx="384031" cy="341274"/>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3" name="Rectangle 11"/>
            <p:cNvSpPr>
              <a:spLocks noChangeArrowheads="1" noChangeShapeType="1"/>
            </p:cNvSpPr>
            <p:nvPr/>
          </p:nvSpPr>
          <p:spPr bwMode="auto">
            <a:xfrm>
              <a:off x="3251822" y="3297682"/>
              <a:ext cx="384049" cy="341290"/>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4" name="Rectangle 12"/>
            <p:cNvSpPr>
              <a:spLocks noChangeArrowheads="1" noChangeShapeType="1"/>
            </p:cNvSpPr>
            <p:nvPr/>
          </p:nvSpPr>
          <p:spPr bwMode="auto">
            <a:xfrm>
              <a:off x="2099706" y="1591275"/>
              <a:ext cx="768088" cy="682561"/>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5" name="Rectangle 13"/>
            <p:cNvSpPr>
              <a:spLocks noChangeArrowheads="1" noChangeShapeType="1"/>
            </p:cNvSpPr>
            <p:nvPr/>
          </p:nvSpPr>
          <p:spPr bwMode="auto">
            <a:xfrm>
              <a:off x="2099721" y="2615124"/>
              <a:ext cx="384031" cy="341274"/>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6" name="Rectangle 14"/>
            <p:cNvSpPr>
              <a:spLocks noChangeArrowheads="1" noChangeShapeType="1"/>
            </p:cNvSpPr>
            <p:nvPr/>
          </p:nvSpPr>
          <p:spPr bwMode="auto">
            <a:xfrm>
              <a:off x="3251840" y="1591275"/>
              <a:ext cx="384031" cy="341274"/>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7" name="Rectangle 15"/>
            <p:cNvSpPr>
              <a:spLocks noChangeArrowheads="1" noChangeShapeType="1"/>
            </p:cNvSpPr>
            <p:nvPr/>
          </p:nvSpPr>
          <p:spPr bwMode="auto">
            <a:xfrm>
              <a:off x="2483752" y="1932556"/>
              <a:ext cx="1152119" cy="1023842"/>
            </a:xfrm>
            <a:prstGeom prst="rect">
              <a:avLst/>
            </a:prstGeom>
            <a:solidFill>
              <a:srgbClr val="6E8FB7"/>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grpSp>
      <p:grpSp>
        <p:nvGrpSpPr>
          <p:cNvPr id="18" name="Gruppieren 17"/>
          <p:cNvGrpSpPr/>
          <p:nvPr/>
        </p:nvGrpSpPr>
        <p:grpSpPr>
          <a:xfrm>
            <a:off x="1440160" y="2570956"/>
            <a:ext cx="2592288" cy="648072"/>
            <a:chOff x="251520" y="1052736"/>
            <a:chExt cx="2592288" cy="648072"/>
          </a:xfrm>
        </p:grpSpPr>
        <p:sp>
          <p:nvSpPr>
            <p:cNvPr id="19" name="Abgerundetes Rechteck 18"/>
            <p:cNvSpPr/>
            <p:nvPr/>
          </p:nvSpPr>
          <p:spPr>
            <a:xfrm>
              <a:off x="251520" y="1052736"/>
              <a:ext cx="2592288" cy="648072"/>
            </a:xfrm>
            <a:prstGeom prst="roundRect">
              <a:avLst/>
            </a:prstGeom>
            <a:solidFill>
              <a:schemeClr val="bg1"/>
            </a:solidFill>
            <a:ln w="12700">
              <a:solidFill>
                <a:srgbClr val="6E8FB7"/>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0" name="Rechteck 19"/>
            <p:cNvSpPr/>
            <p:nvPr/>
          </p:nvSpPr>
          <p:spPr>
            <a:xfrm>
              <a:off x="395536" y="1124744"/>
              <a:ext cx="2339752" cy="480131"/>
            </a:xfrm>
            <a:prstGeom prst="rect">
              <a:avLst/>
            </a:prstGeom>
          </p:spPr>
          <p:txBody>
            <a:bodyPr wrap="square">
              <a:spAutoFit/>
            </a:bodyPr>
            <a:lstStyle/>
            <a:p>
              <a:pPr lvl="0" algn="ctr" defTabSz="533400">
                <a:lnSpc>
                  <a:spcPct val="90000"/>
                </a:lnSpc>
                <a:spcBef>
                  <a:spcPct val="0"/>
                </a:spcBef>
                <a:spcAft>
                  <a:spcPct val="35000"/>
                </a:spcAft>
              </a:pPr>
              <a:r>
                <a:rPr lang="de-DE" sz="1400" b="1" dirty="0" smtClean="0">
                  <a:solidFill>
                    <a:srgbClr val="6E8FB7"/>
                  </a:solidFill>
                  <a:latin typeface="Verdana" pitchFamily="34" charset="0"/>
                </a:rPr>
                <a:t>The </a:t>
              </a:r>
              <a:r>
                <a:rPr lang="de-DE" sz="1400" b="1" dirty="0" err="1" smtClean="0">
                  <a:solidFill>
                    <a:srgbClr val="6E8FB7"/>
                  </a:solidFill>
                  <a:latin typeface="Verdana" pitchFamily="34" charset="0"/>
                </a:rPr>
                <a:t>knowledge</a:t>
              </a:r>
              <a:r>
                <a:rPr lang="de-DE" sz="1400" b="1" dirty="0" smtClean="0">
                  <a:solidFill>
                    <a:srgbClr val="6E8FB7"/>
                  </a:solidFill>
                  <a:latin typeface="Verdana" pitchFamily="34" charset="0"/>
                </a:rPr>
                <a:t> </a:t>
              </a:r>
              <a:r>
                <a:rPr lang="de-DE" sz="1400" b="1" dirty="0" err="1" smtClean="0">
                  <a:solidFill>
                    <a:srgbClr val="6E8FB7"/>
                  </a:solidFill>
                  <a:latin typeface="Verdana" pitchFamily="34" charset="0"/>
                </a:rPr>
                <a:t>objective</a:t>
              </a:r>
              <a:endParaRPr lang="de-DE" sz="1400" b="1" dirty="0" smtClean="0">
                <a:solidFill>
                  <a:srgbClr val="6E8FB7"/>
                </a:solidFill>
                <a:latin typeface="Verdana" pitchFamily="34" charset="0"/>
              </a:endParaRPr>
            </a:p>
          </p:txBody>
        </p:sp>
      </p:grpSp>
      <p:grpSp>
        <p:nvGrpSpPr>
          <p:cNvPr id="21" name="Gruppieren 37"/>
          <p:cNvGrpSpPr/>
          <p:nvPr/>
        </p:nvGrpSpPr>
        <p:grpSpPr>
          <a:xfrm>
            <a:off x="4161734" y="1414690"/>
            <a:ext cx="2664285" cy="3234232"/>
            <a:chOff x="4451988" y="3125308"/>
            <a:chExt cx="2304243" cy="2730188"/>
          </a:xfrm>
        </p:grpSpPr>
        <p:sp>
          <p:nvSpPr>
            <p:cNvPr id="22" name="Rectangle 4"/>
            <p:cNvSpPr>
              <a:spLocks noChangeArrowheads="1" noChangeShapeType="1"/>
            </p:cNvSpPr>
            <p:nvPr/>
          </p:nvSpPr>
          <p:spPr bwMode="auto">
            <a:xfrm>
              <a:off x="5220072" y="3804942"/>
              <a:ext cx="384039" cy="341281"/>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23" name="Rectangle 5"/>
            <p:cNvSpPr>
              <a:spLocks noChangeArrowheads="1" noChangeShapeType="1"/>
            </p:cNvSpPr>
            <p:nvPr/>
          </p:nvSpPr>
          <p:spPr bwMode="auto">
            <a:xfrm>
              <a:off x="4452286" y="4149080"/>
              <a:ext cx="768066" cy="341281"/>
            </a:xfrm>
            <a:prstGeom prst="rect">
              <a:avLst/>
            </a:prstGeom>
            <a:solidFill>
              <a:srgbClr val="CEDAE8"/>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24" name="Rectangle 6"/>
            <p:cNvSpPr>
              <a:spLocks noChangeArrowheads="1" noChangeShapeType="1"/>
            </p:cNvSpPr>
            <p:nvPr/>
          </p:nvSpPr>
          <p:spPr bwMode="auto">
            <a:xfrm>
              <a:off x="4451988" y="4490360"/>
              <a:ext cx="384039" cy="341284"/>
            </a:xfrm>
            <a:prstGeom prst="rect">
              <a:avLst/>
            </a:prstGeom>
            <a:solidFill>
              <a:srgbClr val="CEDAE8"/>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25" name="Rectangle 7"/>
            <p:cNvSpPr>
              <a:spLocks noChangeArrowheads="1" noChangeShapeType="1"/>
            </p:cNvSpPr>
            <p:nvPr/>
          </p:nvSpPr>
          <p:spPr bwMode="auto">
            <a:xfrm>
              <a:off x="4451988" y="5172922"/>
              <a:ext cx="384039" cy="341284"/>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26" name="Rectangle 8"/>
            <p:cNvSpPr>
              <a:spLocks noChangeArrowheads="1" noChangeShapeType="1"/>
            </p:cNvSpPr>
            <p:nvPr/>
          </p:nvSpPr>
          <p:spPr bwMode="auto">
            <a:xfrm>
              <a:off x="5604103" y="5172922"/>
              <a:ext cx="384039" cy="341284"/>
            </a:xfrm>
            <a:prstGeom prst="rect">
              <a:avLst/>
            </a:prstGeom>
            <a:solidFill>
              <a:srgbClr val="CEDAE8"/>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27" name="Rectangle 9"/>
            <p:cNvSpPr>
              <a:spLocks noChangeArrowheads="1" noChangeShapeType="1"/>
            </p:cNvSpPr>
            <p:nvPr/>
          </p:nvSpPr>
          <p:spPr bwMode="auto">
            <a:xfrm>
              <a:off x="5604103" y="3466518"/>
              <a:ext cx="768088" cy="341281"/>
            </a:xfrm>
            <a:prstGeom prst="rect">
              <a:avLst/>
            </a:prstGeom>
            <a:solidFill>
              <a:srgbClr val="CEDAE8"/>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28" name="Rectangle 10"/>
            <p:cNvSpPr>
              <a:spLocks noChangeArrowheads="1" noChangeShapeType="1"/>
            </p:cNvSpPr>
            <p:nvPr/>
          </p:nvSpPr>
          <p:spPr bwMode="auto">
            <a:xfrm>
              <a:off x="6372200" y="4149080"/>
              <a:ext cx="384031" cy="341274"/>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29" name="Rectangle 11"/>
            <p:cNvSpPr>
              <a:spLocks noChangeArrowheads="1" noChangeShapeType="1"/>
            </p:cNvSpPr>
            <p:nvPr/>
          </p:nvSpPr>
          <p:spPr bwMode="auto">
            <a:xfrm>
              <a:off x="5988142" y="5514206"/>
              <a:ext cx="384049" cy="341290"/>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30" name="Rectangle 12"/>
            <p:cNvSpPr>
              <a:spLocks noChangeArrowheads="1" noChangeShapeType="1"/>
            </p:cNvSpPr>
            <p:nvPr/>
          </p:nvSpPr>
          <p:spPr bwMode="auto">
            <a:xfrm>
              <a:off x="4837080" y="3125308"/>
              <a:ext cx="768088" cy="682561"/>
            </a:xfrm>
            <a:prstGeom prst="rect">
              <a:avLst/>
            </a:prstGeom>
            <a:solidFill>
              <a:srgbClr val="CEDAE8"/>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31" name="Rectangle 13"/>
            <p:cNvSpPr>
              <a:spLocks noChangeArrowheads="1" noChangeShapeType="1"/>
            </p:cNvSpPr>
            <p:nvPr/>
          </p:nvSpPr>
          <p:spPr bwMode="auto">
            <a:xfrm>
              <a:off x="4836041" y="4831648"/>
              <a:ext cx="384031" cy="341274"/>
            </a:xfrm>
            <a:prstGeom prst="rect">
              <a:avLst/>
            </a:prstGeom>
            <a:solidFill>
              <a:srgbClr val="CEDAE8"/>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32" name="Rectangle 14"/>
            <p:cNvSpPr>
              <a:spLocks noChangeArrowheads="1" noChangeShapeType="1"/>
            </p:cNvSpPr>
            <p:nvPr/>
          </p:nvSpPr>
          <p:spPr bwMode="auto">
            <a:xfrm>
              <a:off x="5988160" y="3807799"/>
              <a:ext cx="384031" cy="341274"/>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33" name="Rectangle 15"/>
            <p:cNvSpPr>
              <a:spLocks noChangeArrowheads="1" noChangeShapeType="1"/>
            </p:cNvSpPr>
            <p:nvPr/>
          </p:nvSpPr>
          <p:spPr bwMode="auto">
            <a:xfrm>
              <a:off x="5220072" y="4149080"/>
              <a:ext cx="1152119" cy="1023842"/>
            </a:xfrm>
            <a:prstGeom prst="rect">
              <a:avLst/>
            </a:prstGeom>
            <a:solidFill>
              <a:srgbClr val="CEDAE8"/>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grpSp>
      <p:sp>
        <p:nvSpPr>
          <p:cNvPr id="47" name="Rectangle 8"/>
          <p:cNvSpPr>
            <a:spLocks noChangeArrowheads="1" noChangeShapeType="1"/>
          </p:cNvSpPr>
          <p:nvPr/>
        </p:nvSpPr>
        <p:spPr bwMode="auto">
          <a:xfrm>
            <a:off x="3723944" y="3441876"/>
            <a:ext cx="444046" cy="404291"/>
          </a:xfrm>
          <a:prstGeom prst="rect">
            <a:avLst/>
          </a:prstGeom>
          <a:solidFill>
            <a:srgbClr val="CEDAE8"/>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grpSp>
        <p:nvGrpSpPr>
          <p:cNvPr id="50" name="Gruppieren 49"/>
          <p:cNvGrpSpPr/>
          <p:nvPr/>
        </p:nvGrpSpPr>
        <p:grpSpPr>
          <a:xfrm>
            <a:off x="5400600" y="2570956"/>
            <a:ext cx="2699792" cy="648072"/>
            <a:chOff x="5220072" y="1056511"/>
            <a:chExt cx="2699792" cy="648072"/>
          </a:xfrm>
        </p:grpSpPr>
        <p:sp>
          <p:nvSpPr>
            <p:cNvPr id="51" name="Abgerundetes Rechteck 50"/>
            <p:cNvSpPr/>
            <p:nvPr/>
          </p:nvSpPr>
          <p:spPr>
            <a:xfrm>
              <a:off x="5292080" y="1056511"/>
              <a:ext cx="2592288" cy="648072"/>
            </a:xfrm>
            <a:prstGeom prst="roundRect">
              <a:avLst/>
            </a:prstGeom>
            <a:solidFill>
              <a:schemeClr val="bg1"/>
            </a:solidFill>
            <a:ln w="12700">
              <a:solidFill>
                <a:srgbClr val="CEDAE8"/>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52" name="Rechteck 51"/>
            <p:cNvSpPr/>
            <p:nvPr/>
          </p:nvSpPr>
          <p:spPr>
            <a:xfrm>
              <a:off x="5220072" y="1124744"/>
              <a:ext cx="2699792" cy="480131"/>
            </a:xfrm>
            <a:prstGeom prst="rect">
              <a:avLst/>
            </a:prstGeom>
          </p:spPr>
          <p:txBody>
            <a:bodyPr wrap="square">
              <a:spAutoFit/>
            </a:bodyPr>
            <a:lstStyle/>
            <a:p>
              <a:pPr lvl="0" algn="ctr" defTabSz="533400">
                <a:lnSpc>
                  <a:spcPct val="90000"/>
                </a:lnSpc>
                <a:spcBef>
                  <a:spcPct val="0"/>
                </a:spcBef>
                <a:spcAft>
                  <a:spcPct val="35000"/>
                </a:spcAft>
              </a:pPr>
              <a:r>
                <a:rPr lang="de-DE" sz="1400" b="1" dirty="0" smtClean="0">
                  <a:solidFill>
                    <a:schemeClr val="accent1">
                      <a:lumMod val="40000"/>
                      <a:lumOff val="60000"/>
                    </a:schemeClr>
                  </a:solidFill>
                  <a:latin typeface="Verdana" pitchFamily="34" charset="0"/>
                </a:rPr>
                <a:t>The </a:t>
              </a:r>
              <a:r>
                <a:rPr lang="de-DE" sz="1400" b="1" dirty="0" err="1" smtClean="0">
                  <a:solidFill>
                    <a:schemeClr val="accent1">
                      <a:lumMod val="40000"/>
                      <a:lumOff val="60000"/>
                    </a:schemeClr>
                  </a:solidFill>
                  <a:latin typeface="Verdana" pitchFamily="34" charset="0"/>
                </a:rPr>
                <a:t>facilitation</a:t>
              </a:r>
              <a:r>
                <a:rPr lang="de-DE" sz="1400" b="1" dirty="0" smtClean="0">
                  <a:solidFill>
                    <a:schemeClr val="accent1">
                      <a:lumMod val="40000"/>
                      <a:lumOff val="60000"/>
                    </a:schemeClr>
                  </a:solidFill>
                  <a:latin typeface="Verdana" pitchFamily="34" charset="0"/>
                </a:rPr>
                <a:t> </a:t>
              </a:r>
              <a:r>
                <a:rPr lang="de-DE" sz="1400" b="1" dirty="0" err="1" smtClean="0">
                  <a:solidFill>
                    <a:schemeClr val="accent1">
                      <a:lumMod val="40000"/>
                      <a:lumOff val="60000"/>
                    </a:schemeClr>
                  </a:solidFill>
                  <a:latin typeface="Verdana" pitchFamily="34" charset="0"/>
                </a:rPr>
                <a:t>and</a:t>
              </a:r>
              <a:r>
                <a:rPr lang="de-DE" sz="1400" b="1" dirty="0" smtClean="0">
                  <a:solidFill>
                    <a:schemeClr val="accent1">
                      <a:lumMod val="40000"/>
                      <a:lumOff val="60000"/>
                    </a:schemeClr>
                  </a:solidFill>
                  <a:latin typeface="Verdana" pitchFamily="34" charset="0"/>
                </a:rPr>
                <a:t> </a:t>
              </a:r>
              <a:r>
                <a:rPr lang="de-DE" sz="1400" b="1" dirty="0" err="1" smtClean="0">
                  <a:solidFill>
                    <a:schemeClr val="accent1">
                      <a:lumMod val="40000"/>
                      <a:lumOff val="60000"/>
                    </a:schemeClr>
                  </a:solidFill>
                  <a:latin typeface="Verdana" pitchFamily="34" charset="0"/>
                </a:rPr>
                <a:t>cooperation</a:t>
              </a:r>
              <a:r>
                <a:rPr lang="de-DE" sz="1400" b="1" dirty="0" smtClean="0">
                  <a:solidFill>
                    <a:schemeClr val="accent1">
                      <a:lumMod val="40000"/>
                      <a:lumOff val="60000"/>
                    </a:schemeClr>
                  </a:solidFill>
                  <a:latin typeface="Verdana" pitchFamily="34" charset="0"/>
                </a:rPr>
                <a:t> </a:t>
              </a:r>
              <a:r>
                <a:rPr lang="de-DE" sz="1400" b="1" dirty="0" err="1" smtClean="0">
                  <a:solidFill>
                    <a:schemeClr val="accent1">
                      <a:lumMod val="40000"/>
                      <a:lumOff val="60000"/>
                    </a:schemeClr>
                  </a:solidFill>
                  <a:latin typeface="Verdana" pitchFamily="34" charset="0"/>
                </a:rPr>
                <a:t>objective</a:t>
              </a:r>
              <a:endParaRPr lang="de-DE" sz="1400" b="1" dirty="0" smtClean="0">
                <a:solidFill>
                  <a:schemeClr val="accent1">
                    <a:lumMod val="40000"/>
                    <a:lumOff val="60000"/>
                  </a:schemeClr>
                </a:solidFill>
                <a:latin typeface="Verdana" pitchFamily="34" charset="0"/>
              </a:endParaRPr>
            </a:p>
          </p:txBody>
        </p:sp>
      </p:grpSp>
    </p:spTree>
    <p:extLst>
      <p:ext uri="{BB962C8B-B14F-4D97-AF65-F5344CB8AC3E}">
        <p14:creationId xmlns:p14="http://schemas.microsoft.com/office/powerpoint/2010/main" val="81345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linds(horizontal)">
                                      <p:cBhvr>
                                        <p:cTn id="7" dur="500"/>
                                        <p:tgtEl>
                                          <p:spTgt spid="50"/>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blinds(horizontal)">
                                      <p:cBhvr>
                                        <p:cTn id="1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Facilitation and cooperation objective</a:t>
            </a:r>
            <a:endParaRPr lang="de-DE" dirty="0" smtClean="0"/>
          </a:p>
        </p:txBody>
      </p:sp>
      <p:sp>
        <p:nvSpPr>
          <p:cNvPr id="3" name="Inhaltsplatzhalter 2"/>
          <p:cNvSpPr>
            <a:spLocks noGrp="1"/>
          </p:cNvSpPr>
          <p:nvPr>
            <p:ph idx="1"/>
          </p:nvPr>
        </p:nvSpPr>
        <p:spPr/>
        <p:txBody>
          <a:bodyPr/>
          <a:lstStyle/>
          <a:p>
            <a:endParaRPr lang="en-US" dirty="0" smtClean="0"/>
          </a:p>
          <a:p>
            <a:pPr>
              <a:buNone/>
            </a:pPr>
            <a:endParaRPr lang="en-US" sz="1000" dirty="0" smtClean="0"/>
          </a:p>
          <a:p>
            <a:endParaRPr lang="en-US" dirty="0" smtClean="0"/>
          </a:p>
          <a:p>
            <a:endParaRPr lang="de-DE" dirty="0"/>
          </a:p>
        </p:txBody>
      </p:sp>
      <p:sp>
        <p:nvSpPr>
          <p:cNvPr id="4" name="Inhaltsplatzhalter 2"/>
          <p:cNvSpPr txBox="1">
            <a:spLocks/>
          </p:cNvSpPr>
          <p:nvPr/>
        </p:nvSpPr>
        <p:spPr>
          <a:xfrm>
            <a:off x="4120632" y="1628800"/>
            <a:ext cx="3907752" cy="2540496"/>
          </a:xfrm>
          <a:prstGeom prst="rect">
            <a:avLst/>
          </a:prstGeom>
        </p:spPr>
        <p:txBody>
          <a:bodyPr vert="horz" lIns="0" tIns="45720" rIns="91440" bIns="45720" rtlCol="0">
            <a:noAutofit/>
          </a:bodyPr>
          <a:lstStyle/>
          <a:p>
            <a:pPr marL="355600" indent="-355600" defTabSz="648000">
              <a:spcBef>
                <a:spcPct val="20000"/>
              </a:spcBef>
              <a:buClr>
                <a:srgbClr val="6F8FB6"/>
              </a:buClr>
              <a:buSzPct val="120000"/>
              <a:buFont typeface="Wingdings" pitchFamily="2" charset="2"/>
              <a:buChar char="v"/>
              <a:defRPr/>
            </a:pPr>
            <a:r>
              <a:rPr lang="en-US" dirty="0" smtClean="0">
                <a:latin typeface="Trebuchet MS" pitchFamily="34" charset="0"/>
              </a:rPr>
              <a:t>facilitate exchange between and cooperating with Member States, regions, cities and all other relevant stakeholders</a:t>
            </a:r>
          </a:p>
          <a:p>
            <a:pPr marL="355600" indent="-355600" defTabSz="648000">
              <a:spcBef>
                <a:spcPct val="20000"/>
              </a:spcBef>
              <a:buClr>
                <a:srgbClr val="6F8FB6"/>
              </a:buClr>
              <a:buSzPct val="120000"/>
              <a:buFont typeface="Wingdings" pitchFamily="2" charset="2"/>
              <a:buChar char="v"/>
              <a:defRPr/>
            </a:pPr>
            <a:r>
              <a:rPr lang="en-US" dirty="0" smtClean="0">
                <a:latin typeface="Trebuchet MS" pitchFamily="34" charset="0"/>
              </a:rPr>
              <a:t>provide guidelines for adaptation</a:t>
            </a:r>
            <a:br>
              <a:rPr lang="en-US" dirty="0" smtClean="0">
                <a:latin typeface="Trebuchet MS" pitchFamily="34" charset="0"/>
              </a:rPr>
            </a:br>
            <a:endParaRPr lang="en-US" dirty="0" smtClean="0">
              <a:solidFill>
                <a:srgbClr val="6F8FB6"/>
              </a:solidFill>
              <a:latin typeface="Trebuchet MS" pitchFamily="34" charset="0"/>
            </a:endParaRPr>
          </a:p>
          <a:p>
            <a:pPr marL="342900" marR="0" lvl="0" indent="-342900" algn="l" defTabSz="914400" rtl="0" eaLnBrk="1" fontAlgn="auto" latinLnBrk="0" hangingPunct="1">
              <a:lnSpc>
                <a:spcPct val="100000"/>
              </a:lnSpc>
              <a:spcBef>
                <a:spcPct val="20000"/>
              </a:spcBef>
              <a:spcAft>
                <a:spcPts val="0"/>
              </a:spcAft>
              <a:buClr>
                <a:srgbClr val="6F8FB6"/>
              </a:buClr>
              <a:buSzPct val="120000"/>
              <a:buFont typeface="Wingdings" pitchFamily="2" charset="2"/>
              <a:buChar char="§"/>
              <a:tabLst/>
              <a:defRPr/>
            </a:pPr>
            <a:endParaRPr kumimoji="0" lang="en-US" sz="1800" b="0" i="0" u="none" strike="noStrike" kern="1200" cap="none" spc="0" normalizeH="0" baseline="0" noProof="0" dirty="0" smtClean="0">
              <a:ln>
                <a:noFill/>
              </a:ln>
              <a:solidFill>
                <a:schemeClr val="tx1"/>
              </a:solidFill>
              <a:effectLst/>
              <a:uLnTx/>
              <a:uFillTx/>
              <a:latin typeface="Trebuchet MS"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6F8FB6"/>
              </a:buClr>
              <a:buSzPct val="120000"/>
              <a:buFont typeface="Wingdings" pitchFamily="2" charset="2"/>
              <a:buChar char="§"/>
              <a:tabLst/>
              <a:defRPr/>
            </a:pPr>
            <a:endParaRPr kumimoji="0" lang="de-DE" sz="1800" b="0" i="0" u="none" strike="noStrike" kern="1200" cap="none" spc="0" normalizeH="0" baseline="0" noProof="0" dirty="0">
              <a:ln>
                <a:noFill/>
              </a:ln>
              <a:solidFill>
                <a:schemeClr val="tx1"/>
              </a:solidFill>
              <a:effectLst/>
              <a:uLnTx/>
              <a:uFillTx/>
              <a:latin typeface="Trebuchet MS" pitchFamily="34" charset="0"/>
              <a:ea typeface="+mn-ea"/>
              <a:cs typeface="+mn-cs"/>
            </a:endParaRPr>
          </a:p>
        </p:txBody>
      </p:sp>
      <p:grpSp>
        <p:nvGrpSpPr>
          <p:cNvPr id="5" name="Gruppieren 37"/>
          <p:cNvGrpSpPr/>
          <p:nvPr/>
        </p:nvGrpSpPr>
        <p:grpSpPr>
          <a:xfrm>
            <a:off x="395537" y="1340768"/>
            <a:ext cx="2088231" cy="2520280"/>
            <a:chOff x="4451988" y="3125308"/>
            <a:chExt cx="2304243" cy="2730188"/>
          </a:xfrm>
        </p:grpSpPr>
        <p:sp>
          <p:nvSpPr>
            <p:cNvPr id="6" name="Rectangle 4"/>
            <p:cNvSpPr>
              <a:spLocks noChangeArrowheads="1" noChangeShapeType="1"/>
            </p:cNvSpPr>
            <p:nvPr/>
          </p:nvSpPr>
          <p:spPr bwMode="auto">
            <a:xfrm>
              <a:off x="5220072" y="3804942"/>
              <a:ext cx="384039" cy="341281"/>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7" name="Rectangle 5"/>
            <p:cNvSpPr>
              <a:spLocks noChangeArrowheads="1" noChangeShapeType="1"/>
            </p:cNvSpPr>
            <p:nvPr/>
          </p:nvSpPr>
          <p:spPr bwMode="auto">
            <a:xfrm>
              <a:off x="4452286" y="4149080"/>
              <a:ext cx="768066" cy="341281"/>
            </a:xfrm>
            <a:prstGeom prst="rect">
              <a:avLst/>
            </a:prstGeom>
            <a:solidFill>
              <a:srgbClr val="CEDAE8"/>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8" name="Rectangle 6"/>
            <p:cNvSpPr>
              <a:spLocks noChangeArrowheads="1" noChangeShapeType="1"/>
            </p:cNvSpPr>
            <p:nvPr/>
          </p:nvSpPr>
          <p:spPr bwMode="auto">
            <a:xfrm>
              <a:off x="4451988" y="4490360"/>
              <a:ext cx="384039" cy="341284"/>
            </a:xfrm>
            <a:prstGeom prst="rect">
              <a:avLst/>
            </a:prstGeom>
            <a:solidFill>
              <a:srgbClr val="CEDAE8"/>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9" name="Rectangle 7"/>
            <p:cNvSpPr>
              <a:spLocks noChangeArrowheads="1" noChangeShapeType="1"/>
            </p:cNvSpPr>
            <p:nvPr/>
          </p:nvSpPr>
          <p:spPr bwMode="auto">
            <a:xfrm>
              <a:off x="4451988" y="5172922"/>
              <a:ext cx="384039" cy="341284"/>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0" name="Rectangle 8"/>
            <p:cNvSpPr>
              <a:spLocks noChangeArrowheads="1" noChangeShapeType="1"/>
            </p:cNvSpPr>
            <p:nvPr/>
          </p:nvSpPr>
          <p:spPr bwMode="auto">
            <a:xfrm>
              <a:off x="5604103" y="5172922"/>
              <a:ext cx="384039" cy="341284"/>
            </a:xfrm>
            <a:prstGeom prst="rect">
              <a:avLst/>
            </a:prstGeom>
            <a:solidFill>
              <a:srgbClr val="CEDAE8"/>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1" name="Rectangle 9"/>
            <p:cNvSpPr>
              <a:spLocks noChangeArrowheads="1" noChangeShapeType="1"/>
            </p:cNvSpPr>
            <p:nvPr/>
          </p:nvSpPr>
          <p:spPr bwMode="auto">
            <a:xfrm>
              <a:off x="5604103" y="3466518"/>
              <a:ext cx="768088" cy="341281"/>
            </a:xfrm>
            <a:prstGeom prst="rect">
              <a:avLst/>
            </a:prstGeom>
            <a:solidFill>
              <a:srgbClr val="CEDAE8"/>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2" name="Rectangle 10"/>
            <p:cNvSpPr>
              <a:spLocks noChangeArrowheads="1" noChangeShapeType="1"/>
            </p:cNvSpPr>
            <p:nvPr/>
          </p:nvSpPr>
          <p:spPr bwMode="auto">
            <a:xfrm>
              <a:off x="6372200" y="4149080"/>
              <a:ext cx="384031" cy="341274"/>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3" name="Rectangle 11"/>
            <p:cNvSpPr>
              <a:spLocks noChangeArrowheads="1" noChangeShapeType="1"/>
            </p:cNvSpPr>
            <p:nvPr/>
          </p:nvSpPr>
          <p:spPr bwMode="auto">
            <a:xfrm>
              <a:off x="5988142" y="5514206"/>
              <a:ext cx="384049" cy="341290"/>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4" name="Rectangle 12"/>
            <p:cNvSpPr>
              <a:spLocks noChangeArrowheads="1" noChangeShapeType="1"/>
            </p:cNvSpPr>
            <p:nvPr/>
          </p:nvSpPr>
          <p:spPr bwMode="auto">
            <a:xfrm>
              <a:off x="4837080" y="3125308"/>
              <a:ext cx="768088" cy="682561"/>
            </a:xfrm>
            <a:prstGeom prst="rect">
              <a:avLst/>
            </a:prstGeom>
            <a:solidFill>
              <a:srgbClr val="CEDAE8"/>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5" name="Rectangle 13"/>
            <p:cNvSpPr>
              <a:spLocks noChangeArrowheads="1" noChangeShapeType="1"/>
            </p:cNvSpPr>
            <p:nvPr/>
          </p:nvSpPr>
          <p:spPr bwMode="auto">
            <a:xfrm>
              <a:off x="4836041" y="4831648"/>
              <a:ext cx="384031" cy="341274"/>
            </a:xfrm>
            <a:prstGeom prst="rect">
              <a:avLst/>
            </a:prstGeom>
            <a:solidFill>
              <a:srgbClr val="CEDAE8"/>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6" name="Rectangle 14"/>
            <p:cNvSpPr>
              <a:spLocks noChangeArrowheads="1" noChangeShapeType="1"/>
            </p:cNvSpPr>
            <p:nvPr/>
          </p:nvSpPr>
          <p:spPr bwMode="auto">
            <a:xfrm>
              <a:off x="5988160" y="3807799"/>
              <a:ext cx="384031" cy="341274"/>
            </a:xfrm>
            <a:prstGeom prst="rect">
              <a:avLst/>
            </a:prstGeom>
            <a:solidFill>
              <a:schemeClr val="bg1">
                <a:lumMod val="85000"/>
              </a:schemeClr>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sp>
          <p:nvSpPr>
            <p:cNvPr id="17" name="Rectangle 15"/>
            <p:cNvSpPr>
              <a:spLocks noChangeArrowheads="1" noChangeShapeType="1"/>
            </p:cNvSpPr>
            <p:nvPr/>
          </p:nvSpPr>
          <p:spPr bwMode="auto">
            <a:xfrm>
              <a:off x="5220072" y="4149080"/>
              <a:ext cx="1152119" cy="1023842"/>
            </a:xfrm>
            <a:prstGeom prst="rect">
              <a:avLst/>
            </a:prstGeom>
            <a:solidFill>
              <a:srgbClr val="CEDAE8"/>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de-DE"/>
            </a:p>
          </p:txBody>
        </p:sp>
      </p:grpSp>
      <p:grpSp>
        <p:nvGrpSpPr>
          <p:cNvPr id="18" name="Gruppieren 17"/>
          <p:cNvGrpSpPr/>
          <p:nvPr/>
        </p:nvGrpSpPr>
        <p:grpSpPr>
          <a:xfrm>
            <a:off x="989356" y="1628800"/>
            <a:ext cx="2808312" cy="1224136"/>
            <a:chOff x="4575026" y="188277"/>
            <a:chExt cx="2808312" cy="1224136"/>
          </a:xfrm>
        </p:grpSpPr>
        <p:sp>
          <p:nvSpPr>
            <p:cNvPr id="19" name="Abgerundetes Rechteck 18"/>
            <p:cNvSpPr/>
            <p:nvPr/>
          </p:nvSpPr>
          <p:spPr>
            <a:xfrm>
              <a:off x="4701286" y="188277"/>
              <a:ext cx="2592288" cy="1224136"/>
            </a:xfrm>
            <a:prstGeom prst="roundRect">
              <a:avLst/>
            </a:prstGeom>
            <a:solidFill>
              <a:schemeClr val="bg1"/>
            </a:solidFill>
            <a:ln w="12700">
              <a:solidFill>
                <a:srgbClr val="CEDAE8"/>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0" name="Rechteck 19"/>
            <p:cNvSpPr/>
            <p:nvPr/>
          </p:nvSpPr>
          <p:spPr>
            <a:xfrm>
              <a:off x="4575026" y="331309"/>
              <a:ext cx="2808312" cy="923330"/>
            </a:xfrm>
            <a:prstGeom prst="rect">
              <a:avLst/>
            </a:prstGeom>
          </p:spPr>
          <p:txBody>
            <a:bodyPr wrap="square">
              <a:spAutoFit/>
            </a:bodyPr>
            <a:lstStyle/>
            <a:p>
              <a:pPr lvl="0" algn="ctr" defTabSz="533400">
                <a:lnSpc>
                  <a:spcPct val="90000"/>
                </a:lnSpc>
                <a:spcBef>
                  <a:spcPct val="0"/>
                </a:spcBef>
                <a:spcAft>
                  <a:spcPct val="35000"/>
                </a:spcAft>
              </a:pPr>
              <a:r>
                <a:rPr lang="de-DE" sz="2000" b="1" dirty="0" smtClean="0">
                  <a:solidFill>
                    <a:schemeClr val="accent1">
                      <a:lumMod val="40000"/>
                      <a:lumOff val="60000"/>
                    </a:schemeClr>
                  </a:solidFill>
                  <a:latin typeface="Verdana" pitchFamily="34" charset="0"/>
                </a:rPr>
                <a:t>The </a:t>
              </a:r>
              <a:r>
                <a:rPr lang="de-DE" sz="2000" b="1" dirty="0" err="1" smtClean="0">
                  <a:solidFill>
                    <a:schemeClr val="accent1">
                      <a:lumMod val="40000"/>
                      <a:lumOff val="60000"/>
                    </a:schemeClr>
                  </a:solidFill>
                  <a:latin typeface="Verdana" pitchFamily="34" charset="0"/>
                </a:rPr>
                <a:t>facilitation</a:t>
              </a:r>
              <a:r>
                <a:rPr lang="de-DE" sz="2000" b="1" dirty="0" smtClean="0">
                  <a:solidFill>
                    <a:schemeClr val="accent1">
                      <a:lumMod val="40000"/>
                      <a:lumOff val="60000"/>
                    </a:schemeClr>
                  </a:solidFill>
                  <a:latin typeface="Verdana" pitchFamily="34" charset="0"/>
                </a:rPr>
                <a:t> </a:t>
              </a:r>
              <a:r>
                <a:rPr lang="de-DE" sz="2000" b="1" dirty="0" err="1" smtClean="0">
                  <a:solidFill>
                    <a:schemeClr val="accent1">
                      <a:lumMod val="40000"/>
                      <a:lumOff val="60000"/>
                    </a:schemeClr>
                  </a:solidFill>
                  <a:latin typeface="Verdana" pitchFamily="34" charset="0"/>
                </a:rPr>
                <a:t>and</a:t>
              </a:r>
              <a:r>
                <a:rPr lang="de-DE" sz="2000" b="1" dirty="0" smtClean="0">
                  <a:solidFill>
                    <a:schemeClr val="accent1">
                      <a:lumMod val="40000"/>
                      <a:lumOff val="60000"/>
                    </a:schemeClr>
                  </a:solidFill>
                  <a:latin typeface="Verdana" pitchFamily="34" charset="0"/>
                </a:rPr>
                <a:t> </a:t>
              </a:r>
              <a:r>
                <a:rPr lang="de-DE" sz="2000" b="1" dirty="0" err="1" smtClean="0">
                  <a:solidFill>
                    <a:schemeClr val="accent1">
                      <a:lumMod val="40000"/>
                      <a:lumOff val="60000"/>
                    </a:schemeClr>
                  </a:solidFill>
                  <a:latin typeface="Verdana" pitchFamily="34" charset="0"/>
                </a:rPr>
                <a:t>cooperation</a:t>
              </a:r>
              <a:r>
                <a:rPr lang="de-DE" sz="2000" b="1" dirty="0" smtClean="0">
                  <a:solidFill>
                    <a:schemeClr val="accent1">
                      <a:lumMod val="40000"/>
                      <a:lumOff val="60000"/>
                    </a:schemeClr>
                  </a:solidFill>
                  <a:latin typeface="Verdana" pitchFamily="34" charset="0"/>
                </a:rPr>
                <a:t> </a:t>
              </a:r>
              <a:r>
                <a:rPr lang="de-DE" sz="2000" b="1" dirty="0" err="1" smtClean="0">
                  <a:solidFill>
                    <a:schemeClr val="accent1">
                      <a:lumMod val="40000"/>
                      <a:lumOff val="60000"/>
                    </a:schemeClr>
                  </a:solidFill>
                  <a:latin typeface="Verdana" pitchFamily="34" charset="0"/>
                </a:rPr>
                <a:t>objective</a:t>
              </a:r>
              <a:endParaRPr lang="de-DE" sz="2000" b="1" dirty="0" smtClean="0">
                <a:solidFill>
                  <a:schemeClr val="accent1">
                    <a:lumMod val="40000"/>
                    <a:lumOff val="60000"/>
                  </a:schemeClr>
                </a:solidFill>
                <a:latin typeface="Verdana" pitchFamily="34" charset="0"/>
              </a:endParaRPr>
            </a:p>
          </p:txBody>
        </p:sp>
      </p:grpSp>
      <p:sp>
        <p:nvSpPr>
          <p:cNvPr id="21" name="Rechteck 20"/>
          <p:cNvSpPr/>
          <p:nvPr/>
        </p:nvSpPr>
        <p:spPr>
          <a:xfrm>
            <a:off x="1044000" y="4359600"/>
            <a:ext cx="6956510" cy="1668149"/>
          </a:xfrm>
          <a:prstGeom prst="rect">
            <a:avLst/>
          </a:prstGeom>
          <a:ln>
            <a:solidFill>
              <a:schemeClr val="accent1">
                <a:lumMod val="40000"/>
                <a:lumOff val="60000"/>
              </a:schemeClr>
            </a:solidFill>
          </a:ln>
        </p:spPr>
        <p:txBody>
          <a:bodyPr wrap="square">
            <a:spAutoFit/>
          </a:bodyPr>
          <a:lstStyle/>
          <a:p>
            <a:pPr marL="266700" lvl="1" indent="-266700">
              <a:spcBef>
                <a:spcPct val="20000"/>
              </a:spcBef>
              <a:buFont typeface="Symbol" pitchFamily="18" charset="2"/>
              <a:buChar char="-"/>
            </a:pPr>
            <a:r>
              <a:rPr lang="en-US" sz="1600" dirty="0" smtClean="0">
                <a:solidFill>
                  <a:srgbClr val="6F8FB6"/>
                </a:solidFill>
                <a:latin typeface="Trebuchet MS" pitchFamily="34" charset="0"/>
              </a:rPr>
              <a:t>Stakeholder involvement on various level</a:t>
            </a:r>
          </a:p>
          <a:p>
            <a:pPr marL="266700" lvl="1" indent="-266700">
              <a:spcBef>
                <a:spcPct val="20000"/>
              </a:spcBef>
              <a:buFont typeface="Symbol" pitchFamily="18" charset="2"/>
              <a:buChar char="-"/>
            </a:pPr>
            <a:r>
              <a:rPr lang="en-US" sz="1600" dirty="0" smtClean="0">
                <a:solidFill>
                  <a:srgbClr val="6F8FB6"/>
                </a:solidFill>
                <a:latin typeface="Trebuchet MS" pitchFamily="34" charset="0"/>
              </a:rPr>
              <a:t>Developing a strategic approach to stakeholder involvement, governance structures and procedures for facilitating cooperation across all levels (national, regional, cities), Member States and institutions</a:t>
            </a:r>
          </a:p>
          <a:p>
            <a:pPr marL="266700" lvl="1" indent="-266700">
              <a:spcBef>
                <a:spcPct val="20000"/>
              </a:spcBef>
              <a:buFont typeface="Symbol" pitchFamily="18" charset="2"/>
              <a:buChar char="-"/>
            </a:pPr>
            <a:r>
              <a:rPr lang="en-US" sz="1600" dirty="0" smtClean="0">
                <a:solidFill>
                  <a:srgbClr val="6F8FB6"/>
                </a:solidFill>
                <a:latin typeface="Trebuchet MS" pitchFamily="34" charset="0"/>
              </a:rPr>
              <a:t>Elaborating guidelines</a:t>
            </a:r>
            <a:endParaRPr lang="en-US" sz="1600" dirty="0">
              <a:solidFill>
                <a:srgbClr val="6F8FB6"/>
              </a:solidFill>
              <a:latin typeface="Trebuchet MS" pitchFamily="34" charset="0"/>
            </a:endParaRPr>
          </a:p>
        </p:txBody>
      </p:sp>
    </p:spTree>
    <p:extLst>
      <p:ext uri="{BB962C8B-B14F-4D97-AF65-F5344CB8AC3E}">
        <p14:creationId xmlns:p14="http://schemas.microsoft.com/office/powerpoint/2010/main" val="255255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3123</Words>
  <Application>Microsoft Office PowerPoint</Application>
  <PresentationFormat>Bildschirmpräsentation (4:3)</PresentationFormat>
  <Paragraphs>382</Paragraphs>
  <Slides>33</Slides>
  <Notes>13</Notes>
  <HiddenSlides>0</HiddenSlides>
  <MMClips>0</MMClips>
  <ScaleCrop>false</ScaleCrop>
  <HeadingPairs>
    <vt:vector size="4" baseType="variant">
      <vt:variant>
        <vt:lpstr>Design</vt:lpstr>
      </vt:variant>
      <vt:variant>
        <vt:i4>1</vt:i4>
      </vt:variant>
      <vt:variant>
        <vt:lpstr>Folientitel</vt:lpstr>
      </vt:variant>
      <vt:variant>
        <vt:i4>33</vt:i4>
      </vt:variant>
    </vt:vector>
  </HeadingPairs>
  <TitlesOfParts>
    <vt:vector size="34" baseType="lpstr">
      <vt:lpstr>Benutzerdefiniertes Design</vt:lpstr>
      <vt:lpstr>EU Adaptation Strategy  to Climate Change</vt:lpstr>
      <vt:lpstr>Support to the EU Adaptation Strategy</vt:lpstr>
      <vt:lpstr>Three Objectives of the strategy</vt:lpstr>
      <vt:lpstr>Growing knowledge base … </vt:lpstr>
      <vt:lpstr>Knowledge objective</vt:lpstr>
      <vt:lpstr>Knowledge objective</vt:lpstr>
      <vt:lpstr>Knowledge objective</vt:lpstr>
      <vt:lpstr>Three Objectives of the strategy</vt:lpstr>
      <vt:lpstr>Facilitation and cooperation objective</vt:lpstr>
      <vt:lpstr>Meetings with Member States</vt:lpstr>
      <vt:lpstr>Stakeholder dialogues</vt:lpstr>
      <vt:lpstr>Lunch time seminars</vt:lpstr>
      <vt:lpstr>Three Objectives of the strategy</vt:lpstr>
      <vt:lpstr>Policy and market objective</vt:lpstr>
      <vt:lpstr>Policy and market objective</vt:lpstr>
      <vt:lpstr>The strategy will likely address…</vt:lpstr>
      <vt:lpstr>Roadmap </vt:lpstr>
      <vt:lpstr>Potential impacts from CC</vt:lpstr>
      <vt:lpstr> EEA State of the Environment Report 2010</vt:lpstr>
      <vt:lpstr>Sea level change - Projection</vt:lpstr>
      <vt:lpstr>Observations vs Projections</vt:lpstr>
      <vt:lpstr>Coastal Flooding</vt:lpstr>
      <vt:lpstr>Sea-level damage</vt:lpstr>
      <vt:lpstr>Sea-level damage: </vt:lpstr>
      <vt:lpstr>Sea-level damage by country </vt:lpstr>
      <vt:lpstr>Increase in temparature - Observations</vt:lpstr>
      <vt:lpstr>Increase in temparature - Projections</vt:lpstr>
      <vt:lpstr>Saline Intrusion </vt:lpstr>
      <vt:lpstr>PowerPoint-Präsentation</vt:lpstr>
      <vt:lpstr>Sea-level: costs of adaptation </vt:lpstr>
      <vt:lpstr>Sea-level rise: benefits of adaptation</vt:lpstr>
      <vt:lpstr>Existing Knowledge gaps</vt:lpstr>
      <vt:lpstr>PowerPoint-Präsentation</vt:lpstr>
    </vt:vector>
  </TitlesOfParts>
  <Company>Umweltbundesamt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prutsch andrea</dc:creator>
  <cp:lastModifiedBy>Thomas Dworak</cp:lastModifiedBy>
  <cp:revision>198</cp:revision>
  <dcterms:created xsi:type="dcterms:W3CDTF">2011-11-18T15:09:59Z</dcterms:created>
  <dcterms:modified xsi:type="dcterms:W3CDTF">2012-03-16T10:11:04Z</dcterms:modified>
</cp:coreProperties>
</file>