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8" r:id="rId2"/>
    <p:sldId id="280" r:id="rId3"/>
    <p:sldId id="293" r:id="rId4"/>
    <p:sldId id="294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713"/>
  </p:normalViewPr>
  <p:slideViewPr>
    <p:cSldViewPr snapToGrid="0" snapToObjects="1">
      <p:cViewPr>
        <p:scale>
          <a:sx n="66" d="100"/>
          <a:sy n="66" d="100"/>
        </p:scale>
        <p:origin x="-2106" y="-45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80" y="1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45D59B7-5AD4-304B-9E9F-ADBBEE7F69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656CA8-981F-A14D-AA9F-AFE303EDE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3C078-B33E-724D-8080-C87E9C20B300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18D533-8693-4944-A142-6A6F62020A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EDE2D8-5BE2-CC42-8CB1-9FEDFE493F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28491-0A9E-A848-AD97-4A1E07B4B9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726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620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464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15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46862" y="3657600"/>
            <a:ext cx="12293601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3858" y="4331772"/>
            <a:ext cx="7947624" cy="4577997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TRICTLY PRIVATE AND CONFIDENTIAL"/>
          <p:cNvSpPr txBox="1"/>
          <p:nvPr/>
        </p:nvSpPr>
        <p:spPr>
          <a:xfrm>
            <a:off x="9858388" y="50800"/>
            <a:ext cx="300659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STRICTLY PRIVATE AND CONFIDENTIAL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8581" y="1789"/>
            <a:ext cx="1203447" cy="75038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TRICTLY PRIVATE AND CONFIDENTIAL"/>
          <p:cNvSpPr txBox="1"/>
          <p:nvPr/>
        </p:nvSpPr>
        <p:spPr>
          <a:xfrm>
            <a:off x="9858388" y="50800"/>
            <a:ext cx="300659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STRICTLY PRIVATE AND CONFIDENTIAL</a:t>
            </a:r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8581" y="1789"/>
            <a:ext cx="1203447" cy="75038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8" name="Image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pic>
        <p:nvPicPr>
          <p:cNvPr id="98" name="Transparent.png" descr="Transparent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9100" y="16293"/>
            <a:ext cx="1527138" cy="81302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isann Engineering has some good news to share about…"/>
          <p:cNvSpPr txBox="1"/>
          <p:nvPr/>
        </p:nvSpPr>
        <p:spPr>
          <a:xfrm>
            <a:off x="0" y="367082"/>
            <a:ext cx="130048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www.waterfountain.no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FD8F00-C08E-294F-A83C-2C284D99C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" y="217714"/>
            <a:ext cx="1515478" cy="107086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677" y="2718288"/>
            <a:ext cx="3552985" cy="399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69" y="2807860"/>
            <a:ext cx="3458307" cy="390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kstSylinder 13"/>
          <p:cNvSpPr txBox="1"/>
          <p:nvPr/>
        </p:nvSpPr>
        <p:spPr>
          <a:xfrm>
            <a:off x="4712677" y="6979537"/>
            <a:ext cx="35529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Tor M. Stolpestad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19448" y="7256536"/>
            <a:ext cx="32204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Rolf B. Bendiksen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7663" y="2605355"/>
            <a:ext cx="3370629" cy="431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kstSylinder 16"/>
          <p:cNvSpPr txBox="1"/>
          <p:nvPr/>
        </p:nvSpPr>
        <p:spPr>
          <a:xfrm>
            <a:off x="9309792" y="7256536"/>
            <a:ext cx="27956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Kyle Hopkins</a:t>
            </a:r>
          </a:p>
        </p:txBody>
      </p:sp>
    </p:spTree>
    <p:extLst>
      <p:ext uri="{BB962C8B-B14F-4D97-AF65-F5344CB8AC3E}">
        <p14:creationId xmlns="" xmlns:p14="http://schemas.microsoft.com/office/powerpoint/2010/main" val="2887866040"/>
      </p:ext>
    </p:extLst>
  </p:cSld>
  <p:clrMapOvr>
    <a:masterClrMapping/>
  </p:clrMapOvr>
  <p:transition spd="med" advTm="291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isann Engineering has some good news to share about…"/>
          <p:cNvSpPr txBox="1"/>
          <p:nvPr/>
        </p:nvSpPr>
        <p:spPr>
          <a:xfrm>
            <a:off x="1477108" y="319836"/>
            <a:ext cx="11527692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Waterfountain10 </a:t>
            </a:r>
            <a:endParaRPr lang="en-US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Offshore Desalination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FD8F00-C08E-294F-A83C-2C284D99C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" y="217714"/>
            <a:ext cx="1515478" cy="107086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5447459" y="1977570"/>
            <a:ext cx="738316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nb-NO" dirty="0"/>
              <a:t>Field </a:t>
            </a:r>
            <a:r>
              <a:rPr lang="nb-NO" dirty="0" err="1" smtClean="0"/>
              <a:t>Tested</a:t>
            </a:r>
            <a:r>
              <a:rPr lang="nb-NO" dirty="0" smtClean="0"/>
              <a:t>, </a:t>
            </a:r>
            <a:r>
              <a:rPr lang="nb-NO" dirty="0" err="1" smtClean="0"/>
              <a:t>Proven</a:t>
            </a:r>
            <a:r>
              <a:rPr lang="nb-NO" dirty="0" smtClean="0"/>
              <a:t>, and </a:t>
            </a:r>
            <a:r>
              <a:rPr lang="nb-NO" dirty="0" err="1" smtClean="0"/>
              <a:t>patented</a:t>
            </a:r>
            <a:endParaRPr lang="nb-NO" dirty="0"/>
          </a:p>
          <a:p>
            <a:pPr algn="l"/>
            <a:r>
              <a:rPr lang="nb-NO" dirty="0"/>
              <a:t>Production up to 100 m³/day </a:t>
            </a:r>
          </a:p>
          <a:p>
            <a:pPr algn="l"/>
            <a:r>
              <a:rPr lang="nb-NO" dirty="0"/>
              <a:t>Scalable to 30,000 m³/day </a:t>
            </a:r>
            <a:endParaRPr kumimoji="0" lang="nb-NO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ECF588-1F5C-4B47-901E-FCC7B996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4233108"/>
            <a:ext cx="7160535" cy="5164976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677333" y="4033708"/>
            <a:ext cx="3839605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dirty="0" smtClean="0"/>
              <a:t>Simple to </a:t>
            </a:r>
            <a:r>
              <a:rPr lang="nb-NO" dirty="0"/>
              <a:t>relocate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dirty="0" smtClean="0"/>
              <a:t>Up to 95</a:t>
            </a:r>
            <a:r>
              <a:rPr lang="nb-NO" dirty="0"/>
              <a:t>% reduction in brine salinity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dirty="0" smtClean="0"/>
              <a:t>Up to 50</a:t>
            </a:r>
            <a:r>
              <a:rPr lang="nb-NO" dirty="0"/>
              <a:t>% reduction in operating cost</a:t>
            </a:r>
          </a:p>
        </p:txBody>
      </p:sp>
    </p:spTree>
    <p:extLst>
      <p:ext uri="{BB962C8B-B14F-4D97-AF65-F5344CB8AC3E}">
        <p14:creationId xmlns="" xmlns:p14="http://schemas.microsoft.com/office/powerpoint/2010/main" val="86145496"/>
      </p:ext>
    </p:extLst>
  </p:cSld>
  <p:clrMapOvr>
    <a:masterClrMapping/>
  </p:clrMapOvr>
  <p:transition spd="med" advTm="543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"/>
          </p:nvPr>
        </p:nvSpPr>
        <p:spPr>
          <a:xfrm>
            <a:off x="144585" y="947359"/>
            <a:ext cx="6068646" cy="1348154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5FD8F00-C08E-294F-A83C-2C284D99C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" y="217714"/>
            <a:ext cx="1515478" cy="1070862"/>
          </a:xfrm>
          <a:prstGeom prst="rect">
            <a:avLst/>
          </a:prstGeom>
        </p:spPr>
      </p:pic>
      <p:sp>
        <p:nvSpPr>
          <p:cNvPr id="11" name="Oisann Engineering has some good news to share about…">
            <a:extLst>
              <a:ext uri="{FF2B5EF4-FFF2-40B4-BE49-F238E27FC236}">
                <a16:creationId xmlns="" xmlns:a16="http://schemas.microsoft.com/office/drawing/2014/main" id="{9A067C42-FC07-9A44-BCF4-3E65D7FA0166}"/>
              </a:ext>
            </a:extLst>
          </p:cNvPr>
          <p:cNvSpPr txBox="1"/>
          <p:nvPr/>
        </p:nvSpPr>
        <p:spPr>
          <a:xfrm>
            <a:off x="0" y="79215"/>
            <a:ext cx="130048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Investment Opportunity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E45B419-69BA-C745-A954-CBDA0CE0690A}"/>
              </a:ext>
            </a:extLst>
          </p:cNvPr>
          <p:cNvSpPr/>
          <p:nvPr/>
        </p:nvSpPr>
        <p:spPr>
          <a:xfrm>
            <a:off x="1236131" y="6855216"/>
            <a:ext cx="3716813" cy="2692400"/>
          </a:xfrm>
          <a:prstGeom prst="roundRect">
            <a:avLst/>
          </a:prstGeom>
          <a:solidFill>
            <a:srgbClr val="00B050">
              <a:alpha val="6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3EBDF4-2C62-E845-AD97-652E9CAEDF68}"/>
              </a:ext>
            </a:extLst>
          </p:cNvPr>
          <p:cNvSpPr txBox="1"/>
          <p:nvPr/>
        </p:nvSpPr>
        <p:spPr>
          <a:xfrm>
            <a:off x="1236131" y="7381823"/>
            <a:ext cx="371681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€</a:t>
            </a:r>
            <a:r>
              <a:rPr lang="en-US" sz="3200" dirty="0" smtClean="0"/>
              <a:t>7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50,000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Build</a:t>
            </a:r>
            <a:r>
              <a:rPr lang="en-US" sz="3200" dirty="0"/>
              <a:t>, Test, Sell </a:t>
            </a:r>
            <a:r>
              <a:rPr lang="en-US" sz="3200" dirty="0" smtClean="0"/>
              <a:t>Waterfountain10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9175DB0E-79E4-DF4D-B522-56520871F4B6}"/>
              </a:ext>
            </a:extLst>
          </p:cNvPr>
          <p:cNvSpPr/>
          <p:nvPr/>
        </p:nvSpPr>
        <p:spPr>
          <a:xfrm>
            <a:off x="4354824" y="1121791"/>
            <a:ext cx="3716813" cy="2692400"/>
          </a:xfrm>
          <a:prstGeom prst="roundRect">
            <a:avLst/>
          </a:prstGeom>
          <a:solidFill>
            <a:srgbClr val="00B050">
              <a:alpha val="6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47075F24-C34E-FA45-B072-3B9DAB111C36}"/>
              </a:ext>
            </a:extLst>
          </p:cNvPr>
          <p:cNvSpPr/>
          <p:nvPr/>
        </p:nvSpPr>
        <p:spPr>
          <a:xfrm>
            <a:off x="2818145" y="3982626"/>
            <a:ext cx="3716813" cy="2692400"/>
          </a:xfrm>
          <a:prstGeom prst="roundRect">
            <a:avLst/>
          </a:prstGeom>
          <a:solidFill>
            <a:srgbClr val="00B050">
              <a:alpha val="6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FC4B32-523A-AA4E-92EE-B6B2F9D8FDAB}"/>
              </a:ext>
            </a:extLst>
          </p:cNvPr>
          <p:cNvSpPr txBox="1"/>
          <p:nvPr/>
        </p:nvSpPr>
        <p:spPr>
          <a:xfrm>
            <a:off x="4952944" y="7268077"/>
            <a:ext cx="6273856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600" dirty="0"/>
              <a:t>Conservation </a:t>
            </a:r>
            <a:endParaRPr lang="en-US" sz="4600" dirty="0" smtClean="0"/>
          </a:p>
          <a:p>
            <a:r>
              <a:rPr lang="en-US" sz="4400" dirty="0" smtClean="0"/>
              <a:t>International 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NGO </a:t>
            </a:r>
          </a:p>
          <a:p>
            <a:r>
              <a:rPr lang="en-US" sz="1800" dirty="0" smtClean="0"/>
              <a:t>Environmental, Aid and finance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644155-9C27-3646-88F2-82F5888D127D}"/>
              </a:ext>
            </a:extLst>
          </p:cNvPr>
          <p:cNvSpPr txBox="1"/>
          <p:nvPr/>
        </p:nvSpPr>
        <p:spPr>
          <a:xfrm>
            <a:off x="2818145" y="4027200"/>
            <a:ext cx="3716813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€</a:t>
            </a:r>
            <a:r>
              <a:rPr lang="en-US" sz="2800" dirty="0" smtClean="0"/>
              <a:t>2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,000,000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/>
              <a:t>Hawaiʻi</a:t>
            </a:r>
            <a:r>
              <a:rPr lang="en-US" sz="2800" dirty="0" smtClean="0"/>
              <a:t> Permits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r>
              <a:rPr lang="en-US" sz="2800" dirty="0" smtClean="0"/>
              <a:t>€3,000,000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Scaling up the company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38AD16-FA6A-3F42-AD02-F1F749AFE7B3}"/>
              </a:ext>
            </a:extLst>
          </p:cNvPr>
          <p:cNvSpPr txBox="1"/>
          <p:nvPr/>
        </p:nvSpPr>
        <p:spPr>
          <a:xfrm>
            <a:off x="7261801" y="4628332"/>
            <a:ext cx="4509285" cy="1364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600" dirty="0"/>
              <a:t>Randy </a:t>
            </a:r>
            <a:r>
              <a:rPr lang="en-US" sz="4600" dirty="0" err="1" smtClean="0"/>
              <a:t>Truby</a:t>
            </a:r>
            <a:endParaRPr lang="en-US" sz="4600" dirty="0" smtClean="0"/>
          </a:p>
          <a:p>
            <a:r>
              <a:rPr lang="en-US" sz="1800" dirty="0" smtClean="0"/>
              <a:t>former president IDA </a:t>
            </a:r>
          </a:p>
          <a:p>
            <a:r>
              <a:rPr lang="en-US" sz="1800" dirty="0" smtClean="0"/>
              <a:t>International Desalination </a:t>
            </a:r>
            <a:r>
              <a:rPr lang="en-US" sz="1800" dirty="0" err="1" smtClean="0"/>
              <a:t>Organisation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D476F4-57EC-1C4B-B61D-908E637A2CA2}"/>
              </a:ext>
            </a:extLst>
          </p:cNvPr>
          <p:cNvSpPr txBox="1"/>
          <p:nvPr/>
        </p:nvSpPr>
        <p:spPr>
          <a:xfrm>
            <a:off x="4354824" y="1383401"/>
            <a:ext cx="3716813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/>
              <a:t>Up to €40mill. contract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LOI Signed 2018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AA8C49-BE26-9240-8D27-269D2471F002}"/>
              </a:ext>
            </a:extLst>
          </p:cNvPr>
          <p:cNvSpPr txBox="1"/>
          <p:nvPr/>
        </p:nvSpPr>
        <p:spPr>
          <a:xfrm>
            <a:off x="8810171" y="1621436"/>
            <a:ext cx="4194629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600" dirty="0"/>
              <a:t>Pūlama Lānaʻi, </a:t>
            </a:r>
          </a:p>
          <a:p>
            <a:pPr algn="l"/>
            <a:r>
              <a:rPr lang="en-US" sz="4600" dirty="0"/>
              <a:t>Hawaiʻi USA</a:t>
            </a:r>
          </a:p>
        </p:txBody>
      </p:sp>
    </p:spTree>
    <p:extLst>
      <p:ext uri="{BB962C8B-B14F-4D97-AF65-F5344CB8AC3E}">
        <p14:creationId xmlns="" xmlns:p14="http://schemas.microsoft.com/office/powerpoint/2010/main" val="2403062533"/>
      </p:ext>
    </p:extLst>
  </p:cSld>
  <p:clrMapOvr>
    <a:masterClrMapping/>
  </p:clrMapOvr>
  <p:transition spd="med" advTm="936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357244" y="1582615"/>
            <a:ext cx="4801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100"/>
            </a:pPr>
            <a:r>
              <a:rPr lang="nb-NO" dirty="0"/>
              <a:t>Org nr: 916 804 784 Norway</a:t>
            </a:r>
          </a:p>
          <a:p>
            <a:pPr algn="l">
              <a:defRPr sz="2100"/>
            </a:pPr>
            <a:r>
              <a:rPr lang="nb-NO" dirty="0"/>
              <a:t>Org nr: 858 594 298 Netherlands</a:t>
            </a:r>
          </a:p>
          <a:p>
            <a:pPr algn="l">
              <a:defRPr sz="2100"/>
            </a:pPr>
            <a:r>
              <a:rPr lang="nb-NO" dirty="0"/>
              <a:t>Ausvigheia 10 | 4640 Søgne, Norway</a:t>
            </a:r>
          </a:p>
          <a:p>
            <a:pPr algn="l">
              <a:defRPr sz="2100"/>
            </a:pPr>
            <a:r>
              <a:rPr lang="nb-NO" dirty="0"/>
              <a:t>Agora 4 | 8934CJ Leeuwarden, Netherlands</a:t>
            </a:r>
          </a:p>
        </p:txBody>
      </p:sp>
      <p:sp>
        <p:nvSpPr>
          <p:cNvPr id="6" name="Rektangel 5"/>
          <p:cNvSpPr/>
          <p:nvPr/>
        </p:nvSpPr>
        <p:spPr>
          <a:xfrm>
            <a:off x="4023941" y="217714"/>
            <a:ext cx="4147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5400" b="1" dirty="0"/>
              <a:t>Details</a:t>
            </a:r>
            <a:endParaRPr lang="nb-NO" sz="5400" dirty="0"/>
          </a:p>
        </p:txBody>
      </p:sp>
      <p:sp>
        <p:nvSpPr>
          <p:cNvPr id="7" name="Rektangel 6"/>
          <p:cNvSpPr/>
          <p:nvPr/>
        </p:nvSpPr>
        <p:spPr>
          <a:xfrm>
            <a:off x="1581789" y="1582615"/>
            <a:ext cx="39626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2700"/>
            </a:pPr>
            <a:r>
              <a:rPr lang="nb-NO" dirty="0"/>
              <a:t>Tor Stolpestad CEO  </a:t>
            </a:r>
          </a:p>
          <a:p>
            <a:pPr algn="l">
              <a:defRPr sz="2700"/>
            </a:pPr>
            <a:r>
              <a:rPr lang="nb-NO" dirty="0"/>
              <a:t>tor@waterfountain.no</a:t>
            </a:r>
          </a:p>
          <a:p>
            <a:pPr algn="l">
              <a:defRPr sz="2700"/>
            </a:pPr>
            <a:r>
              <a:rPr lang="nb-NO" dirty="0"/>
              <a:t>+47 404-52-924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A5FD8F00-C08E-294F-A83C-2C284D99C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" y="217714"/>
            <a:ext cx="1515478" cy="1070862"/>
          </a:xfrm>
          <a:prstGeom prst="rect">
            <a:avLst/>
          </a:prstGeom>
        </p:spPr>
      </p:pic>
      <p:pic>
        <p:nvPicPr>
          <p:cNvPr id="9" name="Flekkefjord-11.jpg" descr="Flekkefjord-11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3322" y="3261649"/>
            <a:ext cx="9700544" cy="620908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kstSylinder 9"/>
          <p:cNvSpPr txBox="1"/>
          <p:nvPr/>
        </p:nvSpPr>
        <p:spPr>
          <a:xfrm>
            <a:off x="10013866" y="5297815"/>
            <a:ext cx="2990934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Waterfountain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Test-site</a:t>
            </a: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in Flekkefjord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Norway</a:t>
            </a:r>
            <a:endParaRPr kumimoji="0" lang="nb-NO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16712</TotalTime>
  <Words>141</Words>
  <Application>Microsoft Office PowerPoint</Application>
  <PresentationFormat>Egendefinert</PresentationFormat>
  <Paragraphs>45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Showroom</vt:lpstr>
      <vt:lpstr>Lysbilde 1</vt:lpstr>
      <vt:lpstr>Lysbilde 2</vt:lpstr>
      <vt:lpstr>Lysbilde 3</vt:lpstr>
      <vt:lpstr>Lysbilde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</dc:creator>
  <cp:lastModifiedBy>Tor Michael Stolpestad</cp:lastModifiedBy>
  <cp:revision>80</cp:revision>
  <dcterms:modified xsi:type="dcterms:W3CDTF">2019-01-23T22:34:26Z</dcterms:modified>
</cp:coreProperties>
</file>