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2"/>
  </p:notesMasterIdLst>
  <p:handoutMasterIdLst>
    <p:handoutMasterId r:id="rId13"/>
  </p:handoutMasterIdLst>
  <p:sldIdLst>
    <p:sldId id="258" r:id="rId3"/>
    <p:sldId id="563" r:id="rId4"/>
    <p:sldId id="561" r:id="rId5"/>
    <p:sldId id="562" r:id="rId6"/>
    <p:sldId id="508" r:id="rId7"/>
    <p:sldId id="569" r:id="rId8"/>
    <p:sldId id="567" r:id="rId9"/>
    <p:sldId id="568" r:id="rId10"/>
    <p:sldId id="565" r:id="rId11"/>
  </p:sldIdLst>
  <p:sldSz cx="12192000" cy="68580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C98B6"/>
    <a:srgbClr val="898788"/>
    <a:srgbClr val="A8A6A7"/>
    <a:srgbClr val="8B898A"/>
    <a:srgbClr val="9C9A9B"/>
    <a:srgbClr val="F8A8BB"/>
    <a:srgbClr val="CCFFCC"/>
    <a:srgbClr val="374D81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75489" autoAdjust="0"/>
  </p:normalViewPr>
  <p:slideViewPr>
    <p:cSldViewPr>
      <p:cViewPr>
        <p:scale>
          <a:sx n="36" d="100"/>
          <a:sy n="36" d="100"/>
        </p:scale>
        <p:origin x="-696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54" y="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CAPEX_WT_EXCLUDED!$T$184</c:f>
          <c:strCache>
            <c:ptCount val="1"/>
            <c:pt idx="0">
              <c:v>CAPEX Breakdown comparison (WT excluded)
Commercial stage (80 units)</c:v>
            </c:pt>
          </c:strCache>
        </c:strRef>
      </c:tx>
      <c:layout>
        <c:manualLayout>
          <c:xMode val="edge"/>
          <c:yMode val="edge"/>
          <c:x val="0.18228393079108191"/>
          <c:y val="6.6171543208922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40822465489539"/>
          <c:y val="0.24016537803928539"/>
          <c:w val="0.83744729186459299"/>
          <c:h val="0.678469266995210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CAPEX_WT_EXCLUDED!$D$62</c:f>
              <c:strCache>
                <c:ptCount val="1"/>
                <c:pt idx="0">
                  <c:v>Platform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CAPEX_WT_EXCLUDED!$H$13:$J$13</c:f>
              <c:strCache>
                <c:ptCount val="3"/>
                <c:pt idx="0">
                  <c:v>SEMI</c:v>
                </c:pt>
                <c:pt idx="1">
                  <c:v>SPAR</c:v>
                </c:pt>
                <c:pt idx="2">
                  <c:v>RDS</c:v>
                </c:pt>
              </c:strCache>
            </c:strRef>
          </c:cat>
          <c:val>
            <c:numRef>
              <c:f>CAPEX_WT_EXCLUDED!$H$62:$J$62</c:f>
              <c:numCache>
                <c:formatCode>0.00</c:formatCode>
                <c:ptCount val="3"/>
                <c:pt idx="0">
                  <c:v>1.29375</c:v>
                </c:pt>
                <c:pt idx="1">
                  <c:v>1.1344810867631772</c:v>
                </c:pt>
                <c:pt idx="2">
                  <c:v>0.90974999999999995</c:v>
                </c:pt>
              </c:numCache>
            </c:numRef>
          </c:val>
        </c:ser>
        <c:ser>
          <c:idx val="1"/>
          <c:order val="1"/>
          <c:tx>
            <c:strRef>
              <c:f>CAPEX_WT_EXCLUDED!$D$63</c:f>
              <c:strCache>
                <c:ptCount val="1"/>
                <c:pt idx="0">
                  <c:v>Onshore Turbine assembly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CAPEX_WT_EXCLUDED!$H$13:$J$13</c:f>
              <c:strCache>
                <c:ptCount val="3"/>
                <c:pt idx="0">
                  <c:v>SEMI</c:v>
                </c:pt>
                <c:pt idx="1">
                  <c:v>SPAR</c:v>
                </c:pt>
                <c:pt idx="2">
                  <c:v>RDS</c:v>
                </c:pt>
              </c:strCache>
            </c:strRef>
          </c:cat>
          <c:val>
            <c:numRef>
              <c:f>CAPEX_WT_EXCLUDED!$H$63:$J$63</c:f>
              <c:numCache>
                <c:formatCode>0.00</c:formatCode>
                <c:ptCount val="3"/>
                <c:pt idx="0">
                  <c:v>4.7813393708293671E-3</c:v>
                </c:pt>
                <c:pt idx="1">
                  <c:v>4.7813393708293671E-3</c:v>
                </c:pt>
                <c:pt idx="2">
                  <c:v>4.7813393708293671E-3</c:v>
                </c:pt>
              </c:numCache>
            </c:numRef>
          </c:val>
        </c:ser>
        <c:ser>
          <c:idx val="2"/>
          <c:order val="2"/>
          <c:tx>
            <c:strRef>
              <c:f>CAPEX_WT_EXCLUDED!$D$64</c:f>
              <c:strCache>
                <c:ptCount val="1"/>
                <c:pt idx="0">
                  <c:v>Mooring lines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CAPEX_WT_EXCLUDED!$H$13:$J$13</c:f>
              <c:strCache>
                <c:ptCount val="3"/>
                <c:pt idx="0">
                  <c:v>SEMI</c:v>
                </c:pt>
                <c:pt idx="1">
                  <c:v>SPAR</c:v>
                </c:pt>
                <c:pt idx="2">
                  <c:v>RDS</c:v>
                </c:pt>
              </c:strCache>
            </c:strRef>
          </c:cat>
          <c:val>
            <c:numRef>
              <c:f>CAPEX_WT_EXCLUDED!$H$64:$J$64</c:f>
              <c:numCache>
                <c:formatCode>0.00</c:formatCode>
                <c:ptCount val="3"/>
                <c:pt idx="0">
                  <c:v>0.17901000000000003</c:v>
                </c:pt>
                <c:pt idx="1">
                  <c:v>0.19392750000000003</c:v>
                </c:pt>
                <c:pt idx="2">
                  <c:v>0.21853818749999998</c:v>
                </c:pt>
              </c:numCache>
            </c:numRef>
          </c:val>
        </c:ser>
        <c:ser>
          <c:idx val="3"/>
          <c:order val="3"/>
          <c:tx>
            <c:strRef>
              <c:f>CAPEX_WT_EXCLUDED!$D$65</c:f>
              <c:strCache>
                <c:ptCount val="1"/>
                <c:pt idx="0">
                  <c:v>Anchor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CAPEX_WT_EXCLUDED!$H$13:$J$13</c:f>
              <c:strCache>
                <c:ptCount val="3"/>
                <c:pt idx="0">
                  <c:v>SEMI</c:v>
                </c:pt>
                <c:pt idx="1">
                  <c:v>SPAR</c:v>
                </c:pt>
                <c:pt idx="2">
                  <c:v>RDS</c:v>
                </c:pt>
              </c:strCache>
            </c:strRef>
          </c:cat>
          <c:val>
            <c:numRef>
              <c:f>CAPEX_WT_EXCLUDED!$H$65:$J$65</c:f>
              <c:numCache>
                <c:formatCode>0.00</c:formatCode>
                <c:ptCount val="3"/>
                <c:pt idx="0">
                  <c:v>7.0874999999999994E-2</c:v>
                </c:pt>
                <c:pt idx="1">
                  <c:v>8.6625000000000008E-2</c:v>
                </c:pt>
                <c:pt idx="2">
                  <c:v>0.10237500000000001</c:v>
                </c:pt>
              </c:numCache>
            </c:numRef>
          </c:val>
        </c:ser>
        <c:ser>
          <c:idx val="4"/>
          <c:order val="4"/>
          <c:tx>
            <c:strRef>
              <c:f>CAPEX_WT_EXCLUDED!$D$66</c:f>
              <c:strCache>
                <c:ptCount val="1"/>
                <c:pt idx="0">
                  <c:v>Marine Operations (T&amp;I)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CAPEX_WT_EXCLUDED!$H$13:$J$13</c:f>
              <c:strCache>
                <c:ptCount val="3"/>
                <c:pt idx="0">
                  <c:v>SEMI</c:v>
                </c:pt>
                <c:pt idx="1">
                  <c:v>SPAR</c:v>
                </c:pt>
                <c:pt idx="2">
                  <c:v>RDS</c:v>
                </c:pt>
              </c:strCache>
            </c:strRef>
          </c:cat>
          <c:val>
            <c:numRef>
              <c:f>CAPEX_WT_EXCLUDED!$H$66:$J$66</c:f>
              <c:numCache>
                <c:formatCode>0.00</c:formatCode>
                <c:ptCount val="3"/>
                <c:pt idx="0">
                  <c:v>0.11525000000000001</c:v>
                </c:pt>
                <c:pt idx="1">
                  <c:v>0.47984166666666667</c:v>
                </c:pt>
                <c:pt idx="2">
                  <c:v>0.16200000000000001</c:v>
                </c:pt>
              </c:numCache>
            </c:numRef>
          </c:val>
        </c:ser>
        <c:ser>
          <c:idx val="5"/>
          <c:order val="5"/>
          <c:tx>
            <c:strRef>
              <c:f>CAPEX_WT_EXCLUDED!$D$67</c:f>
              <c:strCache>
                <c:ptCount val="1"/>
                <c:pt idx="0">
                  <c:v>Balance of System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CAPEX_WT_EXCLUDED!$H$13:$J$13</c:f>
              <c:strCache>
                <c:ptCount val="3"/>
                <c:pt idx="0">
                  <c:v>SEMI</c:v>
                </c:pt>
                <c:pt idx="1">
                  <c:v>SPAR</c:v>
                </c:pt>
                <c:pt idx="2">
                  <c:v>RDS</c:v>
                </c:pt>
              </c:strCache>
            </c:strRef>
          </c:cat>
          <c:val>
            <c:numRef>
              <c:f>CAPEX_WT_EXCLUDED!$H$67:$J$67</c:f>
              <c:numCache>
                <c:formatCode>0.00</c:formatCode>
                <c:ptCount val="3"/>
                <c:pt idx="0">
                  <c:v>5.9937500000000005E-2</c:v>
                </c:pt>
                <c:pt idx="1">
                  <c:v>5.9937500000000005E-2</c:v>
                </c:pt>
                <c:pt idx="2">
                  <c:v>5.9937500000000005E-2</c:v>
                </c:pt>
              </c:numCache>
            </c:numRef>
          </c:val>
        </c:ser>
        <c:ser>
          <c:idx val="6"/>
          <c:order val="6"/>
          <c:tx>
            <c:strRef>
              <c:f>CAPEX_WT_EXCLUDED!$D$68</c:f>
              <c:strCache>
                <c:ptCount val="1"/>
                <c:pt idx="0">
                  <c:v>Decommissioning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CAPEX_WT_EXCLUDED!$H$13:$J$13</c:f>
              <c:strCache>
                <c:ptCount val="3"/>
                <c:pt idx="0">
                  <c:v>SEMI</c:v>
                </c:pt>
                <c:pt idx="1">
                  <c:v>SPAR</c:v>
                </c:pt>
                <c:pt idx="2">
                  <c:v>RDS</c:v>
                </c:pt>
              </c:strCache>
            </c:strRef>
          </c:cat>
          <c:val>
            <c:numRef>
              <c:f>CAPEX_WT_EXCLUDED!$H$68:$J$68</c:f>
              <c:numCache>
                <c:formatCode>0.00</c:formatCode>
                <c:ptCount val="3"/>
                <c:pt idx="0">
                  <c:v>5.1708115181124878E-2</c:v>
                </c:pt>
                <c:pt idx="1">
                  <c:v>0.11757564556804039</c:v>
                </c:pt>
                <c:pt idx="2">
                  <c:v>4.3721460806124879E-2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5522816"/>
        <c:axId val="225524352"/>
      </c:barChart>
      <c:catAx>
        <c:axId val="22552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524352"/>
        <c:crosses val="autoZero"/>
        <c:auto val="1"/>
        <c:lblAlgn val="ctr"/>
        <c:lblOffset val="100"/>
        <c:noMultiLvlLbl val="0"/>
      </c:catAx>
      <c:valAx>
        <c:axId val="22552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CAPEX_WT_EXCLUDED!$T$14</c:f>
              <c:strCache>
                <c:ptCount val="1"/>
                <c:pt idx="0">
                  <c:v>CAPEX (M€/MW)</c:v>
                </c:pt>
              </c:strCache>
            </c:strRef>
          </c:tx>
          <c:layout>
            <c:manualLayout>
              <c:xMode val="edge"/>
              <c:yMode val="edge"/>
              <c:x val="2.6657973341181883E-2"/>
              <c:y val="0.267096931901675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52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38012714579866"/>
          <c:y val="0.17432081499390989"/>
          <c:w val="0.80937272629215251"/>
          <c:h val="0.15914087036425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057" tIns="45529" rIns="91057" bIns="4552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057" tIns="45529" rIns="91057" bIns="4552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F1B86E24-F202-4BF4-9C3A-22E8907C6250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057" tIns="45529" rIns="91057" bIns="4552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057" tIns="45529" rIns="91057" bIns="455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85B8EA23-87B5-47AD-B94D-4F58FB1C75B1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6970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057" tIns="45529" rIns="91057" bIns="4552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057" tIns="45529" rIns="91057" bIns="4552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73934DF1-F16B-42E9-AA4E-48690493A6CF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7" tIns="45529" rIns="91057" bIns="4552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057" tIns="45529" rIns="91057" bIns="4552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057" tIns="45529" rIns="91057" bIns="4552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057" tIns="45529" rIns="91057" bIns="455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C6BE6485-E6B1-4347-A10D-0749EA50174A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842998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C991AF-8D19-4A95-A867-8284F55951BB}" type="slidenum">
              <a:rPr lang="es-ES" altLang="es-ES" smtClean="0"/>
              <a:pPr/>
              <a:t>1</a:t>
            </a:fld>
            <a:endParaRPr lang="es-ES" altLang="es-ES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83510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E6485-E6B1-4347-A10D-0749EA50174A}" type="slidenum">
              <a:rPr lang="en-US" altLang="es-ES" smtClean="0"/>
              <a:pPr>
                <a:defRPr/>
              </a:pPr>
              <a:t>3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7743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E6485-E6B1-4347-A10D-0749EA50174A}" type="slidenum">
              <a:rPr lang="en-US" altLang="es-ES" smtClean="0"/>
              <a:pPr>
                <a:defRPr/>
              </a:pPr>
              <a:t>4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28261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E6485-E6B1-4347-A10D-0749EA50174A}" type="slidenum">
              <a:rPr lang="en-US" altLang="es-ES" smtClean="0"/>
              <a:pPr>
                <a:defRPr/>
              </a:pPr>
              <a:t>5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221262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E6485-E6B1-4347-A10D-0749EA50174A}" type="slidenum">
              <a:rPr lang="en-US" altLang="es-ES" smtClean="0"/>
              <a:pPr>
                <a:defRPr/>
              </a:pPr>
              <a:t>6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41286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E6485-E6B1-4347-A10D-0749EA50174A}" type="slidenum">
              <a:rPr lang="en-US" altLang="es-ES" smtClean="0"/>
              <a:pPr>
                <a:defRPr/>
              </a:pPr>
              <a:t>7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92275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E6485-E6B1-4347-A10D-0749EA50174A}" type="slidenum">
              <a:rPr lang="en-US" altLang="es-ES" smtClean="0"/>
              <a:pPr>
                <a:defRPr/>
              </a:pPr>
              <a:t>8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57068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E6485-E6B1-4347-A10D-0749EA50174A}" type="slidenum">
              <a:rPr lang="en-US" altLang="es-ES" smtClean="0"/>
              <a:pPr>
                <a:defRPr/>
              </a:pPr>
              <a:t>9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84673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15"/>
          <p:cNvSpPr>
            <a:spLocks/>
          </p:cNvSpPr>
          <p:nvPr userDrawn="1"/>
        </p:nvSpPr>
        <p:spPr bwMode="auto">
          <a:xfrm>
            <a:off x="10058400" y="0"/>
            <a:ext cx="2133600" cy="2209800"/>
          </a:xfrm>
          <a:custGeom>
            <a:avLst/>
            <a:gdLst>
              <a:gd name="T0" fmla="*/ 0 w 1432"/>
              <a:gd name="T1" fmla="*/ 0 h 3492"/>
              <a:gd name="T2" fmla="*/ 2147483646 w 1432"/>
              <a:gd name="T3" fmla="*/ 0 h 3492"/>
              <a:gd name="T4" fmla="*/ 2147483646 w 1432"/>
              <a:gd name="T5" fmla="*/ 2147483646 h 3492"/>
              <a:gd name="T6" fmla="*/ 2147483646 w 1432"/>
              <a:gd name="T7" fmla="*/ 2147483646 h 3492"/>
              <a:gd name="T8" fmla="*/ 2147483646 w 1432"/>
              <a:gd name="T9" fmla="*/ 2147483646 h 3492"/>
              <a:gd name="T10" fmla="*/ 2147483646 w 1432"/>
              <a:gd name="T11" fmla="*/ 2147483646 h 3492"/>
              <a:gd name="T12" fmla="*/ 2147483646 w 1432"/>
              <a:gd name="T13" fmla="*/ 2147483646 h 3492"/>
              <a:gd name="T14" fmla="*/ 2147483646 w 1432"/>
              <a:gd name="T15" fmla="*/ 2147483646 h 3492"/>
              <a:gd name="T16" fmla="*/ 2147483646 w 1432"/>
              <a:gd name="T17" fmla="*/ 2147483646 h 3492"/>
              <a:gd name="T18" fmla="*/ 2147483646 w 1432"/>
              <a:gd name="T19" fmla="*/ 2147483646 h 3492"/>
              <a:gd name="T20" fmla="*/ 2147483646 w 1432"/>
              <a:gd name="T21" fmla="*/ 2147483646 h 3492"/>
              <a:gd name="T22" fmla="*/ 2147483646 w 1432"/>
              <a:gd name="T23" fmla="*/ 2147483646 h 3492"/>
              <a:gd name="T24" fmla="*/ 2147483646 w 1432"/>
              <a:gd name="T25" fmla="*/ 2147483646 h 3492"/>
              <a:gd name="T26" fmla="*/ 2147483646 w 1432"/>
              <a:gd name="T27" fmla="*/ 2147483646 h 3492"/>
              <a:gd name="T28" fmla="*/ 2147483646 w 1432"/>
              <a:gd name="T29" fmla="*/ 2147483646 h 3492"/>
              <a:gd name="T30" fmla="*/ 2147483646 w 1432"/>
              <a:gd name="T31" fmla="*/ 2147483646 h 3492"/>
              <a:gd name="T32" fmla="*/ 2147483646 w 1432"/>
              <a:gd name="T33" fmla="*/ 2147483646 h 3492"/>
              <a:gd name="T34" fmla="*/ 2147483646 w 1432"/>
              <a:gd name="T35" fmla="*/ 2147483646 h 3492"/>
              <a:gd name="T36" fmla="*/ 2147483646 w 1432"/>
              <a:gd name="T37" fmla="*/ 2147483646 h 3492"/>
              <a:gd name="T38" fmla="*/ 2147483646 w 1432"/>
              <a:gd name="T39" fmla="*/ 2147483646 h 3492"/>
              <a:gd name="T40" fmla="*/ 2147483646 w 1432"/>
              <a:gd name="T41" fmla="*/ 2147483646 h 3492"/>
              <a:gd name="T42" fmla="*/ 2147483646 w 1432"/>
              <a:gd name="T43" fmla="*/ 2147483646 h 3492"/>
              <a:gd name="T44" fmla="*/ 2147483646 w 1432"/>
              <a:gd name="T45" fmla="*/ 2147483646 h 3492"/>
              <a:gd name="T46" fmla="*/ 2147483646 w 1432"/>
              <a:gd name="T47" fmla="*/ 2147483646 h 3492"/>
              <a:gd name="T48" fmla="*/ 2147483646 w 1432"/>
              <a:gd name="T49" fmla="*/ 2147483646 h 3492"/>
              <a:gd name="T50" fmla="*/ 2147483646 w 1432"/>
              <a:gd name="T51" fmla="*/ 2147483646 h 3492"/>
              <a:gd name="T52" fmla="*/ 2147483646 w 1432"/>
              <a:gd name="T53" fmla="*/ 2147483646 h 3492"/>
              <a:gd name="T54" fmla="*/ 2147483646 w 1432"/>
              <a:gd name="T55" fmla="*/ 2147483646 h 3492"/>
              <a:gd name="T56" fmla="*/ 2147483646 w 1432"/>
              <a:gd name="T57" fmla="*/ 2147483646 h 3492"/>
              <a:gd name="T58" fmla="*/ 2147483646 w 1432"/>
              <a:gd name="T59" fmla="*/ 2147483646 h 3492"/>
              <a:gd name="T60" fmla="*/ 2147483646 w 1432"/>
              <a:gd name="T61" fmla="*/ 2147483646 h 3492"/>
              <a:gd name="T62" fmla="*/ 2147483646 w 1432"/>
              <a:gd name="T63" fmla="*/ 2147483646 h 3492"/>
              <a:gd name="T64" fmla="*/ 2147483646 w 1432"/>
              <a:gd name="T65" fmla="*/ 2147483646 h 3492"/>
              <a:gd name="T66" fmla="*/ 2147483646 w 1432"/>
              <a:gd name="T67" fmla="*/ 2147483646 h 3492"/>
              <a:gd name="T68" fmla="*/ 0 w 1432"/>
              <a:gd name="T69" fmla="*/ 0 h 34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1116449"/>
            <a:ext cx="9144000" cy="707886"/>
          </a:xfrm>
        </p:spPr>
        <p:txBody>
          <a:bodyPr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1900540"/>
            <a:ext cx="9144000" cy="461665"/>
          </a:xfrm>
        </p:spPr>
        <p:txBody>
          <a:bodyPr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27A07-E5C6-4350-A0C1-20896F6C543F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247063" y="633571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94202-2830-47B6-950C-D762B71F100B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423712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DE24-AEC2-42A3-98B4-9B2F91D4EFA6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AF6E-06F0-43B7-940F-BF6AFE23A0FA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82995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56EF0-88E9-4E80-B880-96A1A6003B65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9E4E-96C5-4C16-B6E1-23E97271F233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1838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396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EBFCB-7454-4BEA-9EE3-4B30BD51CF90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012C-9313-4AEC-8BD7-F79CF68DE0F0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4063077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EA42-9C40-41C3-8D29-13AA5AB0A0DE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FBA1-2716-4511-A8FF-89D3E76A3469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62714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049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F686-ABF6-4CA6-99E6-4AB7CA455FAF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08725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34338" y="6308725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B81E5-1E72-4D37-8EFD-372DE07D4956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413003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F454-86A8-4703-9856-DEBD103F09C0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CF8C7-0A3E-4373-8294-C55B0B164F36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71548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D60F4-8DCD-4201-A1B0-79A3455DA56C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03B1E-8EA3-4188-94A0-D4EC1FC2B100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80087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5B05F-9CC5-4C84-A2AF-3494DD4F6065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43EA-2DB5-4198-BDDF-3DE14B1D8B3D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9105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EE0C-4D3D-4CBE-803F-20910FD94B37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6FC7-4C07-4ED4-9F51-772F6C0C2E90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88262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440DA-5E7B-41B9-929E-2A44E50363C6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BBB7A-A3D3-4EE1-A2D1-C30016E4B45F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38869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0801-099F-4C57-9201-46B0CCB018C4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96E3-90EF-4074-A457-C3B060F399AA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10888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B4D3-12BE-4442-94D1-26E4DB6DD764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BBB6-800E-476D-B6F6-62A27748A85B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17526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D36B90-60DE-4E1D-A4D9-F03CBFC27590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1028" name="Group 32"/>
          <p:cNvGrpSpPr>
            <a:grpSpLocks/>
          </p:cNvGrpSpPr>
          <p:nvPr/>
        </p:nvGrpSpPr>
        <p:grpSpPr bwMode="auto">
          <a:xfrm>
            <a:off x="179388" y="42863"/>
            <a:ext cx="12012612" cy="6748462"/>
            <a:chOff x="-223967" y="-22114"/>
            <a:chExt cx="9367968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223967" y="-22114"/>
              <a:ext cx="914389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37" name="Freeform 9"/>
            <p:cNvSpPr>
              <a:spLocks/>
            </p:cNvSpPr>
            <p:nvPr userDrawn="1"/>
          </p:nvSpPr>
          <p:spPr bwMode="auto">
            <a:xfrm>
              <a:off x="7542331" y="0"/>
              <a:ext cx="1601670" cy="1600200"/>
            </a:xfrm>
            <a:custGeom>
              <a:avLst/>
              <a:gdLst>
                <a:gd name="T0" fmla="*/ 0 w 1432"/>
                <a:gd name="T1" fmla="*/ 0 h 3492"/>
                <a:gd name="T2" fmla="*/ 2147483646 w 1432"/>
                <a:gd name="T3" fmla="*/ 0 h 3492"/>
                <a:gd name="T4" fmla="*/ 2147483646 w 1432"/>
                <a:gd name="T5" fmla="*/ 2147483646 h 3492"/>
                <a:gd name="T6" fmla="*/ 2147483646 w 1432"/>
                <a:gd name="T7" fmla="*/ 2147483646 h 3492"/>
                <a:gd name="T8" fmla="*/ 2147483646 w 1432"/>
                <a:gd name="T9" fmla="*/ 2147483646 h 3492"/>
                <a:gd name="T10" fmla="*/ 2147483646 w 1432"/>
                <a:gd name="T11" fmla="*/ 2147483646 h 3492"/>
                <a:gd name="T12" fmla="*/ 2147483646 w 1432"/>
                <a:gd name="T13" fmla="*/ 2147483646 h 3492"/>
                <a:gd name="T14" fmla="*/ 2147483646 w 1432"/>
                <a:gd name="T15" fmla="*/ 2147483646 h 3492"/>
                <a:gd name="T16" fmla="*/ 2147483646 w 1432"/>
                <a:gd name="T17" fmla="*/ 2147483646 h 3492"/>
                <a:gd name="T18" fmla="*/ 2147483646 w 1432"/>
                <a:gd name="T19" fmla="*/ 2147483646 h 3492"/>
                <a:gd name="T20" fmla="*/ 2147483646 w 1432"/>
                <a:gd name="T21" fmla="*/ 2147483646 h 3492"/>
                <a:gd name="T22" fmla="*/ 2147483646 w 1432"/>
                <a:gd name="T23" fmla="*/ 2147483646 h 3492"/>
                <a:gd name="T24" fmla="*/ 2147483646 w 1432"/>
                <a:gd name="T25" fmla="*/ 2147483646 h 3492"/>
                <a:gd name="T26" fmla="*/ 2147483646 w 1432"/>
                <a:gd name="T27" fmla="*/ 2147483646 h 3492"/>
                <a:gd name="T28" fmla="*/ 2147483646 w 1432"/>
                <a:gd name="T29" fmla="*/ 2147483646 h 3492"/>
                <a:gd name="T30" fmla="*/ 2147483646 w 1432"/>
                <a:gd name="T31" fmla="*/ 2147483646 h 3492"/>
                <a:gd name="T32" fmla="*/ 2147483646 w 1432"/>
                <a:gd name="T33" fmla="*/ 2147483646 h 3492"/>
                <a:gd name="T34" fmla="*/ 2147483646 w 1432"/>
                <a:gd name="T35" fmla="*/ 2147483646 h 3492"/>
                <a:gd name="T36" fmla="*/ 2147483646 w 1432"/>
                <a:gd name="T37" fmla="*/ 2147483646 h 3492"/>
                <a:gd name="T38" fmla="*/ 2147483646 w 1432"/>
                <a:gd name="T39" fmla="*/ 2147483646 h 3492"/>
                <a:gd name="T40" fmla="*/ 2147483646 w 1432"/>
                <a:gd name="T41" fmla="*/ 2147483646 h 3492"/>
                <a:gd name="T42" fmla="*/ 2147483646 w 1432"/>
                <a:gd name="T43" fmla="*/ 2147483646 h 3492"/>
                <a:gd name="T44" fmla="*/ 2147483646 w 1432"/>
                <a:gd name="T45" fmla="*/ 2147483646 h 3492"/>
                <a:gd name="T46" fmla="*/ 2147483646 w 1432"/>
                <a:gd name="T47" fmla="*/ 2147483646 h 3492"/>
                <a:gd name="T48" fmla="*/ 2147483646 w 1432"/>
                <a:gd name="T49" fmla="*/ 2147483646 h 3492"/>
                <a:gd name="T50" fmla="*/ 2147483646 w 1432"/>
                <a:gd name="T51" fmla="*/ 2147483646 h 3492"/>
                <a:gd name="T52" fmla="*/ 2147483646 w 1432"/>
                <a:gd name="T53" fmla="*/ 2147483646 h 3492"/>
                <a:gd name="T54" fmla="*/ 2147483646 w 1432"/>
                <a:gd name="T55" fmla="*/ 2147483646 h 3492"/>
                <a:gd name="T56" fmla="*/ 2147483646 w 1432"/>
                <a:gd name="T57" fmla="*/ 2147483646 h 3492"/>
                <a:gd name="T58" fmla="*/ 2147483646 w 1432"/>
                <a:gd name="T59" fmla="*/ 2147483646 h 3492"/>
                <a:gd name="T60" fmla="*/ 2147483646 w 1432"/>
                <a:gd name="T61" fmla="*/ 2147483646 h 3492"/>
                <a:gd name="T62" fmla="*/ 2147483646 w 1432"/>
                <a:gd name="T63" fmla="*/ 2147483646 h 3492"/>
                <a:gd name="T64" fmla="*/ 2147483646 w 1432"/>
                <a:gd name="T65" fmla="*/ 2147483646 h 3492"/>
                <a:gd name="T66" fmla="*/ 2147483646 w 1432"/>
                <a:gd name="T67" fmla="*/ 2147483646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85763" y="4286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138117"/>
            <a:ext cx="1349281" cy="595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pic>
        <p:nvPicPr>
          <p:cNvPr id="1032" name="Imagen 1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363" y="6138863"/>
            <a:ext cx="9667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Imagen 2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221413"/>
            <a:ext cx="117633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5913" y="631507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225212-E3BD-4C13-840B-D85C9CFC12B1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8" r:id="rId12"/>
    <p:sldLayoutId id="214748385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i="1" kern="1200">
          <a:solidFill>
            <a:srgbClr val="3477B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3477B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3477B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3477B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3477B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i="1">
          <a:solidFill>
            <a:srgbClr val="3477B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i="1">
          <a:solidFill>
            <a:srgbClr val="3477B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i="1">
          <a:solidFill>
            <a:srgbClr val="3477B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i="1">
          <a:solidFill>
            <a:srgbClr val="3477B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74D8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74D8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374D8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374D8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374D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FB0CFB-95A9-4F3A-B12A-FC2C5B639920}" type="datetimeFigureOut">
              <a:rPr lang="en-US"/>
              <a:pPr>
                <a:defRPr/>
              </a:pPr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2052" name="Group 3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58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>
                <a:gd name="T0" fmla="*/ 0 w 1432"/>
                <a:gd name="T1" fmla="*/ 0 h 3492"/>
                <a:gd name="T2" fmla="*/ 2147483646 w 1432"/>
                <a:gd name="T3" fmla="*/ 0 h 3492"/>
                <a:gd name="T4" fmla="*/ 2147483646 w 1432"/>
                <a:gd name="T5" fmla="*/ 2147483646 h 3492"/>
                <a:gd name="T6" fmla="*/ 2147483646 w 1432"/>
                <a:gd name="T7" fmla="*/ 2147483646 h 3492"/>
                <a:gd name="T8" fmla="*/ 2147483646 w 1432"/>
                <a:gd name="T9" fmla="*/ 2147483646 h 3492"/>
                <a:gd name="T10" fmla="*/ 2147483646 w 1432"/>
                <a:gd name="T11" fmla="*/ 2147483646 h 3492"/>
                <a:gd name="T12" fmla="*/ 2147483646 w 1432"/>
                <a:gd name="T13" fmla="*/ 2147483646 h 3492"/>
                <a:gd name="T14" fmla="*/ 2147483646 w 1432"/>
                <a:gd name="T15" fmla="*/ 2147483646 h 3492"/>
                <a:gd name="T16" fmla="*/ 2147483646 w 1432"/>
                <a:gd name="T17" fmla="*/ 2147483646 h 3492"/>
                <a:gd name="T18" fmla="*/ 2147483646 w 1432"/>
                <a:gd name="T19" fmla="*/ 2147483646 h 3492"/>
                <a:gd name="T20" fmla="*/ 2147483646 w 1432"/>
                <a:gd name="T21" fmla="*/ 2147483646 h 3492"/>
                <a:gd name="T22" fmla="*/ 2147483646 w 1432"/>
                <a:gd name="T23" fmla="*/ 2147483646 h 3492"/>
                <a:gd name="T24" fmla="*/ 2147483646 w 1432"/>
                <a:gd name="T25" fmla="*/ 2147483646 h 3492"/>
                <a:gd name="T26" fmla="*/ 2147483646 w 1432"/>
                <a:gd name="T27" fmla="*/ 2147483646 h 3492"/>
                <a:gd name="T28" fmla="*/ 2147483646 w 1432"/>
                <a:gd name="T29" fmla="*/ 2147483646 h 3492"/>
                <a:gd name="T30" fmla="*/ 2147483646 w 1432"/>
                <a:gd name="T31" fmla="*/ 2147483646 h 3492"/>
                <a:gd name="T32" fmla="*/ 2147483646 w 1432"/>
                <a:gd name="T33" fmla="*/ 2147483646 h 3492"/>
                <a:gd name="T34" fmla="*/ 2147483646 w 1432"/>
                <a:gd name="T35" fmla="*/ 2147483646 h 3492"/>
                <a:gd name="T36" fmla="*/ 2147483646 w 1432"/>
                <a:gd name="T37" fmla="*/ 2147483646 h 3492"/>
                <a:gd name="T38" fmla="*/ 2147483646 w 1432"/>
                <a:gd name="T39" fmla="*/ 2147483646 h 3492"/>
                <a:gd name="T40" fmla="*/ 2147483646 w 1432"/>
                <a:gd name="T41" fmla="*/ 2147483646 h 3492"/>
                <a:gd name="T42" fmla="*/ 2147483646 w 1432"/>
                <a:gd name="T43" fmla="*/ 2147483646 h 3492"/>
                <a:gd name="T44" fmla="*/ 2147483646 w 1432"/>
                <a:gd name="T45" fmla="*/ 2147483646 h 3492"/>
                <a:gd name="T46" fmla="*/ 2147483646 w 1432"/>
                <a:gd name="T47" fmla="*/ 2147483646 h 3492"/>
                <a:gd name="T48" fmla="*/ 2147483646 w 1432"/>
                <a:gd name="T49" fmla="*/ 2147483646 h 3492"/>
                <a:gd name="T50" fmla="*/ 2147483646 w 1432"/>
                <a:gd name="T51" fmla="*/ 2147483646 h 3492"/>
                <a:gd name="T52" fmla="*/ 2147483646 w 1432"/>
                <a:gd name="T53" fmla="*/ 2147483646 h 3492"/>
                <a:gd name="T54" fmla="*/ 2147483646 w 1432"/>
                <a:gd name="T55" fmla="*/ 2147483646 h 3492"/>
                <a:gd name="T56" fmla="*/ 2147483646 w 1432"/>
                <a:gd name="T57" fmla="*/ 2147483646 h 3492"/>
                <a:gd name="T58" fmla="*/ 2147483646 w 1432"/>
                <a:gd name="T59" fmla="*/ 2147483646 h 3492"/>
                <a:gd name="T60" fmla="*/ 2147483646 w 1432"/>
                <a:gd name="T61" fmla="*/ 2147483646 h 3492"/>
                <a:gd name="T62" fmla="*/ 2147483646 w 1432"/>
                <a:gd name="T63" fmla="*/ 2147483646 h 3492"/>
                <a:gd name="T64" fmla="*/ 2147483646 w 1432"/>
                <a:gd name="T65" fmla="*/ 2147483646 h 3492"/>
                <a:gd name="T66" fmla="*/ 2147483646 w 1432"/>
                <a:gd name="T67" fmla="*/ 2147483646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79A054-6A5D-489B-80B1-3131BD843836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pic>
        <p:nvPicPr>
          <p:cNvPr id="2056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9" t="2148" r="10930" b="4361"/>
          <a:stretch>
            <a:fillRect/>
          </a:stretch>
        </p:blipFill>
        <p:spPr bwMode="auto">
          <a:xfrm>
            <a:off x="101600" y="268288"/>
            <a:ext cx="6578600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3477B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3477B2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3477B2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3477B2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3477B2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rgbClr val="3477B2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rgbClr val="3477B2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rgbClr val="3477B2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rgbClr val="3477B2"/>
          </a:solidFill>
          <a:latin typeface="Calibri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74D81"/>
          </a:solidFill>
          <a:latin typeface="+mn-lt"/>
          <a:ea typeface="+mn-ea"/>
          <a:cs typeface="+mn-cs"/>
        </a:defRPr>
      </a:lvl1pPr>
      <a:lvl2pPr marL="742950" indent="-285750" algn="r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74D81"/>
          </a:solidFill>
          <a:latin typeface="+mn-lt"/>
          <a:ea typeface="+mn-ea"/>
          <a:cs typeface="+mn-cs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374D81"/>
          </a:solidFill>
          <a:latin typeface="+mn-lt"/>
          <a:ea typeface="+mn-ea"/>
          <a:cs typeface="+mn-cs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374D81"/>
          </a:solidFill>
          <a:latin typeface="+mn-lt"/>
          <a:ea typeface="+mn-ea"/>
          <a:cs typeface="+mn-cs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374D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guzman@seaplace.es" TargetMode="External"/><Relationship Id="rId5" Type="http://schemas.openxmlformats.org/officeDocument/2006/relationships/hyperlink" Target="mailto:pvizcayno@seaplace.es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guzman@seaplace.es" TargetMode="External"/><Relationship Id="rId5" Type="http://schemas.openxmlformats.org/officeDocument/2006/relationships/hyperlink" Target="mailto:pvizcayno@seaplace.es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6"/>
          <p:cNvSpPr>
            <a:spLocks noGrp="1"/>
          </p:cNvSpPr>
          <p:nvPr>
            <p:ph type="title"/>
          </p:nvPr>
        </p:nvSpPr>
        <p:spPr>
          <a:xfrm>
            <a:off x="5015880" y="1268760"/>
            <a:ext cx="6834188" cy="2262187"/>
          </a:xfrm>
        </p:spPr>
        <p:txBody>
          <a:bodyPr/>
          <a:lstStyle/>
          <a:p>
            <a:pPr eaLnBrk="1" hangingPunct="1"/>
            <a:r>
              <a:rPr lang="en-US" altLang="es-ES" sz="3600" dirty="0">
                <a:solidFill>
                  <a:schemeClr val="bg2">
                    <a:lumMod val="75000"/>
                  </a:schemeClr>
                </a:solidFill>
              </a:rPr>
              <a:t>Reduced Draft Spar (RDS) </a:t>
            </a:r>
            <a:br>
              <a:rPr lang="en-US" altLang="es-ES" sz="3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s-ES" sz="3600" dirty="0">
                <a:solidFill>
                  <a:schemeClr val="bg2">
                    <a:lumMod val="75000"/>
                  </a:schemeClr>
                </a:solidFill>
              </a:rPr>
              <a:t>Floating Offshore Wind Turbines</a:t>
            </a:r>
            <a:br>
              <a:rPr lang="en-US" altLang="es-ES" sz="3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s-ES" sz="3600" dirty="0">
                <a:solidFill>
                  <a:schemeClr val="bg2">
                    <a:lumMod val="75000"/>
                  </a:schemeClr>
                </a:solidFill>
              </a:rPr>
              <a:t>A Market Opportunity</a:t>
            </a:r>
            <a:endParaRPr lang="en-US" altLang="es-ES" i="1" dirty="0">
              <a:solidFill>
                <a:schemeClr val="bg2">
                  <a:lumMod val="75000"/>
                </a:schemeClr>
              </a:solidFill>
              <a:ea typeface="Gulim" pitchFamily="34" charset="-127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6024563" y="4149080"/>
            <a:ext cx="5668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4D81"/>
                </a:solidFill>
                <a:latin typeface="Calibri" panose="020F0502020204030204" pitchFamily="34" charset="0"/>
              </a:defRPr>
            </a:lvl1pPr>
            <a:lvl2pPr marL="742950" indent="-285750" algn="r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4D81"/>
                </a:solidFill>
                <a:latin typeface="Calibri" panose="020F0502020204030204" pitchFamily="34" charset="0"/>
              </a:defRPr>
            </a:lvl2pPr>
            <a:lvl3pPr marL="1143000" indent="-228600" algn="r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74D81"/>
                </a:solidFill>
                <a:latin typeface="Calibri" panose="020F0502020204030204" pitchFamily="34" charset="0"/>
              </a:defRPr>
            </a:lvl3pPr>
            <a:lvl4pPr marL="1600200" indent="-228600" algn="r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4pPr>
            <a:lvl5pPr marL="2057400" indent="-228600" algn="r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en-US" altLang="es-ES" sz="1800" i="1" dirty="0"/>
              <a:t>Pedro López 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en-US" altLang="es-ES" sz="1800" i="1" dirty="0"/>
              <a:t>pvizcayno@seaplace.es</a:t>
            </a:r>
          </a:p>
        </p:txBody>
      </p:sp>
      <p:sp>
        <p:nvSpPr>
          <p:cNvPr id="8198" name="Rectangle 3"/>
          <p:cNvSpPr txBox="1">
            <a:spLocks noChangeArrowheads="1"/>
          </p:cNvSpPr>
          <p:nvPr/>
        </p:nvSpPr>
        <p:spPr bwMode="auto">
          <a:xfrm>
            <a:off x="9358313" y="6165105"/>
            <a:ext cx="23050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4D81"/>
                </a:solidFill>
                <a:latin typeface="Calibri" panose="020F0502020204030204" pitchFamily="34" charset="0"/>
              </a:defRPr>
            </a:lvl1pPr>
            <a:lvl2pPr marL="742950" indent="-285750" algn="r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4D81"/>
                </a:solidFill>
                <a:latin typeface="Calibri" panose="020F0502020204030204" pitchFamily="34" charset="0"/>
              </a:defRPr>
            </a:lvl2pPr>
            <a:lvl3pPr marL="1143000" indent="-228600" algn="r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74D81"/>
                </a:solidFill>
                <a:latin typeface="Calibri" panose="020F0502020204030204" pitchFamily="34" charset="0"/>
              </a:defRPr>
            </a:lvl3pPr>
            <a:lvl4pPr marL="1600200" indent="-228600" algn="r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4pPr>
            <a:lvl5pPr marL="2057400" indent="-228600" algn="r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en-US" altLang="es-ES" sz="1600" i="1" dirty="0">
                <a:solidFill>
                  <a:srgbClr val="0B1741"/>
                </a:solidFill>
              </a:rPr>
              <a:t>www.seaplace.es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en-US" altLang="es-ES" sz="1600" i="1" dirty="0">
                <a:solidFill>
                  <a:srgbClr val="0B1741"/>
                </a:solidFill>
              </a:rPr>
              <a:t>seaplace@seaplace.es 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75000"/>
              <a:buFontTx/>
              <a:buNone/>
            </a:pPr>
            <a:endParaRPr lang="en-US" altLang="es-ES" sz="1600" i="1" dirty="0">
              <a:solidFill>
                <a:srgbClr val="0B1741"/>
              </a:solidFill>
            </a:endParaRPr>
          </a:p>
        </p:txBody>
      </p:sp>
      <p:pic>
        <p:nvPicPr>
          <p:cNvPr id="8" name="Picture 6" descr="Z:\584-JJTT - Jackets para eólico offshore - 2011\Portugal - Septiembre 2011\logo_SEAPLAC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613" y="4739176"/>
            <a:ext cx="196691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514814" y="5544038"/>
            <a:ext cx="223150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s-ES" sz="1750" i="1" dirty="0">
                <a:solidFill>
                  <a:srgbClr val="898788"/>
                </a:solidFill>
              </a:rPr>
              <a:t>Offshore Engineering &amp; Ship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B861E27C-38DC-4BBF-B18C-87D163D48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1"/>
          <a:stretch/>
        </p:blipFill>
        <p:spPr>
          <a:xfrm>
            <a:off x="1744478" y="1225600"/>
            <a:ext cx="8599994" cy="50837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291" y="4797152"/>
            <a:ext cx="675000" cy="864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073" y="4814132"/>
            <a:ext cx="731787" cy="864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987" y="4797152"/>
            <a:ext cx="682941" cy="8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6103" r="9133"/>
          <a:stretch/>
        </p:blipFill>
        <p:spPr>
          <a:xfrm>
            <a:off x="7329220" y="4818914"/>
            <a:ext cx="715553" cy="864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8294" r="10182"/>
          <a:stretch/>
        </p:blipFill>
        <p:spPr>
          <a:xfrm>
            <a:off x="8832305" y="4818576"/>
            <a:ext cx="660341" cy="864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3A4C4D4-DAA2-4E55-B78F-D3DE02F37EE0}"/>
              </a:ext>
            </a:extLst>
          </p:cNvPr>
          <p:cNvSpPr txBox="1"/>
          <p:nvPr/>
        </p:nvSpPr>
        <p:spPr>
          <a:xfrm>
            <a:off x="2063552" y="573325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14.000 MW Floating in 2030 - 35.000 MM€ 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3A4C4D4-DAA2-4E55-B78F-D3DE02F37EE0}"/>
              </a:ext>
            </a:extLst>
          </p:cNvPr>
          <p:cNvSpPr txBox="1"/>
          <p:nvPr/>
        </p:nvSpPr>
        <p:spPr>
          <a:xfrm>
            <a:off x="3287688" y="2021939"/>
            <a:ext cx="5873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</a:rPr>
              <a:t>600.000 MW </a:t>
            </a:r>
            <a:r>
              <a:rPr lang="es-ES" sz="1600" b="1" dirty="0" err="1" smtClean="0">
                <a:solidFill>
                  <a:schemeClr val="bg1"/>
                </a:solidFill>
              </a:rPr>
              <a:t>already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installed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onshore</a:t>
            </a:r>
            <a:r>
              <a:rPr lang="es-ES" sz="1600" b="1" dirty="0" smtClean="0">
                <a:solidFill>
                  <a:schemeClr val="bg1"/>
                </a:solidFill>
              </a:rPr>
              <a:t> / offshore </a:t>
            </a:r>
            <a:r>
              <a:rPr lang="es-ES" sz="1600" b="1" dirty="0" err="1" smtClean="0">
                <a:solidFill>
                  <a:schemeClr val="bg1"/>
                </a:solidFill>
              </a:rPr>
              <a:t>worldwide</a:t>
            </a:r>
            <a:endParaRPr lang="es-ES" sz="16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</a:rPr>
              <a:t>20.000 MW </a:t>
            </a:r>
            <a:r>
              <a:rPr lang="es-ES" sz="1600" b="1" dirty="0" err="1" smtClean="0">
                <a:solidFill>
                  <a:schemeClr val="bg1"/>
                </a:solidFill>
              </a:rPr>
              <a:t>installed</a:t>
            </a:r>
            <a:r>
              <a:rPr lang="es-ES" sz="1600" b="1" dirty="0" smtClean="0">
                <a:solidFill>
                  <a:schemeClr val="bg1"/>
                </a:solidFill>
              </a:rPr>
              <a:t>  </a:t>
            </a:r>
            <a:r>
              <a:rPr lang="es-ES" sz="1600" b="1" dirty="0" err="1" smtClean="0">
                <a:solidFill>
                  <a:schemeClr val="bg1"/>
                </a:solidFill>
              </a:rPr>
              <a:t>fix</a:t>
            </a:r>
            <a:r>
              <a:rPr lang="es-ES" sz="1600" b="1" dirty="0" smtClean="0">
                <a:solidFill>
                  <a:schemeClr val="bg1"/>
                </a:solidFill>
              </a:rPr>
              <a:t> offshore </a:t>
            </a:r>
            <a:r>
              <a:rPr lang="es-ES" sz="1600" b="1" dirty="0" err="1" smtClean="0">
                <a:solidFill>
                  <a:schemeClr val="bg1"/>
                </a:solidFill>
              </a:rPr>
              <a:t>wind</a:t>
            </a:r>
            <a:endParaRPr lang="es-ES" sz="16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</a:rPr>
              <a:t>30 MW </a:t>
            </a:r>
            <a:r>
              <a:rPr lang="es-ES" sz="1600" b="1" dirty="0" err="1" smtClean="0">
                <a:solidFill>
                  <a:schemeClr val="bg1"/>
                </a:solidFill>
              </a:rPr>
              <a:t>installed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floating</a:t>
            </a:r>
            <a:r>
              <a:rPr lang="es-ES" sz="1600" b="1" dirty="0" smtClean="0">
                <a:solidFill>
                  <a:schemeClr val="bg1"/>
                </a:solidFill>
              </a:rPr>
              <a:t> offshore </a:t>
            </a:r>
            <a:r>
              <a:rPr lang="es-ES" sz="1600" b="1" dirty="0" err="1" smtClean="0">
                <a:solidFill>
                  <a:schemeClr val="bg1"/>
                </a:solidFill>
              </a:rPr>
              <a:t>wind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32" name="Group 7">
            <a:extLst>
              <a:ext uri="{FF2B5EF4-FFF2-40B4-BE49-F238E27FC236}">
                <a16:creationId xmlns:a16="http://schemas.microsoft.com/office/drawing/2014/main" xmlns="" id="{B8535B88-1442-491B-9870-1D8C341F9E97}"/>
              </a:ext>
            </a:extLst>
          </p:cNvPr>
          <p:cNvGrpSpPr/>
          <p:nvPr/>
        </p:nvGrpSpPr>
        <p:grpSpPr>
          <a:xfrm>
            <a:off x="3359696" y="1484784"/>
            <a:ext cx="5565260" cy="3170682"/>
            <a:chOff x="2927648" y="1340768"/>
            <a:chExt cx="7733928" cy="4587625"/>
          </a:xfrm>
        </p:grpSpPr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xmlns="" id="{077E4566-8681-4572-8DA4-CA141A988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27648" y="1340768"/>
              <a:ext cx="7733928" cy="4587625"/>
            </a:xfrm>
            <a:prstGeom prst="rect">
              <a:avLst/>
            </a:prstGeom>
          </p:spPr>
        </p:pic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29EF8FF3-6963-41CE-8CE8-2D0FAC362230}"/>
                </a:ext>
              </a:extLst>
            </p:cNvPr>
            <p:cNvSpPr/>
            <p:nvPr/>
          </p:nvSpPr>
          <p:spPr>
            <a:xfrm>
              <a:off x="4223791" y="2141628"/>
              <a:ext cx="5912640" cy="2328138"/>
            </a:xfrm>
            <a:custGeom>
              <a:avLst/>
              <a:gdLst>
                <a:gd name="connsiteX0" fmla="*/ 0 w 5161660"/>
                <a:gd name="connsiteY0" fmla="*/ 1572426 h 1572426"/>
                <a:gd name="connsiteX1" fmla="*/ 2999574 w 5161660"/>
                <a:gd name="connsiteY1" fmla="*/ 1136591 h 1572426"/>
                <a:gd name="connsiteX2" fmla="*/ 5161660 w 5161660"/>
                <a:gd name="connsiteY2" fmla="*/ 0 h 157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1660" h="1572426">
                  <a:moveTo>
                    <a:pt x="0" y="1572426"/>
                  </a:moveTo>
                  <a:cubicBezTo>
                    <a:pt x="1069648" y="1485544"/>
                    <a:pt x="2139297" y="1398662"/>
                    <a:pt x="2999574" y="1136591"/>
                  </a:cubicBezTo>
                  <a:cubicBezTo>
                    <a:pt x="3859851" y="874520"/>
                    <a:pt x="4673126" y="333286"/>
                    <a:pt x="5161660" y="0"/>
                  </a:cubicBezTo>
                </a:path>
              </a:pathLst>
            </a:custGeom>
            <a:noFill/>
            <a:ln w="127000">
              <a:solidFill>
                <a:srgbClr val="FF0000">
                  <a:alpha val="48000"/>
                </a:srgb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rgbClr val="C00000"/>
                  </a:solidFill>
                </a:rPr>
                <a:t>14 GW in 2030</a:t>
              </a:r>
            </a:p>
            <a:p>
              <a:pPr algn="ctr"/>
              <a:endParaRPr lang="es-ES" sz="1400" dirty="0">
                <a:solidFill>
                  <a:srgbClr val="C00000"/>
                </a:solidFill>
              </a:endParaRPr>
            </a:p>
            <a:p>
              <a:pPr algn="ctr"/>
              <a:endParaRPr lang="es-ES" dirty="0">
                <a:solidFill>
                  <a:srgbClr val="C00000"/>
                </a:solidFill>
              </a:endParaRPr>
            </a:p>
            <a:p>
              <a:pPr algn="ctr"/>
              <a:endParaRPr lang="es-ES" dirty="0">
                <a:solidFill>
                  <a:srgbClr val="C00000"/>
                </a:solidFill>
              </a:endParaRPr>
            </a:p>
            <a:p>
              <a:pPr algn="ctr"/>
              <a:endParaRPr lang="es-ES" dirty="0">
                <a:solidFill>
                  <a:srgbClr val="C00000"/>
                </a:solidFill>
              </a:endParaRPr>
            </a:p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EB6522D0-6347-40D3-AB9A-D8B7D864DD33}"/>
              </a:ext>
            </a:extLst>
          </p:cNvPr>
          <p:cNvSpPr txBox="1">
            <a:spLocks/>
          </p:cNvSpPr>
          <p:nvPr/>
        </p:nvSpPr>
        <p:spPr bwMode="auto">
          <a:xfrm>
            <a:off x="595808" y="-27384"/>
            <a:ext cx="1097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dirty="0" smtClean="0"/>
              <a:t>RDS Floating Offshore Wind Turbine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26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30B5907-63BC-49A5-9CED-13D3C3F10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5" y="1268760"/>
            <a:ext cx="5472608" cy="4104456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2FE27ADB-D539-4A63-88D0-935C222BB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23"/>
          <a:stretch>
            <a:fillRect/>
          </a:stretch>
        </p:blipFill>
        <p:spPr bwMode="auto">
          <a:xfrm>
            <a:off x="5664200" y="1268760"/>
            <a:ext cx="3398898" cy="32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xmlns="" id="{624E98FE-2397-43CC-A064-97755D9354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5" t="8" r="27269" b="-8"/>
          <a:stretch/>
        </p:blipFill>
        <p:spPr bwMode="auto">
          <a:xfrm>
            <a:off x="7176120" y="-141667"/>
            <a:ext cx="4968552" cy="6595003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B6522D0-6347-40D3-AB9A-D8B7D864DD33}"/>
              </a:ext>
            </a:extLst>
          </p:cNvPr>
          <p:cNvSpPr txBox="1">
            <a:spLocks/>
          </p:cNvSpPr>
          <p:nvPr/>
        </p:nvSpPr>
        <p:spPr bwMode="auto">
          <a:xfrm>
            <a:off x="595808" y="-27384"/>
            <a:ext cx="1097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dirty="0" smtClean="0"/>
              <a:t>RDS Floating Offshore Wind Turbine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7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"/>
          <a:stretch>
            <a:fillRect/>
          </a:stretch>
        </p:blipFill>
        <p:spPr bwMode="auto">
          <a:xfrm>
            <a:off x="4223792" y="551693"/>
            <a:ext cx="6390630" cy="381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ontent Placeholder 2"/>
          <p:cNvSpPr txBox="1">
            <a:spLocks/>
          </p:cNvSpPr>
          <p:nvPr/>
        </p:nvSpPr>
        <p:spPr bwMode="auto">
          <a:xfrm>
            <a:off x="407368" y="1196752"/>
            <a:ext cx="4896545" cy="207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4D8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4D8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74D8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s-ES" sz="2200" dirty="0" smtClean="0"/>
              <a:t>Fast-track </a:t>
            </a:r>
            <a:r>
              <a:rPr lang="en-US" altLang="es-ES" sz="2200" dirty="0"/>
              <a:t>construction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s-ES" sz="2200" dirty="0"/>
              <a:t>Serial construction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s-ES" sz="2200" dirty="0"/>
              <a:t>Scalable solution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s-ES" sz="2200" dirty="0"/>
              <a:t>Reduced installation cost &amp; risk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s-ES" sz="2200" dirty="0" smtClean="0"/>
              <a:t>Concrete price stable </a:t>
            </a:r>
            <a:r>
              <a:rPr lang="en-US" altLang="es-ES" sz="2200" dirty="0"/>
              <a:t>over time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s-ES" sz="2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s-ES" sz="2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s-ES" sz="2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s-ES" sz="2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s-ES" dirty="0"/>
          </a:p>
        </p:txBody>
      </p:sp>
      <p:graphicFrame>
        <p:nvGraphicFramePr>
          <p:cNvPr id="7" name="Table 1">
            <a:extLst>
              <a:ext uri="{FF2B5EF4-FFF2-40B4-BE49-F238E27FC236}">
                <a16:creationId xmlns:a16="http://schemas.microsoft.com/office/drawing/2014/main" xmlns="" id="{85B3C4F1-EED3-4ADE-AF45-2AA546D36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87257"/>
              </p:ext>
            </p:extLst>
          </p:nvPr>
        </p:nvGraphicFramePr>
        <p:xfrm>
          <a:off x="3162457" y="3847801"/>
          <a:ext cx="6245911" cy="2749551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642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9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9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25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93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4144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3477B2"/>
                          </a:solidFill>
                          <a:effectLst/>
                        </a:rPr>
                        <a:t>Manufacture</a:t>
                      </a:r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3477B2"/>
                          </a:solidFill>
                          <a:effectLst/>
                        </a:rPr>
                        <a:t>Onshore turbine assembly</a:t>
                      </a:r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solidFill>
                            <a:srgbClr val="3477B2"/>
                          </a:solidFill>
                          <a:effectLst/>
                        </a:rPr>
                        <a:t>Major </a:t>
                      </a:r>
                    </a:p>
                    <a:p>
                      <a:pPr algn="ctr" fontAlgn="b"/>
                      <a:r>
                        <a:rPr lang="en-US" sz="1800" u="none" strike="noStrike" noProof="0" dirty="0">
                          <a:solidFill>
                            <a:srgbClr val="3477B2"/>
                          </a:solidFill>
                          <a:effectLst/>
                        </a:rPr>
                        <a:t>Repair</a:t>
                      </a:r>
                      <a:endParaRPr lang="en-US" sz="1800" b="0" i="0" u="none" strike="noStrike" noProof="0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800" b="0" i="0" u="none" strike="noStrike" noProof="0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3477B2"/>
                          </a:solidFill>
                          <a:effectLst/>
                          <a:latin typeface="Calibri" panose="020F0502020204030204" pitchFamily="34" charset="0"/>
                        </a:rPr>
                        <a:t>CAPEX savings</a:t>
                      </a:r>
                    </a:p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3477B2"/>
                          </a:solidFill>
                          <a:effectLst/>
                          <a:latin typeface="Calibri" panose="020F0502020204030204" pitchFamily="34" charset="0"/>
                        </a:rPr>
                        <a:t>5 units</a:t>
                      </a:r>
                    </a:p>
                    <a:p>
                      <a:pPr algn="ctr" fontAlgn="b"/>
                      <a:endParaRPr lang="en-GB" sz="1800" b="1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3477B2"/>
                          </a:solidFill>
                          <a:effectLst/>
                          <a:latin typeface="Calibri" panose="020F0502020204030204" pitchFamily="34" charset="0"/>
                        </a:rPr>
                        <a:t>CAPEX savings</a:t>
                      </a:r>
                    </a:p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3477B2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r>
                        <a:rPr lang="en-US" sz="1800" b="1" i="0" u="none" strike="noStrike" baseline="0" noProof="0" dirty="0">
                          <a:solidFill>
                            <a:srgbClr val="3477B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kern="1200" noProof="0" dirty="0">
                          <a:solidFill>
                            <a:srgbClr val="3477B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units</a:t>
                      </a:r>
                    </a:p>
                    <a:p>
                      <a:pPr algn="ctr" fontAlgn="b"/>
                      <a:endParaRPr lang="en-US" sz="1800" b="1" i="0" u="none" strike="noStrike" noProof="0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5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3477B2"/>
                          </a:solidFill>
                          <a:effectLst/>
                        </a:rPr>
                        <a:t>RDS</a:t>
                      </a:r>
                      <a:endParaRPr lang="en-GB" sz="1800" b="1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5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3477B2"/>
                          </a:solidFill>
                          <a:effectLst/>
                        </a:rPr>
                        <a:t>Spar</a:t>
                      </a:r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r>
                        <a:rPr lang="es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5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3477B2"/>
                          </a:solidFill>
                          <a:effectLst/>
                        </a:rPr>
                        <a:t>Semi</a:t>
                      </a:r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es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FA973AA-609A-41B2-8646-EAFEA2E30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69" y="504747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D3071100-55CD-4B02-A73D-F77930470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69" y="612759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A6ABADF2-85D1-46A0-B038-8FE08FC56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05" y="504747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213400A5-6050-4C8C-A6D0-7D422514C5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05" y="5593039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0DCA97A9-A545-4020-B12E-A53C8EFEF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69" y="558753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D67AF4C6-8BB1-4578-B388-4E86E425A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05" y="61436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7A6D257F-7C1C-4FC6-8495-7EC6AB284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39" y="504747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723F1391-457F-4C38-AE2F-1DA026FD21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39" y="557515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03C2F389-E074-4CB7-B785-8B27E7E78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27" y="6113287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4FF9ADAE-5752-43F8-9057-879F558C7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55" y="4999929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4FF9ADAE-5752-43F8-9057-879F558C7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67" y="4999929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EB6522D0-6347-40D3-AB9A-D8B7D864DD33}"/>
              </a:ext>
            </a:extLst>
          </p:cNvPr>
          <p:cNvSpPr txBox="1">
            <a:spLocks/>
          </p:cNvSpPr>
          <p:nvPr/>
        </p:nvSpPr>
        <p:spPr bwMode="auto">
          <a:xfrm>
            <a:off x="595808" y="-27384"/>
            <a:ext cx="1097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dirty="0" smtClean="0"/>
              <a:t>RDS Floating Offshore Wind Turbine</a:t>
            </a:r>
            <a:endParaRPr lang="en-GB" dirty="0"/>
          </a:p>
        </p:txBody>
      </p:sp>
      <p:sp>
        <p:nvSpPr>
          <p:cNvPr id="2" name="Rectángulo redondeado 1"/>
          <p:cNvSpPr/>
          <p:nvPr/>
        </p:nvSpPr>
        <p:spPr>
          <a:xfrm>
            <a:off x="3071664" y="4944180"/>
            <a:ext cx="6408712" cy="5730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redondeado 2"/>
          <p:cNvSpPr/>
          <p:nvPr/>
        </p:nvSpPr>
        <p:spPr>
          <a:xfrm>
            <a:off x="7248127" y="3847801"/>
            <a:ext cx="2206609" cy="27495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2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64" y="619581"/>
            <a:ext cx="7855868" cy="589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Z:\584-JJTT - Jackets para eólico offshore - 2011\Portugal - Septiembre 2011\logo_SEAPLAC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1" y="5184478"/>
            <a:ext cx="196691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96688" y="5989340"/>
            <a:ext cx="223150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s-ES" sz="1750" i="1" dirty="0">
                <a:solidFill>
                  <a:srgbClr val="898788"/>
                </a:solidFill>
              </a:rPr>
              <a:t>Offshore Engineering &amp; Ship Design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624392" y="5072807"/>
            <a:ext cx="2527474" cy="152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s-ES" b="1" dirty="0">
                <a:solidFill>
                  <a:srgbClr val="898788"/>
                </a:solidFill>
              </a:rPr>
              <a:t>Contact</a:t>
            </a:r>
            <a:r>
              <a:rPr lang="en-US" altLang="es-ES" dirty="0">
                <a:solidFill>
                  <a:srgbClr val="898788"/>
                </a:solidFill>
              </a:rPr>
              <a:t>: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s-ES" i="1" dirty="0">
                <a:solidFill>
                  <a:srgbClr val="898788"/>
                </a:solidFill>
              </a:rPr>
              <a:t>Pedro Lopez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s-ES" sz="1600" i="1" dirty="0" smtClean="0">
                <a:solidFill>
                  <a:srgbClr val="898788"/>
                </a:solidFill>
                <a:hlinkClick r:id="rId5"/>
              </a:rPr>
              <a:t>pvizcayno@seaplace.es</a:t>
            </a:r>
            <a:endParaRPr lang="en-US" altLang="es-ES" sz="1600" i="1" dirty="0" smtClean="0">
              <a:solidFill>
                <a:srgbClr val="898788"/>
              </a:solidFill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s-ES" i="1" dirty="0">
                <a:solidFill>
                  <a:srgbClr val="898788"/>
                </a:solidFill>
              </a:rPr>
              <a:t>Santiago de Guzmán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s-ES" sz="1600" i="1" dirty="0" smtClean="0">
                <a:solidFill>
                  <a:srgbClr val="898788"/>
                </a:solidFill>
                <a:hlinkClick r:id="rId6"/>
              </a:rPr>
              <a:t>sguzman@seaplace.es</a:t>
            </a:r>
            <a:endParaRPr lang="en-US" altLang="es-ES" sz="1600" i="1" dirty="0" smtClean="0">
              <a:solidFill>
                <a:srgbClr val="898788"/>
              </a:solidFill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s-ES" sz="1600" i="1" dirty="0">
              <a:solidFill>
                <a:srgbClr val="898788"/>
              </a:solidFill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s-ES" sz="1600" i="1" dirty="0">
              <a:solidFill>
                <a:srgbClr val="898788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B7E42ED-2864-4D4D-87B0-39186BC90F89}"/>
              </a:ext>
            </a:extLst>
          </p:cNvPr>
          <p:cNvSpPr txBox="1"/>
          <p:nvPr/>
        </p:nvSpPr>
        <p:spPr>
          <a:xfrm>
            <a:off x="2207568" y="475998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Short-Term </a:t>
            </a:r>
            <a:r>
              <a:rPr lang="en-GB" b="1" dirty="0">
                <a:solidFill>
                  <a:schemeClr val="bg1"/>
                </a:solidFill>
              </a:rPr>
              <a:t>Target: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10-12 MW </a:t>
            </a:r>
            <a:r>
              <a:rPr lang="en-GB" b="1" dirty="0" smtClean="0">
                <a:solidFill>
                  <a:schemeClr val="bg1"/>
                </a:solidFill>
              </a:rPr>
              <a:t>Pre-commercial </a:t>
            </a:r>
            <a:r>
              <a:rPr lang="en-GB" b="1" dirty="0">
                <a:solidFill>
                  <a:schemeClr val="bg1"/>
                </a:solidFill>
              </a:rPr>
              <a:t>unit in 2 years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Investment </a:t>
            </a:r>
            <a:r>
              <a:rPr lang="en-GB" b="1" dirty="0">
                <a:solidFill>
                  <a:schemeClr val="bg1"/>
                </a:solidFill>
              </a:rPr>
              <a:t>of </a:t>
            </a:r>
            <a:r>
              <a:rPr lang="en-GB" b="1" dirty="0" smtClean="0">
                <a:solidFill>
                  <a:schemeClr val="bg1"/>
                </a:solidFill>
              </a:rPr>
              <a:t>2 MM</a:t>
            </a:r>
            <a:r>
              <a:rPr lang="en-GB" b="1" dirty="0">
                <a:solidFill>
                  <a:schemeClr val="bg1"/>
                </a:solidFill>
              </a:rPr>
              <a:t>€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On-going </a:t>
            </a:r>
            <a:r>
              <a:rPr lang="en-GB" b="1" dirty="0">
                <a:solidFill>
                  <a:schemeClr val="bg1"/>
                </a:solidFill>
              </a:rPr>
              <a:t>contacts with potential </a:t>
            </a:r>
            <a:r>
              <a:rPr lang="en-GB" b="1" dirty="0" smtClean="0">
                <a:solidFill>
                  <a:schemeClr val="bg1"/>
                </a:solidFill>
              </a:rPr>
              <a:t>clients, shareholders </a:t>
            </a:r>
            <a:r>
              <a:rPr lang="en-GB" b="1" dirty="0">
                <a:solidFill>
                  <a:schemeClr val="bg1"/>
                </a:solidFill>
              </a:rPr>
              <a:t>and </a:t>
            </a:r>
            <a:r>
              <a:rPr lang="en-GB" b="1" dirty="0" smtClean="0">
                <a:solidFill>
                  <a:schemeClr val="bg1"/>
                </a:solidFill>
              </a:rPr>
              <a:t>OEMs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Medium-Term </a:t>
            </a:r>
            <a:r>
              <a:rPr lang="en-GB" b="1" dirty="0">
                <a:solidFill>
                  <a:schemeClr val="bg1"/>
                </a:solidFill>
              </a:rPr>
              <a:t>Target: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7% of the European market valued in </a:t>
            </a:r>
            <a:r>
              <a:rPr lang="en-GB" b="1" dirty="0" smtClean="0">
                <a:solidFill>
                  <a:schemeClr val="bg1"/>
                </a:solidFill>
              </a:rPr>
              <a:t>700+ MM€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EB6522D0-6347-40D3-AB9A-D8B7D864DD33}"/>
              </a:ext>
            </a:extLst>
          </p:cNvPr>
          <p:cNvSpPr txBox="1">
            <a:spLocks/>
          </p:cNvSpPr>
          <p:nvPr/>
        </p:nvSpPr>
        <p:spPr bwMode="auto">
          <a:xfrm>
            <a:off x="595808" y="-27384"/>
            <a:ext cx="1097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dirty="0" smtClean="0"/>
              <a:t>RDS Floating Offshore Wind Turbine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64" y="619581"/>
            <a:ext cx="7855868" cy="589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Z:\584-JJTT - Jackets para eólico offshore - 2011\Portugal - Septiembre 2011\logo_SEAPLAC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1" y="5184478"/>
            <a:ext cx="196691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96688" y="5989340"/>
            <a:ext cx="223150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s-ES" sz="1750" i="1" dirty="0">
                <a:solidFill>
                  <a:srgbClr val="898788"/>
                </a:solidFill>
              </a:rPr>
              <a:t>Offshore Engineering &amp; Ship Design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624392" y="5072807"/>
            <a:ext cx="2527474" cy="152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s-ES" b="1" dirty="0">
                <a:solidFill>
                  <a:srgbClr val="898788"/>
                </a:solidFill>
              </a:rPr>
              <a:t>Contact</a:t>
            </a:r>
            <a:r>
              <a:rPr lang="en-US" altLang="es-ES" dirty="0">
                <a:solidFill>
                  <a:srgbClr val="898788"/>
                </a:solidFill>
              </a:rPr>
              <a:t>: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s-ES" i="1" dirty="0">
                <a:solidFill>
                  <a:srgbClr val="898788"/>
                </a:solidFill>
              </a:rPr>
              <a:t>Pedro Lopez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s-ES" sz="1600" i="1" dirty="0" smtClean="0">
                <a:solidFill>
                  <a:srgbClr val="898788"/>
                </a:solidFill>
                <a:hlinkClick r:id="rId5"/>
              </a:rPr>
              <a:t>pvizcayno@seaplace.es</a:t>
            </a:r>
            <a:endParaRPr lang="en-US" altLang="es-ES" sz="1600" i="1" dirty="0" smtClean="0">
              <a:solidFill>
                <a:srgbClr val="898788"/>
              </a:solidFill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s-ES" i="1" dirty="0">
                <a:solidFill>
                  <a:srgbClr val="898788"/>
                </a:solidFill>
              </a:rPr>
              <a:t>Santiago de Guzmán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s-ES" sz="1600" i="1" dirty="0" smtClean="0">
                <a:solidFill>
                  <a:srgbClr val="898788"/>
                </a:solidFill>
                <a:hlinkClick r:id="rId6"/>
              </a:rPr>
              <a:t>sguzman@seaplace.es</a:t>
            </a:r>
            <a:endParaRPr lang="en-US" altLang="es-ES" sz="1600" i="1" dirty="0" smtClean="0">
              <a:solidFill>
                <a:srgbClr val="898788"/>
              </a:solidFill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s-ES" sz="1600" i="1" dirty="0">
              <a:solidFill>
                <a:srgbClr val="898788"/>
              </a:solidFill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s-ES" sz="1600" i="1" dirty="0">
              <a:solidFill>
                <a:srgbClr val="898788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B6522D0-6347-40D3-AB9A-D8B7D864DD33}"/>
              </a:ext>
            </a:extLst>
          </p:cNvPr>
          <p:cNvSpPr txBox="1">
            <a:spLocks/>
          </p:cNvSpPr>
          <p:nvPr/>
        </p:nvSpPr>
        <p:spPr bwMode="auto">
          <a:xfrm>
            <a:off x="595808" y="-27384"/>
            <a:ext cx="1097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dirty="0" smtClean="0"/>
              <a:t>RDS Floating Offshore Wind Turbine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2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ontent Placeholder 2"/>
          <p:cNvSpPr>
            <a:spLocks noGrp="1"/>
          </p:cNvSpPr>
          <p:nvPr>
            <p:ph idx="1"/>
          </p:nvPr>
        </p:nvSpPr>
        <p:spPr>
          <a:xfrm>
            <a:off x="929" y="1412777"/>
            <a:ext cx="6167080" cy="28911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3477B2"/>
                </a:solidFill>
              </a:rPr>
              <a:t>The CAPEX of the RDS concept has been compared with spars and semis made of steel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3477B2"/>
                </a:solidFill>
              </a:rPr>
              <a:t>A significant reduction of CAPEX is found. The savings come from: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3477B2"/>
                </a:solidFill>
              </a:rPr>
              <a:t>The </a:t>
            </a:r>
            <a:r>
              <a:rPr lang="en-GB" dirty="0">
                <a:solidFill>
                  <a:srgbClr val="3477B2"/>
                </a:solidFill>
              </a:rPr>
              <a:t>use of </a:t>
            </a:r>
            <a:r>
              <a:rPr lang="en-GB" dirty="0" smtClean="0">
                <a:solidFill>
                  <a:srgbClr val="3477B2"/>
                </a:solidFill>
              </a:rPr>
              <a:t>concrete reduce manufacturing time and cost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477B2"/>
                </a:solidFill>
              </a:rPr>
              <a:t>The Transport &amp; Installation is simplified to a tow &amp; hook-up operation</a:t>
            </a:r>
          </a:p>
        </p:txBody>
      </p:sp>
      <p:sp>
        <p:nvSpPr>
          <p:cNvPr id="16387" name="Title 1"/>
          <p:cNvSpPr txBox="1">
            <a:spLocks/>
          </p:cNvSpPr>
          <p:nvPr/>
        </p:nvSpPr>
        <p:spPr bwMode="auto">
          <a:xfrm>
            <a:off x="449263" y="58158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4D8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4D8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74D8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3477B2"/>
                </a:solidFill>
              </a:rPr>
              <a:t>CAPEX savings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54329"/>
              </p:ext>
            </p:extLst>
          </p:nvPr>
        </p:nvGraphicFramePr>
        <p:xfrm>
          <a:off x="72010" y="4459176"/>
          <a:ext cx="6600054" cy="16341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48930"/>
                <a:gridCol w="1807292"/>
                <a:gridCol w="1721916"/>
                <a:gridCol w="1721916"/>
              </a:tblGrid>
              <a:tr h="505038">
                <a:tc>
                  <a:txBody>
                    <a:bodyPr/>
                    <a:lstStyle/>
                    <a:p>
                      <a:pPr algn="just"/>
                      <a:endParaRPr lang="en-GB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758" marR="106758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CAPEX SAVINGS </a:t>
                      </a:r>
                      <a:r>
                        <a:rPr lang="es-ES" sz="1800" dirty="0" smtClean="0">
                          <a:effectLst/>
                        </a:rPr>
                        <a:t>(WT </a:t>
                      </a:r>
                      <a:r>
                        <a:rPr lang="en-US" sz="1800" noProof="0" dirty="0" smtClean="0">
                          <a:effectLst/>
                        </a:rPr>
                        <a:t>excluded</a:t>
                      </a:r>
                      <a:r>
                        <a:rPr lang="es-ES" sz="1800" dirty="0" smtClean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758" marR="106758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6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effectLst/>
                        </a:rPr>
                        <a:t>WIND</a:t>
                      </a:r>
                      <a:r>
                        <a:rPr lang="en-GB" sz="1700" baseline="0" dirty="0" smtClean="0">
                          <a:effectLst/>
                        </a:rPr>
                        <a:t> FARM SIZE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758" marR="1067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Prototype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(1 unit)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758" marR="10675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Pre-commercial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(5 units)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758" marR="10675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Commercial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(80 units)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758" marR="106758" marT="0" marB="0" anchor="b"/>
                </a:tc>
              </a:tr>
              <a:tr h="290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RDS Vs SEMI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758" marR="10675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758" marR="10675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8% / 6.5 MM€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758" marR="10675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15% / 210 MM€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758" marR="106758" marT="0" marB="0" anchor="b"/>
                </a:tc>
              </a:tr>
              <a:tr h="290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RDS Vs SPAR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758" marR="10675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18%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758" marR="10675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21% / 20 MM€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758" marR="10675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28% / 470 MM€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758" marR="106758" marT="0" marB="0" anchor="b"/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28745"/>
              </p:ext>
            </p:extLst>
          </p:nvPr>
        </p:nvGraphicFramePr>
        <p:xfrm>
          <a:off x="6240016" y="581588"/>
          <a:ext cx="5918717" cy="56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10560496" y="3356992"/>
            <a:ext cx="1296144" cy="28803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B6522D0-6347-40D3-AB9A-D8B7D864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-18256"/>
            <a:ext cx="10972800" cy="1143000"/>
          </a:xfrm>
        </p:spPr>
        <p:txBody>
          <a:bodyPr/>
          <a:lstStyle/>
          <a:p>
            <a:r>
              <a:rPr lang="en-GB" dirty="0"/>
              <a:t>RDS Floating Offshore Wind Turbine</a:t>
            </a:r>
          </a:p>
        </p:txBody>
      </p:sp>
    </p:spTree>
    <p:extLst>
      <p:ext uri="{BB962C8B-B14F-4D97-AF65-F5344CB8AC3E}">
        <p14:creationId xmlns:p14="http://schemas.microsoft.com/office/powerpoint/2010/main" val="6359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"/>
          <a:stretch>
            <a:fillRect/>
          </a:stretch>
        </p:blipFill>
        <p:spPr bwMode="auto">
          <a:xfrm>
            <a:off x="0" y="701824"/>
            <a:ext cx="8765265" cy="523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EB6522D0-6347-40D3-AB9A-D8B7D864DD33}"/>
              </a:ext>
            </a:extLst>
          </p:cNvPr>
          <p:cNvSpPr txBox="1">
            <a:spLocks/>
          </p:cNvSpPr>
          <p:nvPr/>
        </p:nvSpPr>
        <p:spPr bwMode="auto">
          <a:xfrm>
            <a:off x="559768" y="162896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rgbClr val="3477B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3477B2"/>
                </a:solidFill>
                <a:latin typeface="Calibri" pitchFamily="34" charset="0"/>
              </a:defRPr>
            </a:lvl9pPr>
          </a:lstStyle>
          <a:p>
            <a:r>
              <a:rPr lang="en-GB" smtClean="0"/>
              <a:t>RDS Floating Offshore Wind Turbine</a:t>
            </a:r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551384" y="70182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4D8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4D8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74D8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374D8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3477B2"/>
                </a:solidFill>
              </a:rPr>
              <a:t>Construction savings</a:t>
            </a:r>
            <a:endParaRPr lang="en-US" altLang="es-ES" sz="4000" dirty="0">
              <a:solidFill>
                <a:srgbClr val="3477B2"/>
              </a:solidFill>
            </a:endParaRPr>
          </a:p>
        </p:txBody>
      </p:sp>
      <p:sp>
        <p:nvSpPr>
          <p:cNvPr id="2" name="AutoShape 2" descr="Resultado de imagen de concrete caisson floating d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3861048"/>
            <a:ext cx="4525987" cy="280283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1197171">
            <a:off x="3568938" y="4613485"/>
            <a:ext cx="2390056" cy="513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6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76DA47-F856-44F5-BCAF-A763ECA6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RDS Floating Offshore Wind Turbine</a:t>
            </a:r>
          </a:p>
        </p:txBody>
      </p:sp>
      <p:graphicFrame>
        <p:nvGraphicFramePr>
          <p:cNvPr id="7" name="Table 1">
            <a:extLst>
              <a:ext uri="{FF2B5EF4-FFF2-40B4-BE49-F238E27FC236}">
                <a16:creationId xmlns:a16="http://schemas.microsoft.com/office/drawing/2014/main" xmlns="" id="{F31785C0-5372-4C9E-887B-4B0EFA8D0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636154"/>
              </p:ext>
            </p:extLst>
          </p:nvPr>
        </p:nvGraphicFramePr>
        <p:xfrm>
          <a:off x="1343470" y="1916832"/>
          <a:ext cx="9577066" cy="2749551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642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9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9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25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93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29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77849">
                  <a:extLst>
                    <a:ext uri="{9D8B030D-6E8A-4147-A177-3AD203B41FA5}">
                      <a16:colId xmlns:a16="http://schemas.microsoft.com/office/drawing/2014/main" xmlns="" val="4264339640"/>
                    </a:ext>
                  </a:extLst>
                </a:gridCol>
                <a:gridCol w="11103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34144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3477B2"/>
                          </a:solidFill>
                          <a:effectLst/>
                        </a:rPr>
                        <a:t>Structure Manufacture</a:t>
                      </a:r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3477B2"/>
                          </a:solidFill>
                          <a:effectLst/>
                        </a:rPr>
                        <a:t>Onshore turbine assembly</a:t>
                      </a:r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3477B2"/>
                          </a:solidFill>
                          <a:effectLst/>
                        </a:rPr>
                        <a:t>Seakeeping</a:t>
                      </a:r>
                    </a:p>
                    <a:p>
                      <a:pPr algn="ctr" fontAlgn="b"/>
                      <a:r>
                        <a:rPr lang="en-US" sz="1800" u="none" strike="noStrike" noProof="0" dirty="0">
                          <a:solidFill>
                            <a:srgbClr val="3477B2"/>
                          </a:solidFill>
                          <a:effectLst/>
                        </a:rPr>
                        <a:t>in</a:t>
                      </a:r>
                      <a:r>
                        <a:rPr lang="en-US" sz="1800" u="none" strike="noStrike" baseline="0" noProof="0" dirty="0">
                          <a:solidFill>
                            <a:srgbClr val="3477B2"/>
                          </a:solidFill>
                          <a:effectLst/>
                        </a:rPr>
                        <a:t> high seas</a:t>
                      </a:r>
                      <a:endParaRPr lang="en-US" sz="1800" b="0" i="0" u="none" strike="noStrike" noProof="0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3477B2"/>
                          </a:solidFill>
                          <a:effectLst/>
                        </a:rPr>
                        <a:t>Marine Operations</a:t>
                      </a:r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solidFill>
                            <a:srgbClr val="3477B2"/>
                          </a:solidFill>
                          <a:effectLst/>
                        </a:rPr>
                        <a:t>Major </a:t>
                      </a:r>
                    </a:p>
                    <a:p>
                      <a:pPr algn="ctr" fontAlgn="b"/>
                      <a:r>
                        <a:rPr lang="en-US" sz="1800" u="none" strike="noStrike" noProof="0" dirty="0">
                          <a:solidFill>
                            <a:srgbClr val="3477B2"/>
                          </a:solidFill>
                          <a:effectLst/>
                        </a:rPr>
                        <a:t>Repair</a:t>
                      </a:r>
                      <a:endParaRPr lang="en-US" sz="1800" b="0" i="0" u="none" strike="noStrike" noProof="0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solidFill>
                            <a:srgbClr val="3477B2"/>
                          </a:solidFill>
                          <a:effectLst/>
                        </a:rPr>
                        <a:t>Draft requirement</a:t>
                      </a:r>
                      <a:endParaRPr lang="en-US" sz="1800" b="0" i="0" u="none" strike="noStrike" noProof="0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>
                          <a:solidFill>
                            <a:srgbClr val="3477B2"/>
                          </a:solidFill>
                          <a:effectLst/>
                          <a:latin typeface="Calibri" panose="020F0502020204030204" pitchFamily="34" charset="0"/>
                        </a:rPr>
                        <a:t>CAPEX savings</a:t>
                      </a:r>
                    </a:p>
                    <a:p>
                      <a:pPr algn="ctr" fontAlgn="b"/>
                      <a:r>
                        <a:rPr lang="en-US" sz="1800" b="0" i="0" u="none" strike="noStrike" noProof="0" dirty="0">
                          <a:solidFill>
                            <a:srgbClr val="3477B2"/>
                          </a:solidFill>
                          <a:effectLst/>
                          <a:latin typeface="Calibri" panose="020F0502020204030204" pitchFamily="34" charset="0"/>
                        </a:rPr>
                        <a:t>5 units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>
                          <a:solidFill>
                            <a:srgbClr val="3477B2"/>
                          </a:solidFill>
                          <a:effectLst/>
                          <a:latin typeface="Calibri" panose="020F0502020204030204" pitchFamily="34" charset="0"/>
                        </a:rPr>
                        <a:t>CAPEX savings</a:t>
                      </a:r>
                    </a:p>
                    <a:p>
                      <a:pPr algn="ctr" fontAlgn="b"/>
                      <a:r>
                        <a:rPr lang="en-US" sz="1800" b="0" i="0" u="none" strike="noStrike" noProof="0" dirty="0">
                          <a:solidFill>
                            <a:srgbClr val="3477B2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r>
                        <a:rPr lang="en-US" sz="1800" b="0" i="0" u="none" strike="noStrike" baseline="0" noProof="0" dirty="0">
                          <a:solidFill>
                            <a:srgbClr val="3477B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kern="1200" noProof="0" dirty="0">
                          <a:solidFill>
                            <a:srgbClr val="3477B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units</a:t>
                      </a:r>
                    </a:p>
                    <a:p>
                      <a:pPr algn="ctr" fontAlgn="b"/>
                      <a:endParaRPr lang="en-US" sz="1800" b="0" i="0" u="none" strike="noStrike" noProof="0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5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3477B2"/>
                          </a:solidFill>
                          <a:effectLst/>
                        </a:rPr>
                        <a:t>RDS</a:t>
                      </a:r>
                      <a:endParaRPr lang="en-GB" sz="1800" b="1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5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3477B2"/>
                          </a:solidFill>
                          <a:effectLst/>
                        </a:rPr>
                        <a:t>Spar</a:t>
                      </a:r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3477B2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3477B2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  <a:endParaRPr lang="en-GB" sz="1800" b="1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5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3477B2"/>
                          </a:solidFill>
                          <a:effectLst/>
                        </a:rPr>
                        <a:t>Semi</a:t>
                      </a:r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3477B2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3477B2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endParaRPr lang="en-GB" sz="1800" b="1" i="0" u="none" strike="noStrike" dirty="0">
                        <a:solidFill>
                          <a:srgbClr val="3477B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4B55AF4F-23D5-4C23-AEB8-B4B47E5FE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2" y="3116509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51BEB0E3-07B9-420B-B7D7-5C8CFD359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2" y="4196629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48637D39-52ED-475A-9A16-E3B9AEB49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18" y="3116509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587F66E6-CB89-4F37-A0DB-22D3801A2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6" y="31373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1BB0B6C8-2B38-45A3-A30D-625AE7B0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58" y="3116509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6E109336-7B6F-482C-9318-39C9E4BE8F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18" y="3662070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6FCC66AA-1518-4A5D-A7BA-0DCC89849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58" y="366594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E7917E3D-E4DF-4006-B567-E683D374D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79" y="368117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29AAA22A-1DE2-4735-959F-B024AFB3D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79" y="422108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59B3D1F3-F032-4BF4-BAA5-9EB2D5EB2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2" y="3656569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AFBEC9AA-9071-42E5-9054-FE16147C5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58" y="4197323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02C57A7-F5BA-40B5-8846-7DDB07E1E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18" y="4212659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83A8CFF7-DF58-402E-8F37-10CD9C1C6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78" y="3116509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F25AFE09-7805-45FA-86B9-4BD71F302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78" y="3644189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1D630040-98DF-47D0-B926-5A0E23492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66" y="418231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1C0461C6-DE66-4C28-AB6C-02DFFE987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042" y="3116509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xmlns="" id="{01360476-E23C-4BFF-B719-08D661DB9E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6" y="366594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BA0887A2-C622-466C-90AF-BCFBB1599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042" y="418231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9273AB52-1863-4F67-A9B2-F82F393A6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4" y="3068960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1E3B08B5-5A53-4CB3-9D7A-CFB0EB637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6" y="3068960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343470" y="2924944"/>
            <a:ext cx="9577066" cy="65156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5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design slid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irst slid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Business design slides (Green Wave design)</Template>
  <TotalTime>0</TotalTime>
  <Words>352</Words>
  <Application>Microsoft Office PowerPoint</Application>
  <PresentationFormat>Custom</PresentationFormat>
  <Paragraphs>112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Business design slide</vt:lpstr>
      <vt:lpstr>First slide</vt:lpstr>
      <vt:lpstr>Reduced Draft Spar (RDS)  Floating Offshore Wind Turbines A Market Opportunity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RDS Floating Offshore Wind Turbine</vt:lpstr>
      <vt:lpstr>PowerPoint Presentation</vt:lpstr>
      <vt:lpstr>RDS Floating Offshore Wind Turbine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Jaime Moreu</dc:creator>
  <cp:lastModifiedBy>Mayorca, Carolina</cp:lastModifiedBy>
  <cp:revision>922</cp:revision>
  <cp:lastPrinted>2017-11-03T17:23:58Z</cp:lastPrinted>
  <dcterms:created xsi:type="dcterms:W3CDTF">2014-02-20T17:38:35Z</dcterms:created>
  <dcterms:modified xsi:type="dcterms:W3CDTF">2019-01-23T10:13:44Z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