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D73"/>
    <a:srgbClr val="055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fr-FR" alt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89354498-3390-41B5-8EB1-F407417F74F0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4230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 b="-9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44725" y="3295650"/>
            <a:ext cx="4775200" cy="365125"/>
          </a:xfrm>
        </p:spPr>
        <p:txBody>
          <a:bodyPr anchor="t">
            <a:spAutoFit/>
          </a:bodyPr>
          <a:lstStyle>
            <a:lvl1pPr>
              <a:defRPr sz="240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fr-FR" altLang="en-US" noProof="0" smtClean="0"/>
              <a:t>Modifiez le style du titre</a:t>
            </a:r>
            <a:endParaRPr lang="fr-FR" altLang="en-US" noProof="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667250"/>
            <a:ext cx="4751387" cy="517525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700">
                <a:solidFill>
                  <a:srgbClr val="0551A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fr-FR" altLang="en-US" noProof="0" smtClean="0"/>
              <a:t>Modifiez le style des sous-titres du masque</a:t>
            </a:r>
            <a:endParaRPr lang="fr-FR" altLang="en-US" noProof="0" dirty="0" smtClean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684713" y="6021388"/>
            <a:ext cx="391953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fr-FR" altLang="en-US">
                <a:solidFill>
                  <a:srgbClr val="0551A0"/>
                </a:solidFill>
                <a:latin typeface="Calibri" panose="020F0502020204030204" pitchFamily="34" charset="0"/>
              </a:rPr>
              <a:t>sdn-userdesk@seadatanet.org – www.seadatanet.org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>
          <a:xfrm>
            <a:off x="2268538" y="5808663"/>
            <a:ext cx="6351587" cy="2127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Pilot Blue Cloud Workshop, Bruxelles, 25th March 2017</a:t>
            </a:r>
            <a:endParaRPr lang="fr-F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FDB6EA-8F31-4357-AE45-FA1D68D49374}" type="slidenum">
              <a:rPr lang="fr-FR" altLang="en-US"/>
              <a:pPr/>
              <a:t>‹#›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Pilot Blue Cloud Workshop, Bruxelles, 25th March 2017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7263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9563" y="1255713"/>
            <a:ext cx="2016125" cy="50530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1255713"/>
            <a:ext cx="5895975" cy="5053012"/>
          </a:xfr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341CAF-8463-4A2E-862B-6C24C5C95D52}" type="slidenum">
              <a:rPr lang="fr-FR" altLang="en-US"/>
              <a:pPr/>
              <a:t>‹#›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Pilot Blue Cloud Workshop, Bruxelles, 25th March 2017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4552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146A36-B58E-4ABB-BF19-852E2F87544B}" type="slidenum">
              <a:rPr lang="fr-FR" altLang="en-US"/>
              <a:pPr/>
              <a:t>‹#›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Pilot Blue Cloud Workshop, Bruxelles, 25th March 2017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2084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523A05-F23D-4DA3-B536-CE24BCB0C56C}" type="slidenum">
              <a:rPr lang="fr-FR" altLang="en-US"/>
              <a:pPr/>
              <a:t>‹#›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Pilot Blue Cloud Workshop, Bruxelles, 25th March 2017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3584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989138"/>
            <a:ext cx="3956050" cy="4319587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9638" y="1989138"/>
            <a:ext cx="3956050" cy="4319587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D05F3D-8CD8-444E-B617-9735C4729EFE}" type="slidenum">
              <a:rPr lang="fr-FR" altLang="en-US"/>
              <a:pPr/>
              <a:t>‹#›</a:t>
            </a:fld>
            <a:endParaRPr lang="fr-FR" alt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Pilot Blue Cloud Workshop, Bruxelles, 25th March 2017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4238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863F78-6213-4692-83F7-FD6A10BA8639}" type="slidenum">
              <a:rPr lang="fr-FR" altLang="en-US"/>
              <a:pPr/>
              <a:t>‹#›</a:t>
            </a:fld>
            <a:endParaRPr lang="fr-FR" alt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Pilot Blue Cloud Workshop, Bruxelles, 25th March 2017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0654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416C0F-79B4-44EA-9E98-2DC50396A7DC}" type="slidenum">
              <a:rPr lang="fr-FR" altLang="en-US"/>
              <a:pPr/>
              <a:t>‹#›</a:t>
            </a:fld>
            <a:endParaRPr lang="fr-FR" alt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Pilot Blue Cloud Workshop, Bruxelles, 25th March 2017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1077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870003-706E-46A3-89AD-1EAA3C3E10CF}" type="slidenum">
              <a:rPr lang="fr-FR" altLang="en-US"/>
              <a:pPr/>
              <a:t>‹#›</a:t>
            </a:fld>
            <a:endParaRPr lang="fr-FR" alt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Pilot Blue Cloud Workshop, Bruxelles, 25th March 2017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4051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76B58-996E-48F1-A47E-31AE4FAED68B}" type="slidenum">
              <a:rPr lang="fr-FR" altLang="en-US"/>
              <a:pPr/>
              <a:t>‹#›</a:t>
            </a:fld>
            <a:endParaRPr lang="fr-FR" alt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Pilot Blue Cloud Workshop, Bruxelles, 25th March 2017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6773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91558E-A6EE-4B03-BE70-CDDD2553ABEB}" type="slidenum">
              <a:rPr lang="fr-FR" altLang="en-US"/>
              <a:pPr/>
              <a:t>‹#›</a:t>
            </a:fld>
            <a:endParaRPr lang="fr-FR" alt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Pilot Blue Cloud Workshop, Bruxelles, 25th March 2017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4932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 b="-9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255713"/>
            <a:ext cx="80645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989138"/>
            <a:ext cx="806450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415088"/>
            <a:ext cx="69373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solidFill>
                  <a:srgbClr val="0551A0"/>
                </a:solidFill>
                <a:latin typeface="+mj-lt"/>
              </a:defRPr>
            </a:lvl1pPr>
          </a:lstStyle>
          <a:p>
            <a:fld id="{113B5E89-E4C8-4FC0-8AFC-0BCE781264E7}" type="slidenum">
              <a:rPr lang="fr-FR" altLang="en-US"/>
              <a:pPr/>
              <a:t>‹#›</a:t>
            </a:fld>
            <a:endParaRPr lang="fr-FR" alt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11188" y="6415088"/>
            <a:ext cx="391953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fr-FR" altLang="en-US">
                <a:solidFill>
                  <a:srgbClr val="0551A0"/>
                </a:solidFill>
                <a:latin typeface="Calibri" panose="020F0502020204030204" pitchFamily="34" charset="0"/>
              </a:rPr>
              <a:t>sdn-userdesk@seadatanet.org – www.seadatanet.org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20713"/>
            <a:ext cx="61356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 b="1">
                <a:solidFill>
                  <a:srgbClr val="0551A0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altLang="en-US" smtClean="0"/>
              <a:t>Pilot Blue Cloud Workshop, Bruxelles, 25th March 2017</a:t>
            </a:r>
            <a:endParaRPr lang="fr-FR" altLang="en-US"/>
          </a:p>
        </p:txBody>
      </p:sp>
      <p:pic>
        <p:nvPicPr>
          <p:cNvPr id="1034" name="Picture 10" descr="SeaDatacloud2017logo_low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5613"/>
            <a:ext cx="1368425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kern="1200">
          <a:solidFill>
            <a:srgbClr val="0551A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 kern="1200">
          <a:solidFill>
            <a:srgbClr val="475D7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600" kern="1200">
          <a:solidFill>
            <a:srgbClr val="475D73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475D73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475D73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475D7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34" Type="http://schemas.openxmlformats.org/officeDocument/2006/relationships/image" Target="../media/image36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5" Type="http://schemas.openxmlformats.org/officeDocument/2006/relationships/image" Target="../media/image27.jpeg"/><Relationship Id="rId33" Type="http://schemas.openxmlformats.org/officeDocument/2006/relationships/image" Target="../media/image35.pn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32" Type="http://schemas.openxmlformats.org/officeDocument/2006/relationships/image" Target="../media/image34.jpeg"/><Relationship Id="rId37" Type="http://schemas.openxmlformats.org/officeDocument/2006/relationships/image" Target="../media/image39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28" Type="http://schemas.openxmlformats.org/officeDocument/2006/relationships/image" Target="../media/image30.jpeg"/><Relationship Id="rId36" Type="http://schemas.openxmlformats.org/officeDocument/2006/relationships/image" Target="../media/image38.jpe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Relationship Id="rId27" Type="http://schemas.openxmlformats.org/officeDocument/2006/relationships/image" Target="../media/image29.png"/><Relationship Id="rId30" Type="http://schemas.openxmlformats.org/officeDocument/2006/relationships/image" Target="../media/image32.jpeg"/><Relationship Id="rId35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pn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wmf"/><Relationship Id="rId11" Type="http://schemas.openxmlformats.org/officeDocument/2006/relationships/image" Target="../media/image61.jpeg"/><Relationship Id="rId5" Type="http://schemas.openxmlformats.org/officeDocument/2006/relationships/image" Target="../media/image55.wmf"/><Relationship Id="rId15" Type="http://schemas.openxmlformats.org/officeDocument/2006/relationships/image" Target="../media/image65.png"/><Relationship Id="rId10" Type="http://schemas.openxmlformats.org/officeDocument/2006/relationships/image" Target="../media/image60.jpeg"/><Relationship Id="rId4" Type="http://schemas.openxmlformats.org/officeDocument/2006/relationships/image" Target="../media/image54.wmf"/><Relationship Id="rId9" Type="http://schemas.openxmlformats.org/officeDocument/2006/relationships/image" Target="../media/image59.jpeg"/><Relationship Id="rId14" Type="http://schemas.openxmlformats.org/officeDocument/2006/relationships/image" Target="../media/image6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>
          <a:xfrm>
            <a:off x="2268538" y="5808663"/>
            <a:ext cx="6351587" cy="215444"/>
          </a:xfrm>
        </p:spPr>
        <p:txBody>
          <a:bodyPr/>
          <a:lstStyle/>
          <a:p>
            <a:r>
              <a:rPr lang="en-US" altLang="en-US" dirty="0" smtClean="0"/>
              <a:t>Pilot Blue Cloud Workshop, </a:t>
            </a:r>
            <a:r>
              <a:rPr lang="en-US" altLang="en-US" dirty="0" err="1" smtClean="0"/>
              <a:t>Bruxelles</a:t>
            </a:r>
            <a:r>
              <a:rPr lang="en-US" altLang="en-US" dirty="0" smtClean="0"/>
              <a:t>, 25th March 2017</a:t>
            </a:r>
            <a:endParaRPr lang="fr-FR" alt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44725" y="3295650"/>
            <a:ext cx="4775200" cy="369332"/>
          </a:xfrm>
        </p:spPr>
        <p:txBody>
          <a:bodyPr/>
          <a:lstStyle/>
          <a:p>
            <a:r>
              <a:rPr lang="en-US" altLang="en-US" dirty="0" smtClean="0"/>
              <a:t>Pilot Blue Cloud Workshop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736" y="4293096"/>
            <a:ext cx="6551934" cy="880241"/>
          </a:xfrm>
        </p:spPr>
        <p:txBody>
          <a:bodyPr/>
          <a:lstStyle/>
          <a:p>
            <a:r>
              <a:rPr lang="en-US" altLang="en-US" sz="1100" dirty="0" smtClean="0"/>
              <a:t>Michele Fichaut (SeaDataCloud coordinator)</a:t>
            </a:r>
            <a:br>
              <a:rPr lang="en-US" altLang="en-US" sz="1100" dirty="0" smtClean="0"/>
            </a:br>
            <a:r>
              <a:rPr lang="en-US" altLang="en-US" sz="1100" dirty="0" smtClean="0"/>
              <a:t>Dick </a:t>
            </a:r>
            <a:r>
              <a:rPr lang="en-US" altLang="en-US" sz="1100" dirty="0" err="1" smtClean="0"/>
              <a:t>Schaap</a:t>
            </a:r>
            <a:r>
              <a:rPr lang="en-US" altLang="en-US" sz="1100" dirty="0" smtClean="0"/>
              <a:t> (SeaDataCloud technical coordinator)</a:t>
            </a:r>
            <a:br>
              <a:rPr lang="en-US" altLang="en-US" sz="1100" dirty="0" smtClean="0"/>
            </a:br>
            <a:r>
              <a:rPr lang="en-US" altLang="en-US" sz="1100" dirty="0" smtClean="0"/>
              <a:t>and the SeaDataCloud consortium</a:t>
            </a:r>
            <a:br>
              <a:rPr lang="en-US" altLang="en-US" sz="1100" dirty="0" smtClean="0"/>
            </a:br>
            <a:endParaRPr lang="en-US" altLang="en-US" sz="1100" dirty="0" smtClean="0"/>
          </a:p>
          <a:p>
            <a:r>
              <a:rPr lang="en-US" altLang="en-US" sz="1100" dirty="0"/>
              <a:t>p</a:t>
            </a:r>
            <a:r>
              <a:rPr lang="en-US" altLang="en-US" sz="1100" dirty="0" smtClean="0"/>
              <a:t>resented by Gilbert </a:t>
            </a:r>
            <a:r>
              <a:rPr lang="en-US" altLang="en-US" sz="1100" dirty="0" err="1" smtClean="0"/>
              <a:t>Maudire</a:t>
            </a:r>
            <a:r>
              <a:rPr lang="en-US" altLang="en-US" sz="1100" dirty="0" smtClean="0"/>
              <a:t> (Ifremer – France)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GB" dirty="0" smtClean="0"/>
              <a:t>What is SeaDataNet?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95569" y="1914360"/>
            <a:ext cx="4224903" cy="153888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>
                <a:latin typeface="+mj-lt"/>
              </a:rPr>
              <a:t>A pan-European infrastructure set up and operated for managing marine and ocean data in cooperation with the NODCs and data focal points of </a:t>
            </a:r>
            <a:r>
              <a:rPr lang="en-US" sz="2000" dirty="0" smtClean="0">
                <a:latin typeface="+mj-lt"/>
              </a:rPr>
              <a:t>34 </a:t>
            </a:r>
            <a:r>
              <a:rPr lang="en-US" sz="2000" dirty="0">
                <a:latin typeface="+mj-lt"/>
              </a:rPr>
              <a:t>countries bordering the European seas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484438" y="620713"/>
            <a:ext cx="6135687" cy="215444"/>
          </a:xfrm>
        </p:spPr>
        <p:txBody>
          <a:bodyPr/>
          <a:lstStyle/>
          <a:p>
            <a:r>
              <a:rPr lang="en-US" altLang="en-US" smtClean="0"/>
              <a:t>Pilot Blue Cloud Workshop, Bruxelles, 25th March 2017</a:t>
            </a:r>
            <a:endParaRPr lang="fr-FR" altLang="en-US" dirty="0"/>
          </a:p>
        </p:txBody>
      </p:sp>
      <p:grpSp>
        <p:nvGrpSpPr>
          <p:cNvPr id="61" name="Groupe 60"/>
          <p:cNvGrpSpPr/>
          <p:nvPr/>
        </p:nvGrpSpPr>
        <p:grpSpPr>
          <a:xfrm>
            <a:off x="251520" y="2060848"/>
            <a:ext cx="4032448" cy="3888432"/>
            <a:chOff x="251520" y="2060848"/>
            <a:chExt cx="4032448" cy="3888432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51520" y="2060848"/>
              <a:ext cx="4032448" cy="38884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799186" y="5052706"/>
              <a:ext cx="165254" cy="12366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 flipV="1">
              <a:off x="1652424" y="4331794"/>
              <a:ext cx="174017" cy="13069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 flipV="1">
              <a:off x="1914076" y="3775300"/>
              <a:ext cx="175269" cy="13069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 flipV="1">
              <a:off x="1475902" y="3735952"/>
              <a:ext cx="176522" cy="12366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 flipV="1">
              <a:off x="2001710" y="3987498"/>
              <a:ext cx="175269" cy="11804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 flipV="1">
              <a:off x="2439884" y="2986933"/>
              <a:ext cx="174018" cy="12226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 flipV="1">
              <a:off x="1328175" y="4938878"/>
              <a:ext cx="235362" cy="16160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 bwMode="auto">
            <a:xfrm flipV="1">
              <a:off x="2352249" y="4823644"/>
              <a:ext cx="174018" cy="13069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 bwMode="auto">
            <a:xfrm>
              <a:off x="3839534" y="3017849"/>
              <a:ext cx="174018" cy="1306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 bwMode="auto">
            <a:xfrm flipV="1">
              <a:off x="3328750" y="5031627"/>
              <a:ext cx="247881" cy="18549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 bwMode="auto">
            <a:xfrm flipV="1">
              <a:off x="1756333" y="3987498"/>
              <a:ext cx="157742" cy="11804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 bwMode="auto">
            <a:xfrm flipV="1">
              <a:off x="2133162" y="2624368"/>
              <a:ext cx="171513" cy="13490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 bwMode="auto">
            <a:xfrm flipV="1">
              <a:off x="2106872" y="3450677"/>
              <a:ext cx="201560" cy="15036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 bwMode="auto">
            <a:xfrm flipV="1">
              <a:off x="1101577" y="3702225"/>
              <a:ext cx="244125" cy="13771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 bwMode="auto">
            <a:xfrm flipV="1">
              <a:off x="1016446" y="4954336"/>
              <a:ext cx="214079" cy="1602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 bwMode="auto">
            <a:xfrm flipV="1">
              <a:off x="558242" y="2267425"/>
              <a:ext cx="201559" cy="16301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 bwMode="auto">
            <a:xfrm flipV="1">
              <a:off x="2964440" y="2718523"/>
              <a:ext cx="175269" cy="11944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 bwMode="auto">
            <a:xfrm>
              <a:off x="2570083" y="3692388"/>
              <a:ext cx="200308" cy="11382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 bwMode="auto">
            <a:xfrm>
              <a:off x="3052074" y="3005202"/>
              <a:ext cx="217835" cy="15598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 bwMode="auto">
            <a:xfrm flipV="1">
              <a:off x="2964440" y="3201942"/>
              <a:ext cx="207819" cy="11663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 bwMode="auto">
            <a:xfrm>
              <a:off x="2806697" y="3401493"/>
              <a:ext cx="182781" cy="12366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 bwMode="auto">
            <a:xfrm>
              <a:off x="3446430" y="4250287"/>
              <a:ext cx="174018" cy="13069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 bwMode="auto">
            <a:xfrm>
              <a:off x="3052074" y="4725275"/>
              <a:ext cx="174017" cy="11663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 bwMode="auto">
            <a:xfrm>
              <a:off x="3062090" y="4513075"/>
              <a:ext cx="164002" cy="12226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 bwMode="auto">
            <a:xfrm>
              <a:off x="4067385" y="4766028"/>
              <a:ext cx="209072" cy="15598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 bwMode="auto">
            <a:xfrm>
              <a:off x="2438632" y="4608635"/>
              <a:ext cx="209071" cy="11663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 bwMode="auto">
            <a:xfrm>
              <a:off x="2396066" y="4397842"/>
              <a:ext cx="174017" cy="1306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 bwMode="auto">
            <a:xfrm>
              <a:off x="2514999" y="5315496"/>
              <a:ext cx="202812" cy="15177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 bwMode="auto">
            <a:xfrm>
              <a:off x="3401361" y="5397002"/>
              <a:ext cx="219087" cy="16441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5" name="Image 54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 bwMode="auto">
            <a:xfrm flipV="1">
              <a:off x="3674281" y="5413866"/>
              <a:ext cx="209072" cy="17003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 bwMode="auto">
            <a:xfrm flipV="1">
              <a:off x="1101577" y="5583906"/>
              <a:ext cx="214079" cy="15598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 bwMode="auto">
            <a:xfrm>
              <a:off x="2136918" y="5432134"/>
              <a:ext cx="214079" cy="1602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 bwMode="auto">
            <a:xfrm>
              <a:off x="2695276" y="4878451"/>
              <a:ext cx="202812" cy="15177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 bwMode="auto">
            <a:xfrm>
              <a:off x="2677749" y="4699980"/>
              <a:ext cx="266660" cy="14896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 flipV="1">
              <a:off x="1328175" y="4938879"/>
              <a:ext cx="235362" cy="16160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 flipV="1">
              <a:off x="1651171" y="4331794"/>
              <a:ext cx="174018" cy="13069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 flipV="1">
              <a:off x="1914076" y="3758436"/>
              <a:ext cx="175269" cy="13069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 bwMode="auto">
            <a:xfrm flipV="1">
              <a:off x="1756333" y="3987498"/>
              <a:ext cx="157742" cy="11804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 bwMode="auto">
            <a:xfrm flipV="1">
              <a:off x="1477154" y="3741572"/>
              <a:ext cx="175269" cy="12366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 bwMode="auto">
            <a:xfrm flipV="1">
              <a:off x="2350997" y="4823645"/>
              <a:ext cx="175269" cy="13069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 bwMode="auto">
            <a:xfrm flipV="1">
              <a:off x="3327497" y="5030222"/>
              <a:ext cx="249132" cy="18549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 bwMode="auto">
            <a:xfrm>
              <a:off x="3839535" y="3005201"/>
              <a:ext cx="174018" cy="13069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 bwMode="auto">
            <a:xfrm flipV="1">
              <a:off x="2971951" y="3200536"/>
              <a:ext cx="207819" cy="11804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aphicFrame>
        <p:nvGraphicFramePr>
          <p:cNvPr id="57" name="Tableau 56"/>
          <p:cNvGraphicFramePr>
            <a:graphicFrameLocks noGrp="1"/>
          </p:cNvGraphicFramePr>
          <p:nvPr>
            <p:extLst/>
          </p:nvPr>
        </p:nvGraphicFramePr>
        <p:xfrm>
          <a:off x="4835643" y="3692388"/>
          <a:ext cx="3721100" cy="2000250"/>
        </p:xfrm>
        <a:graphic>
          <a:graphicData uri="http://schemas.openxmlformats.org/drawingml/2006/table">
            <a:tbl>
              <a:tblPr/>
              <a:tblGrid>
                <a:gridCol w="1257300"/>
                <a:gridCol w="2463800"/>
              </a:tblGrid>
              <a:tr h="666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475D73"/>
                          </a:solidFill>
                          <a:effectLst/>
                          <a:latin typeface="Calibri" panose="020F0502020204030204" pitchFamily="34" charset="0"/>
                        </a:rPr>
                        <a:t>90s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475D73"/>
                          </a:solidFill>
                          <a:effectLst/>
                          <a:latin typeface="Calibri" panose="020F0502020204030204" pitchFamily="34" charset="0"/>
                        </a:rPr>
                        <a:t> Metadata </a:t>
                      </a:r>
                      <a:r>
                        <a:rPr lang="en-US" sz="2000" b="0" i="0" u="none" strike="noStrike" dirty="0">
                          <a:solidFill>
                            <a:srgbClr val="475D73"/>
                          </a:solidFill>
                          <a:effectLst/>
                          <a:latin typeface="Calibri" panose="020F0502020204030204" pitchFamily="34" charset="0"/>
                        </a:rPr>
                        <a:t>directories</a:t>
                      </a:r>
                      <a:br>
                        <a:rPr lang="en-US" sz="2000" b="0" i="0" u="none" strike="noStrike" dirty="0">
                          <a:solidFill>
                            <a:srgbClr val="475D73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u="none" strike="noStrike" dirty="0" smtClean="0">
                          <a:solidFill>
                            <a:srgbClr val="475D7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solidFill>
                            <a:srgbClr val="475D73"/>
                          </a:solidFill>
                          <a:effectLst/>
                          <a:latin typeface="Calibri" panose="020F0502020204030204" pitchFamily="34" charset="0"/>
                        </a:rPr>
                        <a:t>Medar</a:t>
                      </a:r>
                      <a:r>
                        <a:rPr lang="en-US" sz="2000" b="0" i="0" u="none" strike="noStrike" dirty="0" smtClean="0">
                          <a:solidFill>
                            <a:srgbClr val="475D73"/>
                          </a:solidFill>
                          <a:effectLst/>
                          <a:latin typeface="Calibri" panose="020F0502020204030204" pitchFamily="34" charset="0"/>
                        </a:rPr>
                        <a:t>/MedAtlas</a:t>
                      </a:r>
                      <a:endParaRPr lang="en-US" sz="2000" b="0" i="0" u="none" strike="noStrike" dirty="0">
                        <a:solidFill>
                          <a:srgbClr val="475D7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475D73"/>
                          </a:solidFill>
                          <a:effectLst/>
                          <a:latin typeface="Calibri" panose="020F0502020204030204" pitchFamily="34" charset="0"/>
                        </a:rPr>
                        <a:t>2002-2005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475D73"/>
                          </a:solidFill>
                          <a:effectLst/>
                          <a:latin typeface="Calibri" panose="020F0502020204030204" pitchFamily="34" charset="0"/>
                        </a:rPr>
                        <a:t> Sea-Search </a:t>
                      </a:r>
                      <a:r>
                        <a:rPr lang="en-US" sz="2000" b="0" i="0" u="none" strike="noStrike" dirty="0">
                          <a:solidFill>
                            <a:srgbClr val="475D73"/>
                          </a:solidFill>
                          <a:effectLst/>
                          <a:latin typeface="Calibri" panose="020F0502020204030204" pitchFamily="34" charset="0"/>
                        </a:rPr>
                        <a:t>(FP5)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475D73"/>
                          </a:solidFill>
                          <a:effectLst/>
                          <a:latin typeface="Calibri" panose="020F0502020204030204" pitchFamily="34" charset="0"/>
                        </a:rPr>
                        <a:t>2006-2011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475D73"/>
                          </a:solidFill>
                          <a:effectLst/>
                          <a:latin typeface="Calibri" panose="020F0502020204030204" pitchFamily="34" charset="0"/>
                        </a:rPr>
                        <a:t> SeaDataNet </a:t>
                      </a:r>
                      <a:r>
                        <a:rPr lang="en-US" sz="2000" b="0" i="0" u="none" strike="noStrike" dirty="0">
                          <a:solidFill>
                            <a:srgbClr val="475D73"/>
                          </a:solidFill>
                          <a:effectLst/>
                          <a:latin typeface="Calibri" panose="020F0502020204030204" pitchFamily="34" charset="0"/>
                        </a:rPr>
                        <a:t>(FP6)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475D73"/>
                          </a:solidFill>
                          <a:effectLst/>
                          <a:latin typeface="Calibri" panose="020F0502020204030204" pitchFamily="34" charset="0"/>
                        </a:rPr>
                        <a:t>2011-2015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475D73"/>
                          </a:solidFill>
                          <a:effectLst/>
                          <a:latin typeface="Calibri" panose="020F0502020204030204" pitchFamily="34" charset="0"/>
                        </a:rPr>
                        <a:t> SeaDataNet </a:t>
                      </a:r>
                      <a:r>
                        <a:rPr lang="en-US" sz="2000" b="0" i="0" u="none" strike="noStrike" dirty="0">
                          <a:solidFill>
                            <a:srgbClr val="475D73"/>
                          </a:solidFill>
                          <a:effectLst/>
                          <a:latin typeface="Calibri" panose="020F0502020204030204" pitchFamily="34" charset="0"/>
                        </a:rPr>
                        <a:t>II (FP7)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475D73"/>
                          </a:solidFill>
                          <a:effectLst/>
                          <a:latin typeface="Calibri" panose="020F0502020204030204" pitchFamily="34" charset="0"/>
                        </a:rPr>
                        <a:t>2016-2020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475D73"/>
                          </a:solidFill>
                          <a:effectLst/>
                          <a:latin typeface="Calibri" panose="020F0502020204030204" pitchFamily="34" charset="0"/>
                        </a:rPr>
                        <a:t> SeaDataCloud </a:t>
                      </a:r>
                      <a:r>
                        <a:rPr lang="en-US" sz="2000" b="0" i="0" u="none" strike="noStrike" dirty="0">
                          <a:solidFill>
                            <a:srgbClr val="475D73"/>
                          </a:solidFill>
                          <a:effectLst/>
                          <a:latin typeface="Calibri" panose="020F0502020204030204" pitchFamily="34" charset="0"/>
                        </a:rPr>
                        <a:t>(H2020)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7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621" y="1052736"/>
            <a:ext cx="8064500" cy="523220"/>
          </a:xfrm>
        </p:spPr>
        <p:txBody>
          <a:bodyPr/>
          <a:lstStyle/>
          <a:p>
            <a:r>
              <a:rPr lang="en-GB" dirty="0" smtClean="0"/>
              <a:t>SeaDataNet metadata directories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484438" y="620713"/>
            <a:ext cx="6135687" cy="215444"/>
          </a:xfrm>
        </p:spPr>
        <p:txBody>
          <a:bodyPr/>
          <a:lstStyle/>
          <a:p>
            <a:r>
              <a:rPr lang="en-US" altLang="en-US" smtClean="0"/>
              <a:t>Pilot Blue Cloud Workshop, Bruxelles, 25th March 2017</a:t>
            </a:r>
            <a:endParaRPr lang="fr-FR" altLang="en-US" dirty="0"/>
          </a:p>
        </p:txBody>
      </p:sp>
      <p:grpSp>
        <p:nvGrpSpPr>
          <p:cNvPr id="40" name="Groupe 39"/>
          <p:cNvGrpSpPr/>
          <p:nvPr/>
        </p:nvGrpSpPr>
        <p:grpSpPr>
          <a:xfrm>
            <a:off x="557949" y="1688514"/>
            <a:ext cx="8036534" cy="3764618"/>
            <a:chOff x="251520" y="1844824"/>
            <a:chExt cx="8674492" cy="4680520"/>
          </a:xfrm>
        </p:grpSpPr>
        <p:grpSp>
          <p:nvGrpSpPr>
            <p:cNvPr id="6" name="Groupe 5"/>
            <p:cNvGrpSpPr/>
            <p:nvPr/>
          </p:nvGrpSpPr>
          <p:grpSpPr>
            <a:xfrm>
              <a:off x="251521" y="4642589"/>
              <a:ext cx="2174123" cy="1368152"/>
              <a:chOff x="312861" y="4786605"/>
              <a:chExt cx="2174123" cy="1368152"/>
            </a:xfrm>
          </p:grpSpPr>
          <p:pic>
            <p:nvPicPr>
              <p:cNvPr id="7" name="Image 6" descr="European Directory of ocean Observing Systems - EDIOS - Mozilla Firefox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69" t="13546" r="12355" b="7513"/>
              <a:stretch/>
            </p:blipFill>
            <p:spPr>
              <a:xfrm>
                <a:off x="312861" y="4786605"/>
                <a:ext cx="1531999" cy="118555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8" name="Image 7" descr="European Directory of ocean Observing Systems - EDIOS - Mozilla Firefox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16" t="16401" r="11435" b="2750"/>
              <a:stretch/>
            </p:blipFill>
            <p:spPr>
              <a:xfrm>
                <a:off x="1005082" y="4984366"/>
                <a:ext cx="1481902" cy="117039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grpSp>
          <p:nvGrpSpPr>
            <p:cNvPr id="9" name="Groupe 8"/>
            <p:cNvGrpSpPr/>
            <p:nvPr/>
          </p:nvGrpSpPr>
          <p:grpSpPr>
            <a:xfrm>
              <a:off x="503919" y="2681733"/>
              <a:ext cx="2377030" cy="1456800"/>
              <a:chOff x="565259" y="2825749"/>
              <a:chExt cx="2377030" cy="1456800"/>
            </a:xfrm>
          </p:grpSpPr>
          <p:pic>
            <p:nvPicPr>
              <p:cNvPr id="10" name="Image 9" descr="SeaDataNet European Directory of Marine Environmental Research Projects (EDMERP) - Mozilla Firefox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01" t="14391" r="11436" b="22349"/>
              <a:stretch/>
            </p:blipFill>
            <p:spPr>
              <a:xfrm>
                <a:off x="565259" y="2825749"/>
                <a:ext cx="1839585" cy="114243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1" name="Image 10" descr="SeaDataNet European Directory of Marine Environmental Research Projects (EDMERP) - Mozilla Firefox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22" t="13968" r="12704" b="14658"/>
              <a:stretch/>
            </p:blipFill>
            <p:spPr>
              <a:xfrm>
                <a:off x="1311358" y="3108219"/>
                <a:ext cx="1630931" cy="117433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grpSp>
          <p:nvGrpSpPr>
            <p:cNvPr id="12" name="Groupe 11"/>
            <p:cNvGrpSpPr/>
            <p:nvPr/>
          </p:nvGrpSpPr>
          <p:grpSpPr>
            <a:xfrm>
              <a:off x="5977293" y="2333402"/>
              <a:ext cx="2694553" cy="1488338"/>
              <a:chOff x="6038633" y="2477418"/>
              <a:chExt cx="2694553" cy="1488338"/>
            </a:xfrm>
          </p:grpSpPr>
          <p:pic>
            <p:nvPicPr>
              <p:cNvPr id="13" name="Image 12" descr="SeaDataNet Cruise Summary Reports (CSR) - Mozilla Firefox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24" t="13968" r="12703" b="19684"/>
              <a:stretch/>
            </p:blipFill>
            <p:spPr>
              <a:xfrm>
                <a:off x="6038633" y="2477418"/>
                <a:ext cx="1688351" cy="114678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4" name="Image 13" descr="SeaDataNet Cruise Summary Reports (CSR) - Mozilla Firefox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25" t="14391" r="12704" b="32626"/>
              <a:stretch/>
            </p:blipFill>
            <p:spPr>
              <a:xfrm>
                <a:off x="6736827" y="2882905"/>
                <a:ext cx="1996359" cy="108285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grpSp>
          <p:nvGrpSpPr>
            <p:cNvPr id="15" name="Groupe 14"/>
            <p:cNvGrpSpPr/>
            <p:nvPr/>
          </p:nvGrpSpPr>
          <p:grpSpPr>
            <a:xfrm>
              <a:off x="6043994" y="4271344"/>
              <a:ext cx="2882018" cy="1739397"/>
              <a:chOff x="6105334" y="4415360"/>
              <a:chExt cx="2882018" cy="1739397"/>
            </a:xfrm>
          </p:grpSpPr>
          <p:pic>
            <p:nvPicPr>
              <p:cNvPr id="16" name="Image 15" descr="SeaDataNet European Directory of Marine Environmental Data (EDMED) - Mozilla Firefox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22" t="13968" r="12767" b="4306"/>
              <a:stretch/>
            </p:blipFill>
            <p:spPr>
              <a:xfrm>
                <a:off x="6105334" y="4415360"/>
                <a:ext cx="1791421" cy="147821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7" name="Image 16" descr="SeaDataNet European Directory of Marine Environmental Data (EDMED) - search results - Windows Internet Explorer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01" t="13178" r="8096" b="13234"/>
              <a:stretch/>
            </p:blipFill>
            <p:spPr>
              <a:xfrm>
                <a:off x="6980895" y="4866435"/>
                <a:ext cx="2006457" cy="128832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pic>
          <p:nvPicPr>
            <p:cNvPr id="18" name="Espace réservé du contenu 19" descr="Seadatanet search - Mozilla Firefox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6" t="12733" r="4053"/>
            <a:stretch/>
          </p:blipFill>
          <p:spPr bwMode="auto">
            <a:xfrm>
              <a:off x="3242352" y="2204864"/>
              <a:ext cx="2420436" cy="1873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Image 18" descr="SeaDataNet Common Data Index (CDI) V3 - Mozilla Firefox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7" t="12201" r="11240" b="25011"/>
            <a:stretch/>
          </p:blipFill>
          <p:spPr>
            <a:xfrm>
              <a:off x="2831169" y="4715896"/>
              <a:ext cx="2165177" cy="1377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Image 19" descr="SeaDataNet Common Data Index (CDI) V3 - Mozilla Firefox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99" t="12201" r="12084" b="22700"/>
            <a:stretch/>
          </p:blipFill>
          <p:spPr>
            <a:xfrm>
              <a:off x="3669792" y="4840350"/>
              <a:ext cx="2137012" cy="14401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Espace réservé du contenu 2"/>
            <p:cNvSpPr txBox="1">
              <a:spLocks/>
            </p:cNvSpPr>
            <p:nvPr/>
          </p:nvSpPr>
          <p:spPr bwMode="auto">
            <a:xfrm>
              <a:off x="274795" y="5842614"/>
              <a:ext cx="887360" cy="322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800">
                  <a:solidFill>
                    <a:srgbClr val="00A7E5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00519D"/>
                  </a:solidFill>
                  <a:latin typeface="Calibri" pitchFamily="34" charset="0"/>
                  <a:cs typeface="Calibri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00A7E5"/>
                  </a:solidFill>
                  <a:latin typeface="Calibri" pitchFamily="34" charset="0"/>
                  <a:cs typeface="Calibri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00519D"/>
                  </a:solidFill>
                  <a:latin typeface="Calibri" pitchFamily="34" charset="0"/>
                  <a:cs typeface="Calibri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Calibri" pitchFamily="34" charset="0"/>
                  <a:cs typeface="Calibr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GB" sz="1800" b="1" dirty="0" smtClean="0"/>
                <a:t>EDIOS</a:t>
              </a:r>
            </a:p>
          </p:txBody>
        </p:sp>
        <p:sp>
          <p:nvSpPr>
            <p:cNvPr id="22" name="Espace réservé du contenu 2"/>
            <p:cNvSpPr txBox="1">
              <a:spLocks/>
            </p:cNvSpPr>
            <p:nvPr/>
          </p:nvSpPr>
          <p:spPr bwMode="auto">
            <a:xfrm>
              <a:off x="3093728" y="6136166"/>
              <a:ext cx="750843" cy="322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800">
                  <a:solidFill>
                    <a:srgbClr val="00A7E5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00519D"/>
                  </a:solidFill>
                  <a:latin typeface="Calibri" pitchFamily="34" charset="0"/>
                  <a:cs typeface="Calibri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00A7E5"/>
                  </a:solidFill>
                  <a:latin typeface="Calibri" pitchFamily="34" charset="0"/>
                  <a:cs typeface="Calibri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00519D"/>
                  </a:solidFill>
                  <a:latin typeface="Calibri" pitchFamily="34" charset="0"/>
                  <a:cs typeface="Calibri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Calibri" pitchFamily="34" charset="0"/>
                  <a:cs typeface="Calibr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GB" sz="1800" b="1" dirty="0" smtClean="0"/>
                <a:t>CDI</a:t>
              </a:r>
            </a:p>
          </p:txBody>
        </p:sp>
        <p:sp>
          <p:nvSpPr>
            <p:cNvPr id="23" name="Espace réservé du contenu 2"/>
            <p:cNvSpPr txBox="1">
              <a:spLocks/>
            </p:cNvSpPr>
            <p:nvPr/>
          </p:nvSpPr>
          <p:spPr bwMode="auto">
            <a:xfrm>
              <a:off x="6094836" y="5770606"/>
              <a:ext cx="750843" cy="322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800">
                  <a:solidFill>
                    <a:srgbClr val="00A7E5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00519D"/>
                  </a:solidFill>
                  <a:latin typeface="Calibri" pitchFamily="34" charset="0"/>
                  <a:cs typeface="Calibri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00A7E5"/>
                  </a:solidFill>
                  <a:latin typeface="Calibri" pitchFamily="34" charset="0"/>
                  <a:cs typeface="Calibri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00519D"/>
                  </a:solidFill>
                  <a:latin typeface="Calibri" pitchFamily="34" charset="0"/>
                  <a:cs typeface="Calibri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Calibri" pitchFamily="34" charset="0"/>
                  <a:cs typeface="Calibr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GB" sz="1800" b="1" dirty="0" smtClean="0"/>
                <a:t>EDMED</a:t>
              </a:r>
            </a:p>
          </p:txBody>
        </p:sp>
        <p:sp>
          <p:nvSpPr>
            <p:cNvPr id="24" name="Espace réservé du contenu 2"/>
            <p:cNvSpPr txBox="1">
              <a:spLocks/>
            </p:cNvSpPr>
            <p:nvPr/>
          </p:nvSpPr>
          <p:spPr bwMode="auto">
            <a:xfrm>
              <a:off x="6022828" y="3538358"/>
              <a:ext cx="750843" cy="322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800">
                  <a:solidFill>
                    <a:srgbClr val="00A7E5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00519D"/>
                  </a:solidFill>
                  <a:latin typeface="Calibri" pitchFamily="34" charset="0"/>
                  <a:cs typeface="Calibri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00A7E5"/>
                  </a:solidFill>
                  <a:latin typeface="Calibri" pitchFamily="34" charset="0"/>
                  <a:cs typeface="Calibri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00519D"/>
                  </a:solidFill>
                  <a:latin typeface="Calibri" pitchFamily="34" charset="0"/>
                  <a:cs typeface="Calibri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Calibri" pitchFamily="34" charset="0"/>
                  <a:cs typeface="Calibr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GB" sz="1800" b="1" dirty="0" smtClean="0"/>
                <a:t>CSR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64409" y="1844824"/>
              <a:ext cx="9142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sz="1800" b="1" dirty="0">
                  <a:solidFill>
                    <a:srgbClr val="00A7E5"/>
                  </a:solidFill>
                  <a:latin typeface="Calibri" pitchFamily="34" charset="0"/>
                  <a:cs typeface="Calibri" pitchFamily="34" charset="0"/>
                </a:rPr>
                <a:t>EDMO</a:t>
              </a:r>
              <a:endParaRPr lang="fr-FR" sz="1800" b="1" dirty="0">
                <a:solidFill>
                  <a:srgbClr val="00A7E5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Espace réservé du contenu 2"/>
            <p:cNvSpPr txBox="1">
              <a:spLocks/>
            </p:cNvSpPr>
            <p:nvPr/>
          </p:nvSpPr>
          <p:spPr bwMode="auto">
            <a:xfrm>
              <a:off x="375947" y="3837155"/>
              <a:ext cx="917379" cy="353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800">
                  <a:solidFill>
                    <a:srgbClr val="00A7E5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00519D"/>
                  </a:solidFill>
                  <a:latin typeface="Calibri" pitchFamily="34" charset="0"/>
                  <a:cs typeface="Calibri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00A7E5"/>
                  </a:solidFill>
                  <a:latin typeface="Calibri" pitchFamily="34" charset="0"/>
                  <a:cs typeface="Calibri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00519D"/>
                  </a:solidFill>
                  <a:latin typeface="Calibri" pitchFamily="34" charset="0"/>
                  <a:cs typeface="Calibri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Calibri" pitchFamily="34" charset="0"/>
                  <a:cs typeface="Calibr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GB" sz="1800" b="1" dirty="0" smtClean="0"/>
                <a:t>EDMERP</a:t>
              </a:r>
            </a:p>
          </p:txBody>
        </p:sp>
        <p:sp>
          <p:nvSpPr>
            <p:cNvPr id="27" name="Espace réservé du contenu 2"/>
            <p:cNvSpPr txBox="1">
              <a:spLocks/>
            </p:cNvSpPr>
            <p:nvPr/>
          </p:nvSpPr>
          <p:spPr bwMode="auto">
            <a:xfrm>
              <a:off x="562914" y="4093876"/>
              <a:ext cx="1778059" cy="343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800">
                  <a:solidFill>
                    <a:srgbClr val="00A7E5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00519D"/>
                  </a:solidFill>
                  <a:latin typeface="Calibri" pitchFamily="34" charset="0"/>
                  <a:cs typeface="Calibri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00A7E5"/>
                  </a:solidFill>
                  <a:latin typeface="Calibri" pitchFamily="34" charset="0"/>
                  <a:cs typeface="Calibri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00519D"/>
                  </a:solidFill>
                  <a:latin typeface="Calibri" pitchFamily="34" charset="0"/>
                  <a:cs typeface="Calibri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Calibri" pitchFamily="34" charset="0"/>
                  <a:cs typeface="Calibr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GB" sz="2000" b="1" i="1" dirty="0" smtClean="0">
                  <a:solidFill>
                    <a:srgbClr val="00519D"/>
                  </a:solidFill>
                </a:rPr>
                <a:t>Projects </a:t>
              </a:r>
            </a:p>
          </p:txBody>
        </p:sp>
        <p:sp>
          <p:nvSpPr>
            <p:cNvPr id="28" name="Espace réservé du contenu 2"/>
            <p:cNvSpPr txBox="1">
              <a:spLocks/>
            </p:cNvSpPr>
            <p:nvPr/>
          </p:nvSpPr>
          <p:spPr bwMode="auto">
            <a:xfrm>
              <a:off x="6022828" y="3805844"/>
              <a:ext cx="2649018" cy="343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800">
                  <a:solidFill>
                    <a:srgbClr val="00A7E5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00519D"/>
                  </a:solidFill>
                  <a:latin typeface="Calibri" pitchFamily="34" charset="0"/>
                  <a:cs typeface="Calibri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00A7E5"/>
                  </a:solidFill>
                  <a:latin typeface="Calibri" pitchFamily="34" charset="0"/>
                  <a:cs typeface="Calibri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00519D"/>
                  </a:solidFill>
                  <a:latin typeface="Calibri" pitchFamily="34" charset="0"/>
                  <a:cs typeface="Calibri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Calibri" pitchFamily="34" charset="0"/>
                  <a:cs typeface="Calibr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GB" sz="2000" b="1" i="1" dirty="0" smtClean="0">
                  <a:solidFill>
                    <a:srgbClr val="00519D"/>
                  </a:solidFill>
                </a:rPr>
                <a:t>Research cruises</a:t>
              </a:r>
            </a:p>
          </p:txBody>
        </p:sp>
        <p:sp>
          <p:nvSpPr>
            <p:cNvPr id="29" name="Espace réservé du contenu 2"/>
            <p:cNvSpPr txBox="1">
              <a:spLocks/>
            </p:cNvSpPr>
            <p:nvPr/>
          </p:nvSpPr>
          <p:spPr bwMode="auto">
            <a:xfrm>
              <a:off x="251520" y="6044922"/>
              <a:ext cx="2554175" cy="369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800">
                  <a:solidFill>
                    <a:srgbClr val="00A7E5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00519D"/>
                  </a:solidFill>
                  <a:latin typeface="Calibri" pitchFamily="34" charset="0"/>
                  <a:cs typeface="Calibri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00A7E5"/>
                  </a:solidFill>
                  <a:latin typeface="Calibri" pitchFamily="34" charset="0"/>
                  <a:cs typeface="Calibri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00519D"/>
                  </a:solidFill>
                  <a:latin typeface="Calibri" pitchFamily="34" charset="0"/>
                  <a:cs typeface="Calibri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Calibri" pitchFamily="34" charset="0"/>
                  <a:cs typeface="Calibr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GB" sz="2000" b="1" i="1" dirty="0" smtClean="0">
                  <a:solidFill>
                    <a:srgbClr val="00519D"/>
                  </a:solidFill>
                </a:rPr>
                <a:t>Observing programmes</a:t>
              </a:r>
            </a:p>
          </p:txBody>
        </p:sp>
        <p:sp>
          <p:nvSpPr>
            <p:cNvPr id="30" name="Espace réservé du contenu 2"/>
            <p:cNvSpPr txBox="1">
              <a:spLocks/>
            </p:cNvSpPr>
            <p:nvPr/>
          </p:nvSpPr>
          <p:spPr bwMode="auto">
            <a:xfrm>
              <a:off x="3487927" y="6182108"/>
              <a:ext cx="2092185" cy="343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800">
                  <a:solidFill>
                    <a:srgbClr val="00A7E5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00519D"/>
                  </a:solidFill>
                  <a:latin typeface="Calibri" pitchFamily="34" charset="0"/>
                  <a:cs typeface="Calibri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00A7E5"/>
                  </a:solidFill>
                  <a:latin typeface="Calibri" pitchFamily="34" charset="0"/>
                  <a:cs typeface="Calibri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00519D"/>
                  </a:solidFill>
                  <a:latin typeface="Calibri" pitchFamily="34" charset="0"/>
                  <a:cs typeface="Calibri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Calibri" pitchFamily="34" charset="0"/>
                  <a:cs typeface="Calibr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2000" b="1" i="1" dirty="0" smtClean="0">
                  <a:solidFill>
                    <a:srgbClr val="00519D"/>
                  </a:solidFill>
                </a:rPr>
                <a:t>Data index</a:t>
              </a:r>
            </a:p>
          </p:txBody>
        </p:sp>
        <p:sp>
          <p:nvSpPr>
            <p:cNvPr id="31" name="Espace réservé du contenu 2"/>
            <p:cNvSpPr txBox="1">
              <a:spLocks/>
            </p:cNvSpPr>
            <p:nvPr/>
          </p:nvSpPr>
          <p:spPr bwMode="auto">
            <a:xfrm>
              <a:off x="6276965" y="6021288"/>
              <a:ext cx="2050119" cy="343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800">
                  <a:solidFill>
                    <a:srgbClr val="00A7E5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00519D"/>
                  </a:solidFill>
                  <a:latin typeface="Calibri" pitchFamily="34" charset="0"/>
                  <a:cs typeface="Calibri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00A7E5"/>
                  </a:solidFill>
                  <a:latin typeface="Calibri" pitchFamily="34" charset="0"/>
                  <a:cs typeface="Calibri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00519D"/>
                  </a:solidFill>
                  <a:latin typeface="Calibri" pitchFamily="34" charset="0"/>
                  <a:cs typeface="Calibri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Calibri" pitchFamily="34" charset="0"/>
                  <a:cs typeface="Calibr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GB" sz="2000" b="1" i="1" dirty="0" smtClean="0">
                  <a:solidFill>
                    <a:srgbClr val="00519D"/>
                  </a:solidFill>
                </a:rPr>
                <a:t>Data sets</a:t>
              </a:r>
            </a:p>
          </p:txBody>
        </p:sp>
        <p:sp>
          <p:nvSpPr>
            <p:cNvPr id="32" name="Espace réservé du contenu 2"/>
            <p:cNvSpPr txBox="1">
              <a:spLocks/>
            </p:cNvSpPr>
            <p:nvPr/>
          </p:nvSpPr>
          <p:spPr bwMode="auto">
            <a:xfrm>
              <a:off x="4058782" y="1844824"/>
              <a:ext cx="2324086" cy="343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800">
                  <a:solidFill>
                    <a:srgbClr val="00A7E5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00519D"/>
                  </a:solidFill>
                  <a:latin typeface="Calibri" pitchFamily="34" charset="0"/>
                  <a:cs typeface="Calibri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rgbClr val="00A7E5"/>
                  </a:solidFill>
                  <a:latin typeface="Calibri" pitchFamily="34" charset="0"/>
                  <a:cs typeface="Calibri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00519D"/>
                  </a:solidFill>
                  <a:latin typeface="Calibri" pitchFamily="34" charset="0"/>
                  <a:cs typeface="Calibri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Calibri" pitchFamily="34" charset="0"/>
                  <a:cs typeface="Calibr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○"/>
                <a:defRPr sz="2000">
                  <a:solidFill>
                    <a:srgbClr val="00A7E5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GB" sz="2000" b="1" i="1" dirty="0" smtClean="0">
                  <a:solidFill>
                    <a:srgbClr val="00519D"/>
                  </a:solidFill>
                </a:rPr>
                <a:t>Organisations</a:t>
              </a: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2072886" y="3338359"/>
            <a:ext cx="4843333" cy="1674817"/>
            <a:chOff x="2134226" y="3479563"/>
            <a:chExt cx="4843333" cy="1674817"/>
          </a:xfrm>
        </p:grpSpPr>
        <p:sp>
          <p:nvSpPr>
            <p:cNvPr id="34" name="AutoShape 105"/>
            <p:cNvSpPr>
              <a:spLocks noChangeArrowheads="1"/>
            </p:cNvSpPr>
            <p:nvPr/>
          </p:nvSpPr>
          <p:spPr bwMode="auto">
            <a:xfrm rot="10800000">
              <a:off x="2579288" y="3681934"/>
              <a:ext cx="814865" cy="217488"/>
            </a:xfrm>
            <a:prstGeom prst="rightArrow">
              <a:avLst>
                <a:gd name="adj1" fmla="val 50000"/>
                <a:gd name="adj2" fmla="val 82847"/>
              </a:avLst>
            </a:prstGeom>
            <a:solidFill>
              <a:srgbClr val="9A047A"/>
            </a:solidFill>
            <a:ln>
              <a:headEnd/>
              <a:tailEnd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AutoShape 105"/>
            <p:cNvSpPr>
              <a:spLocks noChangeArrowheads="1"/>
            </p:cNvSpPr>
            <p:nvPr/>
          </p:nvSpPr>
          <p:spPr bwMode="auto">
            <a:xfrm rot="8160009">
              <a:off x="2134226" y="4376938"/>
              <a:ext cx="1493122" cy="217488"/>
            </a:xfrm>
            <a:prstGeom prst="rightArrow">
              <a:avLst>
                <a:gd name="adj1" fmla="val 50000"/>
                <a:gd name="adj2" fmla="val 82847"/>
              </a:avLst>
            </a:prstGeom>
            <a:solidFill>
              <a:srgbClr val="9A047A"/>
            </a:solidFill>
            <a:ln>
              <a:headEnd/>
              <a:tailEnd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AutoShape 105"/>
            <p:cNvSpPr>
              <a:spLocks noChangeArrowheads="1"/>
            </p:cNvSpPr>
            <p:nvPr/>
          </p:nvSpPr>
          <p:spPr bwMode="auto">
            <a:xfrm rot="4242532">
              <a:off x="3396714" y="4455863"/>
              <a:ext cx="1179547" cy="217488"/>
            </a:xfrm>
            <a:prstGeom prst="rightArrow">
              <a:avLst>
                <a:gd name="adj1" fmla="val 50000"/>
                <a:gd name="adj2" fmla="val 82847"/>
              </a:avLst>
            </a:prstGeom>
            <a:solidFill>
              <a:srgbClr val="9A047A"/>
            </a:solidFill>
            <a:ln>
              <a:headEnd/>
              <a:tailEnd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AutoShape 105"/>
            <p:cNvSpPr>
              <a:spLocks noChangeArrowheads="1"/>
            </p:cNvSpPr>
            <p:nvPr/>
          </p:nvSpPr>
          <p:spPr bwMode="auto">
            <a:xfrm rot="21156840">
              <a:off x="4412103" y="3479563"/>
              <a:ext cx="2565456" cy="217488"/>
            </a:xfrm>
            <a:prstGeom prst="rightArrow">
              <a:avLst>
                <a:gd name="adj1" fmla="val 50000"/>
                <a:gd name="adj2" fmla="val 82847"/>
              </a:avLst>
            </a:prstGeom>
            <a:solidFill>
              <a:srgbClr val="9A047A"/>
            </a:solidFill>
            <a:ln>
              <a:headEnd/>
              <a:tailEnd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AutoShape 105"/>
            <p:cNvSpPr>
              <a:spLocks noChangeArrowheads="1"/>
            </p:cNvSpPr>
            <p:nvPr/>
          </p:nvSpPr>
          <p:spPr bwMode="auto">
            <a:xfrm rot="1209552">
              <a:off x="4328996" y="4215788"/>
              <a:ext cx="2062643" cy="217488"/>
            </a:xfrm>
            <a:prstGeom prst="rightArrow">
              <a:avLst>
                <a:gd name="adj1" fmla="val 50000"/>
                <a:gd name="adj2" fmla="val 82847"/>
              </a:avLst>
            </a:prstGeom>
            <a:solidFill>
              <a:srgbClr val="9A047A"/>
            </a:solidFill>
            <a:ln>
              <a:headEnd/>
              <a:tailEnd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9" name="Titre 1"/>
          <p:cNvSpPr txBox="1">
            <a:spLocks/>
          </p:cNvSpPr>
          <p:nvPr/>
        </p:nvSpPr>
        <p:spPr bwMode="auto">
          <a:xfrm>
            <a:off x="529982" y="5805264"/>
            <a:ext cx="8064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kern="1200">
                <a:solidFill>
                  <a:srgbClr val="0551A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551A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551A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551A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551A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551A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551A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551A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551A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 smtClean="0">
                <a:solidFill>
                  <a:srgbClr val="475D73"/>
                </a:solidFill>
              </a:rPr>
              <a:t>+ Common Vocabularies : parameters, instruments, platforms… </a:t>
            </a:r>
            <a:br>
              <a:rPr lang="en-GB" sz="2000" b="1" i="1" dirty="0" smtClean="0">
                <a:solidFill>
                  <a:srgbClr val="475D73"/>
                </a:solidFill>
              </a:rPr>
            </a:br>
            <a:r>
              <a:rPr lang="en-GB" sz="2000" b="1" i="1" dirty="0" smtClean="0">
                <a:solidFill>
                  <a:srgbClr val="475D73"/>
                </a:solidFill>
              </a:rPr>
              <a:t>approx. 100 lists continuously maintained by groups of experts </a:t>
            </a:r>
            <a:endParaRPr lang="en-GB" sz="2000" b="1" i="1" dirty="0">
              <a:solidFill>
                <a:srgbClr val="475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8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484438" y="620713"/>
            <a:ext cx="6135687" cy="215444"/>
          </a:xfrm>
        </p:spPr>
        <p:txBody>
          <a:bodyPr/>
          <a:lstStyle/>
          <a:p>
            <a:r>
              <a:rPr lang="en-US" altLang="en-US" dirty="0" smtClean="0"/>
              <a:t>Pilot Blue Cloud Workshop, </a:t>
            </a:r>
            <a:r>
              <a:rPr lang="en-US" altLang="en-US" dirty="0" err="1" smtClean="0"/>
              <a:t>Bruxelles</a:t>
            </a:r>
            <a:r>
              <a:rPr lang="en-US" altLang="en-US" dirty="0" smtClean="0"/>
              <a:t>, 25th March 2017</a:t>
            </a:r>
            <a:endParaRPr lang="fr-FR" altLang="en-US" dirty="0"/>
          </a:p>
        </p:txBody>
      </p:sp>
      <p:pic>
        <p:nvPicPr>
          <p:cNvPr id="7" name="Espace réservé du contenu 6" descr="SeaDataNet Common Data Index (CDI) V3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8" t="28168" r="11595" b="20376"/>
          <a:stretch/>
        </p:blipFill>
        <p:spPr>
          <a:xfrm>
            <a:off x="974842" y="1797008"/>
            <a:ext cx="6909526" cy="3648216"/>
          </a:xfrm>
          <a:ln w="38100">
            <a:solidFill>
              <a:schemeClr val="bg2">
                <a:lumMod val="40000"/>
                <a:lumOff val="60000"/>
              </a:schemeClr>
            </a:solidFill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383191" y="5520714"/>
            <a:ext cx="852049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475D7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475D73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475D73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75D73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75D73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75D73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75D73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75D73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75D73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US" sz="2000" kern="0" dirty="0" smtClean="0">
                <a:latin typeface="+mj-lt"/>
              </a:rPr>
              <a:t>+1.95 </a:t>
            </a:r>
            <a:r>
              <a:rPr lang="en-US" sz="2000" kern="0" dirty="0">
                <a:latin typeface="+mj-lt"/>
              </a:rPr>
              <a:t>million CDI entries from 34 countries, 102 data </a:t>
            </a:r>
            <a:r>
              <a:rPr lang="en-US" sz="2000" kern="0" dirty="0" err="1">
                <a:latin typeface="+mj-lt"/>
              </a:rPr>
              <a:t>centres</a:t>
            </a:r>
            <a:r>
              <a:rPr lang="en-US" sz="2000" kern="0" dirty="0">
                <a:latin typeface="+mj-lt"/>
              </a:rPr>
              <a:t> and 597 originators for physics, chemistry, geology, geophysics, bathymetry and biology; from 1805 to </a:t>
            </a:r>
            <a:r>
              <a:rPr lang="en-US" sz="2000" kern="0" dirty="0" smtClean="0">
                <a:latin typeface="+mj-lt"/>
              </a:rPr>
              <a:t>2017; </a:t>
            </a:r>
            <a:r>
              <a:rPr lang="en-US" sz="2000" kern="0" dirty="0">
                <a:latin typeface="+mj-lt"/>
              </a:rPr>
              <a:t>86% unrestricted or under SDN License</a:t>
            </a:r>
          </a:p>
          <a:p>
            <a:pPr marL="0" indent="0" algn="just">
              <a:buFontTx/>
              <a:buNone/>
            </a:pPr>
            <a:endParaRPr lang="en-US" sz="2000" kern="0" dirty="0">
              <a:latin typeface="+mj-lt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11188" y="1268255"/>
            <a:ext cx="8075612" cy="492443"/>
          </a:xfrm>
        </p:spPr>
        <p:txBody>
          <a:bodyPr/>
          <a:lstStyle/>
          <a:p>
            <a:r>
              <a:rPr lang="en-GB" sz="3200" dirty="0"/>
              <a:t>D</a:t>
            </a:r>
            <a:r>
              <a:rPr lang="en-GB" sz="3200" dirty="0" smtClean="0"/>
              <a:t>iscovery and unified data access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085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111"/>
          <p:cNvCxnSpPr>
            <a:endCxn id="84" idx="2"/>
          </p:cNvCxnSpPr>
          <p:nvPr/>
        </p:nvCxnSpPr>
        <p:spPr>
          <a:xfrm flipV="1">
            <a:off x="2367924" y="1744841"/>
            <a:ext cx="5869834" cy="151173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n 14"/>
          <p:cNvSpPr/>
          <p:nvPr/>
        </p:nvSpPr>
        <p:spPr>
          <a:xfrm>
            <a:off x="229663" y="4293096"/>
            <a:ext cx="195183" cy="253363"/>
          </a:xfrm>
          <a:prstGeom prst="can">
            <a:avLst/>
          </a:prstGeom>
          <a:solidFill>
            <a:srgbClr val="00A7E5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2"/>
          <p:cNvSpPr txBox="1"/>
          <p:nvPr/>
        </p:nvSpPr>
        <p:spPr>
          <a:xfrm>
            <a:off x="539552" y="4581128"/>
            <a:ext cx="2758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51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NODCs; HOs; GEOs; BIOs; ICES</a:t>
            </a:r>
            <a:endParaRPr lang="en-US" sz="1400" dirty="0">
              <a:solidFill>
                <a:srgbClr val="00519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an 28"/>
          <p:cNvSpPr/>
          <p:nvPr/>
        </p:nvSpPr>
        <p:spPr>
          <a:xfrm>
            <a:off x="458262" y="4293096"/>
            <a:ext cx="195183" cy="253363"/>
          </a:xfrm>
          <a:prstGeom prst="can">
            <a:avLst/>
          </a:prstGeom>
          <a:solidFill>
            <a:srgbClr val="00A7E5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29"/>
          <p:cNvSpPr/>
          <p:nvPr/>
        </p:nvSpPr>
        <p:spPr>
          <a:xfrm>
            <a:off x="688891" y="4293096"/>
            <a:ext cx="195183" cy="253363"/>
          </a:xfrm>
          <a:prstGeom prst="can">
            <a:avLst/>
          </a:prstGeom>
          <a:solidFill>
            <a:srgbClr val="00A7E5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30"/>
          <p:cNvSpPr/>
          <p:nvPr/>
        </p:nvSpPr>
        <p:spPr>
          <a:xfrm>
            <a:off x="920030" y="4293096"/>
            <a:ext cx="195183" cy="253363"/>
          </a:xfrm>
          <a:prstGeom prst="can">
            <a:avLst/>
          </a:prstGeom>
          <a:solidFill>
            <a:srgbClr val="00A7E5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32"/>
          <p:cNvSpPr/>
          <p:nvPr/>
        </p:nvSpPr>
        <p:spPr>
          <a:xfrm>
            <a:off x="1184075" y="4293096"/>
            <a:ext cx="195183" cy="253363"/>
          </a:xfrm>
          <a:prstGeom prst="can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33"/>
          <p:cNvSpPr/>
          <p:nvPr/>
        </p:nvSpPr>
        <p:spPr>
          <a:xfrm>
            <a:off x="1446092" y="4293096"/>
            <a:ext cx="195183" cy="253363"/>
          </a:xfrm>
          <a:prstGeom prst="can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34"/>
          <p:cNvSpPr/>
          <p:nvPr/>
        </p:nvSpPr>
        <p:spPr>
          <a:xfrm>
            <a:off x="1710137" y="4293096"/>
            <a:ext cx="195183" cy="253363"/>
          </a:xfrm>
          <a:prstGeom prst="can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35"/>
          <p:cNvSpPr/>
          <p:nvPr/>
        </p:nvSpPr>
        <p:spPr>
          <a:xfrm>
            <a:off x="1972154" y="4293096"/>
            <a:ext cx="195183" cy="253363"/>
          </a:xfrm>
          <a:prstGeom prst="can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36"/>
          <p:cNvSpPr/>
          <p:nvPr/>
        </p:nvSpPr>
        <p:spPr>
          <a:xfrm>
            <a:off x="2229175" y="4293096"/>
            <a:ext cx="195183" cy="253363"/>
          </a:xfrm>
          <a:prstGeom prst="can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38"/>
          <p:cNvSpPr/>
          <p:nvPr/>
        </p:nvSpPr>
        <p:spPr>
          <a:xfrm>
            <a:off x="2467338" y="4293096"/>
            <a:ext cx="195183" cy="253363"/>
          </a:xfrm>
          <a:prstGeom prst="can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39"/>
          <p:cNvSpPr/>
          <p:nvPr/>
        </p:nvSpPr>
        <p:spPr>
          <a:xfrm>
            <a:off x="2705501" y="4293096"/>
            <a:ext cx="195183" cy="253363"/>
          </a:xfrm>
          <a:prstGeom prst="can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40"/>
          <p:cNvSpPr/>
          <p:nvPr/>
        </p:nvSpPr>
        <p:spPr>
          <a:xfrm>
            <a:off x="2946264" y="4293096"/>
            <a:ext cx="195183" cy="253363"/>
          </a:xfrm>
          <a:prstGeom prst="can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n 41"/>
          <p:cNvSpPr/>
          <p:nvPr/>
        </p:nvSpPr>
        <p:spPr>
          <a:xfrm>
            <a:off x="3186825" y="4293096"/>
            <a:ext cx="195183" cy="253363"/>
          </a:xfrm>
          <a:prstGeom prst="can">
            <a:avLst/>
          </a:prstGeom>
          <a:solidFill>
            <a:srgbClr val="FFC000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42"/>
          <p:cNvSpPr/>
          <p:nvPr/>
        </p:nvSpPr>
        <p:spPr>
          <a:xfrm>
            <a:off x="3432878" y="4293096"/>
            <a:ext cx="195183" cy="253363"/>
          </a:xfrm>
          <a:prstGeom prst="can">
            <a:avLst/>
          </a:prstGeom>
          <a:solidFill>
            <a:srgbClr val="FFC000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6"/>
          <p:cNvCxnSpPr/>
          <p:nvPr/>
        </p:nvCxnSpPr>
        <p:spPr>
          <a:xfrm flipH="1" flipV="1">
            <a:off x="632670" y="4914699"/>
            <a:ext cx="461768" cy="6480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45"/>
          <p:cNvCxnSpPr/>
          <p:nvPr/>
        </p:nvCxnSpPr>
        <p:spPr>
          <a:xfrm flipH="1" flipV="1">
            <a:off x="1641277" y="4876892"/>
            <a:ext cx="78553" cy="69599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46"/>
          <p:cNvCxnSpPr/>
          <p:nvPr/>
        </p:nvCxnSpPr>
        <p:spPr>
          <a:xfrm flipH="1" flipV="1">
            <a:off x="1133921" y="4902097"/>
            <a:ext cx="282601" cy="67327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47"/>
          <p:cNvCxnSpPr/>
          <p:nvPr/>
        </p:nvCxnSpPr>
        <p:spPr>
          <a:xfrm flipV="1">
            <a:off x="2276820" y="4924317"/>
            <a:ext cx="619498" cy="62883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52"/>
          <p:cNvCxnSpPr/>
          <p:nvPr/>
        </p:nvCxnSpPr>
        <p:spPr>
          <a:xfrm flipV="1">
            <a:off x="1960713" y="4904586"/>
            <a:ext cx="287086" cy="668299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56"/>
          <p:cNvCxnSpPr/>
          <p:nvPr/>
        </p:nvCxnSpPr>
        <p:spPr>
          <a:xfrm flipV="1">
            <a:off x="330349" y="3901442"/>
            <a:ext cx="764089" cy="402457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60"/>
          <p:cNvCxnSpPr/>
          <p:nvPr/>
        </p:nvCxnSpPr>
        <p:spPr>
          <a:xfrm flipV="1">
            <a:off x="743089" y="3901442"/>
            <a:ext cx="673433" cy="41467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62"/>
          <p:cNvCxnSpPr/>
          <p:nvPr/>
        </p:nvCxnSpPr>
        <p:spPr>
          <a:xfrm flipV="1">
            <a:off x="984324" y="3900380"/>
            <a:ext cx="568376" cy="42672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64"/>
          <p:cNvCxnSpPr>
            <a:stCxn id="21" idx="1"/>
          </p:cNvCxnSpPr>
          <p:nvPr/>
        </p:nvCxnSpPr>
        <p:spPr>
          <a:xfrm flipH="1" flipV="1">
            <a:off x="2738988" y="3833154"/>
            <a:ext cx="791482" cy="45994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68"/>
          <p:cNvCxnSpPr>
            <a:stCxn id="20" idx="1"/>
          </p:cNvCxnSpPr>
          <p:nvPr/>
        </p:nvCxnSpPr>
        <p:spPr>
          <a:xfrm flipH="1" flipV="1">
            <a:off x="2627845" y="3853681"/>
            <a:ext cx="656572" cy="43941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70"/>
          <p:cNvCxnSpPr/>
          <p:nvPr/>
        </p:nvCxnSpPr>
        <p:spPr>
          <a:xfrm flipH="1" flipV="1">
            <a:off x="2508302" y="3904586"/>
            <a:ext cx="560536" cy="43055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72"/>
          <p:cNvCxnSpPr/>
          <p:nvPr/>
        </p:nvCxnSpPr>
        <p:spPr>
          <a:xfrm flipH="1" flipV="1">
            <a:off x="2359841" y="3853070"/>
            <a:ext cx="474392" cy="48207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74"/>
          <p:cNvCxnSpPr/>
          <p:nvPr/>
        </p:nvCxnSpPr>
        <p:spPr>
          <a:xfrm flipH="1" flipV="1">
            <a:off x="2218540" y="3894547"/>
            <a:ext cx="334614" cy="43218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76"/>
          <p:cNvCxnSpPr/>
          <p:nvPr/>
        </p:nvCxnSpPr>
        <p:spPr>
          <a:xfrm flipH="1" flipV="1">
            <a:off x="2143849" y="3900380"/>
            <a:ext cx="193726" cy="41879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78"/>
          <p:cNvCxnSpPr/>
          <p:nvPr/>
        </p:nvCxnSpPr>
        <p:spPr>
          <a:xfrm flipH="1" flipV="1">
            <a:off x="2062958" y="3900380"/>
            <a:ext cx="31651" cy="410799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80"/>
          <p:cNvCxnSpPr/>
          <p:nvPr/>
        </p:nvCxnSpPr>
        <p:spPr>
          <a:xfrm flipV="1">
            <a:off x="1878687" y="3911530"/>
            <a:ext cx="71460" cy="40073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82"/>
          <p:cNvCxnSpPr/>
          <p:nvPr/>
        </p:nvCxnSpPr>
        <p:spPr>
          <a:xfrm flipV="1">
            <a:off x="1541295" y="3926493"/>
            <a:ext cx="275610" cy="379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84"/>
          <p:cNvCxnSpPr/>
          <p:nvPr/>
        </p:nvCxnSpPr>
        <p:spPr>
          <a:xfrm flipV="1">
            <a:off x="1325977" y="3945584"/>
            <a:ext cx="350654" cy="343627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4347"/>
          <p:cNvSpPr txBox="1"/>
          <p:nvPr/>
        </p:nvSpPr>
        <p:spPr>
          <a:xfrm>
            <a:off x="1103234" y="3991341"/>
            <a:ext cx="165971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519D"/>
                </a:solidFill>
              </a:rPr>
              <a:t>&gt;</a:t>
            </a:r>
            <a:r>
              <a:rPr lang="en-US" sz="1400" dirty="0" smtClean="0">
                <a:solidFill>
                  <a:srgbClr val="00519D"/>
                </a:solidFill>
              </a:rPr>
              <a:t> 100 data </a:t>
            </a:r>
            <a:r>
              <a:rPr lang="en-US" sz="1400" dirty="0" err="1" smtClean="0">
                <a:solidFill>
                  <a:srgbClr val="00519D"/>
                </a:solidFill>
              </a:rPr>
              <a:t>centres</a:t>
            </a:r>
            <a:endParaRPr lang="en-US" sz="1400" dirty="0">
              <a:solidFill>
                <a:srgbClr val="00519D"/>
              </a:solidFill>
            </a:endParaRPr>
          </a:p>
        </p:txBody>
      </p:sp>
      <p:pic>
        <p:nvPicPr>
          <p:cNvPr id="41" name="Picture 1435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20" y="540046"/>
            <a:ext cx="1903743" cy="1227544"/>
          </a:xfrm>
          <a:prstGeom prst="rect">
            <a:avLst/>
          </a:prstGeom>
        </p:spPr>
      </p:pic>
      <p:pic>
        <p:nvPicPr>
          <p:cNvPr id="42" name="Picture 1435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41069"/>
            <a:ext cx="1904810" cy="1227544"/>
          </a:xfrm>
          <a:prstGeom prst="rect">
            <a:avLst/>
          </a:prstGeom>
        </p:spPr>
      </p:pic>
      <p:sp>
        <p:nvSpPr>
          <p:cNvPr id="43" name="TextBox 94"/>
          <p:cNvSpPr txBox="1"/>
          <p:nvPr/>
        </p:nvSpPr>
        <p:spPr>
          <a:xfrm>
            <a:off x="3692878" y="1377571"/>
            <a:ext cx="1484651" cy="30777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519D"/>
                </a:solidFill>
              </a:rPr>
              <a:t>GEOSS</a:t>
            </a:r>
            <a:r>
              <a:rPr lang="en-US" sz="1400" dirty="0" smtClean="0">
                <a:solidFill>
                  <a:srgbClr val="00519D"/>
                </a:solidFill>
              </a:rPr>
              <a:t> portal</a:t>
            </a:r>
            <a:endParaRPr lang="en-US" sz="1400" dirty="0">
              <a:solidFill>
                <a:srgbClr val="00519D"/>
              </a:solidFill>
            </a:endParaRPr>
          </a:p>
        </p:txBody>
      </p:sp>
      <p:sp>
        <p:nvSpPr>
          <p:cNvPr id="44" name="TextBox 95"/>
          <p:cNvSpPr txBox="1"/>
          <p:nvPr/>
        </p:nvSpPr>
        <p:spPr>
          <a:xfrm>
            <a:off x="5755849" y="1381823"/>
            <a:ext cx="1552455" cy="27699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519D"/>
                </a:solidFill>
              </a:rPr>
              <a:t>IODE ODP portal</a:t>
            </a:r>
            <a:endParaRPr lang="en-US" sz="1200" dirty="0">
              <a:solidFill>
                <a:srgbClr val="00519D"/>
              </a:solidFill>
            </a:endParaRPr>
          </a:p>
        </p:txBody>
      </p:sp>
      <p:cxnSp>
        <p:nvCxnSpPr>
          <p:cNvPr id="45" name="Straight Arrow Connector 14353"/>
          <p:cNvCxnSpPr/>
          <p:nvPr/>
        </p:nvCxnSpPr>
        <p:spPr>
          <a:xfrm>
            <a:off x="2385847" y="3589955"/>
            <a:ext cx="4618185" cy="47989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101"/>
          <p:cNvCxnSpPr/>
          <p:nvPr/>
        </p:nvCxnSpPr>
        <p:spPr>
          <a:xfrm>
            <a:off x="2410234" y="3618507"/>
            <a:ext cx="4623235" cy="127874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104"/>
          <p:cNvCxnSpPr/>
          <p:nvPr/>
        </p:nvCxnSpPr>
        <p:spPr>
          <a:xfrm>
            <a:off x="2393307" y="3676709"/>
            <a:ext cx="4640162" cy="168274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107"/>
          <p:cNvCxnSpPr/>
          <p:nvPr/>
        </p:nvCxnSpPr>
        <p:spPr>
          <a:xfrm>
            <a:off x="2467338" y="3743963"/>
            <a:ext cx="4566131" cy="210038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109"/>
          <p:cNvCxnSpPr/>
          <p:nvPr/>
        </p:nvCxnSpPr>
        <p:spPr>
          <a:xfrm>
            <a:off x="2459296" y="3763909"/>
            <a:ext cx="4628617" cy="264195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111"/>
          <p:cNvCxnSpPr/>
          <p:nvPr/>
        </p:nvCxnSpPr>
        <p:spPr>
          <a:xfrm flipV="1">
            <a:off x="2216350" y="1750440"/>
            <a:ext cx="2796992" cy="147882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114"/>
          <p:cNvCxnSpPr>
            <a:stCxn id="81" idx="0"/>
            <a:endCxn id="41" idx="2"/>
          </p:cNvCxnSpPr>
          <p:nvPr/>
        </p:nvCxnSpPr>
        <p:spPr>
          <a:xfrm flipV="1">
            <a:off x="1972154" y="1767590"/>
            <a:ext cx="4524038" cy="1590757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822" y="5786983"/>
            <a:ext cx="1632001" cy="105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85" y="5180888"/>
            <a:ext cx="1647043" cy="106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29" y="4833878"/>
            <a:ext cx="1645423" cy="89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29" y="4109778"/>
            <a:ext cx="1639590" cy="102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" descr="hydrography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93" y="3547615"/>
            <a:ext cx="1622035" cy="88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63"/>
          <p:cNvSpPr txBox="1"/>
          <p:nvPr/>
        </p:nvSpPr>
        <p:spPr>
          <a:xfrm>
            <a:off x="1232437" y="1250486"/>
            <a:ext cx="1623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529E"/>
                </a:solidFill>
              </a:rPr>
              <a:t>Total collection</a:t>
            </a:r>
            <a:endParaRPr lang="en-US" sz="1400" dirty="0">
              <a:solidFill>
                <a:srgbClr val="00529E"/>
              </a:solidFill>
            </a:endParaRPr>
          </a:p>
        </p:txBody>
      </p:sp>
      <p:cxnSp>
        <p:nvCxnSpPr>
          <p:cNvPr id="58" name="Straight Arrow Connector 77"/>
          <p:cNvCxnSpPr/>
          <p:nvPr/>
        </p:nvCxnSpPr>
        <p:spPr>
          <a:xfrm flipV="1">
            <a:off x="2424358" y="3277502"/>
            <a:ext cx="4715071" cy="27160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773" y="2209298"/>
            <a:ext cx="1409749" cy="1002433"/>
          </a:xfrm>
          <a:prstGeom prst="rect">
            <a:avLst/>
          </a:prstGeom>
        </p:spPr>
      </p:pic>
      <p:cxnSp>
        <p:nvCxnSpPr>
          <p:cNvPr id="60" name="Straight Arrow Connector 83"/>
          <p:cNvCxnSpPr>
            <a:stCxn id="75" idx="5"/>
          </p:cNvCxnSpPr>
          <p:nvPr/>
        </p:nvCxnSpPr>
        <p:spPr>
          <a:xfrm flipV="1">
            <a:off x="2328909" y="2965979"/>
            <a:ext cx="1766239" cy="405377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88"/>
          <p:cNvCxnSpPr/>
          <p:nvPr/>
        </p:nvCxnSpPr>
        <p:spPr>
          <a:xfrm flipV="1">
            <a:off x="2467338" y="2989501"/>
            <a:ext cx="3257821" cy="486346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9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4096" y="2220554"/>
            <a:ext cx="1347077" cy="942390"/>
          </a:xfrm>
          <a:prstGeom prst="rect">
            <a:avLst/>
          </a:prstGeom>
        </p:spPr>
      </p:pic>
      <p:pic>
        <p:nvPicPr>
          <p:cNvPr id="63" name="Picture 3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612" y="2168562"/>
            <a:ext cx="1320798" cy="996784"/>
          </a:xfrm>
          <a:prstGeom prst="rect">
            <a:avLst/>
          </a:prstGeom>
        </p:spPr>
      </p:pic>
      <p:sp>
        <p:nvSpPr>
          <p:cNvPr id="64" name="TextBox 96"/>
          <p:cNvSpPr txBox="1"/>
          <p:nvPr/>
        </p:nvSpPr>
        <p:spPr>
          <a:xfrm>
            <a:off x="4141697" y="2997493"/>
            <a:ext cx="1330872" cy="27699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519D"/>
                </a:solidFill>
              </a:rPr>
              <a:t>Black Sea portal</a:t>
            </a:r>
            <a:endParaRPr lang="en-US" sz="1200" dirty="0">
              <a:solidFill>
                <a:srgbClr val="00519D"/>
              </a:solidFill>
            </a:endParaRPr>
          </a:p>
        </p:txBody>
      </p:sp>
      <p:sp>
        <p:nvSpPr>
          <p:cNvPr id="65" name="TextBox 97"/>
          <p:cNvSpPr txBox="1"/>
          <p:nvPr/>
        </p:nvSpPr>
        <p:spPr>
          <a:xfrm>
            <a:off x="5711879" y="2997493"/>
            <a:ext cx="1330872" cy="27699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519D"/>
                </a:solidFill>
              </a:rPr>
              <a:t>Caspian portal</a:t>
            </a:r>
            <a:endParaRPr lang="en-US" sz="1200" dirty="0">
              <a:solidFill>
                <a:srgbClr val="00519D"/>
              </a:solidFill>
            </a:endParaRPr>
          </a:p>
        </p:txBody>
      </p:sp>
      <p:sp>
        <p:nvSpPr>
          <p:cNvPr id="66" name="TextBox 98"/>
          <p:cNvSpPr txBox="1"/>
          <p:nvPr/>
        </p:nvSpPr>
        <p:spPr>
          <a:xfrm>
            <a:off x="7274174" y="2997493"/>
            <a:ext cx="1330872" cy="27699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519D"/>
                </a:solidFill>
              </a:rPr>
              <a:t>Geo-Seas portal</a:t>
            </a:r>
            <a:endParaRPr lang="en-US" sz="1200" dirty="0">
              <a:solidFill>
                <a:srgbClr val="00519D"/>
              </a:solidFill>
            </a:endParaRPr>
          </a:p>
        </p:txBody>
      </p:sp>
      <p:sp>
        <p:nvSpPr>
          <p:cNvPr id="67" name="TextBox 100"/>
          <p:cNvSpPr txBox="1"/>
          <p:nvPr/>
        </p:nvSpPr>
        <p:spPr>
          <a:xfrm>
            <a:off x="7331792" y="4123080"/>
            <a:ext cx="1330872" cy="27699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519D"/>
                </a:solidFill>
              </a:rPr>
              <a:t>Bathymetry</a:t>
            </a:r>
            <a:endParaRPr lang="en-US" sz="1200" dirty="0">
              <a:solidFill>
                <a:srgbClr val="00519D"/>
              </a:solidFill>
            </a:endParaRPr>
          </a:p>
        </p:txBody>
      </p:sp>
      <p:sp>
        <p:nvSpPr>
          <p:cNvPr id="68" name="TextBox 102"/>
          <p:cNvSpPr txBox="1"/>
          <p:nvPr/>
        </p:nvSpPr>
        <p:spPr>
          <a:xfrm>
            <a:off x="7274174" y="4849416"/>
            <a:ext cx="1330872" cy="27699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519D"/>
                </a:solidFill>
              </a:rPr>
              <a:t>Physics</a:t>
            </a:r>
            <a:endParaRPr lang="en-US" sz="1200" dirty="0">
              <a:solidFill>
                <a:srgbClr val="00519D"/>
              </a:solidFill>
            </a:endParaRPr>
          </a:p>
        </p:txBody>
      </p:sp>
      <p:sp>
        <p:nvSpPr>
          <p:cNvPr id="69" name="TextBox 103"/>
          <p:cNvSpPr txBox="1"/>
          <p:nvPr/>
        </p:nvSpPr>
        <p:spPr>
          <a:xfrm>
            <a:off x="7274174" y="5456257"/>
            <a:ext cx="1330872" cy="27699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519D"/>
                </a:solidFill>
              </a:rPr>
              <a:t>Chemistry</a:t>
            </a:r>
            <a:endParaRPr lang="en-US" sz="1200" dirty="0">
              <a:solidFill>
                <a:srgbClr val="00519D"/>
              </a:solidFill>
            </a:endParaRPr>
          </a:p>
        </p:txBody>
      </p:sp>
      <p:sp>
        <p:nvSpPr>
          <p:cNvPr id="70" name="TextBox 105"/>
          <p:cNvSpPr txBox="1"/>
          <p:nvPr/>
        </p:nvSpPr>
        <p:spPr>
          <a:xfrm>
            <a:off x="7274174" y="5916796"/>
            <a:ext cx="1330872" cy="27699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519D"/>
                </a:solidFill>
              </a:rPr>
              <a:t>Geology</a:t>
            </a:r>
            <a:endParaRPr lang="en-US" sz="1200" dirty="0">
              <a:solidFill>
                <a:srgbClr val="00519D"/>
              </a:solidFill>
            </a:endParaRPr>
          </a:p>
        </p:txBody>
      </p:sp>
      <p:sp>
        <p:nvSpPr>
          <p:cNvPr id="71" name="TextBox 106"/>
          <p:cNvSpPr txBox="1"/>
          <p:nvPr/>
        </p:nvSpPr>
        <p:spPr>
          <a:xfrm>
            <a:off x="7274174" y="6539313"/>
            <a:ext cx="1330872" cy="27699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519D"/>
                </a:solidFill>
              </a:rPr>
              <a:t>Biology</a:t>
            </a:r>
            <a:endParaRPr lang="en-US" sz="1200" dirty="0">
              <a:solidFill>
                <a:srgbClr val="00519D"/>
              </a:solidFill>
            </a:endParaRPr>
          </a:p>
        </p:txBody>
      </p:sp>
      <p:sp>
        <p:nvSpPr>
          <p:cNvPr id="72" name="TextBox 112"/>
          <p:cNvSpPr txBox="1"/>
          <p:nvPr/>
        </p:nvSpPr>
        <p:spPr>
          <a:xfrm>
            <a:off x="4380893" y="1840799"/>
            <a:ext cx="2207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accent1">
                    <a:lumMod val="50000"/>
                  </a:schemeClr>
                </a:solidFill>
              </a:rPr>
              <a:t>Aggregated collection</a:t>
            </a:r>
            <a:endParaRPr lang="en-US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3" name="TextBox 113"/>
          <p:cNvSpPr txBox="1"/>
          <p:nvPr/>
        </p:nvSpPr>
        <p:spPr>
          <a:xfrm>
            <a:off x="4766214" y="3136303"/>
            <a:ext cx="2207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Regional subsets</a:t>
            </a:r>
            <a:endParaRPr lang="en-US" sz="12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4" name="TextBox 125"/>
          <p:cNvSpPr txBox="1"/>
          <p:nvPr/>
        </p:nvSpPr>
        <p:spPr>
          <a:xfrm>
            <a:off x="5441931" y="4149080"/>
            <a:ext cx="1506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7030A0"/>
                </a:solidFill>
              </a:rPr>
              <a:t>Thematic portals</a:t>
            </a:r>
            <a:endParaRPr lang="en-US" sz="1200" b="1" i="1" dirty="0">
              <a:solidFill>
                <a:srgbClr val="7030A0"/>
              </a:solidFill>
            </a:endParaRPr>
          </a:p>
        </p:txBody>
      </p:sp>
      <p:sp>
        <p:nvSpPr>
          <p:cNvPr id="75" name="Isosceles Triangle 50"/>
          <p:cNvSpPr/>
          <p:nvPr/>
        </p:nvSpPr>
        <p:spPr>
          <a:xfrm>
            <a:off x="1115616" y="2880451"/>
            <a:ext cx="1617724" cy="981809"/>
          </a:xfrm>
          <a:prstGeom prst="triangle">
            <a:avLst/>
          </a:prstGeom>
          <a:solidFill>
            <a:srgbClr val="FF99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6" name="Picture 4" descr="EMODnet_col_all_vert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575" y="3423116"/>
            <a:ext cx="1678548" cy="43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6388599" y="692696"/>
            <a:ext cx="1686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Image 77" descr="SeaDataNet Common Data Index (CDI) V3 - Mozilla Firefox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12201" r="12084" b="22700"/>
          <a:stretch/>
        </p:blipFill>
        <p:spPr>
          <a:xfrm>
            <a:off x="919019" y="1268760"/>
            <a:ext cx="2137012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9" name="Down Arrow 14349"/>
          <p:cNvSpPr/>
          <p:nvPr/>
        </p:nvSpPr>
        <p:spPr>
          <a:xfrm rot="10800000">
            <a:off x="1788336" y="2348879"/>
            <a:ext cx="335392" cy="64807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89"/>
          <p:cNvSpPr txBox="1"/>
          <p:nvPr/>
        </p:nvSpPr>
        <p:spPr>
          <a:xfrm>
            <a:off x="1387335" y="2734408"/>
            <a:ext cx="1373449" cy="52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519D"/>
                </a:solidFill>
              </a:rPr>
              <a:t>Data discovery </a:t>
            </a:r>
          </a:p>
          <a:p>
            <a:r>
              <a:rPr lang="en-US" sz="1400" dirty="0" smtClean="0">
                <a:solidFill>
                  <a:srgbClr val="00519D"/>
                </a:solidFill>
              </a:rPr>
              <a:t>and access</a:t>
            </a:r>
            <a:endParaRPr lang="en-US" sz="1400" dirty="0">
              <a:solidFill>
                <a:srgbClr val="00519D"/>
              </a:solidFill>
            </a:endParaRPr>
          </a:p>
        </p:txBody>
      </p:sp>
      <p:pic>
        <p:nvPicPr>
          <p:cNvPr id="81" name="Picture 5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04" y="3358347"/>
            <a:ext cx="800100" cy="488950"/>
          </a:xfrm>
          <a:prstGeom prst="rect">
            <a:avLst/>
          </a:prstGeom>
        </p:spPr>
      </p:pic>
      <p:sp>
        <p:nvSpPr>
          <p:cNvPr id="82" name="TextBox 8"/>
          <p:cNvSpPr txBox="1"/>
          <p:nvPr/>
        </p:nvSpPr>
        <p:spPr>
          <a:xfrm>
            <a:off x="683568" y="5661248"/>
            <a:ext cx="2257374" cy="73866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fr-FR" b="1" i="1" dirty="0">
                <a:solidFill>
                  <a:schemeClr val="accent3">
                    <a:lumMod val="95000"/>
                  </a:schemeClr>
                </a:solidFill>
              </a:rPr>
              <a:t>≈ </a:t>
            </a:r>
            <a:r>
              <a:rPr lang="en-GB" b="1" i="1" dirty="0">
                <a:solidFill>
                  <a:schemeClr val="accent3">
                    <a:lumMod val="95000"/>
                  </a:schemeClr>
                </a:solidFill>
              </a:rPr>
              <a:t>600 </a:t>
            </a:r>
            <a:r>
              <a:rPr lang="en-GB" b="1" i="1" dirty="0" smtClean="0">
                <a:solidFill>
                  <a:schemeClr val="accent3">
                    <a:lumMod val="95000"/>
                  </a:schemeClr>
                </a:solidFill>
              </a:rPr>
              <a:t>European data originators</a:t>
            </a:r>
            <a:endParaRPr lang="en-GB" sz="2400" b="1" i="1" dirty="0">
              <a:solidFill>
                <a:schemeClr val="accent3">
                  <a:lumMod val="95000"/>
                </a:schemeClr>
              </a:solidFill>
            </a:endParaRPr>
          </a:p>
        </p:txBody>
      </p:sp>
      <p:sp>
        <p:nvSpPr>
          <p:cNvPr id="83" name="Espace réservé du contenu 2"/>
          <p:cNvSpPr txBox="1">
            <a:spLocks/>
          </p:cNvSpPr>
          <p:nvPr/>
        </p:nvSpPr>
        <p:spPr bwMode="auto">
          <a:xfrm>
            <a:off x="3059832" y="5805264"/>
            <a:ext cx="2952327" cy="77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GB" sz="2400" b="1" i="1" dirty="0" smtClean="0">
                <a:solidFill>
                  <a:srgbClr val="00519D"/>
                </a:solidFill>
                <a:latin typeface="Calibri" panose="020F0502020204030204" pitchFamily="34" charset="0"/>
              </a:rPr>
              <a:t>General context</a:t>
            </a:r>
            <a:endParaRPr lang="en-GB" sz="2400" b="1" i="1" dirty="0">
              <a:solidFill>
                <a:srgbClr val="00519D"/>
              </a:solidFill>
              <a:latin typeface="Calibri" panose="020F0502020204030204" pitchFamily="34" charset="0"/>
            </a:endParaRPr>
          </a:p>
        </p:txBody>
      </p:sp>
      <p:pic>
        <p:nvPicPr>
          <p:cNvPr id="84" name="Image 83" descr="Copernicus - Marine environment monitoring service - Mozilla Firefox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7" t="12201" r="13770" b="11151"/>
          <a:stretch/>
        </p:blipFill>
        <p:spPr>
          <a:xfrm>
            <a:off x="7519833" y="540047"/>
            <a:ext cx="1435850" cy="1204794"/>
          </a:xfrm>
          <a:prstGeom prst="rect">
            <a:avLst/>
          </a:prstGeom>
        </p:spPr>
      </p:pic>
      <p:sp>
        <p:nvSpPr>
          <p:cNvPr id="85" name="TextBox 95"/>
          <p:cNvSpPr txBox="1"/>
          <p:nvPr/>
        </p:nvSpPr>
        <p:spPr>
          <a:xfrm>
            <a:off x="7484042" y="1393031"/>
            <a:ext cx="1471642" cy="27699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519D"/>
                </a:solidFill>
              </a:rPr>
              <a:t>Copernicus MEMS</a:t>
            </a:r>
            <a:endParaRPr lang="en-US" sz="1200" dirty="0">
              <a:solidFill>
                <a:srgbClr val="00519D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Pilot Blue Cloud Workshop, Bruxelles, 25th March 2017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83332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064500" cy="523220"/>
          </a:xfrm>
        </p:spPr>
        <p:txBody>
          <a:bodyPr/>
          <a:lstStyle/>
          <a:p>
            <a:r>
              <a:rPr lang="en-GB" dirty="0" smtClean="0"/>
              <a:t>SeaDataCloud - Cooperation with EUDAT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789040"/>
            <a:ext cx="8964488" cy="2808312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/>
              <a:t>A consortium of 20 High </a:t>
            </a:r>
            <a:r>
              <a:rPr lang="en-GB" sz="1800" dirty="0"/>
              <a:t>P</a:t>
            </a:r>
            <a:r>
              <a:rPr lang="en-GB" sz="1800" dirty="0" smtClean="0"/>
              <a:t>erformance Computing (HPC) centres offering also storage resources (5 EUDAT members are partners of SeaDataCloud)</a:t>
            </a:r>
            <a:br>
              <a:rPr lang="en-GB" sz="1800" dirty="0" smtClean="0"/>
            </a:br>
            <a:r>
              <a:rPr lang="en-GB" sz="1800" dirty="0" smtClean="0"/>
              <a:t> </a:t>
            </a: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With the objectives to:</a:t>
            </a:r>
          </a:p>
          <a:p>
            <a:pPr marL="0" indent="0">
              <a:buNone/>
            </a:pPr>
            <a:r>
              <a:rPr lang="en-GB" sz="1800" dirty="0" smtClean="0"/>
              <a:t>- Set up a “centralized” copy  of the distributed datasets (“technical cache”)</a:t>
            </a:r>
            <a:br>
              <a:rPr lang="en-GB" sz="1800" dirty="0" smtClean="0"/>
            </a:br>
            <a:r>
              <a:rPr lang="en-GB" sz="1800" dirty="0" smtClean="0"/>
              <a:t>   to improve the efficiency (response time…) of provided data services (data access, </a:t>
            </a:r>
            <a:r>
              <a:rPr lang="en-GB" sz="1800" dirty="0" err="1" smtClean="0"/>
              <a:t>subsetting</a:t>
            </a:r>
            <a:r>
              <a:rPr lang="en-GB" sz="1800" dirty="0" smtClean="0"/>
              <a:t>)</a:t>
            </a:r>
          </a:p>
          <a:p>
            <a:pPr marL="0" indent="0">
              <a:buNone/>
            </a:pPr>
            <a:r>
              <a:rPr lang="en-GB" sz="1800" dirty="0" smtClean="0"/>
              <a:t>- Provide more advanced services within a “Virtual Research Environment”</a:t>
            </a:r>
            <a:br>
              <a:rPr lang="en-GB" sz="1800" dirty="0" smtClean="0"/>
            </a:br>
            <a:r>
              <a:rPr lang="en-GB" sz="1800" dirty="0" smtClean="0"/>
              <a:t>     online visualization, data processing (</a:t>
            </a:r>
            <a:r>
              <a:rPr lang="en-GB" sz="1800" dirty="0" err="1" smtClean="0"/>
              <a:t>geostatistical</a:t>
            </a:r>
            <a:r>
              <a:rPr lang="en-GB" sz="1800" dirty="0" smtClean="0"/>
              <a:t> analyses, …)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484438" y="620713"/>
            <a:ext cx="6135687" cy="215444"/>
          </a:xfrm>
        </p:spPr>
        <p:txBody>
          <a:bodyPr/>
          <a:lstStyle/>
          <a:p>
            <a:r>
              <a:rPr lang="en-US" altLang="en-US" smtClean="0"/>
              <a:t>Pilot Blue Cloud Workshop, Bruxelles, 25th March 2017</a:t>
            </a:r>
            <a:endParaRPr lang="fr-FR" altLang="en-US" dirty="0"/>
          </a:p>
        </p:txBody>
      </p:sp>
      <p:pic>
        <p:nvPicPr>
          <p:cNvPr id="2050" name="Picture 2" descr="EUDAT CDI Memb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66557"/>
            <a:ext cx="3024336" cy="2068646"/>
          </a:xfrm>
          <a:prstGeom prst="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udat.eu/sites/default/files/CDI_using_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2106403" cy="210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8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064500" cy="523220"/>
          </a:xfrm>
        </p:spPr>
        <p:txBody>
          <a:bodyPr/>
          <a:lstStyle/>
          <a:p>
            <a:r>
              <a:rPr lang="en-GB" dirty="0"/>
              <a:t>SeaDataCloud – Training sessions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916832"/>
            <a:ext cx="4896544" cy="4468916"/>
          </a:xfrm>
        </p:spPr>
        <p:txBody>
          <a:bodyPr/>
          <a:lstStyle/>
          <a:p>
            <a:r>
              <a:rPr lang="en-GB" sz="2400" dirty="0" smtClean="0"/>
              <a:t>IOC/IODE is a member of the SeaDataCloud consortium for the:</a:t>
            </a:r>
          </a:p>
          <a:p>
            <a:pPr lvl="1"/>
            <a:r>
              <a:rPr lang="en-GB" sz="2000" dirty="0" smtClean="0"/>
              <a:t>Organisation and the hosting of the training sessions for data managers and technicians as well as for users of the SeaDataNet infrastructure</a:t>
            </a:r>
          </a:p>
          <a:p>
            <a:pPr lvl="1"/>
            <a:r>
              <a:rPr lang="en-GB" sz="2000" dirty="0"/>
              <a:t>I</a:t>
            </a:r>
            <a:r>
              <a:rPr lang="en-GB" sz="2000" dirty="0" smtClean="0"/>
              <a:t>ntegration of the training material in the Ocean Teacher System</a:t>
            </a:r>
          </a:p>
          <a:p>
            <a:pPr lvl="1"/>
            <a:r>
              <a:rPr lang="en-GB" sz="2000" dirty="0" smtClean="0"/>
              <a:t>Cooperation for the organisation of 2 IMDIS conferences that will be hold during the project in 2018 and 2020</a:t>
            </a:r>
            <a:endParaRPr lang="en-GB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484438" y="620713"/>
            <a:ext cx="6135687" cy="215444"/>
          </a:xfrm>
        </p:spPr>
        <p:txBody>
          <a:bodyPr/>
          <a:lstStyle/>
          <a:p>
            <a:r>
              <a:rPr lang="en-US" altLang="en-US" smtClean="0"/>
              <a:t>Pilot Blue Cloud Workshop, Bruxelles, 25th March 2017</a:t>
            </a:r>
            <a:endParaRPr lang="fr-FR" altLang="en-US" dirty="0"/>
          </a:p>
        </p:txBody>
      </p:sp>
      <p:pic>
        <p:nvPicPr>
          <p:cNvPr id="5" name="Picture 3" descr="SeaData_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17" y="3284786"/>
            <a:ext cx="3602037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0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alibri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eaDataCloud.pot [Mode de compatibilité]" id="{57FC6986-2BD0-43BB-ACEC-85D2971105F7}" vid="{5FF008A0-E6D8-418E-B2FC-C5FA7669FA00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SeaDataCloud</Template>
  <TotalTime>281</TotalTime>
  <Words>362</Words>
  <Application>Microsoft Office PowerPoint</Application>
  <PresentationFormat>On-screen Show (4:3)</PresentationFormat>
  <Paragraphs>69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Modèle par défaut</vt:lpstr>
      <vt:lpstr>Pilot Blue Cloud Workshop</vt:lpstr>
      <vt:lpstr>What is SeaDataNet?</vt:lpstr>
      <vt:lpstr>SeaDataNet metadata directories</vt:lpstr>
      <vt:lpstr>Discovery and unified data access</vt:lpstr>
      <vt:lpstr>PowerPoint Presentation</vt:lpstr>
      <vt:lpstr>SeaDataCloud - Cooperation with EUDAT</vt:lpstr>
      <vt:lpstr>SeaDataCloud – Training sessions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Michele FICHAUT, Ifremer Brest PDG-IMN-IDM-SISME</dc:creator>
  <cp:lastModifiedBy>INGUSCIO Agostino (AGRI)</cp:lastModifiedBy>
  <cp:revision>14</cp:revision>
  <dcterms:created xsi:type="dcterms:W3CDTF">2017-03-22T13:43:29Z</dcterms:created>
  <dcterms:modified xsi:type="dcterms:W3CDTF">2017-03-23T15:47:08Z</dcterms:modified>
</cp:coreProperties>
</file>