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5706108" r:id="rId2"/>
    <p:sldId id="2145706109" r:id="rId3"/>
    <p:sldId id="2145706125" r:id="rId4"/>
    <p:sldId id="2145706113" r:id="rId5"/>
    <p:sldId id="2145706114" r:id="rId6"/>
    <p:sldId id="2145706126" r:id="rId7"/>
    <p:sldId id="2145706127" r:id="rId8"/>
    <p:sldId id="214570612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A0A53-B2CD-653C-0882-2ED33608A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63A81-4346-FB61-3650-1F3B0D6BC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07273-49AD-F2CA-C08E-A2FF599F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191DF-5EAE-D946-BE86-BEA00F6D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7E85D-2DAF-21E8-8A76-1AAA8E75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69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20F6-8EE8-AFD5-F735-93641A55C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FFEB4-8383-CD7D-3673-EF2A24448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7B074-34A1-E95D-85E4-AC8BBA77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30307-5665-9D37-0730-82205E6E2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D0F3A-FA3D-441F-57D5-BA74D1D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18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21E3DE-63AF-1EDB-F2A5-1F170AD770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A5ED80-1D98-E2DF-91A8-B83AB9FF4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BDC89-D9B3-A8BF-4BE7-7B5E27743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C6AE7-43B5-50D8-671B-CE0AA3716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C27F3-B29B-2573-2152-27D076083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28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35697-16E9-CE49-A9F5-CCB952CD1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91E7-3323-3308-0F59-1E7D40FB6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5722D-BA13-8713-8B1A-D671D3379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EF1E5-BC79-B854-2BB8-040F7191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31BCF-1588-D858-89CA-490B94EB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29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4042-132F-698B-D070-FE5882EEE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B2160-4D98-CEF2-6F6D-7194D7133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441EB6-9A19-72DE-C252-8188E47A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71DDE-CFA0-2E01-D3D4-2AAEC8FF9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E11A8-18DE-94AD-8539-8D491AED3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53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37EEF-2779-34A8-8E95-15BB3CC79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4D104-5414-E481-21E8-2C4B16935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6CBD4-BFDB-137B-90FC-DED11C1AA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66CB4-57BA-076F-7411-520DF2EC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843B-C176-92BD-F4E9-151C7E40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818C0-443E-873D-00D0-BBD7A4B8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4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2910-1AC2-49B7-1AE6-8F6D91EFE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AB5E5-DCE8-7FD3-728D-63930A52F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D14108-B362-24C1-317E-F69FD71E0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5EB86-A2E0-D757-1F54-C2C6F2A5C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DF633B-0B0C-5793-616E-43A6FB14EC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A02F96-7FF6-308A-A96E-015F9E88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A0690-8266-4EE6-E0A6-FDE3E488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906DE7-7675-DE83-0A97-7D799089C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22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F5504-FED3-BB73-691A-FEE61DBC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F3490-BC8A-E009-6EC4-51BCDFD7D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7FBF4-C4B3-1804-75CD-D71CBDDAA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B8659-AC28-836D-C727-C4D3BB95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54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B8AF5-2311-4752-E688-8A82EC6D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778252-7E76-A664-2DFC-2DCE2A23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4F46D3-97CA-7134-DEA5-09CA30006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56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C5F5-2712-1397-3415-6B97E491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562A6-2418-654A-3E02-59BE621B2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8FF28-3856-3905-C713-E86BF4C97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BD3F2-B28F-4FED-10BF-7F0C73BA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06FC-30B4-1277-30E4-D8180D34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97015-7C83-03DE-7F39-7482AB22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41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AC0BB-E250-801A-97EB-3E205FBE0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B2869-7163-23C3-DE1D-7F2F411F1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7B7B3-0E15-EBE3-17D2-8B1199385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1B138-39E2-94DE-A7AE-15A17FF3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41E92-4B03-C2B3-14FE-B1D924808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E1F44C-C83D-7041-FD41-C224B4D7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65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B75064-AC17-7A2A-31CE-8C778E0AC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589B8-19C2-2BAF-C49D-8EDDC0AF6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4C99B-FAC4-7CB7-C479-1528030F5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4191-DBBF-40BF-9DE0-63B7C0D8CAD2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B7029-1386-DB5C-E8CC-290E23D7C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851E1-1B05-C789-7E89-FA3A731C8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7DFBE-E76C-4CF1-93FB-1F612E9DE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3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amukabe@gmail.com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66BDDE9-903A-2A47-A8E1-EE427C0E4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11ADA639-FA3F-B049-B613-DDE9BA8C8A96}"/>
              </a:ext>
            </a:extLst>
          </p:cNvPr>
          <p:cNvSpPr txBox="1"/>
          <p:nvPr/>
        </p:nvSpPr>
        <p:spPr>
          <a:xfrm>
            <a:off x="6353908" y="790884"/>
            <a:ext cx="5137876" cy="4899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160"/>
              </a:lnSpc>
            </a:pPr>
            <a:r>
              <a:rPr lang="en-US" sz="4000" b="1" dirty="0">
                <a:solidFill>
                  <a:srgbClr val="FAB204"/>
                </a:solidFill>
                <a:latin typeface="EC Square Sans Pro" panose="020B0506040000020004" pitchFamily="34" charset="0"/>
              </a:rPr>
              <a:t> Project title </a:t>
            </a:r>
          </a:p>
          <a:p>
            <a:pPr algn="ctr">
              <a:lnSpc>
                <a:spcPts val="4160"/>
              </a:lnSpc>
            </a:pPr>
            <a:endParaRPr lang="en-US" sz="4000" b="1" dirty="0">
              <a:solidFill>
                <a:srgbClr val="FAB204"/>
              </a:solidFill>
              <a:latin typeface="EC Square Sans Pro" panose="020B0506040000020004" pitchFamily="34" charset="0"/>
            </a:endParaRPr>
          </a:p>
          <a:p>
            <a:pPr algn="ctr">
              <a:lnSpc>
                <a:spcPts val="4160"/>
              </a:lnSpc>
            </a:pPr>
            <a:r>
              <a:rPr lang="en-GB" sz="4000" b="1" dirty="0">
                <a:solidFill>
                  <a:srgbClr val="FAB204"/>
                </a:solidFill>
                <a:latin typeface="EC Square Sans Pro" panose="020B0506040000020004" pitchFamily="34" charset="0"/>
              </a:rPr>
              <a:t>Tourism 4.0 for the Black Sea</a:t>
            </a:r>
            <a:endParaRPr lang="en-US" sz="4000" b="1" dirty="0">
              <a:solidFill>
                <a:srgbClr val="FAB204"/>
              </a:solidFill>
              <a:latin typeface="EC Square Sans Pro" panose="020B0506040000020004" pitchFamily="34" charset="0"/>
            </a:endParaRPr>
          </a:p>
          <a:p>
            <a:pPr algn="ctr">
              <a:lnSpc>
                <a:spcPts val="4160"/>
              </a:lnSpc>
            </a:pPr>
            <a:endParaRPr lang="en-US" sz="4000" b="1" dirty="0">
              <a:solidFill>
                <a:srgbClr val="FAB204"/>
              </a:solidFill>
              <a:latin typeface="EC Square Sans Pro" panose="020B0506040000020004" pitchFamily="34" charset="0"/>
            </a:endParaRPr>
          </a:p>
          <a:p>
            <a:pPr algn="ctr">
              <a:lnSpc>
                <a:spcPts val="4160"/>
              </a:lnSpc>
            </a:pPr>
            <a:r>
              <a:rPr lang="en-US" sz="2800" b="1" i="1" dirty="0">
                <a:solidFill>
                  <a:srgbClr val="FAB204"/>
                </a:solidFill>
                <a:latin typeface="EC Square Sans Pro" panose="020B0506040000020004" pitchFamily="34" charset="0"/>
              </a:rPr>
              <a:t>Speaker’s name</a:t>
            </a:r>
          </a:p>
          <a:p>
            <a:pPr algn="ctr">
              <a:lnSpc>
                <a:spcPts val="4160"/>
              </a:lnSpc>
            </a:pPr>
            <a:r>
              <a:rPr lang="en-US" sz="2800" b="1" i="1" dirty="0">
                <a:solidFill>
                  <a:srgbClr val="FAB204"/>
                </a:solidFill>
                <a:latin typeface="EC Square Sans Pro" panose="020B0506040000020004" pitchFamily="34" charset="0"/>
              </a:rPr>
              <a:t>Mamuka Berdzenishvili</a:t>
            </a:r>
          </a:p>
          <a:p>
            <a:pPr algn="ctr">
              <a:lnSpc>
                <a:spcPts val="4160"/>
              </a:lnSpc>
            </a:pPr>
            <a:r>
              <a:rPr lang="en-US" sz="2800" b="1" i="1" dirty="0">
                <a:solidFill>
                  <a:srgbClr val="FAB204"/>
                </a:solidFill>
                <a:latin typeface="EC Square Sans Pro" panose="020B0506040000020004" pitchFamily="34" charset="0"/>
              </a:rPr>
              <a:t>Tourism Institute</a:t>
            </a:r>
          </a:p>
          <a:p>
            <a:pPr algn="ctr">
              <a:lnSpc>
                <a:spcPts val="4160"/>
              </a:lnSpc>
            </a:pPr>
            <a:r>
              <a:rPr lang="en-US" sz="2800" b="1" i="1" dirty="0">
                <a:solidFill>
                  <a:srgbClr val="FAB204"/>
                </a:solidFill>
                <a:latin typeface="EC Square Sans Pro" panose="020B0506040000020004" pitchFamily="34" charset="0"/>
              </a:rPr>
              <a:t>Georgia</a:t>
            </a:r>
            <a:endParaRPr lang="it-IT" sz="2400" b="1" i="1" dirty="0">
              <a:solidFill>
                <a:srgbClr val="FAB204"/>
              </a:solidFill>
              <a:latin typeface="EC Square Sans Pro" panose="020B05060400000200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06ABEE-7A42-734A-AA84-DFE1A18ED1B2}"/>
              </a:ext>
            </a:extLst>
          </p:cNvPr>
          <p:cNvSpPr txBox="1"/>
          <p:nvPr/>
        </p:nvSpPr>
        <p:spPr>
          <a:xfrm>
            <a:off x="6472441" y="5777325"/>
            <a:ext cx="5137876" cy="579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160"/>
              </a:lnSpc>
            </a:pPr>
            <a:r>
              <a:rPr lang="it-IT" sz="2400" dirty="0">
                <a:solidFill>
                  <a:schemeClr val="bg1"/>
                </a:solidFill>
                <a:latin typeface="EC Square Sans Pro" panose="020B0506040000020004" pitchFamily="34" charset="0"/>
              </a:rPr>
              <a:t>28 </a:t>
            </a:r>
            <a:r>
              <a:rPr lang="it-IT" sz="2400" dirty="0" err="1">
                <a:solidFill>
                  <a:schemeClr val="bg1"/>
                </a:solidFill>
                <a:latin typeface="EC Square Sans Pro" panose="020B0506040000020004" pitchFamily="34" charset="0"/>
              </a:rPr>
              <a:t>June</a:t>
            </a:r>
            <a:r>
              <a:rPr lang="it-IT" sz="2400" dirty="0">
                <a:solidFill>
                  <a:schemeClr val="bg1"/>
                </a:solidFill>
                <a:latin typeface="EC Square Sans Pro" panose="020B0506040000020004" pitchFamily="34" charset="0"/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24060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87E722-6EF8-4175-8BC1-A8FDF6DF6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en-US" altLang="en-US" sz="7200" u="none" strike="noStrike" cap="none" normalizeH="0" baseline="0" dirty="0">
                <a:ln>
                  <a:noFill/>
                </a:ln>
                <a:solidFill>
                  <a:srgbClr val="5C7919"/>
                </a:solidFill>
                <a:effectLst/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Tourism in Georgia</a:t>
            </a:r>
            <a:endParaRPr lang="en-US" sz="6000" dirty="0">
              <a:solidFill>
                <a:srgbClr val="5C7919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6F1ADC4-5163-4D5C-8383-F8E458085BDD}"/>
              </a:ext>
            </a:extLst>
          </p:cNvPr>
          <p:cNvGraphicFramePr>
            <a:graphicFrameLocks/>
          </p:cNvGraphicFramePr>
          <p:nvPr/>
        </p:nvGraphicFramePr>
        <p:xfrm>
          <a:off x="789702" y="2380778"/>
          <a:ext cx="10478519" cy="2786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9450">
                  <a:extLst>
                    <a:ext uri="{9D8B030D-6E8A-4147-A177-3AD203B41FA5}">
                      <a16:colId xmlns:a16="http://schemas.microsoft.com/office/drawing/2014/main" val="709413866"/>
                    </a:ext>
                  </a:extLst>
                </a:gridCol>
                <a:gridCol w="2396552">
                  <a:extLst>
                    <a:ext uri="{9D8B030D-6E8A-4147-A177-3AD203B41FA5}">
                      <a16:colId xmlns:a16="http://schemas.microsoft.com/office/drawing/2014/main" val="3569296661"/>
                    </a:ext>
                  </a:extLst>
                </a:gridCol>
                <a:gridCol w="2872517">
                  <a:extLst>
                    <a:ext uri="{9D8B030D-6E8A-4147-A177-3AD203B41FA5}">
                      <a16:colId xmlns:a16="http://schemas.microsoft.com/office/drawing/2014/main" val="3091496417"/>
                    </a:ext>
                  </a:extLst>
                </a:gridCol>
              </a:tblGrid>
              <a:tr h="75050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chemeClr val="bg1"/>
                          </a:solidFill>
                          <a:effectLst/>
                          <a:latin typeface="Roboto Slab" pitchFamily="2" charset="0"/>
                          <a:ea typeface="Roboto Slab" pitchFamily="2" charset="0"/>
                        </a:rPr>
                        <a:t>   National indicators</a:t>
                      </a:r>
                      <a:endParaRPr lang="en-US" sz="2800" b="1" i="0" dirty="0">
                        <a:solidFill>
                          <a:schemeClr val="bg1"/>
                        </a:solidFill>
                        <a:effectLst/>
                        <a:latin typeface="Roboto Slab" pitchFamily="2" charset="0"/>
                        <a:ea typeface="Roboto Slab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791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chemeClr val="bg1"/>
                          </a:solidFill>
                          <a:effectLst/>
                          <a:latin typeface="Roboto Slab" pitchFamily="2" charset="0"/>
                          <a:ea typeface="Roboto Slab" pitchFamily="2" charset="0"/>
                        </a:rPr>
                        <a:t>2012</a:t>
                      </a:r>
                      <a:endParaRPr lang="en-US" sz="2800" b="1" i="0" dirty="0">
                        <a:solidFill>
                          <a:schemeClr val="bg1"/>
                        </a:solidFill>
                        <a:effectLst/>
                        <a:latin typeface="Roboto Slab" pitchFamily="2" charset="0"/>
                        <a:ea typeface="Roboto Slab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791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chemeClr val="bg1"/>
                          </a:solidFill>
                          <a:effectLst/>
                          <a:latin typeface="Roboto Slab" pitchFamily="2" charset="0"/>
                          <a:ea typeface="Roboto Slab" pitchFamily="2" charset="0"/>
                        </a:rPr>
                        <a:t>2019</a:t>
                      </a:r>
                      <a:endParaRPr lang="en-US" sz="2800" b="1" i="0" dirty="0">
                        <a:solidFill>
                          <a:schemeClr val="bg1"/>
                        </a:solidFill>
                        <a:effectLst/>
                        <a:latin typeface="Roboto Slab" pitchFamily="2" charset="0"/>
                        <a:ea typeface="Roboto Slab" pitchFamily="2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5C79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36897"/>
                  </a:ext>
                </a:extLst>
              </a:tr>
              <a:tr h="6726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 Slab Light" pitchFamily="2" charset="0"/>
                          <a:ea typeface="Roboto Slab Light" pitchFamily="2" charset="0"/>
                          <a:cs typeface="Arial" panose="020B0604020202020204" pitchFamily="34" charset="0"/>
                        </a:rPr>
                        <a:t>   International visitors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Roboto Slab Light" pitchFamily="2" charset="0"/>
                        <a:ea typeface="Roboto Slab Light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E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Slab Light" pitchFamily="2" charset="0"/>
                          <a:ea typeface="Roboto Slab Light" pitchFamily="2" charset="0"/>
                          <a:cs typeface="Arial" panose="020B0604020202020204" pitchFamily="34" charset="0"/>
                        </a:rPr>
                        <a:t>4.8 million </a:t>
                      </a:r>
                    </a:p>
                  </a:txBody>
                  <a:tcPr marL="68580" marR="68580" marT="0" marB="0" anchor="ctr">
                    <a:solidFill>
                      <a:srgbClr val="E7E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Slab Light" pitchFamily="2" charset="0"/>
                          <a:ea typeface="Roboto Slab Light" pitchFamily="2" charset="0"/>
                          <a:cs typeface="Arial" panose="020B0604020202020204" pitchFamily="34" charset="0"/>
                        </a:rPr>
                        <a:t>9.4 million</a:t>
                      </a:r>
                    </a:p>
                  </a:txBody>
                  <a:tcPr marL="68580" marR="68580" marT="0" marB="0" anchor="ctr">
                    <a:solidFill>
                      <a:srgbClr val="E7E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644680"/>
                  </a:ext>
                </a:extLst>
              </a:tr>
              <a:tr h="71397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boto Slab Light" pitchFamily="2" charset="0"/>
                          <a:ea typeface="Roboto Slab Light" pitchFamily="2" charset="0"/>
                          <a:cs typeface="Arial" panose="020B0604020202020204" pitchFamily="34" charset="0"/>
                        </a:rPr>
                        <a:t>   Tourism receipts </a:t>
                      </a:r>
                      <a:endParaRPr lang="en-US" sz="1800" b="0" i="0" dirty="0">
                        <a:solidFill>
                          <a:schemeClr val="tx1"/>
                        </a:solidFill>
                        <a:effectLst/>
                        <a:latin typeface="Roboto Slab Light" pitchFamily="2" charset="0"/>
                        <a:ea typeface="Roboto Slab Light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E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Slab Light" pitchFamily="2" charset="0"/>
                          <a:ea typeface="Roboto Slab Light" pitchFamily="2" charset="0"/>
                          <a:cs typeface="Arial" panose="020B0604020202020204" pitchFamily="34" charset="0"/>
                        </a:rPr>
                        <a:t>1.4 bl. UDS</a:t>
                      </a:r>
                    </a:p>
                  </a:txBody>
                  <a:tcPr marL="68580" marR="68580" marT="0" marB="0" anchor="ctr">
                    <a:solidFill>
                      <a:srgbClr val="E7E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Slab Light" pitchFamily="2" charset="0"/>
                          <a:ea typeface="Roboto Slab Light" pitchFamily="2" charset="0"/>
                          <a:cs typeface="Arial" panose="020B0604020202020204" pitchFamily="34" charset="0"/>
                        </a:rPr>
                        <a:t>3.3 bl. UDS</a:t>
                      </a:r>
                    </a:p>
                  </a:txBody>
                  <a:tcPr marL="68580" marR="68580" marT="0" marB="0" anchor="ctr">
                    <a:solidFill>
                      <a:srgbClr val="E7E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086842"/>
                  </a:ext>
                </a:extLst>
              </a:tr>
              <a:tr h="6497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ln>
                            <a:noFill/>
                          </a:ln>
                          <a:solidFill>
                            <a:srgbClr val="5C7919"/>
                          </a:solidFill>
                          <a:effectLst/>
                          <a:latin typeface="Roboto Slab" pitchFamily="2" charset="0"/>
                          <a:ea typeface="Roboto Slab" pitchFamily="2" charset="0"/>
                          <a:cs typeface="Arial" panose="020B0604020202020204" pitchFamily="34" charset="0"/>
                        </a:rPr>
                        <a:t>   Growth</a:t>
                      </a:r>
                      <a:endParaRPr lang="en-US" sz="2400" b="1" i="0" dirty="0">
                        <a:solidFill>
                          <a:srgbClr val="5C7919"/>
                        </a:solidFill>
                        <a:effectLst/>
                        <a:latin typeface="Roboto Slab" pitchFamily="2" charset="0"/>
                        <a:ea typeface="Roboto Slab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E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dirty="0">
                          <a:solidFill>
                            <a:srgbClr val="5C7919"/>
                          </a:solidFill>
                          <a:effectLst/>
                          <a:latin typeface="Roboto Slab" pitchFamily="2" charset="0"/>
                          <a:ea typeface="Roboto Slab" pitchFamily="2" charset="0"/>
                          <a:cs typeface="Arial" panose="020B0604020202020204" pitchFamily="34" charset="0"/>
                        </a:rPr>
                        <a:t>95%</a:t>
                      </a:r>
                    </a:p>
                  </a:txBody>
                  <a:tcPr marL="68580" marR="68580" marT="0" marB="0" anchor="ctr">
                    <a:solidFill>
                      <a:srgbClr val="E7E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15759"/>
                  </a:ext>
                </a:extLst>
              </a:tr>
            </a:tbl>
          </a:graphicData>
        </a:graphic>
      </p:graphicFrame>
      <p:pic>
        <p:nvPicPr>
          <p:cNvPr id="6" name="Slika 4">
            <a:extLst>
              <a:ext uri="{FF2B5EF4-FFF2-40B4-BE49-F238E27FC236}">
                <a16:creationId xmlns:a16="http://schemas.microsoft.com/office/drawing/2014/main" id="{55151ED0-FA07-465F-B86A-36366264E0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933293"/>
            <a:ext cx="2142009" cy="689038"/>
          </a:xfrm>
          <a:prstGeom prst="rect">
            <a:avLst/>
          </a:prstGeom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5C6BCEF5-0582-43A1-8B87-9D5CD8EBE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760" y="6035170"/>
            <a:ext cx="2187989" cy="424254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24.png">
            <a:extLst>
              <a:ext uri="{FF2B5EF4-FFF2-40B4-BE49-F238E27FC236}">
                <a16:creationId xmlns:a16="http://schemas.microsoft.com/office/drawing/2014/main" id="{78EE4BB8-F83A-4912-883E-8B56FCF9F74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2824" y="5496049"/>
            <a:ext cx="1080120" cy="137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99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49B8EE-EDB2-4016-9057-00CEA42D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E2BE8E2-7EB2-4B91-AEE6-90AEDA1F64EC}"/>
              </a:ext>
            </a:extLst>
          </p:cNvPr>
          <p:cNvSpPr txBox="1">
            <a:spLocks/>
          </p:cNvSpPr>
          <p:nvPr/>
        </p:nvSpPr>
        <p:spPr>
          <a:xfrm>
            <a:off x="826444" y="2870705"/>
            <a:ext cx="10515600" cy="26448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Lack of:</a:t>
            </a:r>
          </a:p>
          <a:p>
            <a:pPr>
              <a:lnSpc>
                <a:spcPct val="100000"/>
              </a:lnSpc>
            </a:pPr>
            <a:r>
              <a:rPr lang="en-US" sz="2000">
                <a:latin typeface="Roboto Slab Light" pitchFamily="2" charset="0"/>
                <a:ea typeface="Roboto Slab Light" pitchFamily="2" charset="0"/>
              </a:rPr>
              <a:t>Sustainable practices </a:t>
            </a:r>
          </a:p>
          <a:p>
            <a:pPr>
              <a:lnSpc>
                <a:spcPct val="100000"/>
              </a:lnSpc>
            </a:pPr>
            <a:r>
              <a:rPr lang="en-US" sz="2000">
                <a:latin typeface="Roboto Slab Light" pitchFamily="2" charset="0"/>
                <a:ea typeface="Roboto Slab Light" pitchFamily="2" charset="0"/>
              </a:rPr>
              <a:t>Digital solutions</a:t>
            </a:r>
          </a:p>
          <a:p>
            <a:pPr>
              <a:lnSpc>
                <a:spcPct val="100000"/>
              </a:lnSpc>
            </a:pPr>
            <a:r>
              <a:rPr lang="en-US" sz="2000">
                <a:latin typeface="Roboto Slab Light" pitchFamily="2" charset="0"/>
                <a:ea typeface="Roboto Slab Light" pitchFamily="2" charset="0"/>
              </a:rPr>
              <a:t>(Big) Data Analytics</a:t>
            </a:r>
          </a:p>
          <a:p>
            <a:pPr>
              <a:lnSpc>
                <a:spcPct val="100000"/>
              </a:lnSpc>
            </a:pPr>
            <a:r>
              <a:rPr lang="en-US" sz="2000">
                <a:latin typeface="Roboto Slab Light" pitchFamily="2" charset="0"/>
                <a:ea typeface="Roboto Slab Light" pitchFamily="2" charset="0"/>
              </a:rPr>
              <a:t>(Destination) Management </a:t>
            </a:r>
            <a:endParaRPr lang="en-US" sz="2000" dirty="0">
              <a:latin typeface="Roboto Slab Light" pitchFamily="2" charset="0"/>
              <a:ea typeface="Roboto Slab Light" pitchFamily="2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5913599-6612-4688-AB14-2EC480E8D89D}"/>
              </a:ext>
            </a:extLst>
          </p:cNvPr>
          <p:cNvSpPr txBox="1">
            <a:spLocks/>
          </p:cNvSpPr>
          <p:nvPr/>
        </p:nvSpPr>
        <p:spPr>
          <a:xfrm>
            <a:off x="599050" y="748286"/>
            <a:ext cx="10515599" cy="998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7200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Catching up</a:t>
            </a:r>
            <a:endParaRPr lang="en-US" sz="7200" dirty="0">
              <a:solidFill>
                <a:srgbClr val="5C7919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5000F4-207B-4795-A1DC-C2A98B4187D2}"/>
              </a:ext>
            </a:extLst>
          </p:cNvPr>
          <p:cNvSpPr/>
          <p:nvPr/>
        </p:nvSpPr>
        <p:spPr>
          <a:xfrm>
            <a:off x="1085817" y="1806673"/>
            <a:ext cx="58512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600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with drastic development </a:t>
            </a:r>
            <a:endParaRPr lang="en-AT" sz="3600" dirty="0"/>
          </a:p>
        </p:txBody>
      </p:sp>
      <p:pic>
        <p:nvPicPr>
          <p:cNvPr id="12" name="Picture 11" descr="24.png">
            <a:extLst>
              <a:ext uri="{FF2B5EF4-FFF2-40B4-BE49-F238E27FC236}">
                <a16:creationId xmlns:a16="http://schemas.microsoft.com/office/drawing/2014/main" id="{ED58614E-C945-48C9-A38B-D3D17179318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2824" y="5496049"/>
            <a:ext cx="1080120" cy="1379011"/>
          </a:xfrm>
          <a:prstGeom prst="rect">
            <a:avLst/>
          </a:prstGeom>
        </p:spPr>
      </p:pic>
      <p:pic>
        <p:nvPicPr>
          <p:cNvPr id="13" name="Slika 4">
            <a:extLst>
              <a:ext uri="{FF2B5EF4-FFF2-40B4-BE49-F238E27FC236}">
                <a16:creationId xmlns:a16="http://schemas.microsoft.com/office/drawing/2014/main" id="{515986B9-F99D-4A9D-B2C1-17280496E8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933293"/>
            <a:ext cx="2142009" cy="689038"/>
          </a:xfrm>
          <a:prstGeom prst="rect">
            <a:avLst/>
          </a:prstGeom>
        </p:spPr>
      </p:pic>
      <p:pic>
        <p:nvPicPr>
          <p:cNvPr id="14" name="Image" descr="Image">
            <a:extLst>
              <a:ext uri="{FF2B5EF4-FFF2-40B4-BE49-F238E27FC236}">
                <a16:creationId xmlns:a16="http://schemas.microsoft.com/office/drawing/2014/main" id="{4D7DF9A1-8248-42C4-B70D-5E53EF7227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760" y="6035170"/>
            <a:ext cx="2187989" cy="4242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72815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7691E-12C1-4486-AA9D-57A0659A7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8CDB42C0-D83E-4F70-902F-20EFA942E5B7}"/>
              </a:ext>
            </a:extLst>
          </p:cNvPr>
          <p:cNvSpPr txBox="1">
            <a:spLocks/>
          </p:cNvSpPr>
          <p:nvPr/>
        </p:nvSpPr>
        <p:spPr>
          <a:xfrm>
            <a:off x="838202" y="2272760"/>
            <a:ext cx="11077384" cy="39029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Overview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800">
                <a:latin typeface="Roboto Slab Light" pitchFamily="2" charset="0"/>
                <a:ea typeface="Roboto Slab Light" pitchFamily="2" charset="0"/>
              </a:rPr>
              <a:t>Project is co-funded by the </a:t>
            </a:r>
            <a:r>
              <a:rPr lang="en-GB" sz="1800" b="1">
                <a:solidFill>
                  <a:srgbClr val="5C7919"/>
                </a:solidFill>
                <a:latin typeface="Roboto Slab" pitchFamily="2" charset="0"/>
                <a:ea typeface="Roboto Slab" pitchFamily="2" charset="0"/>
              </a:rPr>
              <a:t>European Commission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800">
                <a:latin typeface="Roboto Slab Light" pitchFamily="2" charset="0"/>
                <a:ea typeface="Roboto Slab Light" pitchFamily="2" charset="0"/>
              </a:rPr>
              <a:t>Consortium of 6 partner organizations from Slovenia, Greece, Romania, Ukraine and Georgia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800">
                <a:latin typeface="Roboto Slab Light" pitchFamily="2" charset="0"/>
                <a:ea typeface="Roboto Slab Light" pitchFamily="2" charset="0"/>
              </a:rPr>
              <a:t>Duration: 2019 – 2021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General objective and aims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>
                <a:latin typeface="Roboto Slab Light" pitchFamily="2" charset="0"/>
                <a:ea typeface="Roboto Slab Light" pitchFamily="2" charset="0"/>
              </a:rPr>
              <a:t>Demonstrate to regional stakeholders the benefits of Big Data Analytics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>
                <a:latin typeface="Roboto Slab Light" pitchFamily="2" charset="0"/>
                <a:ea typeface="Roboto Slab Light" pitchFamily="2" charset="0"/>
              </a:rPr>
              <a:t>Foster the commercialization of HPDA tools in tourism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 sz="2000"/>
            </a:pPr>
            <a:r>
              <a:rPr lang="en-US" sz="1800">
                <a:latin typeface="Roboto Slab Light" pitchFamily="2" charset="0"/>
                <a:ea typeface="Roboto Slab Light" pitchFamily="2" charset="0"/>
              </a:rPr>
              <a:t>Test a set of concrete (Blue) Tourism 4.0 (HPDA) services in the Black Sea region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 sz="2000"/>
            </a:pPr>
            <a:r>
              <a:rPr lang="en-GB" sz="1800">
                <a:latin typeface="Roboto Slab Light" pitchFamily="2" charset="0"/>
                <a:ea typeface="Roboto Slab Light" pitchFamily="2" charset="0"/>
              </a:rPr>
              <a:t>Stimulate (policy) dialogue on Tourism 4.0 potentials with regional and EU stakeholders</a:t>
            </a:r>
            <a:endParaRPr lang="en-US" sz="1800" dirty="0">
              <a:latin typeface="Roboto Slab Light" pitchFamily="2" charset="0"/>
              <a:ea typeface="Roboto Slab Light" pitchFamily="2" charset="0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2B3B810D-7083-4971-8A85-59BF332F75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933293"/>
            <a:ext cx="2142009" cy="689038"/>
          </a:xfrm>
          <a:prstGeom prst="rect">
            <a:avLst/>
          </a:prstGeom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CAEA1FD7-687E-43FA-9C7C-6E3CDF988E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760" y="6035170"/>
            <a:ext cx="2187989" cy="42425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301C484-C659-466A-B42D-AEBC4129F9A2}"/>
              </a:ext>
            </a:extLst>
          </p:cNvPr>
          <p:cNvSpPr txBox="1">
            <a:spLocks/>
          </p:cNvSpPr>
          <p:nvPr/>
        </p:nvSpPr>
        <p:spPr>
          <a:xfrm>
            <a:off x="817285" y="754055"/>
            <a:ext cx="10515599" cy="99839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7200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About the project T4BS</a:t>
            </a:r>
            <a:endParaRPr lang="en-US" sz="7200" dirty="0">
              <a:solidFill>
                <a:srgbClr val="5C7919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pic>
        <p:nvPicPr>
          <p:cNvPr id="7" name="Picture 6" descr="24.png">
            <a:extLst>
              <a:ext uri="{FF2B5EF4-FFF2-40B4-BE49-F238E27FC236}">
                <a16:creationId xmlns:a16="http://schemas.microsoft.com/office/drawing/2014/main" id="{619062EB-FBBD-4CBD-A1B9-5ECDB6EE27E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2824" y="5496049"/>
            <a:ext cx="1080120" cy="137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78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58FF8-E909-4328-B5A8-76B00CD7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0C6AD4F9-D072-490C-8A65-5831D55F800D}"/>
              </a:ext>
            </a:extLst>
          </p:cNvPr>
          <p:cNvSpPr txBox="1">
            <a:spLocks/>
          </p:cNvSpPr>
          <p:nvPr/>
        </p:nvSpPr>
        <p:spPr>
          <a:xfrm>
            <a:off x="838200" y="2518116"/>
            <a:ext cx="9776074" cy="394885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Main results related to the thematic of the session</a:t>
            </a:r>
            <a:endParaRPr lang="en-GB">
              <a:solidFill>
                <a:srgbClr val="5C7919"/>
              </a:solidFill>
              <a:latin typeface="Roboto Slab Light" pitchFamily="2" charset="0"/>
              <a:ea typeface="Roboto Slab Light" pitchFamily="2" charset="0"/>
              <a:cs typeface="+mj-cs"/>
            </a:endParaRPr>
          </a:p>
          <a:p>
            <a:pPr marL="914400" lvl="2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>
                <a:latin typeface="Roboto Slab Light" pitchFamily="2" charset="0"/>
                <a:ea typeface="Roboto Slab Light" pitchFamily="2" charset="0"/>
                <a:cs typeface="+mj-cs"/>
              </a:rPr>
              <a:t>With innovative co-creation and technology bring into tourism </a:t>
            </a:r>
            <a:br>
              <a:rPr lang="en-GB">
                <a:latin typeface="Roboto Slab Light" pitchFamily="2" charset="0"/>
                <a:ea typeface="Roboto Slab Light" pitchFamily="2" charset="0"/>
                <a:cs typeface="+mj-cs"/>
              </a:rPr>
            </a:br>
            <a:r>
              <a:rPr lang="sl-SI" b="1">
                <a:latin typeface="Roboto Slab" pitchFamily="2" charset="0"/>
                <a:ea typeface="Roboto Slab" pitchFamily="2" charset="0"/>
              </a:rPr>
              <a:t>data-driven strategic thinking</a:t>
            </a:r>
            <a:r>
              <a:rPr lang="en-GB" b="1">
                <a:latin typeface="Roboto Slab" pitchFamily="2" charset="0"/>
                <a:ea typeface="Roboto Slab" pitchFamily="2" charset="0"/>
                <a:cs typeface="+mj-cs"/>
              </a:rPr>
              <a:t>.</a:t>
            </a:r>
            <a:endParaRPr lang="en-GB" sz="2600">
              <a:latin typeface="Roboto Slab Light" pitchFamily="2" charset="0"/>
              <a:ea typeface="Roboto Slab Light" pitchFamily="2" charset="0"/>
              <a:cs typeface="+mj-cs"/>
            </a:endParaRPr>
          </a:p>
          <a:p>
            <a:pPr marL="0" indent="0">
              <a:lnSpc>
                <a:spcPct val="110000"/>
              </a:lnSpc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GB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Opportunities for future cooperation in the Black Sea, especially in the post-covid19 era </a:t>
            </a:r>
          </a:p>
          <a:p>
            <a:pPr marL="914400" lvl="2" indent="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>
                <a:latin typeface="Roboto Slab Light" pitchFamily="2" charset="0"/>
                <a:ea typeface="Roboto Slab Light" pitchFamily="2" charset="0"/>
              </a:rPr>
              <a:t>Providing </a:t>
            </a:r>
            <a:r>
              <a:rPr lang="en-GB" b="1">
                <a:latin typeface="Roboto Slab" pitchFamily="2" charset="0"/>
                <a:ea typeface="Roboto Slab" pitchFamily="2" charset="0"/>
              </a:rPr>
              <a:t>competent and quick response </a:t>
            </a:r>
            <a:r>
              <a:rPr lang="en-GB">
                <a:latin typeface="Roboto Slab Light" pitchFamily="2" charset="0"/>
                <a:ea typeface="Roboto Slab Light" pitchFamily="2" charset="0"/>
              </a:rPr>
              <a:t>of local governments with the use of big data.</a:t>
            </a:r>
            <a:endParaRPr lang="en-GB" dirty="0">
              <a:latin typeface="Roboto Slab Light" pitchFamily="2" charset="0"/>
              <a:ea typeface="Roboto Slab Light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7CE39CA-4F53-4447-9F4C-8ECEE64EDDDC}"/>
              </a:ext>
            </a:extLst>
          </p:cNvPr>
          <p:cNvSpPr txBox="1">
            <a:spLocks/>
          </p:cNvSpPr>
          <p:nvPr/>
        </p:nvSpPr>
        <p:spPr>
          <a:xfrm>
            <a:off x="838200" y="914922"/>
            <a:ext cx="10626968" cy="99839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6000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Key Results and Next Steps</a:t>
            </a:r>
            <a:endParaRPr lang="en-US" sz="6000" dirty="0">
              <a:solidFill>
                <a:srgbClr val="5C7919"/>
              </a:solidFill>
              <a:latin typeface="Roboto Slab Light" pitchFamily="2" charset="0"/>
              <a:ea typeface="Roboto Slab Light" pitchFamily="2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4CC25DB8-C98D-467E-BCDC-919E58E38B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933293"/>
            <a:ext cx="2142009" cy="689038"/>
          </a:xfrm>
          <a:prstGeom prst="rect">
            <a:avLst/>
          </a:prstGeom>
        </p:spPr>
      </p:pic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8C9C4691-F697-413D-AD53-476FF7755D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760" y="6035170"/>
            <a:ext cx="2187989" cy="424254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Picture 6" descr="24.png">
            <a:extLst>
              <a:ext uri="{FF2B5EF4-FFF2-40B4-BE49-F238E27FC236}">
                <a16:creationId xmlns:a16="http://schemas.microsoft.com/office/drawing/2014/main" id="{9B48EA5C-1AA7-45D4-9E42-78D4854CE27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92824" y="5496049"/>
            <a:ext cx="1080120" cy="137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3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D3A5-A8CC-4EE0-8511-C451E280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1C5C95-9988-400B-BBA7-E045D2AA0686}"/>
              </a:ext>
            </a:extLst>
          </p:cNvPr>
          <p:cNvSpPr/>
          <p:nvPr/>
        </p:nvSpPr>
        <p:spPr>
          <a:xfrm>
            <a:off x="8288430" y="2277123"/>
            <a:ext cx="3620438" cy="4455268"/>
          </a:xfrm>
          <a:prstGeom prst="rect">
            <a:avLst/>
          </a:prstGeom>
          <a:solidFill>
            <a:srgbClr val="3F37A6"/>
          </a:solidFill>
          <a:ln>
            <a:solidFill>
              <a:srgbClr val="3F3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pic>
        <p:nvPicPr>
          <p:cNvPr id="4" name="Picture 3" descr="24.png">
            <a:extLst>
              <a:ext uri="{FF2B5EF4-FFF2-40B4-BE49-F238E27FC236}">
                <a16:creationId xmlns:a16="http://schemas.microsoft.com/office/drawing/2014/main" id="{566EDEFD-9399-45D4-A56F-5C4AA2AD455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1222" y="5478989"/>
            <a:ext cx="1080120" cy="13790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C9A1B3-C512-4A40-ADD7-BA8CA29ADAA2}"/>
              </a:ext>
            </a:extLst>
          </p:cNvPr>
          <p:cNvSpPr txBox="1"/>
          <p:nvPr/>
        </p:nvSpPr>
        <p:spPr>
          <a:xfrm>
            <a:off x="838201" y="2364233"/>
            <a:ext cx="58320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prstClr val="black"/>
                </a:solidFill>
                <a:latin typeface="Roboto Slab Light" pitchFamily="2" charset="0"/>
                <a:ea typeface="Roboto Slab Light" pitchFamily="2" charset="0"/>
              </a:rPr>
              <a:t>Lack of data </a:t>
            </a:r>
            <a:r>
              <a:rPr lang="en-GB" sz="2000" dirty="0">
                <a:solidFill>
                  <a:srgbClr val="5C781A"/>
                </a:solidFill>
                <a:latin typeface="Roboto Slab Light" pitchFamily="2" charset="0"/>
                <a:ea typeface="Roboto Slab Light" pitchFamily="2" charset="0"/>
              </a:rPr>
              <a:t>on a city or municipality level. </a:t>
            </a:r>
            <a:endParaRPr lang="sl-SI" sz="2000" dirty="0">
              <a:solidFill>
                <a:srgbClr val="5C781A"/>
              </a:solidFill>
              <a:latin typeface="Roboto Slab Light" pitchFamily="2" charset="0"/>
              <a:ea typeface="Roboto Slab Light" pitchFamily="2" charset="0"/>
            </a:endParaRPr>
          </a:p>
          <a:p>
            <a:pPr>
              <a:defRPr/>
            </a:pPr>
            <a:endParaRPr lang="sl-SI" sz="2800" dirty="0">
              <a:solidFill>
                <a:srgbClr val="5C781A"/>
              </a:solidFill>
              <a:latin typeface="Roboto Slab Light" pitchFamily="2" charset="0"/>
              <a:ea typeface="Roboto Slab Light" pitchFamily="2" charset="0"/>
            </a:endParaRPr>
          </a:p>
          <a:p>
            <a:pPr>
              <a:defRPr/>
            </a:pPr>
            <a:r>
              <a:rPr lang="en-GB" sz="2000" dirty="0">
                <a:solidFill>
                  <a:srgbClr val="5C781A"/>
                </a:solidFill>
                <a:latin typeface="Roboto Slab Light" pitchFamily="2" charset="0"/>
                <a:ea typeface="Roboto Slab Light" pitchFamily="2" charset="0"/>
              </a:rPr>
              <a:t>Local governments </a:t>
            </a:r>
            <a:r>
              <a:rPr lang="sl-SI" sz="2000" dirty="0">
                <a:solidFill>
                  <a:srgbClr val="5C781A"/>
                </a:solidFill>
                <a:latin typeface="Roboto Slab Light" pitchFamily="2" charset="0"/>
                <a:ea typeface="Roboto Slab Light" pitchFamily="2" charset="0"/>
              </a:rPr>
              <a:t> </a:t>
            </a:r>
            <a:r>
              <a:rPr lang="en-GB" sz="3200" dirty="0">
                <a:solidFill>
                  <a:prstClr val="black"/>
                </a:solidFill>
                <a:latin typeface="Roboto Slab Light" pitchFamily="2" charset="0"/>
                <a:ea typeface="Roboto Slab Light" pitchFamily="2" charset="0"/>
              </a:rPr>
              <a:t>rarely use the data for strategic planning </a:t>
            </a:r>
            <a:r>
              <a:rPr lang="en-GB" sz="1600" dirty="0">
                <a:solidFill>
                  <a:srgbClr val="5C781A"/>
                </a:solidFill>
                <a:latin typeface="Roboto Slab Light" pitchFamily="2" charset="0"/>
                <a:ea typeface="Roboto Slab Light" pitchFamily="2" charset="0"/>
              </a:rPr>
              <a:t>and</a:t>
            </a:r>
            <a:r>
              <a:rPr lang="en-GB" sz="2800" kern="0" spc="-100" dirty="0">
                <a:solidFill>
                  <a:srgbClr val="5C781A"/>
                </a:solidFill>
                <a:latin typeface="Roboto Slab Light" pitchFamily="2" charset="0"/>
                <a:ea typeface="Roboto Slab Light" pitchFamily="2" charset="0"/>
              </a:rPr>
              <a:t> </a:t>
            </a:r>
            <a:r>
              <a:rPr lang="en-GB" sz="3200" dirty="0">
                <a:solidFill>
                  <a:prstClr val="black"/>
                </a:solidFill>
                <a:latin typeface="Roboto Slab Light" pitchFamily="2" charset="0"/>
                <a:ea typeface="Roboto Slab Light" pitchFamily="2" charset="0"/>
              </a:rPr>
              <a:t>decision making.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0FF51E1-07EC-4C22-A339-B5054E1BA53E}"/>
              </a:ext>
            </a:extLst>
          </p:cNvPr>
          <p:cNvSpPr txBox="1">
            <a:spLocks/>
          </p:cNvSpPr>
          <p:nvPr/>
        </p:nvSpPr>
        <p:spPr>
          <a:xfrm>
            <a:off x="838200" y="855683"/>
            <a:ext cx="10626968" cy="99839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6000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… in our local perspective</a:t>
            </a:r>
          </a:p>
        </p:txBody>
      </p:sp>
      <p:pic>
        <p:nvPicPr>
          <p:cNvPr id="7" name="Slika 4">
            <a:extLst>
              <a:ext uri="{FF2B5EF4-FFF2-40B4-BE49-F238E27FC236}">
                <a16:creationId xmlns:a16="http://schemas.microsoft.com/office/drawing/2014/main" id="{C47E7436-1485-4416-A1BB-135C3D4D65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933293"/>
            <a:ext cx="2142009" cy="689038"/>
          </a:xfrm>
          <a:prstGeom prst="rect">
            <a:avLst/>
          </a:prstGeom>
        </p:spPr>
      </p:pic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4E5FD475-8BFD-44D9-8066-C8A136E1FC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760" y="6035170"/>
            <a:ext cx="2187989" cy="424254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0BF5167-BE9A-4336-9647-0A76363EE4FD}"/>
              </a:ext>
            </a:extLst>
          </p:cNvPr>
          <p:cNvSpPr/>
          <p:nvPr/>
        </p:nvSpPr>
        <p:spPr>
          <a:xfrm>
            <a:off x="8362821" y="2206044"/>
            <a:ext cx="3620438" cy="4455268"/>
          </a:xfrm>
          <a:prstGeom prst="rect">
            <a:avLst/>
          </a:prstGeom>
          <a:solidFill>
            <a:schemeClr val="bg1"/>
          </a:solidFill>
          <a:ln>
            <a:solidFill>
              <a:srgbClr val="3F37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pic>
        <p:nvPicPr>
          <p:cNvPr id="10" name="Slika 3">
            <a:extLst>
              <a:ext uri="{FF2B5EF4-FFF2-40B4-BE49-F238E27FC236}">
                <a16:creationId xmlns:a16="http://schemas.microsoft.com/office/drawing/2014/main" id="{62BC091B-E3D4-4B26-A397-94980AE8E3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9983" y="2369431"/>
            <a:ext cx="3572766" cy="417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5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9707-2712-4B48-BC7C-87CB5E16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oljeZBesedilom 4">
            <a:extLst>
              <a:ext uri="{FF2B5EF4-FFF2-40B4-BE49-F238E27FC236}">
                <a16:creationId xmlns:a16="http://schemas.microsoft.com/office/drawing/2014/main" id="{35CEDC28-0DF8-4C07-9914-8542815B4FD7}"/>
              </a:ext>
            </a:extLst>
          </p:cNvPr>
          <p:cNvSpPr txBox="1"/>
          <p:nvPr/>
        </p:nvSpPr>
        <p:spPr>
          <a:xfrm>
            <a:off x="837598" y="4172869"/>
            <a:ext cx="24482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800" dirty="0">
                <a:solidFill>
                  <a:schemeClr val="bg1">
                    <a:lumMod val="75000"/>
                  </a:schemeClr>
                </a:solidFill>
                <a:latin typeface="Roboto Slab Light" panose="020B0604020202020204" charset="0"/>
                <a:ea typeface="Roboto Slab Light" panose="020B0604020202020204" charset="0"/>
              </a:rPr>
              <a:t>#Tourism</a:t>
            </a:r>
          </a:p>
        </p:txBody>
      </p:sp>
      <p:sp>
        <p:nvSpPr>
          <p:cNvPr id="4" name="PoljeZBesedilom 6">
            <a:extLst>
              <a:ext uri="{FF2B5EF4-FFF2-40B4-BE49-F238E27FC236}">
                <a16:creationId xmlns:a16="http://schemas.microsoft.com/office/drawing/2014/main" id="{13084237-02A0-4A9B-A691-9EBEE724777C}"/>
              </a:ext>
            </a:extLst>
          </p:cNvPr>
          <p:cNvSpPr txBox="1"/>
          <p:nvPr/>
        </p:nvSpPr>
        <p:spPr>
          <a:xfrm>
            <a:off x="8699050" y="5032430"/>
            <a:ext cx="24482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4000" dirty="0">
                <a:solidFill>
                  <a:schemeClr val="bg1">
                    <a:lumMod val="75000"/>
                  </a:schemeClr>
                </a:solidFill>
                <a:latin typeface="Roboto Slab Light" panose="020B0604020202020204" charset="0"/>
                <a:ea typeface="Roboto Slab Light" panose="020B0604020202020204" charset="0"/>
              </a:rPr>
              <a:t>#Data</a:t>
            </a:r>
          </a:p>
        </p:txBody>
      </p:sp>
      <p:sp>
        <p:nvSpPr>
          <p:cNvPr id="5" name="PoljeZBesedilom 10">
            <a:extLst>
              <a:ext uri="{FF2B5EF4-FFF2-40B4-BE49-F238E27FC236}">
                <a16:creationId xmlns:a16="http://schemas.microsoft.com/office/drawing/2014/main" id="{793E9729-7FDB-4F11-8713-E1F179DCC117}"/>
              </a:ext>
            </a:extLst>
          </p:cNvPr>
          <p:cNvSpPr txBox="1"/>
          <p:nvPr/>
        </p:nvSpPr>
        <p:spPr>
          <a:xfrm>
            <a:off x="7104113" y="4187409"/>
            <a:ext cx="4680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000" dirty="0">
                <a:solidFill>
                  <a:schemeClr val="bg1">
                    <a:lumMod val="75000"/>
                  </a:schemeClr>
                </a:solidFill>
                <a:latin typeface="Roboto Slab Light" panose="020B0604020202020204" charset="0"/>
                <a:ea typeface="Roboto Slab Light" panose="020B0604020202020204" charset="0"/>
              </a:rPr>
              <a:t>#DataDrivenStrategicThinking</a:t>
            </a:r>
            <a:endParaRPr lang="sl-SI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9464C4-1013-411B-B6D2-811D21D34742}"/>
              </a:ext>
            </a:extLst>
          </p:cNvPr>
          <p:cNvSpPr txBox="1"/>
          <p:nvPr/>
        </p:nvSpPr>
        <p:spPr>
          <a:xfrm>
            <a:off x="793886" y="2835682"/>
            <a:ext cx="1065718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Roboto Slab Light" pitchFamily="2" charset="0"/>
                <a:ea typeface="Roboto Slab Light" pitchFamily="2" charset="0"/>
              </a:rPr>
              <a:t>Basis for development of a universal, digitally based approach for assessing the sustainable impact of tourism in the </a:t>
            </a:r>
            <a:r>
              <a:rPr lang="en-US" sz="2000" kern="0" spc="-100" dirty="0">
                <a:latin typeface="Roboto Slab Light" pitchFamily="2" charset="0"/>
                <a:ea typeface="Roboto Slab Light" pitchFamily="2" charset="0"/>
              </a:rPr>
              <a:t>Black Sea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kern="0" spc="-100" dirty="0">
                <a:latin typeface="Roboto Slab Light" pitchFamily="2" charset="0"/>
                <a:ea typeface="Roboto Slab Light" pitchFamily="2" charset="0"/>
              </a:rPr>
              <a:t>Use of our analysis in other projects (for ex. Maritime transportation, Aquaculture etc.) </a:t>
            </a:r>
          </a:p>
        </p:txBody>
      </p:sp>
      <p:sp>
        <p:nvSpPr>
          <p:cNvPr id="7" name="PoljeZBesedilom 4">
            <a:extLst>
              <a:ext uri="{FF2B5EF4-FFF2-40B4-BE49-F238E27FC236}">
                <a16:creationId xmlns:a16="http://schemas.microsoft.com/office/drawing/2014/main" id="{4B9D08CD-46C1-4914-BAF7-C8B0265D83DA}"/>
              </a:ext>
            </a:extLst>
          </p:cNvPr>
          <p:cNvSpPr txBox="1"/>
          <p:nvPr/>
        </p:nvSpPr>
        <p:spPr>
          <a:xfrm>
            <a:off x="3414777" y="4529278"/>
            <a:ext cx="42484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3200" dirty="0">
                <a:solidFill>
                  <a:schemeClr val="bg1">
                    <a:lumMod val="75000"/>
                  </a:schemeClr>
                </a:solidFill>
                <a:latin typeface="Roboto Slab Light" panose="020B0604020202020204" charset="0"/>
                <a:ea typeface="Roboto Slab Light" panose="020B0604020202020204" charset="0"/>
              </a:rPr>
              <a:t>#GreenTransition</a:t>
            </a:r>
          </a:p>
        </p:txBody>
      </p:sp>
      <p:sp>
        <p:nvSpPr>
          <p:cNvPr id="8" name="PoljeZBesedilom 4">
            <a:extLst>
              <a:ext uri="{FF2B5EF4-FFF2-40B4-BE49-F238E27FC236}">
                <a16:creationId xmlns:a16="http://schemas.microsoft.com/office/drawing/2014/main" id="{43ACF629-2D5D-4A4A-87B9-5C4A32F3A4AD}"/>
              </a:ext>
            </a:extLst>
          </p:cNvPr>
          <p:cNvSpPr txBox="1"/>
          <p:nvPr/>
        </p:nvSpPr>
        <p:spPr>
          <a:xfrm>
            <a:off x="1269268" y="5155541"/>
            <a:ext cx="2554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2400" dirty="0">
                <a:solidFill>
                  <a:schemeClr val="bg1">
                    <a:lumMod val="75000"/>
                  </a:schemeClr>
                </a:solidFill>
                <a:latin typeface="Roboto Slab Light" panose="020B0604020202020204" charset="0"/>
                <a:ea typeface="Roboto Slab Light" panose="020B0604020202020204" charset="0"/>
              </a:rPr>
              <a:t>#Digitalisation</a:t>
            </a:r>
          </a:p>
        </p:txBody>
      </p:sp>
      <p:pic>
        <p:nvPicPr>
          <p:cNvPr id="9" name="Picture 8" descr="24.png">
            <a:extLst>
              <a:ext uri="{FF2B5EF4-FFF2-40B4-BE49-F238E27FC236}">
                <a16:creationId xmlns:a16="http://schemas.microsoft.com/office/drawing/2014/main" id="{ACC34D61-F223-45D0-89A6-47D7C6EDEF3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1222" y="5478989"/>
            <a:ext cx="1080120" cy="1379011"/>
          </a:xfrm>
          <a:prstGeom prst="rect">
            <a:avLst/>
          </a:prstGeom>
        </p:spPr>
      </p:pic>
      <p:pic>
        <p:nvPicPr>
          <p:cNvPr id="10" name="Slika 4">
            <a:extLst>
              <a:ext uri="{FF2B5EF4-FFF2-40B4-BE49-F238E27FC236}">
                <a16:creationId xmlns:a16="http://schemas.microsoft.com/office/drawing/2014/main" id="{FC36A87E-AE75-40DA-8285-EBD1379F67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933293"/>
            <a:ext cx="2142009" cy="689038"/>
          </a:xfrm>
          <a:prstGeom prst="rect">
            <a:avLst/>
          </a:prstGeom>
        </p:spPr>
      </p:pic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F72B2827-C49E-4ED1-BA4E-65E8DA303F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760" y="6035170"/>
            <a:ext cx="2187989" cy="424254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35D84ED-A196-4E56-9D6A-E5DE044FB923}"/>
              </a:ext>
            </a:extLst>
          </p:cNvPr>
          <p:cNvSpPr txBox="1">
            <a:spLocks/>
          </p:cNvSpPr>
          <p:nvPr/>
        </p:nvSpPr>
        <p:spPr>
          <a:xfrm>
            <a:off x="838201" y="1202788"/>
            <a:ext cx="10626968" cy="99839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6000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continuous </a:t>
            </a:r>
            <a:r>
              <a:rPr lang="en-US" altLang="en-US" sz="6000" dirty="0" err="1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fundings</a:t>
            </a:r>
            <a:endParaRPr lang="en-US" altLang="en-US" sz="6000" dirty="0">
              <a:solidFill>
                <a:srgbClr val="5C7919"/>
              </a:solidFill>
              <a:latin typeface="Roboto Slab Light" pitchFamily="2" charset="0"/>
              <a:ea typeface="Roboto Slab Light" pitchFamily="2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29A84F-FD2E-4621-8D91-C4ECFC16A688}"/>
              </a:ext>
            </a:extLst>
          </p:cNvPr>
          <p:cNvSpPr/>
          <p:nvPr/>
        </p:nvSpPr>
        <p:spPr>
          <a:xfrm>
            <a:off x="3030249" y="2036492"/>
            <a:ext cx="46330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for this kind of projects</a:t>
            </a:r>
            <a:endParaRPr lang="en-AT" sz="3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A8310E-7BD0-4210-85AD-3F0F036999AB}"/>
              </a:ext>
            </a:extLst>
          </p:cNvPr>
          <p:cNvSpPr/>
          <p:nvPr/>
        </p:nvSpPr>
        <p:spPr>
          <a:xfrm>
            <a:off x="951138" y="834579"/>
            <a:ext cx="28729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>
                <a:latin typeface="Roboto Slab Light" pitchFamily="2" charset="0"/>
                <a:ea typeface="Roboto Slab Light" pitchFamily="2" charset="0"/>
                <a:cs typeface="Times New Roman" panose="02020603050405020304" pitchFamily="18" charset="0"/>
              </a:rPr>
              <a:t>Importance of</a:t>
            </a:r>
            <a:endParaRPr lang="en-AT" sz="3200" dirty="0"/>
          </a:p>
        </p:txBody>
      </p:sp>
    </p:spTree>
    <p:extLst>
      <p:ext uri="{BB962C8B-B14F-4D97-AF65-F5344CB8AC3E}">
        <p14:creationId xmlns:p14="http://schemas.microsoft.com/office/powerpoint/2010/main" val="120380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E1EBF-9090-43A2-8F9C-8C0D27F1E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9FA05-1B79-42D9-9DD0-75B5826D54CB}"/>
              </a:ext>
            </a:extLst>
          </p:cNvPr>
          <p:cNvSpPr txBox="1"/>
          <p:nvPr/>
        </p:nvSpPr>
        <p:spPr>
          <a:xfrm>
            <a:off x="6873717" y="1499393"/>
            <a:ext cx="5344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400" u="none" strike="noStrike" kern="0" cap="none" spc="-300" normalizeH="0" baseline="0" noProof="0" dirty="0">
                <a:ln>
                  <a:noFill/>
                </a:ln>
                <a:solidFill>
                  <a:srgbClr val="5C7919"/>
                </a:solidFill>
                <a:effectLst/>
                <a:uLnTx/>
                <a:uFillTx/>
                <a:latin typeface="Roboto Slab Light" pitchFamily="2" charset="0"/>
                <a:ea typeface="Roboto Slab Light" pitchFamily="2" charset="0"/>
              </a:rPr>
              <a:t>We want you!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034BD78-82F3-47EE-86F8-8627A1599CC3}"/>
              </a:ext>
            </a:extLst>
          </p:cNvPr>
          <p:cNvSpPr txBox="1">
            <a:spLocks/>
          </p:cNvSpPr>
          <p:nvPr/>
        </p:nvSpPr>
        <p:spPr>
          <a:xfrm>
            <a:off x="6873717" y="2627709"/>
            <a:ext cx="4918364" cy="249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22041" indent="-422041" algn="l" defTabSz="11254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9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23" indent="-351701" algn="l" defTabSz="11254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4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06804" indent="-281361" algn="l" defTabSz="11254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9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69526" indent="-281361" algn="l" defTabSz="11254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32248" indent="-281361" algn="l" defTabSz="11254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94970" indent="-281361" algn="l" defTabSz="11254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91" indent="-281361" algn="l" defTabSz="11254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20413" indent="-281361" algn="l" defTabSz="11254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783135" indent="-281361" algn="l" defTabSz="112544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1125444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Slab" pitchFamily="2" charset="0"/>
                <a:ea typeface="Roboto Slab" pitchFamily="2" charset="0"/>
              </a:rPr>
              <a:t>Become a member of </a:t>
            </a:r>
            <a:endParaRPr kumimoji="0" lang="sl-SI" sz="20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boto Slab" pitchFamily="2" charset="0"/>
              <a:ea typeface="Roboto Slab" pitchFamily="2" charset="0"/>
            </a:endParaRPr>
          </a:p>
          <a:p>
            <a:pPr marL="0" marR="0" lvl="0" indent="0" defTabSz="1125444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Slab" pitchFamily="2" charset="0"/>
                <a:ea typeface="Roboto Slab" pitchFamily="2" charset="0"/>
              </a:rPr>
              <a:t>Tourism 4.0 Partnership </a:t>
            </a:r>
            <a:endParaRPr kumimoji="0" lang="sl-SI" sz="20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boto Slab" pitchFamily="2" charset="0"/>
              <a:ea typeface="Roboto Slab" pitchFamily="2" charset="0"/>
            </a:endParaRPr>
          </a:p>
          <a:p>
            <a:pPr marL="0" marR="0" lvl="0" indent="0" defTabSz="1125444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l-SI" sz="2000" u="none" strike="noStrike" kern="1200" cap="none" spc="0" normalizeH="0" baseline="0" noProof="0" dirty="0">
              <a:ln>
                <a:noFill/>
              </a:ln>
              <a:solidFill>
                <a:srgbClr val="5C7919"/>
              </a:solidFill>
              <a:effectLst/>
              <a:uLnTx/>
              <a:uFillTx/>
              <a:latin typeface="Roboto Slab Light" pitchFamily="2" charset="0"/>
              <a:ea typeface="Roboto Slab Light" pitchFamily="2" charset="0"/>
            </a:endParaRPr>
          </a:p>
          <a:p>
            <a:pPr marL="0" marR="0" lvl="0" indent="0" defTabSz="1125444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l-SI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Slab Light" pitchFamily="2" charset="0"/>
                <a:ea typeface="Roboto Slab Light" pitchFamily="2" charset="0"/>
              </a:rPr>
              <a:t>Sign up</a:t>
            </a: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oboto Slab Light" pitchFamily="2" charset="0"/>
                <a:ea typeface="Roboto Slab Light" pitchFamily="2" charset="0"/>
              </a:rPr>
              <a:t>:</a:t>
            </a:r>
          </a:p>
          <a:p>
            <a:pPr marL="0" marR="0" lvl="0" indent="0" defTabSz="1125444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u="sng" strike="noStrike" kern="1200" cap="none" spc="0" normalizeH="0" baseline="0" noProof="0" dirty="0">
                <a:ln>
                  <a:noFill/>
                </a:ln>
                <a:solidFill>
                  <a:srgbClr val="5C7919"/>
                </a:solidFill>
                <a:effectLst/>
                <a:uLnTx/>
                <a:uFillTx/>
                <a:latin typeface="Roboto Slab Light" pitchFamily="2" charset="0"/>
                <a:ea typeface="Roboto Slab Light" pitchFamily="2" charset="0"/>
              </a:rPr>
              <a:t>www.tourism4-0.org/</a:t>
            </a:r>
            <a:r>
              <a:rPr kumimoji="0" lang="en-US" sz="2000" u="sng" strike="noStrike" kern="1200" cap="none" spc="0" normalizeH="0" baseline="0" noProof="0" dirty="0" err="1">
                <a:ln>
                  <a:noFill/>
                </a:ln>
                <a:solidFill>
                  <a:srgbClr val="5C7919"/>
                </a:solidFill>
                <a:effectLst/>
                <a:uLnTx/>
                <a:uFillTx/>
                <a:latin typeface="Roboto Slab Light" pitchFamily="2" charset="0"/>
                <a:ea typeface="Roboto Slab Light" pitchFamily="2" charset="0"/>
              </a:rPr>
              <a:t>en</a:t>
            </a:r>
            <a:r>
              <a:rPr kumimoji="0" lang="en-US" sz="2000" u="sng" strike="noStrike" kern="1200" cap="none" spc="0" normalizeH="0" baseline="0" noProof="0" dirty="0">
                <a:ln>
                  <a:noFill/>
                </a:ln>
                <a:solidFill>
                  <a:srgbClr val="5C7919"/>
                </a:solidFill>
                <a:effectLst/>
                <a:uLnTx/>
                <a:uFillTx/>
                <a:latin typeface="Roboto Slab Light" pitchFamily="2" charset="0"/>
                <a:ea typeface="Roboto Slab Light" pitchFamily="2" charset="0"/>
              </a:rPr>
              <a:t>/join-us/</a:t>
            </a:r>
          </a:p>
          <a:p>
            <a:pPr marL="0" marR="0" lvl="0" indent="0" defTabSz="1125444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u="none" strike="noStrike" kern="1200" cap="none" spc="0" normalizeH="0" baseline="0" noProof="0" dirty="0">
              <a:ln>
                <a:noFill/>
              </a:ln>
              <a:solidFill>
                <a:srgbClr val="5C7919"/>
              </a:solidFill>
              <a:effectLst/>
              <a:uLnTx/>
              <a:uFillTx/>
              <a:latin typeface="Roboto Slab Light" pitchFamily="2" charset="0"/>
              <a:ea typeface="Roboto Slab Light" pitchFamily="2" charset="0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EABB432A-4C21-400E-999E-D725C13D9EDC}"/>
              </a:ext>
            </a:extLst>
          </p:cNvPr>
          <p:cNvSpPr txBox="1">
            <a:spLocks/>
          </p:cNvSpPr>
          <p:nvPr/>
        </p:nvSpPr>
        <p:spPr>
          <a:xfrm>
            <a:off x="336377" y="790714"/>
            <a:ext cx="5975444" cy="468827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  <a:defRPr sz="2000">
                <a:solidFill>
                  <a:srgbClr val="0D0D0D"/>
                </a:solidFill>
              </a:defRPr>
            </a:pPr>
            <a:r>
              <a:rPr lang="en-GB" sz="5200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Thank you for your attention!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  <a:defRPr sz="2000">
                <a:solidFill>
                  <a:srgbClr val="0D0D0D"/>
                </a:solidFill>
              </a:defRPr>
            </a:pPr>
            <a:endParaRPr lang="pl-PL" sz="2400" b="1" dirty="0">
              <a:latin typeface="Roboto Slab" pitchFamily="2" charset="0"/>
              <a:ea typeface="Roboto Slab" pitchFamily="2" charset="0"/>
              <a:cs typeface="+mj-cs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  <a:defRPr sz="2000">
                <a:solidFill>
                  <a:srgbClr val="0D0D0D"/>
                </a:solidFill>
              </a:defRPr>
            </a:pPr>
            <a:r>
              <a:rPr lang="pl-PL" sz="2400" b="1" dirty="0" err="1">
                <a:latin typeface="Roboto Slab" pitchFamily="2" charset="0"/>
                <a:ea typeface="Roboto Slab" pitchFamily="2" charset="0"/>
                <a:cs typeface="+mj-cs"/>
              </a:rPr>
              <a:t>Mamuka</a:t>
            </a:r>
            <a:r>
              <a:rPr lang="pl-PL" sz="2400" b="1" dirty="0">
                <a:latin typeface="Roboto Slab" pitchFamily="2" charset="0"/>
                <a:ea typeface="Roboto Slab" pitchFamily="2" charset="0"/>
                <a:cs typeface="+mj-cs"/>
              </a:rPr>
              <a:t> Berdzenishvili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  <a:defRPr sz="2000">
                <a:solidFill>
                  <a:srgbClr val="0D0D0D"/>
                </a:solidFill>
              </a:defRPr>
            </a:pPr>
            <a:r>
              <a:rPr lang="pl-PL" sz="2400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mamukabe@gmail.com</a:t>
            </a:r>
            <a:endParaRPr lang="en-US" sz="2400" dirty="0">
              <a:solidFill>
                <a:srgbClr val="5C7919"/>
              </a:solidFill>
              <a:latin typeface="Roboto Slab Light" pitchFamily="2" charset="0"/>
              <a:ea typeface="Roboto Slab Light" pitchFamily="2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FontTx/>
              <a:buNone/>
              <a:defRPr sz="2000">
                <a:solidFill>
                  <a:srgbClr val="0D0D0D"/>
                </a:solidFill>
              </a:defRPr>
            </a:pPr>
            <a:r>
              <a:rPr lang="sl-SI" sz="2400" dirty="0">
                <a:solidFill>
                  <a:srgbClr val="0D0D0D"/>
                </a:solidFill>
                <a:latin typeface="Roboto Slab Light" pitchFamily="2" charset="0"/>
                <a:ea typeface="Roboto Slab Light" pitchFamily="2" charset="0"/>
              </a:rPr>
              <a:t>tourisminstitute.ge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  <a:defRPr sz="2000">
                <a:solidFill>
                  <a:srgbClr val="0D0D0D"/>
                </a:solidFill>
              </a:defRPr>
            </a:pPr>
            <a:r>
              <a:rPr lang="sl-SI" sz="2400" u="sng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www.t4bs.eu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  <a:defRPr sz="2000"/>
            </a:pPr>
            <a:r>
              <a:rPr lang="sl-SI" sz="2400" u="sng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www.facebook.com/tourism4bs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  <a:defRPr sz="2000"/>
            </a:pPr>
            <a:r>
              <a:rPr lang="sl-SI" sz="2400" u="sng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www.twitter.com/Tourism4BSea</a:t>
            </a:r>
          </a:p>
          <a:p>
            <a:pPr marL="0" indent="0" algn="r">
              <a:lnSpc>
                <a:spcPct val="120000"/>
              </a:lnSpc>
              <a:spcBef>
                <a:spcPts val="600"/>
              </a:spcBef>
              <a:buFontTx/>
              <a:buNone/>
              <a:defRPr sz="2000"/>
            </a:pPr>
            <a:r>
              <a:rPr lang="sl-SI" sz="2400" u="sng" dirty="0">
                <a:solidFill>
                  <a:srgbClr val="5C7919"/>
                </a:solidFill>
                <a:latin typeface="Roboto Slab Light" pitchFamily="2" charset="0"/>
                <a:ea typeface="Roboto Slab Light" pitchFamily="2" charset="0"/>
              </a:rPr>
              <a:t>www.linkedin.com/showcase/tourism4bs</a:t>
            </a:r>
          </a:p>
          <a:p>
            <a:pPr>
              <a:lnSpc>
                <a:spcPct val="120000"/>
              </a:lnSpc>
            </a:pPr>
            <a:endParaRPr lang="sl-SI" dirty="0">
              <a:latin typeface="Roboto Slab Light" pitchFamily="2" charset="0"/>
              <a:ea typeface="Roboto Slab Light" pitchFamily="2" charset="0"/>
            </a:endParaRPr>
          </a:p>
        </p:txBody>
      </p:sp>
      <p:pic>
        <p:nvPicPr>
          <p:cNvPr id="6" name="Slika 4">
            <a:extLst>
              <a:ext uri="{FF2B5EF4-FFF2-40B4-BE49-F238E27FC236}">
                <a16:creationId xmlns:a16="http://schemas.microsoft.com/office/drawing/2014/main" id="{F5BBAAA6-2B5C-42E9-BD21-650354EBE6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5933293"/>
            <a:ext cx="2142009" cy="689038"/>
          </a:xfrm>
          <a:prstGeom prst="rect">
            <a:avLst/>
          </a:prstGeom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C0D9EC59-B651-4CE0-B74B-F58240C56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8760" y="6035170"/>
            <a:ext cx="2187989" cy="424254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24.png">
            <a:extLst>
              <a:ext uri="{FF2B5EF4-FFF2-40B4-BE49-F238E27FC236}">
                <a16:creationId xmlns:a16="http://schemas.microsoft.com/office/drawing/2014/main" id="{CBA4388E-8CA4-42A4-A874-8AE30C74E17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1222" y="5478989"/>
            <a:ext cx="1080120" cy="137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41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EC Square Sans Pro</vt:lpstr>
      <vt:lpstr>Roboto Slab</vt:lpstr>
      <vt:lpstr>Roboto Slab Light</vt:lpstr>
      <vt:lpstr>Office Theme</vt:lpstr>
      <vt:lpstr>PowerPoint Presentation</vt:lpstr>
      <vt:lpstr>Tourism in Georgia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Pititto, Alessandro (Cogea, Bip Group)</dc:creator>
  <cp:lastModifiedBy>Pititto, Alessandro (Cogea, Bip Group)</cp:lastModifiedBy>
  <cp:revision>1</cp:revision>
  <dcterms:created xsi:type="dcterms:W3CDTF">2023-07-25T10:44:12Z</dcterms:created>
  <dcterms:modified xsi:type="dcterms:W3CDTF">2023-07-25T10:44:43Z</dcterms:modified>
</cp:coreProperties>
</file>