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27" r:id="rId1"/>
    <p:sldMasterId id="2147483732" r:id="rId2"/>
    <p:sldMasterId id="2147483734" r:id="rId3"/>
    <p:sldMasterId id="2147483743" r:id="rId4"/>
    <p:sldMasterId id="2147483747" r:id="rId5"/>
  </p:sldMasterIdLst>
  <p:notesMasterIdLst>
    <p:notesMasterId r:id="rId15"/>
  </p:notesMasterIdLst>
  <p:handoutMasterIdLst>
    <p:handoutMasterId r:id="rId16"/>
  </p:handoutMasterIdLst>
  <p:sldIdLst>
    <p:sldId id="483" r:id="rId6"/>
    <p:sldId id="481" r:id="rId7"/>
    <p:sldId id="502" r:id="rId8"/>
    <p:sldId id="510" r:id="rId9"/>
    <p:sldId id="512" r:id="rId10"/>
    <p:sldId id="511" r:id="rId11"/>
    <p:sldId id="507" r:id="rId12"/>
    <p:sldId id="513" r:id="rId13"/>
    <p:sldId id="514" r:id="rId14"/>
  </p:sldIdLst>
  <p:sldSz cx="9144000" cy="6858000" type="screen4x3"/>
  <p:notesSz cx="6858000" cy="9144000"/>
  <p:defaultTextStyle>
    <a:defPPr>
      <a:defRPr lang="en-US"/>
    </a:defPPr>
    <a:lvl1pPr algn="ctr" rtl="0" fontAlgn="base">
      <a:lnSpc>
        <a:spcPct val="120000"/>
      </a:lnSpc>
      <a:spcBef>
        <a:spcPct val="0"/>
      </a:spcBef>
      <a:spcAft>
        <a:spcPct val="0"/>
      </a:spcAft>
      <a:defRPr sz="2000" kern="1200">
        <a:solidFill>
          <a:schemeClr val="tx1"/>
        </a:solidFill>
        <a:latin typeface="Verdana" pitchFamily="34" charset="0"/>
        <a:ea typeface="ＭＳ Ｐゴシック" pitchFamily="1" charset="-128"/>
        <a:cs typeface="+mn-cs"/>
      </a:defRPr>
    </a:lvl1pPr>
    <a:lvl2pPr marL="457200" algn="ctr" rtl="0" fontAlgn="base">
      <a:lnSpc>
        <a:spcPct val="120000"/>
      </a:lnSpc>
      <a:spcBef>
        <a:spcPct val="0"/>
      </a:spcBef>
      <a:spcAft>
        <a:spcPct val="0"/>
      </a:spcAft>
      <a:defRPr sz="2000" kern="1200">
        <a:solidFill>
          <a:schemeClr val="tx1"/>
        </a:solidFill>
        <a:latin typeface="Verdana" pitchFamily="34" charset="0"/>
        <a:ea typeface="ＭＳ Ｐゴシック" pitchFamily="1" charset="-128"/>
        <a:cs typeface="+mn-cs"/>
      </a:defRPr>
    </a:lvl2pPr>
    <a:lvl3pPr marL="914400" algn="ctr" rtl="0" fontAlgn="base">
      <a:lnSpc>
        <a:spcPct val="120000"/>
      </a:lnSpc>
      <a:spcBef>
        <a:spcPct val="0"/>
      </a:spcBef>
      <a:spcAft>
        <a:spcPct val="0"/>
      </a:spcAft>
      <a:defRPr sz="2000" kern="1200">
        <a:solidFill>
          <a:schemeClr val="tx1"/>
        </a:solidFill>
        <a:latin typeface="Verdana" pitchFamily="34" charset="0"/>
        <a:ea typeface="ＭＳ Ｐゴシック" pitchFamily="1" charset="-128"/>
        <a:cs typeface="+mn-cs"/>
      </a:defRPr>
    </a:lvl3pPr>
    <a:lvl4pPr marL="1371600" algn="ctr" rtl="0" fontAlgn="base">
      <a:lnSpc>
        <a:spcPct val="120000"/>
      </a:lnSpc>
      <a:spcBef>
        <a:spcPct val="0"/>
      </a:spcBef>
      <a:spcAft>
        <a:spcPct val="0"/>
      </a:spcAft>
      <a:defRPr sz="2000" kern="1200">
        <a:solidFill>
          <a:schemeClr val="tx1"/>
        </a:solidFill>
        <a:latin typeface="Verdana" pitchFamily="34" charset="0"/>
        <a:ea typeface="ＭＳ Ｐゴシック" pitchFamily="1" charset="-128"/>
        <a:cs typeface="+mn-cs"/>
      </a:defRPr>
    </a:lvl4pPr>
    <a:lvl5pPr marL="1828800" algn="ctr" rtl="0" fontAlgn="base">
      <a:lnSpc>
        <a:spcPct val="120000"/>
      </a:lnSpc>
      <a:spcBef>
        <a:spcPct val="0"/>
      </a:spcBef>
      <a:spcAft>
        <a:spcPct val="0"/>
      </a:spcAft>
      <a:defRPr sz="2000" kern="1200">
        <a:solidFill>
          <a:schemeClr val="tx1"/>
        </a:solidFill>
        <a:latin typeface="Verdana" pitchFamily="34" charset="0"/>
        <a:ea typeface="ＭＳ Ｐゴシック" pitchFamily="1" charset="-128"/>
        <a:cs typeface="+mn-cs"/>
      </a:defRPr>
    </a:lvl5pPr>
    <a:lvl6pPr marL="2286000" algn="l" defTabSz="914400" rtl="0" eaLnBrk="1" latinLnBrk="0" hangingPunct="1">
      <a:defRPr sz="2000" kern="1200">
        <a:solidFill>
          <a:schemeClr val="tx1"/>
        </a:solidFill>
        <a:latin typeface="Verdana" pitchFamily="34" charset="0"/>
        <a:ea typeface="ＭＳ Ｐゴシック" pitchFamily="1" charset="-128"/>
        <a:cs typeface="+mn-cs"/>
      </a:defRPr>
    </a:lvl6pPr>
    <a:lvl7pPr marL="2743200" algn="l" defTabSz="914400" rtl="0" eaLnBrk="1" latinLnBrk="0" hangingPunct="1">
      <a:defRPr sz="2000" kern="1200">
        <a:solidFill>
          <a:schemeClr val="tx1"/>
        </a:solidFill>
        <a:latin typeface="Verdana" pitchFamily="34" charset="0"/>
        <a:ea typeface="ＭＳ Ｐゴシック" pitchFamily="1" charset="-128"/>
        <a:cs typeface="+mn-cs"/>
      </a:defRPr>
    </a:lvl7pPr>
    <a:lvl8pPr marL="3200400" algn="l" defTabSz="914400" rtl="0" eaLnBrk="1" latinLnBrk="0" hangingPunct="1">
      <a:defRPr sz="2000" kern="1200">
        <a:solidFill>
          <a:schemeClr val="tx1"/>
        </a:solidFill>
        <a:latin typeface="Verdana" pitchFamily="34" charset="0"/>
        <a:ea typeface="ＭＳ Ｐゴシック" pitchFamily="1" charset="-128"/>
        <a:cs typeface="+mn-cs"/>
      </a:defRPr>
    </a:lvl8pPr>
    <a:lvl9pPr marL="3657600" algn="l" defTabSz="914400" rtl="0" eaLnBrk="1" latinLnBrk="0" hangingPunct="1">
      <a:defRPr sz="2000" kern="1200">
        <a:solidFill>
          <a:schemeClr val="tx1"/>
        </a:solidFill>
        <a:latin typeface="Verdana" pitchFamily="34" charset="0"/>
        <a:ea typeface="ＭＳ Ｐゴシック" pitchFamily="1"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CC00"/>
    <a:srgbClr val="F17E1C"/>
    <a:srgbClr val="000000"/>
    <a:srgbClr val="5A5A5A"/>
    <a:srgbClr val="91FFFF"/>
    <a:srgbClr val="DD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56" autoAdjust="0"/>
    <p:restoredTop sz="94570" autoAdjust="0"/>
  </p:normalViewPr>
  <p:slideViewPr>
    <p:cSldViewPr>
      <p:cViewPr varScale="1">
        <p:scale>
          <a:sx n="108" d="100"/>
          <a:sy n="108" d="100"/>
        </p:scale>
        <p:origin x="760" y="1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20" Type="http://schemas.openxmlformats.org/officeDocument/2006/relationships/tableStyles" Target="tableStyles.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notesMaster" Target="notesMasters/notesMaster1.xml"/><Relationship Id="rId16" Type="http://schemas.openxmlformats.org/officeDocument/2006/relationships/handoutMaster" Target="handoutMasters/handout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 Id="rId2" Type="http://schemas.openxmlformats.org/officeDocument/2006/relationships/image" Target="../media/image1.png"/></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410" name="Picture 6" descr="NIOZ_Logo_zw_ppt_01"/>
          <p:cNvPicPr>
            <a:picLocks noChangeAspect="1" noChangeArrowheads="1"/>
          </p:cNvPicPr>
          <p:nvPr/>
        </p:nvPicPr>
        <p:blipFill>
          <a:blip r:embed="rId2" cstate="print"/>
          <a:srcRect/>
          <a:stretch>
            <a:fillRect/>
          </a:stretch>
        </p:blipFill>
        <p:spPr bwMode="auto">
          <a:xfrm>
            <a:off x="381000" y="76200"/>
            <a:ext cx="2362200" cy="706438"/>
          </a:xfrm>
          <a:prstGeom prst="rect">
            <a:avLst/>
          </a:prstGeom>
          <a:noFill/>
          <a:ln w="9525">
            <a:noFill/>
            <a:miter lim="800000"/>
            <a:headEnd/>
            <a:tailEnd/>
          </a:ln>
        </p:spPr>
      </p:pic>
      <p:sp>
        <p:nvSpPr>
          <p:cNvPr id="15362" name="Rectangle 2"/>
          <p:cNvSpPr>
            <a:spLocks noGrp="1" noChangeArrowheads="1"/>
          </p:cNvSpPr>
          <p:nvPr>
            <p:ph type="hdr" sz="quarter"/>
          </p:nvPr>
        </p:nvSpPr>
        <p:spPr bwMode="auto">
          <a:xfrm>
            <a:off x="3657600" y="381000"/>
            <a:ext cx="2667000" cy="4572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r" eaLnBrk="0" hangingPunct="0">
              <a:lnSpc>
                <a:spcPct val="100000"/>
              </a:lnSpc>
              <a:defRPr sz="1200">
                <a:latin typeface="Arial" charset="0"/>
              </a:defRPr>
            </a:lvl1pPr>
          </a:lstStyle>
          <a:p>
            <a:pPr>
              <a:defRPr/>
            </a:pPr>
            <a:r>
              <a:rPr lang="en-US"/>
              <a:t> </a:t>
            </a:r>
          </a:p>
        </p:txBody>
      </p:sp>
      <p:sp>
        <p:nvSpPr>
          <p:cNvPr id="15363" name="Rectangle 3"/>
          <p:cNvSpPr>
            <a:spLocks noGrp="1" noChangeArrowheads="1"/>
          </p:cNvSpPr>
          <p:nvPr>
            <p:ph type="dt" sz="quarter" idx="1"/>
          </p:nvPr>
        </p:nvSpPr>
        <p:spPr bwMode="auto">
          <a:xfrm>
            <a:off x="3657600" y="152400"/>
            <a:ext cx="2667000" cy="228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r" eaLnBrk="0" hangingPunct="0">
              <a:lnSpc>
                <a:spcPct val="100000"/>
              </a:lnSpc>
              <a:defRPr sz="900"/>
            </a:lvl1pPr>
          </a:lstStyle>
          <a:p>
            <a:pPr>
              <a:defRPr/>
            </a:pPr>
            <a:endParaRPr lang="en-US"/>
          </a:p>
        </p:txBody>
      </p:sp>
      <p:sp>
        <p:nvSpPr>
          <p:cNvPr id="15364" name="Rectangle 4"/>
          <p:cNvSpPr>
            <a:spLocks noGrp="1" noChangeArrowheads="1"/>
          </p:cNvSpPr>
          <p:nvPr>
            <p:ph type="ftr" sz="quarter" idx="2"/>
          </p:nvPr>
        </p:nvSpPr>
        <p:spPr bwMode="auto">
          <a:xfrm>
            <a:off x="533400" y="85344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eaLnBrk="0" hangingPunct="0">
              <a:lnSpc>
                <a:spcPct val="100000"/>
              </a:lnSpc>
              <a:defRPr sz="900"/>
            </a:lvl1pPr>
          </a:lstStyle>
          <a:p>
            <a:pPr>
              <a:defRPr/>
            </a:pPr>
            <a:endParaRPr lang="en-US"/>
          </a:p>
        </p:txBody>
      </p:sp>
      <p:sp>
        <p:nvSpPr>
          <p:cNvPr id="15365" name="Rectangle 5"/>
          <p:cNvSpPr>
            <a:spLocks noGrp="1" noChangeArrowheads="1"/>
          </p:cNvSpPr>
          <p:nvPr>
            <p:ph type="sldNum" sz="quarter" idx="3"/>
          </p:nvPr>
        </p:nvSpPr>
        <p:spPr bwMode="auto">
          <a:xfrm>
            <a:off x="5486400" y="8534400"/>
            <a:ext cx="838200" cy="4572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r" eaLnBrk="0" hangingPunct="0">
              <a:lnSpc>
                <a:spcPct val="100000"/>
              </a:lnSpc>
              <a:defRPr sz="1200"/>
            </a:lvl1pPr>
          </a:lstStyle>
          <a:p>
            <a:pPr>
              <a:defRPr/>
            </a:pPr>
            <a:fld id="{740BE3CB-996D-4C9D-8C0A-BB815655F85D}" type="slidenum">
              <a:rPr lang="en-US"/>
              <a:pPr>
                <a:defRPr/>
              </a:pPr>
              <a:t>‹#›</a:t>
            </a:fld>
            <a:endParaRPr lang="en-US"/>
          </a:p>
        </p:txBody>
      </p:sp>
    </p:spTree>
    <p:extLst>
      <p:ext uri="{BB962C8B-B14F-4D97-AF65-F5344CB8AC3E}">
        <p14:creationId xmlns:p14="http://schemas.microsoft.com/office/powerpoint/2010/main" val="26109894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533400" y="142875"/>
            <a:ext cx="2971800" cy="4572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eaLnBrk="0" hangingPunct="0">
              <a:lnSpc>
                <a:spcPct val="100000"/>
              </a:lnSpc>
              <a:defRPr sz="900"/>
            </a:lvl1pPr>
          </a:lstStyle>
          <a:p>
            <a:pPr>
              <a:defRPr/>
            </a:pPr>
            <a:endParaRPr lang="en-US"/>
          </a:p>
        </p:txBody>
      </p:sp>
      <p:sp>
        <p:nvSpPr>
          <p:cNvPr id="4099" name="Rectangle 3"/>
          <p:cNvSpPr>
            <a:spLocks noGrp="1" noChangeArrowheads="1"/>
          </p:cNvSpPr>
          <p:nvPr>
            <p:ph type="dt" idx="1"/>
          </p:nvPr>
        </p:nvSpPr>
        <p:spPr bwMode="auto">
          <a:xfrm>
            <a:off x="4495800" y="152400"/>
            <a:ext cx="1828800" cy="4572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r" eaLnBrk="0" hangingPunct="0">
              <a:lnSpc>
                <a:spcPct val="100000"/>
              </a:lnSpc>
              <a:defRPr sz="900"/>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533400" y="8534400"/>
            <a:ext cx="4572000" cy="4572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eaLnBrk="0" hangingPunct="0">
              <a:lnSpc>
                <a:spcPct val="100000"/>
              </a:lnSpc>
              <a:defRPr sz="900"/>
            </a:lvl1pPr>
          </a:lstStyle>
          <a:p>
            <a:pPr>
              <a:defRPr/>
            </a:pPr>
            <a:endParaRPr lang="en-US"/>
          </a:p>
        </p:txBody>
      </p:sp>
      <p:sp>
        <p:nvSpPr>
          <p:cNvPr id="4103" name="Rectangle 7"/>
          <p:cNvSpPr>
            <a:spLocks noGrp="1" noChangeArrowheads="1"/>
          </p:cNvSpPr>
          <p:nvPr>
            <p:ph type="sldNum" sz="quarter" idx="5"/>
          </p:nvPr>
        </p:nvSpPr>
        <p:spPr bwMode="auto">
          <a:xfrm>
            <a:off x="5334000" y="8534400"/>
            <a:ext cx="990600" cy="4572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r" eaLnBrk="0" hangingPunct="0">
              <a:lnSpc>
                <a:spcPct val="100000"/>
              </a:lnSpc>
              <a:defRPr sz="900"/>
            </a:lvl1pPr>
          </a:lstStyle>
          <a:p>
            <a:pPr>
              <a:defRPr/>
            </a:pPr>
            <a:fld id="{3FC0FEBC-A223-42E5-B140-864C35690C0D}" type="slidenum">
              <a:rPr lang="en-US"/>
              <a:pPr>
                <a:defRPr/>
              </a:pPr>
              <a:t>‹#›</a:t>
            </a:fld>
            <a:endParaRPr lang="en-US"/>
          </a:p>
        </p:txBody>
      </p:sp>
    </p:spTree>
    <p:extLst>
      <p:ext uri="{BB962C8B-B14F-4D97-AF65-F5344CB8AC3E}">
        <p14:creationId xmlns:p14="http://schemas.microsoft.com/office/powerpoint/2010/main" val="21564574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buChar char="-"/>
      <a:defRPr sz="900" kern="1200">
        <a:solidFill>
          <a:schemeClr val="tx1"/>
        </a:solidFill>
        <a:latin typeface="Verdana" pitchFamily="34" charset="0"/>
        <a:ea typeface="ＭＳ Ｐゴシック" pitchFamily="1" charset="-128"/>
        <a:cs typeface="+mn-cs"/>
      </a:defRPr>
    </a:lvl1pPr>
    <a:lvl2pPr marL="457200" algn="l" rtl="0" eaLnBrk="0" fontAlgn="base" hangingPunct="0">
      <a:spcBef>
        <a:spcPct val="30000"/>
      </a:spcBef>
      <a:spcAft>
        <a:spcPct val="0"/>
      </a:spcAft>
      <a:buChar char="-"/>
      <a:defRPr sz="900" kern="1200">
        <a:solidFill>
          <a:schemeClr val="tx1"/>
        </a:solidFill>
        <a:latin typeface="Verdana" pitchFamily="34" charset="0"/>
        <a:ea typeface="ＭＳ Ｐゴシック" pitchFamily="1" charset="-128"/>
        <a:cs typeface="+mn-cs"/>
      </a:defRPr>
    </a:lvl2pPr>
    <a:lvl3pPr marL="914400" algn="l" rtl="0" eaLnBrk="0" fontAlgn="base" hangingPunct="0">
      <a:spcBef>
        <a:spcPct val="30000"/>
      </a:spcBef>
      <a:spcAft>
        <a:spcPct val="0"/>
      </a:spcAft>
      <a:buChar char="-"/>
      <a:defRPr sz="900" kern="1200">
        <a:solidFill>
          <a:schemeClr val="tx1"/>
        </a:solidFill>
        <a:latin typeface="Verdana" pitchFamily="34" charset="0"/>
        <a:ea typeface="ＭＳ Ｐゴシック" pitchFamily="1" charset="-128"/>
        <a:cs typeface="+mn-cs"/>
      </a:defRPr>
    </a:lvl3pPr>
    <a:lvl4pPr marL="1371600" algn="l" rtl="0" eaLnBrk="0" fontAlgn="base" hangingPunct="0">
      <a:spcBef>
        <a:spcPct val="30000"/>
      </a:spcBef>
      <a:spcAft>
        <a:spcPct val="0"/>
      </a:spcAft>
      <a:buChar char="-"/>
      <a:defRPr sz="900" kern="1200">
        <a:solidFill>
          <a:schemeClr val="tx1"/>
        </a:solidFill>
        <a:latin typeface="Verdana" pitchFamily="34" charset="0"/>
        <a:ea typeface="ＭＳ Ｐゴシック" pitchFamily="1" charset="-128"/>
        <a:cs typeface="+mn-cs"/>
      </a:defRPr>
    </a:lvl4pPr>
    <a:lvl5pPr marL="1828800" algn="l" rtl="0" eaLnBrk="0" fontAlgn="base" hangingPunct="0">
      <a:spcBef>
        <a:spcPct val="30000"/>
      </a:spcBef>
      <a:spcAft>
        <a:spcPct val="0"/>
      </a:spcAft>
      <a:buChar char="-"/>
      <a:defRPr sz="900" kern="1200">
        <a:solidFill>
          <a:schemeClr val="tx1"/>
        </a:solidFill>
        <a:latin typeface="Verdana" pitchFamily="34"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pPr>
              <a:defRPr/>
            </a:pPr>
            <a:fld id="{3FC0FEBC-A223-42E5-B140-864C35690C0D}" type="slidenum">
              <a:rPr lang="en-US" smtClean="0">
                <a:solidFill>
                  <a:srgbClr val="000000"/>
                </a:solidFill>
              </a:rPr>
              <a:pPr>
                <a:defRPr/>
              </a:pPr>
              <a:t>2</a:t>
            </a:fld>
            <a:endParaRPr lang="en-US">
              <a:solidFill>
                <a:srgbClr val="000000"/>
              </a:solidFill>
            </a:endParaRPr>
          </a:p>
        </p:txBody>
      </p:sp>
    </p:spTree>
    <p:extLst>
      <p:ext uri="{BB962C8B-B14F-4D97-AF65-F5344CB8AC3E}">
        <p14:creationId xmlns:p14="http://schemas.microsoft.com/office/powerpoint/2010/main" val="600916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pPr>
              <a:defRPr/>
            </a:pPr>
            <a:fld id="{3FC0FEBC-A223-42E5-B140-864C35690C0D}" type="slidenum">
              <a:rPr lang="en-US" smtClean="0"/>
              <a:pPr>
                <a:defRPr/>
              </a:pPr>
              <a:t>3</a:t>
            </a:fld>
            <a:endParaRPr lang="en-US"/>
          </a:p>
        </p:txBody>
      </p:sp>
    </p:spTree>
    <p:extLst>
      <p:ext uri="{BB962C8B-B14F-4D97-AF65-F5344CB8AC3E}">
        <p14:creationId xmlns:p14="http://schemas.microsoft.com/office/powerpoint/2010/main" val="4289731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Titelstijl van model bewerken</a:t>
            </a:r>
            <a:endParaRPr lang="nl-NL"/>
          </a:p>
        </p:txBody>
      </p:sp>
      <p:sp>
        <p:nvSpPr>
          <p:cNvPr id="3" name="Rectangle 4"/>
          <p:cNvSpPr>
            <a:spLocks noGrp="1" noChangeArrowheads="1"/>
          </p:cNvSpPr>
          <p:nvPr>
            <p:ph type="dt" sz="half" idx="10"/>
          </p:nvPr>
        </p:nvSpPr>
        <p:spPr/>
        <p:txBody>
          <a:bodyPr rtlCol="0"/>
          <a:lstStyle>
            <a:lvl1pPr defTabSz="914400">
              <a:defRPr>
                <a:solidFill>
                  <a:schemeClr val="tx1">
                    <a:tint val="75000"/>
                  </a:schemeClr>
                </a:solidFill>
                <a:latin typeface="Arial" charset="0"/>
                <a:ea typeface="ＭＳ Ｐゴシック" pitchFamily="-110" charset="-128"/>
                <a:cs typeface="+mn-cs"/>
              </a:defRPr>
            </a:lvl1pPr>
          </a:lstStyle>
          <a:p>
            <a:pPr>
              <a:defRPr/>
            </a:pPr>
            <a:endParaRPr lang="en-US"/>
          </a:p>
        </p:txBody>
      </p:sp>
      <p:sp>
        <p:nvSpPr>
          <p:cNvPr id="4" name="Rectangle 5"/>
          <p:cNvSpPr>
            <a:spLocks noGrp="1" noChangeArrowheads="1"/>
          </p:cNvSpPr>
          <p:nvPr>
            <p:ph type="ftr" sz="quarter" idx="11"/>
          </p:nvPr>
        </p:nvSpPr>
        <p:spPr/>
        <p:txBody>
          <a:bodyPr rtlCol="0"/>
          <a:lstStyle>
            <a:lvl1pPr defTabSz="914400" fontAlgn="base">
              <a:spcBef>
                <a:spcPct val="0"/>
              </a:spcBef>
              <a:spcAft>
                <a:spcPct val="0"/>
              </a:spcAft>
              <a:defRPr>
                <a:solidFill>
                  <a:schemeClr val="tx1">
                    <a:tint val="75000"/>
                  </a:schemeClr>
                </a:solidFill>
                <a:latin typeface="Arial" charset="0"/>
                <a:ea typeface="ＭＳ Ｐゴシック" pitchFamily="-110" charset="-128"/>
                <a:cs typeface="+mn-cs"/>
              </a:defRPr>
            </a:lvl1pPr>
          </a:lstStyle>
          <a:p>
            <a:pPr>
              <a:defRPr/>
            </a:pPr>
            <a:endParaRPr lang="en-US"/>
          </a:p>
        </p:txBody>
      </p:sp>
      <p:sp>
        <p:nvSpPr>
          <p:cNvPr id="5" name="Rectangle 6"/>
          <p:cNvSpPr>
            <a:spLocks noGrp="1" noChangeArrowheads="1"/>
          </p:cNvSpPr>
          <p:nvPr>
            <p:ph type="sldNum" sz="quarter" idx="12"/>
          </p:nvPr>
        </p:nvSpPr>
        <p:spPr/>
        <p:txBody>
          <a:bodyPr/>
          <a:lstStyle>
            <a:lvl1pPr defTabSz="914400">
              <a:defRPr>
                <a:latin typeface="Arial" charset="0"/>
              </a:defRPr>
            </a:lvl1pPr>
          </a:lstStyle>
          <a:p>
            <a:pPr>
              <a:defRPr/>
            </a:pPr>
            <a:fld id="{B8C3B4A9-9C05-7B45-882C-6DAE47360954}"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8A3B587A-3E00-904D-8726-231AAC127AF6}" type="datetimeFigureOut">
              <a:rPr lang="nl-NL" smtClean="0">
                <a:solidFill>
                  <a:prstClr val="black">
                    <a:tint val="75000"/>
                  </a:prstClr>
                </a:solidFill>
              </a:rPr>
              <a:pPr/>
              <a:t>28-02-16</a:t>
            </a:fld>
            <a:endParaRPr lang="nl-NL">
              <a:solidFill>
                <a:prstClr val="black">
                  <a:tint val="75000"/>
                </a:prstClr>
              </a:solidFill>
            </a:endParaRPr>
          </a:p>
        </p:txBody>
      </p:sp>
      <p:sp>
        <p:nvSpPr>
          <p:cNvPr id="3" name="Tijdelijke aanduiding voor voettekst 2"/>
          <p:cNvSpPr>
            <a:spLocks noGrp="1"/>
          </p:cNvSpPr>
          <p:nvPr>
            <p:ph type="ftr" sz="quarter" idx="11"/>
          </p:nvPr>
        </p:nvSpPr>
        <p:spPr/>
        <p:txBody>
          <a:bodyPr/>
          <a:lstStyle/>
          <a:p>
            <a:endParaRPr lang="nl-NL">
              <a:solidFill>
                <a:prstClr val="black">
                  <a:tint val="75000"/>
                </a:prstClr>
              </a:solidFill>
            </a:endParaRPr>
          </a:p>
        </p:txBody>
      </p:sp>
      <p:sp>
        <p:nvSpPr>
          <p:cNvPr id="4" name="Tijdelijke aanduiding voor dianummer 3"/>
          <p:cNvSpPr>
            <a:spLocks noGrp="1"/>
          </p:cNvSpPr>
          <p:nvPr>
            <p:ph type="sldNum" sz="quarter" idx="12"/>
          </p:nvPr>
        </p:nvSpPr>
        <p:spPr/>
        <p:txBody>
          <a:bodyPr/>
          <a:lstStyle/>
          <a:p>
            <a:fld id="{FA662B52-DF05-8F45-9FF8-88C55E825748}" type="slidenum">
              <a:rPr lang="nl-NL" smtClean="0">
                <a:solidFill>
                  <a:prstClr val="black">
                    <a:tint val="75000"/>
                  </a:prstClr>
                </a:solidFill>
              </a:rPr>
              <a:pPr/>
              <a:t>‹#›</a:t>
            </a:fld>
            <a:endParaRPr lang="nl-NL">
              <a:solidFill>
                <a:prstClr val="black">
                  <a:tint val="75000"/>
                </a:prstClr>
              </a:solidFill>
            </a:endParaRPr>
          </a:p>
        </p:txBody>
      </p:sp>
    </p:spTree>
    <p:extLst>
      <p:ext uri="{BB962C8B-B14F-4D97-AF65-F5344CB8AC3E}">
        <p14:creationId xmlns:p14="http://schemas.microsoft.com/office/powerpoint/2010/main" val="2433387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Titelstijl van model bewerken</a:t>
            </a:r>
            <a:endParaRPr lang="nl-NL"/>
          </a:p>
        </p:txBody>
      </p:sp>
      <p:sp>
        <p:nvSpPr>
          <p:cNvPr id="3" name="Tijdelijke aanduiding voor inhoud 2"/>
          <p:cNvSpPr>
            <a:spLocks noGrp="1"/>
          </p:cNvSpPr>
          <p:nvPr>
            <p:ph idx="1"/>
          </p:nvPr>
        </p:nvSpPr>
        <p:spPr/>
        <p:txBody>
          <a:body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4" name="Tijdelijke aanduiding voor datum 3"/>
          <p:cNvSpPr>
            <a:spLocks noGrp="1"/>
          </p:cNvSpPr>
          <p:nvPr>
            <p:ph type="dt" sz="half" idx="10"/>
          </p:nvPr>
        </p:nvSpPr>
        <p:spPr/>
        <p:txBody>
          <a:bodyPr/>
          <a:lstStyle/>
          <a:p>
            <a:fld id="{8A3B587A-3E00-904D-8726-231AAC127AF6}" type="datetimeFigureOut">
              <a:rPr lang="nl-NL" smtClean="0">
                <a:solidFill>
                  <a:prstClr val="black">
                    <a:tint val="75000"/>
                  </a:prstClr>
                </a:solidFill>
              </a:rPr>
              <a:pPr/>
              <a:t>28-02-16</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FA662B52-DF05-8F45-9FF8-88C55E825748}" type="slidenum">
              <a:rPr lang="nl-NL" smtClean="0">
                <a:solidFill>
                  <a:prstClr val="black">
                    <a:tint val="75000"/>
                  </a:prstClr>
                </a:solidFill>
              </a:rPr>
              <a:pPr/>
              <a:t>‹#›</a:t>
            </a:fld>
            <a:endParaRPr lang="nl-NL">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460497-4C1C-6346-A874-34D45ABA193E}" type="datetimeFigureOut">
              <a:rPr lang="en-US" smtClean="0">
                <a:solidFill>
                  <a:prstClr val="black">
                    <a:tint val="75000"/>
                  </a:prstClr>
                </a:solidFill>
              </a:rPr>
              <a:pPr/>
              <a:t>2/28/16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D86F76A-F9E6-734C-9AB6-75F141C0351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2386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nl-NL"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Click to edit Master subtitle style</a:t>
            </a:r>
            <a:endParaRPr lang="en-US"/>
          </a:p>
        </p:txBody>
      </p:sp>
      <p:sp>
        <p:nvSpPr>
          <p:cNvPr id="4" name="Date Placeholder 3"/>
          <p:cNvSpPr>
            <a:spLocks noGrp="1"/>
          </p:cNvSpPr>
          <p:nvPr>
            <p:ph type="dt" sz="half" idx="10"/>
          </p:nvPr>
        </p:nvSpPr>
        <p:spPr/>
        <p:txBody>
          <a:bodyPr/>
          <a:lstStyle/>
          <a:p>
            <a:fld id="{BF460497-4C1C-6346-A874-34D45ABA193E}" type="datetimeFigureOut">
              <a:rPr lang="en-US" smtClean="0">
                <a:solidFill>
                  <a:prstClr val="black">
                    <a:tint val="75000"/>
                  </a:prstClr>
                </a:solidFill>
              </a:rPr>
              <a:pPr/>
              <a:t>2/28/16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D86F76A-F9E6-734C-9AB6-75F141C0351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0781004"/>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469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469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Franklin Gothic Medium" charset="0"/>
              </a:defRPr>
            </a:lvl1pPr>
          </a:lstStyle>
          <a:p>
            <a:fld id="{CCB842F7-EC11-1D49-9036-4C3017EDF834}" type="datetime1">
              <a:rPr lang="en-US"/>
              <a:pPr/>
              <a:t>2/28/16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Franklin Gothic Medium" charset="0"/>
              </a:defRPr>
            </a:lvl1pPr>
          </a:lstStyle>
          <a:p>
            <a:endParaRPr lang="nl-NL"/>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Franklin Gothic Medium" charset="0"/>
              </a:defRPr>
            </a:lvl1pPr>
          </a:lstStyle>
          <a:p>
            <a:fld id="{30316907-3DFF-F941-93A9-D18F1377788B}"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29" r:id="rId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Franklin Gothic Medium"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Franklin Gothic Medium"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Franklin Gothic Medium"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Franklin Gothic Medium"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Franklin Gothic Medium" charset="0"/>
        </a:defRPr>
      </a:lvl6pPr>
      <a:lvl7pPr marL="914400" algn="ctr" defTabSz="457200" rtl="0" fontAlgn="base">
        <a:spcBef>
          <a:spcPct val="0"/>
        </a:spcBef>
        <a:spcAft>
          <a:spcPct val="0"/>
        </a:spcAft>
        <a:defRPr sz="4400">
          <a:solidFill>
            <a:schemeClr val="tx1"/>
          </a:solidFill>
          <a:latin typeface="Franklin Gothic Medium" charset="0"/>
        </a:defRPr>
      </a:lvl7pPr>
      <a:lvl8pPr marL="1371600" algn="ctr" defTabSz="457200" rtl="0" fontAlgn="base">
        <a:spcBef>
          <a:spcPct val="0"/>
        </a:spcBef>
        <a:spcAft>
          <a:spcPct val="0"/>
        </a:spcAft>
        <a:defRPr sz="4400">
          <a:solidFill>
            <a:schemeClr val="tx1"/>
          </a:solidFill>
          <a:latin typeface="Franklin Gothic Medium" charset="0"/>
        </a:defRPr>
      </a:lvl8pPr>
      <a:lvl9pPr marL="1828800" algn="ctr" defTabSz="457200" rtl="0" fontAlgn="base">
        <a:spcBef>
          <a:spcPct val="0"/>
        </a:spcBef>
        <a:spcAft>
          <a:spcPct val="0"/>
        </a:spcAft>
        <a:defRPr sz="4400">
          <a:solidFill>
            <a:schemeClr val="tx1"/>
          </a:solidFill>
          <a:latin typeface="Franklin Gothic Medium"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Titelstijl van model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lnSpc>
                <a:spcPct val="100000"/>
              </a:lnSpc>
              <a:spcBef>
                <a:spcPts val="0"/>
              </a:spcBef>
              <a:spcAft>
                <a:spcPts val="0"/>
              </a:spcAft>
            </a:pPr>
            <a:fld id="{8A3B587A-3E00-904D-8726-231AAC127AF6}" type="datetimeFigureOut">
              <a:rPr lang="nl-NL" smtClean="0">
                <a:solidFill>
                  <a:prstClr val="black">
                    <a:tint val="75000"/>
                  </a:prstClr>
                </a:solidFill>
                <a:latin typeface="Calibri"/>
              </a:rPr>
              <a:pPr defTabSz="457200" fontAlgn="auto">
                <a:lnSpc>
                  <a:spcPct val="100000"/>
                </a:lnSpc>
                <a:spcBef>
                  <a:spcPts val="0"/>
                </a:spcBef>
                <a:spcAft>
                  <a:spcPts val="0"/>
                </a:spcAft>
              </a:pPr>
              <a:t>28-02-16</a:t>
            </a:fld>
            <a:endParaRPr lang="nl-NL">
              <a:solidFill>
                <a:prstClr val="black">
                  <a:tint val="75000"/>
                </a:prstClr>
              </a:solidFill>
              <a:latin typeface="Calibri"/>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lnSpc>
                <a:spcPct val="100000"/>
              </a:lnSpc>
              <a:spcBef>
                <a:spcPts val="0"/>
              </a:spcBef>
              <a:spcAft>
                <a:spcPts val="0"/>
              </a:spcAft>
            </a:pPr>
            <a:endParaRPr lang="nl-NL">
              <a:solidFill>
                <a:prstClr val="black">
                  <a:tint val="75000"/>
                </a:prstClr>
              </a:solidFill>
              <a:latin typeface="Calibri"/>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lnSpc>
                <a:spcPct val="100000"/>
              </a:lnSpc>
              <a:spcBef>
                <a:spcPts val="0"/>
              </a:spcBef>
              <a:spcAft>
                <a:spcPts val="0"/>
              </a:spcAft>
            </a:pPr>
            <a:fld id="{FA662B52-DF05-8F45-9FF8-88C55E825748}" type="slidenum">
              <a:rPr lang="nl-NL" smtClean="0">
                <a:solidFill>
                  <a:prstClr val="black">
                    <a:tint val="75000"/>
                  </a:prstClr>
                </a:solidFill>
                <a:latin typeface="Calibri"/>
              </a:rPr>
              <a:pPr defTabSz="457200" fontAlgn="auto">
                <a:lnSpc>
                  <a:spcPct val="100000"/>
                </a:lnSpc>
                <a:spcBef>
                  <a:spcPts val="0"/>
                </a:spcBef>
                <a:spcAft>
                  <a:spcPts val="0"/>
                </a:spcAft>
              </a:pPr>
              <a:t>‹#›</a:t>
            </a:fld>
            <a:endParaRPr lang="nl-NL">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374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Titelstijl van model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lnSpc>
                <a:spcPct val="100000"/>
              </a:lnSpc>
              <a:spcBef>
                <a:spcPts val="0"/>
              </a:spcBef>
              <a:spcAft>
                <a:spcPts val="0"/>
              </a:spcAft>
            </a:pPr>
            <a:fld id="{8A3B587A-3E00-904D-8726-231AAC127AF6}" type="datetimeFigureOut">
              <a:rPr lang="nl-NL" smtClean="0">
                <a:solidFill>
                  <a:prstClr val="black">
                    <a:tint val="75000"/>
                  </a:prstClr>
                </a:solidFill>
                <a:latin typeface="Calibri"/>
              </a:rPr>
              <a:pPr defTabSz="457200" fontAlgn="auto">
                <a:lnSpc>
                  <a:spcPct val="100000"/>
                </a:lnSpc>
                <a:spcBef>
                  <a:spcPts val="0"/>
                </a:spcBef>
                <a:spcAft>
                  <a:spcPts val="0"/>
                </a:spcAft>
              </a:pPr>
              <a:t>28-02-16</a:t>
            </a:fld>
            <a:endParaRPr lang="nl-NL">
              <a:solidFill>
                <a:prstClr val="black">
                  <a:tint val="75000"/>
                </a:prstClr>
              </a:solidFill>
              <a:latin typeface="Calibri"/>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lnSpc>
                <a:spcPct val="100000"/>
              </a:lnSpc>
              <a:spcBef>
                <a:spcPts val="0"/>
              </a:spcBef>
              <a:spcAft>
                <a:spcPts val="0"/>
              </a:spcAft>
            </a:pPr>
            <a:endParaRPr lang="nl-NL">
              <a:solidFill>
                <a:prstClr val="black">
                  <a:tint val="75000"/>
                </a:prstClr>
              </a:solidFill>
              <a:latin typeface="Calibri"/>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lnSpc>
                <a:spcPct val="100000"/>
              </a:lnSpc>
              <a:spcBef>
                <a:spcPts val="0"/>
              </a:spcBef>
              <a:spcAft>
                <a:spcPts val="0"/>
              </a:spcAft>
            </a:pPr>
            <a:fld id="{FA662B52-DF05-8F45-9FF8-88C55E825748}" type="slidenum">
              <a:rPr lang="nl-NL" smtClean="0">
                <a:solidFill>
                  <a:prstClr val="black">
                    <a:tint val="75000"/>
                  </a:prstClr>
                </a:solidFill>
                <a:latin typeface="Calibri"/>
              </a:rPr>
              <a:pPr defTabSz="457200" fontAlgn="auto">
                <a:lnSpc>
                  <a:spcPct val="100000"/>
                </a:lnSpc>
                <a:spcBef>
                  <a:spcPts val="0"/>
                </a:spcBef>
                <a:spcAft>
                  <a:spcPts val="0"/>
                </a:spcAft>
              </a:pPr>
              <a:t>‹#›</a:t>
            </a:fld>
            <a:endParaRPr lang="nl-NL">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3735"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460497-4C1C-6346-A874-34D45ABA193E}" type="datetimeFigureOut">
              <a:rPr lang="en-US" smtClean="0">
                <a:solidFill>
                  <a:prstClr val="black">
                    <a:tint val="75000"/>
                  </a:prstClr>
                </a:solidFill>
              </a:rPr>
              <a:pPr/>
              <a:t>2/28/16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86F76A-F9E6-734C-9AB6-75F141C0351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7527674"/>
      </p:ext>
    </p:extLst>
  </p:cSld>
  <p:clrMap bg1="lt1" tx1="dk1" bg2="lt2" tx2="dk2" accent1="accent1" accent2="accent2" accent3="accent3" accent4="accent4" accent5="accent5" accent6="accent6" hlink="hlink" folHlink="folHlink"/>
  <p:sldLayoutIdLst>
    <p:sldLayoutId id="2147483744"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460497-4C1C-6346-A874-34D45ABA193E}" type="datetimeFigureOut">
              <a:rPr lang="en-US" smtClean="0">
                <a:solidFill>
                  <a:prstClr val="black">
                    <a:tint val="75000"/>
                  </a:prstClr>
                </a:solidFill>
              </a:rPr>
              <a:pPr/>
              <a:t>2/28/16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86F76A-F9E6-734C-9AB6-75F141C0351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7572020"/>
      </p:ext>
    </p:extLst>
  </p:cSld>
  <p:clrMap bg1="lt1" tx1="dk1" bg2="lt2" tx2="dk2" accent1="accent1" accent2="accent2" accent3="accent3" accent4="accent4" accent5="accent5" accent6="accent6" hlink="hlink" folHlink="folHlink"/>
  <p:sldLayoutIdLst>
    <p:sldLayoutId id="2147483748"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7.jpeg"/><Relationship Id="rId8" Type="http://schemas.openxmlformats.org/officeDocument/2006/relationships/image" Target="../media/image8.gif"/><Relationship Id="rId1" Type="http://schemas.openxmlformats.org/officeDocument/2006/relationships/slideLayout" Target="../slideLayouts/slideLayout5.xml"/><Relationship Id="rId2"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9" Type="http://schemas.openxmlformats.org/officeDocument/2006/relationships/image" Target="../media/image24.jpeg"/><Relationship Id="rId20" Type="http://schemas.openxmlformats.org/officeDocument/2006/relationships/image" Target="../media/image32.jpeg"/><Relationship Id="rId10" Type="http://schemas.openxmlformats.org/officeDocument/2006/relationships/image" Target="../media/image25.png"/><Relationship Id="rId11" Type="http://schemas.openxmlformats.org/officeDocument/2006/relationships/image" Target="../media/image26.jpeg"/><Relationship Id="rId12" Type="http://schemas.openxmlformats.org/officeDocument/2006/relationships/image" Target="../media/image27.jpeg"/><Relationship Id="rId13" Type="http://schemas.openxmlformats.org/officeDocument/2006/relationships/hyperlink" Target="http://www.google.nl/url?sa=i&amp;rct=j&amp;q=&amp;esrc=s&amp;source=images&amp;cd=&amp;cad=rja&amp;uact=8&amp;ved=0ahUKEwjOxvPVo5DLAhVCpw4KHQYRBWMQjRwIBw&amp;url=http://ecowatch.com/2015/09/03/rid-ocean-of-plastic/&amp;psig=AFQjCNHVrWLMN58lG03aBQRPat-O9mhDvQ&amp;ust=1456399101002564" TargetMode="External"/><Relationship Id="rId14" Type="http://schemas.openxmlformats.org/officeDocument/2006/relationships/image" Target="../media/image28.jpeg"/><Relationship Id="rId15" Type="http://schemas.openxmlformats.org/officeDocument/2006/relationships/hyperlink" Target="http://www.google.nl/url?sa=i&amp;rct=j&amp;q=&amp;esrc=s&amp;source=images&amp;cd=&amp;cad=rja&amp;uact=8&amp;ved=0ahUKEwjWk6GfpJDLAhUEJg8KHUvHC7UQjRwIBw&amp;url=http://www.oceanhealthindex.org/methodology/components/trash-pollution&amp;psig=AFQjCNHVrWLMN58lG03aBQRPat-O9mhDvQ&amp;ust=1456399101002564" TargetMode="External"/><Relationship Id="rId16" Type="http://schemas.openxmlformats.org/officeDocument/2006/relationships/image" Target="../media/image29.jpeg"/><Relationship Id="rId17" Type="http://schemas.openxmlformats.org/officeDocument/2006/relationships/hyperlink" Target="http://www.google.nl/url?sa=i&amp;rct=j&amp;q=&amp;esrc=s&amp;source=images&amp;cd=&amp;cad=rja&amp;uact=8&amp;ved=0ahUKEwjRyrTFpJDLAhXIjQ8KHQKbCLQQjRwIBw&amp;url=http://www.aquablog.ca/2015/07/meet-rachel-ocean-advocate-exxpedition-amazon-crewmember/&amp;psig=AFQjCNHVrWLMN58lG03aBQRPat-O9mhDvQ&amp;ust=1456399101002564" TargetMode="External"/><Relationship Id="rId18" Type="http://schemas.openxmlformats.org/officeDocument/2006/relationships/image" Target="../media/image30.jpeg"/><Relationship Id="rId19"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image" Target="../media/image17.jpeg"/><Relationship Id="rId3" Type="http://schemas.openxmlformats.org/officeDocument/2006/relationships/image" Target="../media/image18.png"/><Relationship Id="rId4" Type="http://schemas.openxmlformats.org/officeDocument/2006/relationships/image" Target="../media/image19.jpeg"/><Relationship Id="rId5" Type="http://schemas.openxmlformats.org/officeDocument/2006/relationships/image" Target="../media/image20.jpg"/><Relationship Id="rId6" Type="http://schemas.openxmlformats.org/officeDocument/2006/relationships/image" Target="../media/image21.png"/><Relationship Id="rId7" Type="http://schemas.openxmlformats.org/officeDocument/2006/relationships/image" Target="../media/image22.png"/><Relationship Id="rId8"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4.jpg"/><Relationship Id="rId5" Type="http://schemas.openxmlformats.org/officeDocument/2006/relationships/image" Target="../media/image35.jpg"/><Relationship Id="rId1" Type="http://schemas.openxmlformats.org/officeDocument/2006/relationships/slideLayout" Target="../slideLayouts/slideLayout2.xml"/><Relationship Id="rId2" Type="http://schemas.openxmlformats.org/officeDocument/2006/relationships/image" Target="../media/image3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5568" y="5433341"/>
            <a:ext cx="3861792" cy="1530369"/>
          </a:xfrm>
          <a:prstGeom prst="rect">
            <a:avLst/>
          </a:prstGeom>
        </p:spPr>
      </p:pic>
      <p:sp>
        <p:nvSpPr>
          <p:cNvPr id="314370" name="Rectangle 2"/>
          <p:cNvSpPr>
            <a:spLocks noGrp="1" noChangeArrowheads="1"/>
          </p:cNvSpPr>
          <p:nvPr>
            <p:ph type="ctrTitle"/>
          </p:nvPr>
        </p:nvSpPr>
        <p:spPr>
          <a:xfrm>
            <a:off x="683568" y="2669898"/>
            <a:ext cx="7656512" cy="433388"/>
          </a:xfrm>
        </p:spPr>
        <p:txBody>
          <a:bodyPr>
            <a:normAutofit fontScale="90000"/>
          </a:bodyPr>
          <a:lstStyle/>
          <a:p>
            <a:pPr eaLnBrk="1" hangingPunct="1"/>
            <a:r>
              <a:rPr lang="en-US" sz="2400" b="1" i="1" dirty="0" smtClean="0">
                <a:solidFill>
                  <a:srgbClr val="0070C0"/>
                </a:solidFill>
                <a:effectLst>
                  <a:outerShdw blurRad="38100" dist="38100" dir="2700000" algn="tl">
                    <a:srgbClr val="000000">
                      <a:alpha val="43137"/>
                    </a:srgbClr>
                  </a:outerShdw>
                </a:effectLst>
              </a:rPr>
              <a:t>The National Oceanographic Institute of The Netherlands</a:t>
            </a:r>
          </a:p>
        </p:txBody>
      </p:sp>
      <p:pic>
        <p:nvPicPr>
          <p:cNvPr id="3080" name="Picture 7" descr="NWO"/>
          <p:cNvPicPr>
            <a:picLocks noChangeAspect="1" noChangeArrowheads="1"/>
          </p:cNvPicPr>
          <p:nvPr/>
        </p:nvPicPr>
        <p:blipFill>
          <a:blip r:embed="rId3" cstate="screen"/>
          <a:srcRect/>
          <a:stretch>
            <a:fillRect/>
          </a:stretch>
        </p:blipFill>
        <p:spPr bwMode="auto">
          <a:xfrm>
            <a:off x="2300143" y="5791334"/>
            <a:ext cx="1399730" cy="656321"/>
          </a:xfrm>
          <a:prstGeom prst="rect">
            <a:avLst/>
          </a:prstGeom>
          <a:noFill/>
          <a:ln w="9525">
            <a:noFill/>
            <a:miter lim="800000"/>
            <a:headEnd/>
            <a:tailEnd/>
          </a:ln>
        </p:spPr>
      </p:pic>
      <p:grpSp>
        <p:nvGrpSpPr>
          <p:cNvPr id="9" name="Group 8"/>
          <p:cNvGrpSpPr/>
          <p:nvPr/>
        </p:nvGrpSpPr>
        <p:grpSpPr>
          <a:xfrm>
            <a:off x="0" y="3501008"/>
            <a:ext cx="9144000" cy="1987242"/>
            <a:chOff x="0" y="3573016"/>
            <a:chExt cx="9144000" cy="1987242"/>
          </a:xfrm>
        </p:grpSpPr>
        <p:pic>
          <p:nvPicPr>
            <p:cNvPr id="10" name="Picture 9" descr="SSF-3512-MR.jpg"/>
            <p:cNvPicPr>
              <a:picLocks noChangeAspect="1"/>
            </p:cNvPicPr>
            <p:nvPr/>
          </p:nvPicPr>
          <p:blipFill>
            <a:blip r:embed="rId4" cstate="screen"/>
            <a:stretch>
              <a:fillRect/>
            </a:stretch>
          </p:blipFill>
          <p:spPr>
            <a:xfrm>
              <a:off x="0" y="3573016"/>
              <a:ext cx="2627784" cy="1971394"/>
            </a:xfrm>
            <a:prstGeom prst="rect">
              <a:avLst/>
            </a:prstGeom>
          </p:spPr>
        </p:pic>
        <p:pic>
          <p:nvPicPr>
            <p:cNvPr id="11" name="Picture 10" descr="FF47757-MR.jpg"/>
            <p:cNvPicPr>
              <a:picLocks noChangeAspect="1"/>
            </p:cNvPicPr>
            <p:nvPr/>
          </p:nvPicPr>
          <p:blipFill>
            <a:blip r:embed="rId5" cstate="screen"/>
            <a:stretch>
              <a:fillRect/>
            </a:stretch>
          </p:blipFill>
          <p:spPr>
            <a:xfrm>
              <a:off x="2627784" y="3573016"/>
              <a:ext cx="2782820" cy="1972167"/>
            </a:xfrm>
            <a:prstGeom prst="rect">
              <a:avLst/>
            </a:prstGeom>
          </p:spPr>
        </p:pic>
        <p:pic>
          <p:nvPicPr>
            <p:cNvPr id="12" name="Picture 11" descr="CTD-NIOZ-Pelagia-LR.jpg"/>
            <p:cNvPicPr>
              <a:picLocks noChangeAspect="1"/>
            </p:cNvPicPr>
            <p:nvPr/>
          </p:nvPicPr>
          <p:blipFill>
            <a:blip r:embed="rId6" cstate="screen"/>
            <a:stretch>
              <a:fillRect/>
            </a:stretch>
          </p:blipFill>
          <p:spPr>
            <a:xfrm>
              <a:off x="5364088" y="3573016"/>
              <a:ext cx="2627784" cy="1970838"/>
            </a:xfrm>
            <a:prstGeom prst="rect">
              <a:avLst/>
            </a:prstGeom>
          </p:spPr>
        </p:pic>
        <p:pic>
          <p:nvPicPr>
            <p:cNvPr id="13" name="Picture 12" descr="pistoncorer-Pelagia.jpg"/>
            <p:cNvPicPr>
              <a:picLocks noChangeAspect="1"/>
            </p:cNvPicPr>
            <p:nvPr/>
          </p:nvPicPr>
          <p:blipFill>
            <a:blip r:embed="rId7" cstate="screen"/>
            <a:srcRect/>
            <a:stretch>
              <a:fillRect/>
            </a:stretch>
          </p:blipFill>
          <p:spPr>
            <a:xfrm>
              <a:off x="7907249" y="3573016"/>
              <a:ext cx="1236751" cy="1987242"/>
            </a:xfrm>
            <a:prstGeom prst="rect">
              <a:avLst/>
            </a:prstGeom>
          </p:spPr>
        </p:pic>
      </p:grpSp>
      <p:sp>
        <p:nvSpPr>
          <p:cNvPr id="2" name="Rectangle 1"/>
          <p:cNvSpPr/>
          <p:nvPr/>
        </p:nvSpPr>
        <p:spPr bwMode="auto">
          <a:xfrm>
            <a:off x="1786569" y="1982186"/>
            <a:ext cx="6120680" cy="216024"/>
          </a:xfrm>
          <a:prstGeom prst="rect">
            <a:avLst/>
          </a:prstGeom>
          <a:solidFill>
            <a:schemeClr val="bg1"/>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r>
              <a:rPr lang="en-US" sz="1600" dirty="0" smtClean="0">
                <a:solidFill>
                  <a:srgbClr val="1F497D"/>
                </a:solidFill>
              </a:rPr>
              <a:t>Royal Netherlands Institute for Sea Research</a:t>
            </a:r>
            <a:endParaRPr lang="nl-NL" sz="1600" dirty="0" smtClean="0">
              <a:solidFill>
                <a:srgbClr val="1F497D"/>
              </a:solidFill>
            </a:endParaRPr>
          </a:p>
        </p:txBody>
      </p:sp>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08367" y="260648"/>
            <a:ext cx="1317218" cy="2307923"/>
          </a:xfrm>
          <a:prstGeom prst="rect">
            <a:avLst/>
          </a:prstGeom>
        </p:spPr>
      </p:pic>
      <p:sp>
        <p:nvSpPr>
          <p:cNvPr id="18" name="Rectangle 2"/>
          <p:cNvSpPr txBox="1">
            <a:spLocks noChangeArrowheads="1"/>
          </p:cNvSpPr>
          <p:nvPr/>
        </p:nvSpPr>
        <p:spPr>
          <a:xfrm>
            <a:off x="122331" y="6014267"/>
            <a:ext cx="2172072" cy="433388"/>
          </a:xfrm>
          <a:prstGeom prst="rect">
            <a:avLst/>
          </a:prstGeom>
        </p:spPr>
        <p:txBody>
          <a:bodyPr vert="horz" lIns="91440" tIns="45720" rIns="91440" bIns="45720" rtlCol="0" anchor="ctr">
            <a:normAutofit fontScale="97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lnSpc>
                <a:spcPct val="100000"/>
              </a:lnSpc>
              <a:spcAft>
                <a:spcPts val="0"/>
              </a:spcAft>
            </a:pPr>
            <a:r>
              <a:rPr lang="en-US" sz="2400" dirty="0" smtClean="0">
                <a:solidFill>
                  <a:prstClr val="black"/>
                </a:solidFill>
              </a:rPr>
              <a:t>An Institute of</a:t>
            </a:r>
          </a:p>
        </p:txBody>
      </p:sp>
      <p:sp>
        <p:nvSpPr>
          <p:cNvPr id="19" name="Rectangle 2"/>
          <p:cNvSpPr txBox="1">
            <a:spLocks noChangeArrowheads="1"/>
          </p:cNvSpPr>
          <p:nvPr/>
        </p:nvSpPr>
        <p:spPr>
          <a:xfrm>
            <a:off x="3699873" y="5981832"/>
            <a:ext cx="2172072" cy="433388"/>
          </a:xfrm>
          <a:prstGeom prst="rect">
            <a:avLst/>
          </a:prstGeom>
        </p:spPr>
        <p:txBody>
          <a:bodyPr vert="horz" lIns="91440" tIns="45720" rIns="91440" bIns="45720" rtlCol="0" anchor="ctr">
            <a:normAutofit fontScale="97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lnSpc>
                <a:spcPct val="100000"/>
              </a:lnSpc>
              <a:spcAft>
                <a:spcPts val="0"/>
              </a:spcAft>
            </a:pPr>
            <a:r>
              <a:rPr lang="en-US" sz="2400">
                <a:solidFill>
                  <a:prstClr val="black"/>
                </a:solidFill>
              </a:rPr>
              <a:t>s</a:t>
            </a:r>
            <a:r>
              <a:rPr lang="en-US" sz="2400" smtClean="0">
                <a:solidFill>
                  <a:prstClr val="black"/>
                </a:solidFill>
              </a:rPr>
              <a:t>upported by</a:t>
            </a:r>
            <a:endParaRPr lang="en-US" sz="2400" dirty="0" smtClean="0">
              <a:solidFill>
                <a:prstClr val="black"/>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Afgeronde rechthoek 19"/>
          <p:cNvSpPr/>
          <p:nvPr/>
        </p:nvSpPr>
        <p:spPr>
          <a:xfrm>
            <a:off x="307652" y="700328"/>
            <a:ext cx="8512820" cy="1020860"/>
          </a:xfrm>
          <a:prstGeom prst="round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defTabSz="457200" fontAlgn="auto">
              <a:lnSpc>
                <a:spcPct val="100000"/>
              </a:lnSpc>
              <a:spcBef>
                <a:spcPts val="0"/>
              </a:spcBef>
              <a:spcAft>
                <a:spcPts val="0"/>
              </a:spcAft>
            </a:pPr>
            <a:r>
              <a:rPr lang="nl-NL" sz="2800" b="1" dirty="0" smtClean="0">
                <a:solidFill>
                  <a:prstClr val="white"/>
                </a:solidFill>
                <a:effectLst>
                  <a:outerShdw blurRad="50800" dist="38100" dir="2700000" algn="tl" rotWithShape="0">
                    <a:srgbClr val="000000">
                      <a:alpha val="43000"/>
                    </a:srgbClr>
                  </a:outerShdw>
                </a:effectLst>
              </a:rPr>
              <a:t>NIOZ SCIENCE: 4 </a:t>
            </a:r>
            <a:r>
              <a:rPr lang="nl-NL" sz="2800" b="1" dirty="0" err="1" smtClean="0">
                <a:solidFill>
                  <a:prstClr val="white"/>
                </a:solidFill>
                <a:effectLst>
                  <a:outerShdw blurRad="50800" dist="38100" dir="2700000" algn="tl" rotWithShape="0">
                    <a:srgbClr val="000000">
                      <a:alpha val="43000"/>
                    </a:srgbClr>
                  </a:outerShdw>
                </a:effectLst>
              </a:rPr>
              <a:t>departments</a:t>
            </a:r>
            <a:r>
              <a:rPr lang="nl-NL" sz="2800" b="1" dirty="0" smtClean="0">
                <a:solidFill>
                  <a:prstClr val="white"/>
                </a:solidFill>
                <a:effectLst>
                  <a:outerShdw blurRad="50800" dist="38100" dir="2700000" algn="tl" rotWithShape="0">
                    <a:srgbClr val="000000">
                      <a:alpha val="43000"/>
                    </a:srgbClr>
                  </a:outerShdw>
                </a:effectLst>
              </a:rPr>
              <a:t> 2 </a:t>
            </a:r>
            <a:r>
              <a:rPr lang="nl-NL" sz="2800" b="1" dirty="0" err="1" smtClean="0">
                <a:solidFill>
                  <a:prstClr val="white"/>
                </a:solidFill>
                <a:effectLst>
                  <a:outerShdw blurRad="50800" dist="38100" dir="2700000" algn="tl" rotWithShape="0">
                    <a:srgbClr val="000000">
                      <a:alpha val="43000"/>
                    </a:srgbClr>
                  </a:outerShdw>
                </a:effectLst>
              </a:rPr>
              <a:t>locations</a:t>
            </a:r>
            <a:endParaRPr lang="nl-NL" sz="2800" b="1" dirty="0" smtClean="0">
              <a:solidFill>
                <a:prstClr val="white"/>
              </a:solidFill>
              <a:effectLst>
                <a:outerShdw blurRad="50800" dist="38100" dir="2700000" algn="tl" rotWithShape="0">
                  <a:srgbClr val="000000">
                    <a:alpha val="43000"/>
                  </a:srgbClr>
                </a:outerShdw>
              </a:effectLst>
            </a:endParaRPr>
          </a:p>
          <a:p>
            <a:pPr defTabSz="457200" fontAlgn="auto">
              <a:lnSpc>
                <a:spcPct val="100000"/>
              </a:lnSpc>
              <a:spcBef>
                <a:spcPts val="0"/>
              </a:spcBef>
              <a:spcAft>
                <a:spcPts val="0"/>
              </a:spcAft>
            </a:pPr>
            <a:r>
              <a:rPr lang="nl-NL" sz="2800" b="1" i="1" dirty="0" err="1">
                <a:solidFill>
                  <a:prstClr val="white"/>
                </a:solidFill>
                <a:effectLst>
                  <a:outerShdw blurRad="50800" dist="38100" dir="2700000" algn="tl" rotWithShape="0">
                    <a:srgbClr val="000000">
                      <a:alpha val="43000"/>
                    </a:srgbClr>
                  </a:outerShdw>
                </a:effectLst>
              </a:rPr>
              <a:t>e</a:t>
            </a:r>
            <a:r>
              <a:rPr lang="nl-NL" sz="2800" b="1" i="1" dirty="0" err="1" smtClean="0">
                <a:solidFill>
                  <a:prstClr val="white"/>
                </a:solidFill>
                <a:effectLst>
                  <a:outerShdw blurRad="50800" dist="38100" dir="2700000" algn="tl" rotWithShape="0">
                    <a:srgbClr val="000000">
                      <a:alpha val="43000"/>
                    </a:srgbClr>
                  </a:outerShdw>
                </a:effectLst>
              </a:rPr>
              <a:t>ach</a:t>
            </a:r>
            <a:r>
              <a:rPr lang="nl-NL" sz="2800" b="1" i="1" dirty="0" smtClean="0">
                <a:solidFill>
                  <a:prstClr val="white"/>
                </a:solidFill>
                <a:effectLst>
                  <a:outerShdw blurRad="50800" dist="38100" dir="2700000" algn="tl" rotWithShape="0">
                    <a:srgbClr val="000000">
                      <a:alpha val="43000"/>
                    </a:srgbClr>
                  </a:outerShdw>
                </a:effectLst>
              </a:rPr>
              <a:t> </a:t>
            </a:r>
            <a:r>
              <a:rPr lang="nl-NL" sz="2800" b="1" i="1" dirty="0" err="1" smtClean="0">
                <a:solidFill>
                  <a:prstClr val="white"/>
                </a:solidFill>
                <a:effectLst>
                  <a:outerShdw blurRad="50800" dist="38100" dir="2700000" algn="tl" rotWithShape="0">
                    <a:srgbClr val="000000">
                      <a:alpha val="43000"/>
                    </a:srgbClr>
                  </a:outerShdw>
                </a:effectLst>
              </a:rPr>
              <a:t>with</a:t>
            </a:r>
            <a:r>
              <a:rPr lang="nl-NL" sz="2800" b="1" i="1" dirty="0" smtClean="0">
                <a:solidFill>
                  <a:prstClr val="white"/>
                </a:solidFill>
                <a:effectLst>
                  <a:outerShdw blurRad="50800" dist="38100" dir="2700000" algn="tl" rotWithShape="0">
                    <a:srgbClr val="000000">
                      <a:alpha val="43000"/>
                    </a:srgbClr>
                  </a:outerShdw>
                </a:effectLst>
              </a:rPr>
              <a:t> </a:t>
            </a:r>
            <a:r>
              <a:rPr lang="nl-NL" sz="2800" b="1" i="1" dirty="0" err="1" smtClean="0">
                <a:solidFill>
                  <a:prstClr val="white"/>
                </a:solidFill>
                <a:effectLst>
                  <a:outerShdw blurRad="50800" dist="38100" dir="2700000" algn="tl" rotWithShape="0">
                    <a:srgbClr val="000000">
                      <a:alpha val="43000"/>
                    </a:srgbClr>
                  </a:outerShdw>
                </a:effectLst>
              </a:rPr>
              <a:t>their</a:t>
            </a:r>
            <a:r>
              <a:rPr lang="nl-NL" sz="2800" b="1" i="1" dirty="0" smtClean="0">
                <a:solidFill>
                  <a:prstClr val="white"/>
                </a:solidFill>
                <a:effectLst>
                  <a:outerShdw blurRad="50800" dist="38100" dir="2700000" algn="tl" rotWithShape="0">
                    <a:srgbClr val="000000">
                      <a:alpha val="43000"/>
                    </a:srgbClr>
                  </a:outerShdw>
                </a:effectLst>
              </a:rPr>
              <a:t> </a:t>
            </a:r>
            <a:r>
              <a:rPr lang="nl-NL" sz="2800" b="1" i="1" dirty="0" err="1" smtClean="0">
                <a:solidFill>
                  <a:prstClr val="white"/>
                </a:solidFill>
                <a:effectLst>
                  <a:outerShdw blurRad="50800" dist="38100" dir="2700000" algn="tl" rotWithShape="0">
                    <a:srgbClr val="000000">
                      <a:alpha val="43000"/>
                    </a:srgbClr>
                  </a:outerShdw>
                </a:effectLst>
              </a:rPr>
              <a:t>specific</a:t>
            </a:r>
            <a:r>
              <a:rPr lang="nl-NL" sz="2800" b="1" i="1" dirty="0" smtClean="0">
                <a:solidFill>
                  <a:prstClr val="white"/>
                </a:solidFill>
                <a:effectLst>
                  <a:outerShdw blurRad="50800" dist="38100" dir="2700000" algn="tl" rotWithShape="0">
                    <a:srgbClr val="000000">
                      <a:alpha val="43000"/>
                    </a:srgbClr>
                  </a:outerShdw>
                </a:effectLst>
              </a:rPr>
              <a:t> </a:t>
            </a:r>
            <a:r>
              <a:rPr lang="nl-NL" sz="2800" b="1" i="1" dirty="0" err="1" smtClean="0">
                <a:solidFill>
                  <a:prstClr val="white"/>
                </a:solidFill>
                <a:effectLst>
                  <a:outerShdw blurRad="50800" dist="38100" dir="2700000" algn="tl" rotWithShape="0">
                    <a:srgbClr val="000000">
                      <a:alpha val="43000"/>
                    </a:srgbClr>
                  </a:outerShdw>
                </a:effectLst>
              </a:rPr>
              <a:t>missions</a:t>
            </a:r>
            <a:endParaRPr lang="nl-NL" sz="2800" b="1" i="1" dirty="0">
              <a:solidFill>
                <a:prstClr val="white"/>
              </a:solidFill>
              <a:effectLst>
                <a:outerShdw blurRad="50800" dist="38100" dir="2700000" algn="tl" rotWithShape="0">
                  <a:srgbClr val="000000">
                    <a:alpha val="43000"/>
                  </a:srgbClr>
                </a:outerShdw>
              </a:effectLst>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7829" y="2808064"/>
            <a:ext cx="5334000" cy="2997200"/>
          </a:xfrm>
          <a:prstGeom prst="rect">
            <a:avLst/>
          </a:prstGeom>
        </p:spPr>
      </p:pic>
      <p:pic>
        <p:nvPicPr>
          <p:cNvPr id="14" name="Picture 13"/>
          <p:cNvPicPr>
            <a:picLocks noChangeAspect="1"/>
          </p:cNvPicPr>
          <p:nvPr/>
        </p:nvPicPr>
        <p:blipFill>
          <a:blip r:embed="rId4" cstate="print"/>
          <a:stretch>
            <a:fillRect/>
          </a:stretch>
        </p:blipFill>
        <p:spPr>
          <a:xfrm>
            <a:off x="323528" y="199945"/>
            <a:ext cx="1023988" cy="1788895"/>
          </a:xfrm>
          <a:prstGeom prst="rect">
            <a:avLst/>
          </a:prstGeom>
          <a:ln>
            <a:noFill/>
          </a:ln>
          <a:effectLst>
            <a:outerShdw blurRad="292100" dist="139700" dir="2700000" algn="tl" rotWithShape="0">
              <a:srgbClr val="333333">
                <a:alpha val="65000"/>
              </a:srgbClr>
            </a:outerShdw>
          </a:effectLst>
        </p:spPr>
      </p:pic>
      <p:pic>
        <p:nvPicPr>
          <p:cNvPr id="17" name="Picture 16"/>
          <p:cNvPicPr>
            <a:picLocks noChangeAspect="1"/>
          </p:cNvPicPr>
          <p:nvPr/>
        </p:nvPicPr>
        <p:blipFill>
          <a:blip r:embed="rId5" cstate="print"/>
          <a:stretch>
            <a:fillRect/>
          </a:stretch>
        </p:blipFill>
        <p:spPr>
          <a:xfrm>
            <a:off x="981005" y="2156050"/>
            <a:ext cx="3651821" cy="670618"/>
          </a:xfrm>
          <a:prstGeom prst="rect">
            <a:avLst/>
          </a:prstGeom>
        </p:spPr>
      </p:pic>
      <p:sp>
        <p:nvSpPr>
          <p:cNvPr id="16" name="Afgeronde rechthoek 17"/>
          <p:cNvSpPr/>
          <p:nvPr/>
        </p:nvSpPr>
        <p:spPr>
          <a:xfrm>
            <a:off x="5076056" y="2182964"/>
            <a:ext cx="3555107" cy="537880"/>
          </a:xfrm>
          <a:prstGeom prst="roundRect">
            <a:avLst/>
          </a:prstGeom>
          <a:gradFill flip="none" rotWithShape="1">
            <a:gsLst>
              <a:gs pos="0">
                <a:schemeClr val="tx2"/>
              </a:gs>
              <a:gs pos="39999">
                <a:srgbClr val="85C2FF"/>
              </a:gs>
              <a:gs pos="70000">
                <a:srgbClr val="C4D6EB"/>
              </a:gs>
              <a:gs pos="100000">
                <a:srgbClr val="FFEBFA"/>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defTabSz="457200" fontAlgn="auto">
              <a:lnSpc>
                <a:spcPct val="100000"/>
              </a:lnSpc>
              <a:spcBef>
                <a:spcPts val="0"/>
              </a:spcBef>
              <a:spcAft>
                <a:spcPts val="0"/>
              </a:spcAft>
            </a:pPr>
            <a:r>
              <a:rPr lang="nl-NL" b="1" i="1" dirty="0" smtClean="0">
                <a:solidFill>
                  <a:prstClr val="white"/>
                </a:solidFill>
                <a:effectLst>
                  <a:outerShdw blurRad="50800" dist="38100" dir="2700000" algn="tl" rotWithShape="0">
                    <a:srgbClr val="000000">
                      <a:alpha val="43000"/>
                    </a:srgbClr>
                  </a:outerShdw>
                </a:effectLst>
              </a:rPr>
              <a:t> </a:t>
            </a:r>
            <a:r>
              <a:rPr lang="nl-NL" b="1" i="1" dirty="0" err="1" smtClean="0">
                <a:solidFill>
                  <a:prstClr val="white"/>
                </a:solidFill>
                <a:effectLst>
                  <a:outerShdw blurRad="50800" dist="38100" dir="2700000" algn="tl" rotWithShape="0">
                    <a:srgbClr val="000000">
                      <a:alpha val="43000"/>
                    </a:srgbClr>
                  </a:outerShdw>
                </a:effectLst>
              </a:rPr>
              <a:t>Coastal</a:t>
            </a:r>
            <a:r>
              <a:rPr lang="nl-NL" b="1" i="1" dirty="0" smtClean="0">
                <a:solidFill>
                  <a:prstClr val="white"/>
                </a:solidFill>
                <a:effectLst>
                  <a:outerShdw blurRad="50800" dist="38100" dir="2700000" algn="tl" rotWithShape="0">
                    <a:srgbClr val="000000">
                      <a:alpha val="43000"/>
                    </a:srgbClr>
                  </a:outerShdw>
                </a:effectLst>
              </a:rPr>
              <a:t> Systems (COS) </a:t>
            </a:r>
            <a:endParaRPr lang="nl-NL" b="1" i="1" dirty="0">
              <a:solidFill>
                <a:prstClr val="white"/>
              </a:solidFill>
              <a:effectLst>
                <a:outerShdw blurRad="50800" dist="38100" dir="2700000" algn="tl" rotWithShape="0">
                  <a:srgbClr val="000000">
                    <a:alpha val="43000"/>
                  </a:srgbClr>
                </a:outerShdw>
              </a:effectLst>
            </a:endParaRPr>
          </a:p>
        </p:txBody>
      </p:sp>
      <p:sp>
        <p:nvSpPr>
          <p:cNvPr id="18" name="Afgeronde rechthoek 17"/>
          <p:cNvSpPr/>
          <p:nvPr/>
        </p:nvSpPr>
        <p:spPr>
          <a:xfrm>
            <a:off x="1029361" y="5915456"/>
            <a:ext cx="3555107" cy="537880"/>
          </a:xfrm>
          <a:prstGeom prst="roundRect">
            <a:avLst/>
          </a:prstGeom>
          <a:gradFill flip="none" rotWithShape="1">
            <a:gsLst>
              <a:gs pos="0">
                <a:schemeClr val="tx2"/>
              </a:gs>
              <a:gs pos="39999">
                <a:srgbClr val="85C2FF"/>
              </a:gs>
              <a:gs pos="70000">
                <a:srgbClr val="C4D6EB"/>
              </a:gs>
              <a:gs pos="100000">
                <a:srgbClr val="FFEBFA"/>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defTabSz="457200" fontAlgn="auto">
              <a:lnSpc>
                <a:spcPct val="100000"/>
              </a:lnSpc>
              <a:spcBef>
                <a:spcPts val="0"/>
              </a:spcBef>
              <a:spcAft>
                <a:spcPts val="0"/>
              </a:spcAft>
            </a:pPr>
            <a:r>
              <a:rPr lang="nl-NL" sz="1800" b="1" i="1" dirty="0" smtClean="0">
                <a:solidFill>
                  <a:prstClr val="white"/>
                </a:solidFill>
                <a:effectLst>
                  <a:outerShdw blurRad="50800" dist="38100" dir="2700000" algn="tl" rotWithShape="0">
                    <a:srgbClr val="000000">
                      <a:alpha val="43000"/>
                    </a:srgbClr>
                  </a:outerShdw>
                </a:effectLst>
              </a:rPr>
              <a:t>Marine </a:t>
            </a:r>
            <a:r>
              <a:rPr lang="nl-NL" sz="1800" b="1" i="1" dirty="0" err="1" smtClean="0">
                <a:solidFill>
                  <a:prstClr val="white"/>
                </a:solidFill>
                <a:effectLst>
                  <a:outerShdw blurRad="50800" dist="38100" dir="2700000" algn="tl" rotWithShape="0">
                    <a:srgbClr val="000000">
                      <a:alpha val="43000"/>
                    </a:srgbClr>
                  </a:outerShdw>
                </a:effectLst>
              </a:rPr>
              <a:t>Microbiology</a:t>
            </a:r>
            <a:r>
              <a:rPr lang="nl-NL" sz="1800" b="1" i="1" dirty="0" smtClean="0">
                <a:solidFill>
                  <a:prstClr val="white"/>
                </a:solidFill>
                <a:effectLst>
                  <a:outerShdw blurRad="50800" dist="38100" dir="2700000" algn="tl" rotWithShape="0">
                    <a:srgbClr val="000000">
                      <a:alpha val="43000"/>
                    </a:srgbClr>
                  </a:outerShdw>
                </a:effectLst>
              </a:rPr>
              <a:t> </a:t>
            </a:r>
            <a:r>
              <a:rPr lang="nl-NL" sz="1800" b="1" i="1" dirty="0" err="1" smtClean="0">
                <a:solidFill>
                  <a:prstClr val="white"/>
                </a:solidFill>
                <a:effectLst>
                  <a:outerShdw blurRad="50800" dist="38100" dir="2700000" algn="tl" rotWithShape="0">
                    <a:srgbClr val="000000">
                      <a:alpha val="43000"/>
                    </a:srgbClr>
                  </a:outerShdw>
                </a:effectLst>
              </a:rPr>
              <a:t>and</a:t>
            </a:r>
            <a:r>
              <a:rPr lang="nl-NL" sz="1800" b="1" i="1" dirty="0" smtClean="0">
                <a:solidFill>
                  <a:prstClr val="white"/>
                </a:solidFill>
                <a:effectLst>
                  <a:outerShdw blurRad="50800" dist="38100" dir="2700000" algn="tl" rotWithShape="0">
                    <a:srgbClr val="000000">
                      <a:alpha val="43000"/>
                    </a:srgbClr>
                  </a:outerShdw>
                </a:effectLst>
              </a:rPr>
              <a:t> </a:t>
            </a:r>
            <a:r>
              <a:rPr lang="nl-NL" sz="1800" b="1" i="1" dirty="0" err="1" smtClean="0">
                <a:solidFill>
                  <a:prstClr val="white"/>
                </a:solidFill>
                <a:effectLst>
                  <a:outerShdw blurRad="50800" dist="38100" dir="2700000" algn="tl" rotWithShape="0">
                    <a:srgbClr val="000000">
                      <a:alpha val="43000"/>
                    </a:srgbClr>
                  </a:outerShdw>
                </a:effectLst>
              </a:rPr>
              <a:t>Biogeochemistry</a:t>
            </a:r>
            <a:r>
              <a:rPr lang="nl-NL" sz="1800" b="1" i="1" dirty="0" smtClean="0">
                <a:solidFill>
                  <a:prstClr val="white"/>
                </a:solidFill>
                <a:effectLst>
                  <a:outerShdw blurRad="50800" dist="38100" dir="2700000" algn="tl" rotWithShape="0">
                    <a:srgbClr val="000000">
                      <a:alpha val="43000"/>
                    </a:srgbClr>
                  </a:outerShdw>
                </a:effectLst>
              </a:rPr>
              <a:t> </a:t>
            </a:r>
            <a:r>
              <a:rPr lang="nl-NL" sz="1800" b="1" i="1" dirty="0">
                <a:solidFill>
                  <a:prstClr val="white"/>
                </a:solidFill>
                <a:effectLst>
                  <a:outerShdw blurRad="50800" dist="38100" dir="2700000" algn="tl" rotWithShape="0">
                    <a:srgbClr val="000000">
                      <a:alpha val="43000"/>
                    </a:srgbClr>
                  </a:outerShdw>
                </a:effectLst>
              </a:rPr>
              <a:t> </a:t>
            </a:r>
            <a:r>
              <a:rPr lang="nl-NL" sz="1800" b="1" i="1" dirty="0" smtClean="0">
                <a:solidFill>
                  <a:prstClr val="white"/>
                </a:solidFill>
                <a:effectLst>
                  <a:outerShdw blurRad="50800" dist="38100" dir="2700000" algn="tl" rotWithShape="0">
                    <a:srgbClr val="000000">
                      <a:alpha val="43000"/>
                    </a:srgbClr>
                  </a:outerShdw>
                </a:effectLst>
              </a:rPr>
              <a:t>(MMB</a:t>
            </a:r>
            <a:r>
              <a:rPr lang="nl-NL" sz="1400" b="1" i="1" dirty="0" smtClean="0">
                <a:solidFill>
                  <a:prstClr val="white"/>
                </a:solidFill>
                <a:effectLst>
                  <a:outerShdw blurRad="50800" dist="38100" dir="2700000" algn="tl" rotWithShape="0">
                    <a:srgbClr val="000000">
                      <a:alpha val="43000"/>
                    </a:srgbClr>
                  </a:outerShdw>
                </a:effectLst>
              </a:rPr>
              <a:t>)</a:t>
            </a:r>
            <a:endParaRPr lang="nl-NL" sz="1400" b="1" dirty="0">
              <a:solidFill>
                <a:prstClr val="white"/>
              </a:solidFill>
              <a:effectLst>
                <a:outerShdw blurRad="50800" dist="38100" dir="2700000" algn="tl" rotWithShape="0">
                  <a:srgbClr val="000000">
                    <a:alpha val="43000"/>
                  </a:srgbClr>
                </a:outerShdw>
              </a:effectLst>
            </a:endParaRPr>
          </a:p>
        </p:txBody>
      </p:sp>
      <p:sp>
        <p:nvSpPr>
          <p:cNvPr id="19" name="Afgeronde rechthoek 17"/>
          <p:cNvSpPr/>
          <p:nvPr/>
        </p:nvSpPr>
        <p:spPr>
          <a:xfrm>
            <a:off x="5148064" y="5915456"/>
            <a:ext cx="3555107" cy="537880"/>
          </a:xfrm>
          <a:prstGeom prst="roundRect">
            <a:avLst/>
          </a:prstGeom>
          <a:gradFill flip="none" rotWithShape="1">
            <a:gsLst>
              <a:gs pos="0">
                <a:schemeClr val="tx2"/>
              </a:gs>
              <a:gs pos="39999">
                <a:srgbClr val="85C2FF"/>
              </a:gs>
              <a:gs pos="70000">
                <a:srgbClr val="C4D6EB"/>
              </a:gs>
              <a:gs pos="100000">
                <a:srgbClr val="FFEBFA"/>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defTabSz="457200" fontAlgn="auto">
              <a:lnSpc>
                <a:spcPct val="100000"/>
              </a:lnSpc>
              <a:spcBef>
                <a:spcPts val="0"/>
              </a:spcBef>
              <a:spcAft>
                <a:spcPts val="0"/>
              </a:spcAft>
            </a:pPr>
            <a:r>
              <a:rPr lang="nl-NL" b="1" i="1" dirty="0" smtClean="0">
                <a:solidFill>
                  <a:prstClr val="white"/>
                </a:solidFill>
                <a:effectLst>
                  <a:outerShdw blurRad="50800" dist="38100" dir="2700000" algn="tl" rotWithShape="0">
                    <a:srgbClr val="000000">
                      <a:alpha val="43000"/>
                    </a:srgbClr>
                  </a:outerShdw>
                </a:effectLst>
              </a:rPr>
              <a:t>Ocean Systems (OCS) </a:t>
            </a:r>
            <a:endParaRPr lang="nl-NL" b="1" dirty="0">
              <a:solidFill>
                <a:prstClr val="white"/>
              </a:solidFill>
              <a:effectLst>
                <a:outerShdw blurRad="50800" dist="38100" dir="2700000" algn="tl" rotWithShape="0">
                  <a:srgbClr val="000000">
                    <a:alpha val="43000"/>
                  </a:srgbClr>
                </a:outerShdw>
              </a:effectLst>
            </a:endParaRPr>
          </a:p>
        </p:txBody>
      </p:sp>
    </p:spTree>
    <p:extLst>
      <p:ext uri="{BB962C8B-B14F-4D97-AF65-F5344CB8AC3E}">
        <p14:creationId xmlns:p14="http://schemas.microsoft.com/office/powerpoint/2010/main" val="10707749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Rechte verbindingslijn 23"/>
          <p:cNvCxnSpPr/>
          <p:nvPr/>
        </p:nvCxnSpPr>
        <p:spPr>
          <a:xfrm>
            <a:off x="3003472" y="4725621"/>
            <a:ext cx="2956161" cy="11199"/>
          </a:xfrm>
          <a:prstGeom prst="line">
            <a:avLst/>
          </a:prstGeom>
          <a:ln w="38100" cmpd="sng"/>
        </p:spPr>
        <p:style>
          <a:lnRef idx="2">
            <a:schemeClr val="accent1"/>
          </a:lnRef>
          <a:fillRef idx="0">
            <a:schemeClr val="accent1"/>
          </a:fillRef>
          <a:effectRef idx="1">
            <a:schemeClr val="accent1"/>
          </a:effectRef>
          <a:fontRef idx="minor">
            <a:schemeClr val="tx1"/>
          </a:fontRef>
        </p:style>
      </p:cxnSp>
      <p:cxnSp>
        <p:nvCxnSpPr>
          <p:cNvPr id="24" name="Rechte verbindingslijn 23"/>
          <p:cNvCxnSpPr/>
          <p:nvPr/>
        </p:nvCxnSpPr>
        <p:spPr>
          <a:xfrm>
            <a:off x="3014487" y="1498852"/>
            <a:ext cx="2931043" cy="4421"/>
          </a:xfrm>
          <a:prstGeom prst="line">
            <a:avLst/>
          </a:prstGeom>
          <a:ln w="38100" cmpd="sng"/>
        </p:spPr>
        <p:style>
          <a:lnRef idx="2">
            <a:schemeClr val="accent1"/>
          </a:lnRef>
          <a:fillRef idx="0">
            <a:schemeClr val="accent1"/>
          </a:fillRef>
          <a:effectRef idx="1">
            <a:schemeClr val="accent1"/>
          </a:effectRef>
          <a:fontRef idx="minor">
            <a:schemeClr val="tx1"/>
          </a:fontRef>
        </p:style>
      </p:cxnSp>
      <p:cxnSp>
        <p:nvCxnSpPr>
          <p:cNvPr id="30" name="Rechte verbindingslijn 23"/>
          <p:cNvCxnSpPr/>
          <p:nvPr/>
        </p:nvCxnSpPr>
        <p:spPr>
          <a:xfrm>
            <a:off x="2703178" y="2678676"/>
            <a:ext cx="3724701" cy="0"/>
          </a:xfrm>
          <a:prstGeom prst="line">
            <a:avLst/>
          </a:prstGeom>
          <a:ln w="38100" cmpd="sng"/>
        </p:spPr>
        <p:style>
          <a:lnRef idx="2">
            <a:schemeClr val="accent1"/>
          </a:lnRef>
          <a:fillRef idx="0">
            <a:schemeClr val="accent1"/>
          </a:fillRef>
          <a:effectRef idx="1">
            <a:schemeClr val="accent1"/>
          </a:effectRef>
          <a:fontRef idx="minor">
            <a:schemeClr val="tx1"/>
          </a:fontRef>
        </p:style>
      </p:cxnSp>
      <p:cxnSp>
        <p:nvCxnSpPr>
          <p:cNvPr id="25" name="Rechte verbindingslijn 25"/>
          <p:cNvCxnSpPr/>
          <p:nvPr/>
        </p:nvCxnSpPr>
        <p:spPr>
          <a:xfrm>
            <a:off x="3014487" y="1484784"/>
            <a:ext cx="0" cy="3233472"/>
          </a:xfrm>
          <a:prstGeom prst="line">
            <a:avLst/>
          </a:prstGeom>
          <a:ln w="38100" cmpd="sng"/>
        </p:spPr>
        <p:style>
          <a:lnRef idx="2">
            <a:schemeClr val="accent1"/>
          </a:lnRef>
          <a:fillRef idx="0">
            <a:schemeClr val="accent1"/>
          </a:fillRef>
          <a:effectRef idx="1">
            <a:schemeClr val="accent1"/>
          </a:effectRef>
          <a:fontRef idx="minor">
            <a:schemeClr val="tx1"/>
          </a:fontRef>
        </p:style>
      </p:cxnSp>
      <p:cxnSp>
        <p:nvCxnSpPr>
          <p:cNvPr id="20" name="Rechte verbindingslijn 23"/>
          <p:cNvCxnSpPr/>
          <p:nvPr/>
        </p:nvCxnSpPr>
        <p:spPr>
          <a:xfrm>
            <a:off x="2470889" y="3405425"/>
            <a:ext cx="3724701" cy="0"/>
          </a:xfrm>
          <a:prstGeom prst="line">
            <a:avLst/>
          </a:prstGeom>
          <a:ln w="38100" cmpd="sng"/>
        </p:spPr>
        <p:style>
          <a:lnRef idx="2">
            <a:schemeClr val="accent1"/>
          </a:lnRef>
          <a:fillRef idx="0">
            <a:schemeClr val="accent1"/>
          </a:fillRef>
          <a:effectRef idx="1">
            <a:schemeClr val="accent1"/>
          </a:effectRef>
          <a:fontRef idx="minor">
            <a:schemeClr val="tx1"/>
          </a:fontRef>
        </p:style>
      </p:cxnSp>
      <p:cxnSp>
        <p:nvCxnSpPr>
          <p:cNvPr id="26" name="Rechte verbindingslijn 25"/>
          <p:cNvCxnSpPr/>
          <p:nvPr/>
        </p:nvCxnSpPr>
        <p:spPr>
          <a:xfrm>
            <a:off x="5931427" y="1484784"/>
            <a:ext cx="28206" cy="3252036"/>
          </a:xfrm>
          <a:prstGeom prst="line">
            <a:avLst/>
          </a:prstGeom>
          <a:ln w="38100" cmpd="sng"/>
        </p:spPr>
        <p:style>
          <a:lnRef idx="2">
            <a:schemeClr val="accent1"/>
          </a:lnRef>
          <a:fillRef idx="0">
            <a:schemeClr val="accent1"/>
          </a:fillRef>
          <a:effectRef idx="1">
            <a:schemeClr val="accent1"/>
          </a:effectRef>
          <a:fontRef idx="minor">
            <a:schemeClr val="tx1"/>
          </a:fontRef>
        </p:style>
      </p:cxnSp>
      <p:sp>
        <p:nvSpPr>
          <p:cNvPr id="4" name="Afgeronde rechthoek 3"/>
          <p:cNvSpPr/>
          <p:nvPr/>
        </p:nvSpPr>
        <p:spPr>
          <a:xfrm>
            <a:off x="3884218" y="2363932"/>
            <a:ext cx="1064359" cy="1326310"/>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defTabSz="457200" fontAlgn="auto">
              <a:lnSpc>
                <a:spcPct val="100000"/>
              </a:lnSpc>
              <a:spcBef>
                <a:spcPts val="0"/>
              </a:spcBef>
              <a:spcAft>
                <a:spcPts val="0"/>
              </a:spcAft>
            </a:pPr>
            <a:r>
              <a:rPr lang="nl-NL" sz="3600" b="1" dirty="0" smtClean="0">
                <a:solidFill>
                  <a:prstClr val="white"/>
                </a:solidFill>
                <a:effectLst>
                  <a:outerShdw blurRad="50800" dist="38100" dir="2700000" algn="tl" rotWithShape="0">
                    <a:srgbClr val="000000">
                      <a:alpha val="43000"/>
                    </a:srgbClr>
                  </a:outerShdw>
                </a:effectLst>
              </a:rPr>
              <a:t>      </a:t>
            </a:r>
            <a:endParaRPr lang="nl-NL" sz="3600" b="1" dirty="0">
              <a:solidFill>
                <a:prstClr val="white"/>
              </a:solidFill>
              <a:effectLst>
                <a:outerShdw blurRad="50800" dist="38100" dir="2700000" algn="tl" rotWithShape="0">
                  <a:srgbClr val="000000">
                    <a:alpha val="43000"/>
                  </a:srgbClr>
                </a:outerShdw>
              </a:effectLst>
            </a:endParaRPr>
          </a:p>
        </p:txBody>
      </p:sp>
      <p:sp>
        <p:nvSpPr>
          <p:cNvPr id="9" name="TextBox 8"/>
          <p:cNvSpPr txBox="1"/>
          <p:nvPr/>
        </p:nvSpPr>
        <p:spPr>
          <a:xfrm>
            <a:off x="1259632" y="5602014"/>
            <a:ext cx="6989906" cy="646331"/>
          </a:xfrm>
          <a:prstGeom prst="rect">
            <a:avLst/>
          </a:prstGeom>
          <a:noFill/>
        </p:spPr>
        <p:txBody>
          <a:bodyPr wrap="square" rtlCol="0">
            <a:spAutoFit/>
          </a:bodyPr>
          <a:lstStyle/>
          <a:p>
            <a:pPr algn="l" defTabSz="457200" fontAlgn="auto">
              <a:lnSpc>
                <a:spcPct val="100000"/>
              </a:lnSpc>
              <a:spcBef>
                <a:spcPts val="0"/>
              </a:spcBef>
              <a:spcAft>
                <a:spcPts val="0"/>
              </a:spcAft>
            </a:pPr>
            <a:r>
              <a:rPr lang="en-US" sz="1800" dirty="0" smtClean="0">
                <a:solidFill>
                  <a:schemeClr val="tx2">
                    <a:lumMod val="60000"/>
                    <a:lumOff val="40000"/>
                  </a:schemeClr>
                </a:solidFill>
                <a:effectLst>
                  <a:outerShdw blurRad="38100" dist="38100" dir="2700000" algn="tl">
                    <a:srgbClr val="000000">
                      <a:alpha val="43137"/>
                    </a:srgbClr>
                  </a:outerShdw>
                </a:effectLst>
                <a:latin typeface="Calibri"/>
              </a:rPr>
              <a:t>                                      NIOZ-UU-NWO cooperation</a:t>
            </a:r>
          </a:p>
          <a:p>
            <a:pPr algn="l" defTabSz="457200" fontAlgn="auto">
              <a:lnSpc>
                <a:spcPct val="100000"/>
              </a:lnSpc>
              <a:spcBef>
                <a:spcPts val="0"/>
              </a:spcBef>
              <a:spcAft>
                <a:spcPts val="0"/>
              </a:spcAft>
            </a:pPr>
            <a:r>
              <a:rPr lang="en-US" sz="1800" b="1" i="1" dirty="0" smtClean="0">
                <a:solidFill>
                  <a:schemeClr val="tx2">
                    <a:lumMod val="60000"/>
                    <a:lumOff val="40000"/>
                  </a:schemeClr>
                </a:solidFill>
                <a:effectLst>
                  <a:outerShdw blurRad="38100" dist="38100" dir="2700000" algn="tl">
                    <a:srgbClr val="000000">
                      <a:alpha val="43137"/>
                    </a:srgbClr>
                  </a:outerShdw>
                </a:effectLst>
                <a:latin typeface="Calibri"/>
              </a:rPr>
              <a:t>DIRECTED TOWARDS LONG TERM DEVELOPMENT NL MARINE SCIENCES</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24936" y="2335889"/>
            <a:ext cx="782924" cy="13744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9" name="Afgeronde rechthoek 5"/>
          <p:cNvSpPr/>
          <p:nvPr/>
        </p:nvSpPr>
        <p:spPr>
          <a:xfrm>
            <a:off x="5104917" y="2379901"/>
            <a:ext cx="1461795" cy="58460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defTabSz="457200" fontAlgn="auto">
              <a:lnSpc>
                <a:spcPct val="100000"/>
              </a:lnSpc>
              <a:spcBef>
                <a:spcPts val="0"/>
              </a:spcBef>
              <a:spcAft>
                <a:spcPts val="0"/>
              </a:spcAft>
            </a:pPr>
            <a:r>
              <a:rPr lang="nl-NL" b="1" dirty="0" smtClean="0">
                <a:solidFill>
                  <a:prstClr val="white"/>
                </a:solidFill>
                <a:effectLst>
                  <a:outerShdw blurRad="50800" dist="38100" dir="2700000" algn="tl" rotWithShape="0">
                    <a:srgbClr val="000000">
                      <a:alpha val="43000"/>
                    </a:srgbClr>
                  </a:outerShdw>
                </a:effectLst>
              </a:rPr>
              <a:t>COS</a:t>
            </a:r>
            <a:endParaRPr lang="nl-NL" b="1" dirty="0">
              <a:solidFill>
                <a:prstClr val="white"/>
              </a:solidFill>
              <a:effectLst>
                <a:outerShdw blurRad="50800" dist="38100" dir="2700000" algn="tl" rotWithShape="0">
                  <a:srgbClr val="000000">
                    <a:alpha val="43000"/>
                  </a:srgbClr>
                </a:outerShdw>
              </a:effectLst>
            </a:endParaRPr>
          </a:p>
        </p:txBody>
      </p:sp>
      <p:sp>
        <p:nvSpPr>
          <p:cNvPr id="31" name="Afgeronde rechthoek 5"/>
          <p:cNvSpPr/>
          <p:nvPr/>
        </p:nvSpPr>
        <p:spPr>
          <a:xfrm>
            <a:off x="5110633" y="3060207"/>
            <a:ext cx="1471582" cy="61545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defTabSz="457200" fontAlgn="auto">
              <a:lnSpc>
                <a:spcPct val="100000"/>
              </a:lnSpc>
              <a:spcBef>
                <a:spcPts val="0"/>
              </a:spcBef>
              <a:spcAft>
                <a:spcPts val="0"/>
              </a:spcAft>
            </a:pPr>
            <a:r>
              <a:rPr lang="en-US" b="1" dirty="0" smtClean="0">
                <a:solidFill>
                  <a:prstClr val="white"/>
                </a:solidFill>
                <a:effectLst>
                  <a:outerShdw blurRad="50800" dist="38100" dir="2700000" algn="tl" rotWithShape="0">
                    <a:srgbClr val="000000">
                      <a:alpha val="43000"/>
                    </a:srgbClr>
                  </a:outerShdw>
                </a:effectLst>
              </a:rPr>
              <a:t>OCS</a:t>
            </a:r>
            <a:endParaRPr lang="nl-NL" b="1" dirty="0">
              <a:solidFill>
                <a:prstClr val="white"/>
              </a:solidFill>
              <a:effectLst>
                <a:outerShdw blurRad="50800" dist="38100" dir="2700000" algn="tl" rotWithShape="0">
                  <a:srgbClr val="000000">
                    <a:alpha val="43000"/>
                  </a:srgbClr>
                </a:outerShdw>
              </a:effectLst>
            </a:endParaRPr>
          </a:p>
        </p:txBody>
      </p:sp>
      <p:sp>
        <p:nvSpPr>
          <p:cNvPr id="27" name="Afgeronde rechthoek 5"/>
          <p:cNvSpPr/>
          <p:nvPr/>
        </p:nvSpPr>
        <p:spPr>
          <a:xfrm>
            <a:off x="2257147" y="2375481"/>
            <a:ext cx="1461795" cy="58460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defTabSz="457200" fontAlgn="auto">
              <a:lnSpc>
                <a:spcPct val="100000"/>
              </a:lnSpc>
              <a:spcBef>
                <a:spcPts val="0"/>
              </a:spcBef>
              <a:spcAft>
                <a:spcPts val="0"/>
              </a:spcAft>
            </a:pPr>
            <a:r>
              <a:rPr lang="nl-NL" b="1" dirty="0" smtClean="0">
                <a:solidFill>
                  <a:prstClr val="white"/>
                </a:solidFill>
                <a:effectLst>
                  <a:outerShdw blurRad="50800" dist="38100" dir="2700000" algn="tl" rotWithShape="0">
                    <a:srgbClr val="000000">
                      <a:alpha val="43000"/>
                    </a:srgbClr>
                  </a:outerShdw>
                </a:effectLst>
              </a:rPr>
              <a:t>MMB</a:t>
            </a:r>
            <a:endParaRPr lang="nl-NL" b="1" dirty="0">
              <a:solidFill>
                <a:prstClr val="white"/>
              </a:solidFill>
              <a:effectLst>
                <a:outerShdw blurRad="50800" dist="38100" dir="2700000" algn="tl" rotWithShape="0">
                  <a:srgbClr val="000000">
                    <a:alpha val="43000"/>
                  </a:srgbClr>
                </a:outerShdw>
              </a:effectLst>
            </a:endParaRPr>
          </a:p>
        </p:txBody>
      </p:sp>
      <p:pic>
        <p:nvPicPr>
          <p:cNvPr id="2" name="Picture 1"/>
          <p:cNvPicPr>
            <a:picLocks noChangeAspect="1"/>
          </p:cNvPicPr>
          <p:nvPr/>
        </p:nvPicPr>
        <p:blipFill rotWithShape="1">
          <a:blip r:embed="rId4"/>
          <a:srcRect l="10310" t="22341" r="13737" b="21233"/>
          <a:stretch/>
        </p:blipFill>
        <p:spPr>
          <a:xfrm>
            <a:off x="3253119" y="4534220"/>
            <a:ext cx="2448272" cy="720081"/>
          </a:xfrm>
          <a:prstGeom prst="rect">
            <a:avLst/>
          </a:prstGeom>
          <a:ln>
            <a:noFill/>
          </a:ln>
          <a:effectLst>
            <a:outerShdw blurRad="292100" dist="139700" dir="2700000" algn="tl" rotWithShape="0">
              <a:srgbClr val="333333">
                <a:alpha val="65000"/>
              </a:srgbClr>
            </a:outerShdw>
          </a:effectLst>
        </p:spPr>
      </p:pic>
      <p:sp>
        <p:nvSpPr>
          <p:cNvPr id="34" name="Afgeronde rechthoek 5"/>
          <p:cNvSpPr/>
          <p:nvPr/>
        </p:nvSpPr>
        <p:spPr>
          <a:xfrm>
            <a:off x="2257147" y="3087284"/>
            <a:ext cx="1461795" cy="58460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defTabSz="457200" fontAlgn="auto">
              <a:lnSpc>
                <a:spcPct val="100000"/>
              </a:lnSpc>
              <a:spcBef>
                <a:spcPts val="0"/>
              </a:spcBef>
              <a:spcAft>
                <a:spcPts val="0"/>
              </a:spcAft>
            </a:pPr>
            <a:r>
              <a:rPr lang="nl-NL" b="1" dirty="0" smtClean="0">
                <a:solidFill>
                  <a:prstClr val="white"/>
                </a:solidFill>
                <a:effectLst>
                  <a:outerShdw blurRad="50800" dist="38100" dir="2700000" algn="tl" rotWithShape="0">
                    <a:srgbClr val="000000">
                      <a:alpha val="43000"/>
                    </a:srgbClr>
                  </a:outerShdw>
                </a:effectLst>
              </a:rPr>
              <a:t>EDS</a:t>
            </a:r>
            <a:endParaRPr lang="nl-NL" b="1" dirty="0">
              <a:solidFill>
                <a:prstClr val="white"/>
              </a:solidFill>
              <a:effectLst>
                <a:outerShdw blurRad="50800" dist="38100" dir="2700000" algn="tl" rotWithShape="0">
                  <a:srgbClr val="000000">
                    <a:alpha val="43000"/>
                  </a:srgbClr>
                </a:outerShdw>
              </a:effectLst>
            </a:endParaRPr>
          </a:p>
        </p:txBody>
      </p:sp>
      <p:sp>
        <p:nvSpPr>
          <p:cNvPr id="11" name="Oval 10"/>
          <p:cNvSpPr/>
          <p:nvPr/>
        </p:nvSpPr>
        <p:spPr>
          <a:xfrm>
            <a:off x="2609469" y="1148011"/>
            <a:ext cx="648072" cy="576064"/>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8" name="Oval 27"/>
          <p:cNvSpPr/>
          <p:nvPr/>
        </p:nvSpPr>
        <p:spPr>
          <a:xfrm>
            <a:off x="3364061" y="1136054"/>
            <a:ext cx="648072" cy="576064"/>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12" name="Picture 11"/>
          <p:cNvPicPr>
            <a:picLocks noChangeAspect="1"/>
          </p:cNvPicPr>
          <p:nvPr/>
        </p:nvPicPr>
        <p:blipFill>
          <a:blip r:embed="rId5"/>
          <a:stretch>
            <a:fillRect/>
          </a:stretch>
        </p:blipFill>
        <p:spPr>
          <a:xfrm>
            <a:off x="4078341" y="1116176"/>
            <a:ext cx="743776" cy="676715"/>
          </a:xfrm>
          <a:prstGeom prst="rect">
            <a:avLst/>
          </a:prstGeom>
        </p:spPr>
      </p:pic>
      <p:pic>
        <p:nvPicPr>
          <p:cNvPr id="13" name="Picture 12"/>
          <p:cNvPicPr>
            <a:picLocks noChangeAspect="1"/>
          </p:cNvPicPr>
          <p:nvPr/>
        </p:nvPicPr>
        <p:blipFill>
          <a:blip r:embed="rId5"/>
          <a:stretch>
            <a:fillRect/>
          </a:stretch>
        </p:blipFill>
        <p:spPr>
          <a:xfrm>
            <a:off x="4841869" y="1122655"/>
            <a:ext cx="743776" cy="676715"/>
          </a:xfrm>
          <a:prstGeom prst="rect">
            <a:avLst/>
          </a:prstGeom>
        </p:spPr>
      </p:pic>
      <p:pic>
        <p:nvPicPr>
          <p:cNvPr id="15" name="Picture 14"/>
          <p:cNvPicPr>
            <a:picLocks noChangeAspect="1"/>
          </p:cNvPicPr>
          <p:nvPr/>
        </p:nvPicPr>
        <p:blipFill>
          <a:blip r:embed="rId5"/>
          <a:stretch>
            <a:fillRect/>
          </a:stretch>
        </p:blipFill>
        <p:spPr>
          <a:xfrm>
            <a:off x="5606772" y="1116175"/>
            <a:ext cx="743776" cy="676715"/>
          </a:xfrm>
          <a:prstGeom prst="rect">
            <a:avLst/>
          </a:prstGeom>
        </p:spPr>
      </p:pic>
      <p:sp>
        <p:nvSpPr>
          <p:cNvPr id="29" name="TextBox 28"/>
          <p:cNvSpPr txBox="1"/>
          <p:nvPr/>
        </p:nvSpPr>
        <p:spPr>
          <a:xfrm>
            <a:off x="3134230" y="420508"/>
            <a:ext cx="2878615" cy="369332"/>
          </a:xfrm>
          <a:prstGeom prst="rect">
            <a:avLst/>
          </a:prstGeom>
          <a:noFill/>
        </p:spPr>
        <p:txBody>
          <a:bodyPr wrap="square" rtlCol="0">
            <a:spAutoFit/>
          </a:bodyPr>
          <a:lstStyle/>
          <a:p>
            <a:pPr algn="l" defTabSz="457200" fontAlgn="auto">
              <a:lnSpc>
                <a:spcPct val="100000"/>
              </a:lnSpc>
              <a:spcBef>
                <a:spcPts val="0"/>
              </a:spcBef>
              <a:spcAft>
                <a:spcPts val="0"/>
              </a:spcAft>
            </a:pPr>
            <a:r>
              <a:rPr lang="en-US" sz="1800" dirty="0">
                <a:solidFill>
                  <a:schemeClr val="tx2">
                    <a:lumMod val="60000"/>
                    <a:lumOff val="40000"/>
                  </a:schemeClr>
                </a:solidFill>
                <a:effectLst>
                  <a:outerShdw blurRad="38100" dist="38100" dir="2700000" algn="tl">
                    <a:srgbClr val="000000">
                      <a:alpha val="43137"/>
                    </a:srgbClr>
                  </a:outerShdw>
                </a:effectLst>
                <a:latin typeface="Calibri"/>
              </a:rPr>
              <a:t>o</a:t>
            </a:r>
            <a:r>
              <a:rPr lang="en-US" sz="1800" dirty="0" smtClean="0">
                <a:solidFill>
                  <a:schemeClr val="tx2">
                    <a:lumMod val="60000"/>
                    <a:lumOff val="40000"/>
                  </a:schemeClr>
                </a:solidFill>
                <a:effectLst>
                  <a:outerShdw blurRad="38100" dist="38100" dir="2700000" algn="tl">
                    <a:srgbClr val="000000">
                      <a:alpha val="43137"/>
                    </a:srgbClr>
                  </a:outerShdw>
                </a:effectLst>
                <a:latin typeface="Calibri"/>
              </a:rPr>
              <a:t>ther NIOZ stakeholders</a:t>
            </a:r>
            <a:endParaRPr lang="nl-NL" sz="1800" dirty="0">
              <a:solidFill>
                <a:schemeClr val="tx2">
                  <a:lumMod val="60000"/>
                  <a:lumOff val="40000"/>
                </a:schemeClr>
              </a:solidFill>
              <a:effectLst>
                <a:outerShdw blurRad="38100" dist="38100" dir="2700000" algn="tl">
                  <a:srgbClr val="000000">
                    <a:alpha val="43137"/>
                  </a:srgbClr>
                </a:outerShdw>
              </a:effectLst>
              <a:latin typeface="Calibri"/>
            </a:endParaRPr>
          </a:p>
        </p:txBody>
      </p:sp>
      <p:sp>
        <p:nvSpPr>
          <p:cNvPr id="35" name="TextBox 34"/>
          <p:cNvSpPr txBox="1"/>
          <p:nvPr/>
        </p:nvSpPr>
        <p:spPr>
          <a:xfrm>
            <a:off x="2642132" y="1261139"/>
            <a:ext cx="680081" cy="369332"/>
          </a:xfrm>
          <a:prstGeom prst="rect">
            <a:avLst/>
          </a:prstGeom>
          <a:noFill/>
        </p:spPr>
        <p:txBody>
          <a:bodyPr wrap="square" rtlCol="0">
            <a:spAutoFit/>
          </a:bodyPr>
          <a:lstStyle/>
          <a:p>
            <a:pPr algn="l" defTabSz="457200" fontAlgn="auto">
              <a:lnSpc>
                <a:spcPct val="100000"/>
              </a:lnSpc>
              <a:spcBef>
                <a:spcPts val="0"/>
              </a:spcBef>
              <a:spcAft>
                <a:spcPts val="0"/>
              </a:spcAft>
            </a:pPr>
            <a:r>
              <a:rPr lang="en-US" sz="1800" dirty="0" smtClean="0">
                <a:solidFill>
                  <a:schemeClr val="tx2">
                    <a:lumMod val="60000"/>
                    <a:lumOff val="40000"/>
                  </a:schemeClr>
                </a:solidFill>
                <a:effectLst>
                  <a:outerShdw blurRad="38100" dist="38100" dir="2700000" algn="tl">
                    <a:srgbClr val="000000">
                      <a:alpha val="43137"/>
                    </a:srgbClr>
                  </a:outerShdw>
                </a:effectLst>
                <a:latin typeface="Calibri"/>
              </a:rPr>
              <a:t>GEO</a:t>
            </a:r>
            <a:endParaRPr lang="nl-NL" sz="1800" dirty="0">
              <a:solidFill>
                <a:schemeClr val="tx2">
                  <a:lumMod val="60000"/>
                  <a:lumOff val="40000"/>
                </a:schemeClr>
              </a:solidFill>
              <a:effectLst>
                <a:outerShdw blurRad="38100" dist="38100" dir="2700000" algn="tl">
                  <a:srgbClr val="000000">
                    <a:alpha val="43137"/>
                  </a:srgbClr>
                </a:outerShdw>
              </a:effectLst>
              <a:latin typeface="Calibri"/>
            </a:endParaRPr>
          </a:p>
        </p:txBody>
      </p:sp>
      <p:sp>
        <p:nvSpPr>
          <p:cNvPr id="36" name="TextBox 35"/>
          <p:cNvSpPr txBox="1"/>
          <p:nvPr/>
        </p:nvSpPr>
        <p:spPr>
          <a:xfrm>
            <a:off x="3354527" y="1256914"/>
            <a:ext cx="680081" cy="369332"/>
          </a:xfrm>
          <a:prstGeom prst="rect">
            <a:avLst/>
          </a:prstGeom>
          <a:noFill/>
        </p:spPr>
        <p:txBody>
          <a:bodyPr wrap="square" rtlCol="0">
            <a:spAutoFit/>
          </a:bodyPr>
          <a:lstStyle/>
          <a:p>
            <a:pPr algn="l" defTabSz="457200" fontAlgn="auto">
              <a:lnSpc>
                <a:spcPct val="100000"/>
              </a:lnSpc>
              <a:spcBef>
                <a:spcPts val="0"/>
              </a:spcBef>
              <a:spcAft>
                <a:spcPts val="0"/>
              </a:spcAft>
            </a:pPr>
            <a:r>
              <a:rPr lang="en-US" sz="1800" dirty="0" smtClean="0">
                <a:solidFill>
                  <a:schemeClr val="tx2">
                    <a:lumMod val="60000"/>
                    <a:lumOff val="40000"/>
                  </a:schemeClr>
                </a:solidFill>
                <a:effectLst>
                  <a:outerShdw blurRad="38100" dist="38100" dir="2700000" algn="tl">
                    <a:srgbClr val="000000">
                      <a:alpha val="43137"/>
                    </a:srgbClr>
                  </a:outerShdw>
                </a:effectLst>
                <a:latin typeface="Calibri"/>
              </a:rPr>
              <a:t>BETA</a:t>
            </a:r>
            <a:endParaRPr lang="nl-NL" sz="1800" dirty="0">
              <a:solidFill>
                <a:schemeClr val="tx2">
                  <a:lumMod val="60000"/>
                  <a:lumOff val="40000"/>
                </a:schemeClr>
              </a:solidFill>
              <a:effectLst>
                <a:outerShdw blurRad="38100" dist="38100" dir="2700000" algn="tl">
                  <a:srgbClr val="000000">
                    <a:alpha val="43137"/>
                  </a:srgbClr>
                </a:outerShdw>
              </a:effectLst>
              <a:latin typeface="Calibri"/>
            </a:endParaRPr>
          </a:p>
        </p:txBody>
      </p:sp>
      <p:sp>
        <p:nvSpPr>
          <p:cNvPr id="17" name="Rounded Rectangle 16"/>
          <p:cNvSpPr/>
          <p:nvPr/>
        </p:nvSpPr>
        <p:spPr>
          <a:xfrm>
            <a:off x="1988681" y="869687"/>
            <a:ext cx="4968552" cy="4536504"/>
          </a:xfrm>
          <a:prstGeom prst="round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37" name="Afgeronde rechthoek 6"/>
          <p:cNvSpPr/>
          <p:nvPr/>
        </p:nvSpPr>
        <p:spPr>
          <a:xfrm>
            <a:off x="222804" y="3922394"/>
            <a:ext cx="2323437" cy="906415"/>
          </a:xfrm>
          <a:prstGeom prst="roundRect">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defTabSz="457200" fontAlgn="auto">
              <a:lnSpc>
                <a:spcPct val="100000"/>
              </a:lnSpc>
              <a:spcBef>
                <a:spcPts val="0"/>
              </a:spcBef>
              <a:spcAft>
                <a:spcPts val="0"/>
              </a:spcAft>
            </a:pPr>
            <a:r>
              <a:rPr lang="en-US" sz="1800" b="1" dirty="0" smtClean="0">
                <a:solidFill>
                  <a:prstClr val="white"/>
                </a:solidFill>
                <a:effectLst>
                  <a:outerShdw blurRad="50800" dist="38100" dir="2700000" algn="tl" rotWithShape="0">
                    <a:srgbClr val="000000">
                      <a:alpha val="43000"/>
                    </a:srgbClr>
                  </a:outerShdw>
                </a:effectLst>
              </a:rPr>
              <a:t>International, </a:t>
            </a:r>
            <a:endParaRPr lang="en-US" sz="1800" b="1" dirty="0" smtClean="0">
              <a:solidFill>
                <a:prstClr val="white"/>
              </a:solidFill>
              <a:effectLst>
                <a:outerShdw blurRad="50800" dist="38100" dir="2700000" algn="tl" rotWithShape="0">
                  <a:srgbClr val="000000">
                    <a:alpha val="43000"/>
                  </a:srgbClr>
                </a:outerShdw>
              </a:effectLst>
            </a:endParaRPr>
          </a:p>
          <a:p>
            <a:pPr defTabSz="457200" fontAlgn="auto">
              <a:lnSpc>
                <a:spcPct val="100000"/>
              </a:lnSpc>
              <a:spcBef>
                <a:spcPts val="0"/>
              </a:spcBef>
              <a:spcAft>
                <a:spcPts val="0"/>
              </a:spcAft>
            </a:pPr>
            <a:r>
              <a:rPr lang="en-US" sz="1800" b="1" dirty="0" smtClean="0">
                <a:solidFill>
                  <a:prstClr val="white"/>
                </a:solidFill>
                <a:effectLst>
                  <a:outerShdw blurRad="50800" dist="38100" dir="2700000" algn="tl" rotWithShape="0">
                    <a:srgbClr val="000000">
                      <a:alpha val="43000"/>
                    </a:srgbClr>
                  </a:outerShdw>
                </a:effectLst>
              </a:rPr>
              <a:t>EU </a:t>
            </a:r>
            <a:r>
              <a:rPr lang="en-US" sz="1800" b="1" dirty="0">
                <a:solidFill>
                  <a:prstClr val="white"/>
                </a:solidFill>
                <a:effectLst>
                  <a:outerShdw blurRad="50800" dist="38100" dir="2700000" algn="tl" rotWithShape="0">
                    <a:srgbClr val="000000">
                      <a:alpha val="43000"/>
                    </a:srgbClr>
                  </a:outerShdw>
                </a:effectLst>
              </a:rPr>
              <a:t>p</a:t>
            </a:r>
            <a:r>
              <a:rPr lang="en-US" sz="1800" b="1" dirty="0" smtClean="0">
                <a:solidFill>
                  <a:prstClr val="white"/>
                </a:solidFill>
                <a:effectLst>
                  <a:outerShdw blurRad="50800" dist="38100" dir="2700000" algn="tl" rotWithShape="0">
                    <a:srgbClr val="000000">
                      <a:alpha val="43000"/>
                    </a:srgbClr>
                  </a:outerShdw>
                </a:effectLst>
              </a:rPr>
              <a:t>artners</a:t>
            </a:r>
            <a:endParaRPr lang="en-US" sz="1800" b="1" dirty="0" smtClean="0">
              <a:solidFill>
                <a:prstClr val="white"/>
              </a:solidFill>
              <a:effectLst>
                <a:outerShdw blurRad="50800" dist="38100" dir="2700000" algn="tl" rotWithShape="0">
                  <a:srgbClr val="000000">
                    <a:alpha val="43000"/>
                  </a:srgbClr>
                </a:outerShdw>
              </a:effectLst>
            </a:endParaRPr>
          </a:p>
          <a:p>
            <a:pPr defTabSz="457200" fontAlgn="auto">
              <a:lnSpc>
                <a:spcPct val="100000"/>
              </a:lnSpc>
              <a:spcBef>
                <a:spcPts val="0"/>
              </a:spcBef>
              <a:spcAft>
                <a:spcPts val="0"/>
              </a:spcAft>
            </a:pPr>
            <a:r>
              <a:rPr lang="en-US" sz="1800" b="1" dirty="0" smtClean="0">
                <a:solidFill>
                  <a:prstClr val="white"/>
                </a:solidFill>
                <a:effectLst>
                  <a:outerShdw blurRad="50800" dist="38100" dir="2700000" algn="tl" rotWithShape="0">
                    <a:srgbClr val="000000">
                      <a:alpha val="43000"/>
                    </a:srgbClr>
                  </a:outerShdw>
                </a:effectLst>
              </a:rPr>
              <a:t>(AWI, MARUM, NOC)</a:t>
            </a:r>
            <a:endParaRPr lang="nl-NL" sz="1800" b="1" dirty="0">
              <a:solidFill>
                <a:prstClr val="white"/>
              </a:solidFill>
              <a:effectLst>
                <a:outerShdw blurRad="50800" dist="38100" dir="2700000" algn="tl" rotWithShape="0">
                  <a:srgbClr val="000000">
                    <a:alpha val="43000"/>
                  </a:srgbClr>
                </a:outerShdw>
              </a:effectLst>
            </a:endParaRPr>
          </a:p>
        </p:txBody>
      </p:sp>
      <p:sp>
        <p:nvSpPr>
          <p:cNvPr id="38" name="Afgeronde rechthoek 6"/>
          <p:cNvSpPr/>
          <p:nvPr/>
        </p:nvSpPr>
        <p:spPr>
          <a:xfrm>
            <a:off x="179512" y="1284537"/>
            <a:ext cx="2323437" cy="906415"/>
          </a:xfrm>
          <a:prstGeom prst="roundRect">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defTabSz="457200" fontAlgn="auto">
              <a:lnSpc>
                <a:spcPct val="100000"/>
              </a:lnSpc>
              <a:spcBef>
                <a:spcPts val="0"/>
              </a:spcBef>
              <a:spcAft>
                <a:spcPts val="0"/>
              </a:spcAft>
            </a:pPr>
            <a:r>
              <a:rPr lang="en-US" sz="1800" b="1" dirty="0" smtClean="0">
                <a:solidFill>
                  <a:prstClr val="white"/>
                </a:solidFill>
                <a:effectLst>
                  <a:outerShdw blurRad="50800" dist="38100" dir="2700000" algn="tl" rotWithShape="0">
                    <a:srgbClr val="000000">
                      <a:alpha val="43000"/>
                    </a:srgbClr>
                  </a:outerShdw>
                </a:effectLst>
              </a:rPr>
              <a:t>Other national academic partners</a:t>
            </a:r>
          </a:p>
          <a:p>
            <a:pPr defTabSz="457200" fontAlgn="auto">
              <a:lnSpc>
                <a:spcPct val="100000"/>
              </a:lnSpc>
              <a:spcBef>
                <a:spcPts val="0"/>
              </a:spcBef>
              <a:spcAft>
                <a:spcPts val="0"/>
              </a:spcAft>
            </a:pPr>
            <a:r>
              <a:rPr lang="en-US" sz="1600" b="1" dirty="0" smtClean="0">
                <a:solidFill>
                  <a:prstClr val="white"/>
                </a:solidFill>
                <a:effectLst>
                  <a:outerShdw blurRad="50800" dist="38100" dir="2700000" algn="tl" rotWithShape="0">
                    <a:srgbClr val="000000">
                      <a:alpha val="43000"/>
                    </a:srgbClr>
                  </a:outerShdw>
                </a:effectLst>
              </a:rPr>
              <a:t>(RUG, VUA, </a:t>
            </a:r>
            <a:r>
              <a:rPr lang="en-US" sz="1600" b="1" dirty="0" err="1" smtClean="0">
                <a:solidFill>
                  <a:prstClr val="white"/>
                </a:solidFill>
                <a:effectLst>
                  <a:outerShdw blurRad="50800" dist="38100" dir="2700000" algn="tl" rotWithShape="0">
                    <a:srgbClr val="000000">
                      <a:alpha val="43000"/>
                    </a:srgbClr>
                  </a:outerShdw>
                </a:effectLst>
              </a:rPr>
              <a:t>UvA</a:t>
            </a:r>
            <a:r>
              <a:rPr lang="en-US" sz="1600" b="1" dirty="0" smtClean="0">
                <a:solidFill>
                  <a:prstClr val="white"/>
                </a:solidFill>
                <a:effectLst>
                  <a:outerShdw blurRad="50800" dist="38100" dir="2700000" algn="tl" rotWithShape="0">
                    <a:srgbClr val="000000">
                      <a:alpha val="43000"/>
                    </a:srgbClr>
                  </a:outerShdw>
                </a:effectLst>
              </a:rPr>
              <a:t>, TUD)</a:t>
            </a:r>
            <a:endParaRPr lang="nl-NL" sz="1600" b="1" dirty="0">
              <a:solidFill>
                <a:prstClr val="white"/>
              </a:solidFill>
              <a:effectLst>
                <a:outerShdw blurRad="50800" dist="38100" dir="2700000" algn="tl" rotWithShape="0">
                  <a:srgbClr val="000000">
                    <a:alpha val="43000"/>
                  </a:srgbClr>
                </a:outerShdw>
              </a:effectLst>
            </a:endParaRPr>
          </a:p>
        </p:txBody>
      </p:sp>
      <p:sp>
        <p:nvSpPr>
          <p:cNvPr id="39" name="Afgeronde rechthoek 6"/>
          <p:cNvSpPr/>
          <p:nvPr/>
        </p:nvSpPr>
        <p:spPr>
          <a:xfrm>
            <a:off x="6564352" y="1272187"/>
            <a:ext cx="2323437" cy="906415"/>
          </a:xfrm>
          <a:prstGeom prst="roundRect">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defTabSz="457200" fontAlgn="auto">
              <a:lnSpc>
                <a:spcPct val="100000"/>
              </a:lnSpc>
              <a:spcBef>
                <a:spcPts val="0"/>
              </a:spcBef>
              <a:spcAft>
                <a:spcPts val="0"/>
              </a:spcAft>
            </a:pPr>
            <a:r>
              <a:rPr lang="en-US" sz="1800" b="1" dirty="0">
                <a:solidFill>
                  <a:prstClr val="white"/>
                </a:solidFill>
                <a:effectLst>
                  <a:outerShdw blurRad="50800" dist="38100" dir="2700000" algn="tl" rotWithShape="0">
                    <a:srgbClr val="000000">
                      <a:alpha val="43000"/>
                    </a:srgbClr>
                  </a:outerShdw>
                </a:effectLst>
              </a:rPr>
              <a:t>N</a:t>
            </a:r>
            <a:r>
              <a:rPr lang="en-US" sz="1800" b="1" dirty="0" smtClean="0">
                <a:solidFill>
                  <a:prstClr val="white"/>
                </a:solidFill>
                <a:effectLst>
                  <a:outerShdw blurRad="50800" dist="38100" dir="2700000" algn="tl" rotWithShape="0">
                    <a:srgbClr val="000000">
                      <a:alpha val="43000"/>
                    </a:srgbClr>
                  </a:outerShdw>
                </a:effectLst>
              </a:rPr>
              <a:t>ational applied research institutions</a:t>
            </a:r>
          </a:p>
          <a:p>
            <a:pPr defTabSz="457200" fontAlgn="auto">
              <a:lnSpc>
                <a:spcPct val="100000"/>
              </a:lnSpc>
              <a:spcBef>
                <a:spcPts val="0"/>
              </a:spcBef>
              <a:spcAft>
                <a:spcPts val="0"/>
              </a:spcAft>
            </a:pPr>
            <a:r>
              <a:rPr lang="en-US" sz="1800" b="1" dirty="0" smtClean="0">
                <a:solidFill>
                  <a:prstClr val="white"/>
                </a:solidFill>
                <a:effectLst>
                  <a:outerShdw blurRad="50800" dist="38100" dir="2700000" algn="tl" rotWithShape="0">
                    <a:srgbClr val="000000">
                      <a:alpha val="43000"/>
                    </a:srgbClr>
                  </a:outerShdw>
                </a:effectLst>
              </a:rPr>
              <a:t>(TNO, Deltares, </a:t>
            </a:r>
            <a:r>
              <a:rPr lang="en-US" sz="1800" b="1" dirty="0" err="1" smtClean="0">
                <a:solidFill>
                  <a:prstClr val="white"/>
                </a:solidFill>
                <a:effectLst>
                  <a:outerShdw blurRad="50800" dist="38100" dir="2700000" algn="tl" rotWithShape="0">
                    <a:srgbClr val="000000">
                      <a:alpha val="43000"/>
                    </a:srgbClr>
                  </a:outerShdw>
                </a:effectLst>
              </a:rPr>
              <a:t>etc</a:t>
            </a:r>
            <a:r>
              <a:rPr lang="en-US" sz="1800" b="1" dirty="0" smtClean="0">
                <a:solidFill>
                  <a:prstClr val="white"/>
                </a:solidFill>
                <a:effectLst>
                  <a:outerShdw blurRad="50800" dist="38100" dir="2700000" algn="tl" rotWithShape="0">
                    <a:srgbClr val="000000">
                      <a:alpha val="43000"/>
                    </a:srgbClr>
                  </a:outerShdw>
                </a:effectLst>
              </a:rPr>
              <a:t>)</a:t>
            </a:r>
            <a:endParaRPr lang="nl-NL" sz="1800" b="1" dirty="0">
              <a:solidFill>
                <a:prstClr val="white"/>
              </a:solidFill>
              <a:effectLst>
                <a:outerShdw blurRad="50800" dist="38100" dir="2700000" algn="tl" rotWithShape="0">
                  <a:srgbClr val="000000">
                    <a:alpha val="43000"/>
                  </a:srgbClr>
                </a:outerShdw>
              </a:effectLst>
            </a:endParaRPr>
          </a:p>
        </p:txBody>
      </p:sp>
      <p:sp>
        <p:nvSpPr>
          <p:cNvPr id="40" name="Afgeronde rechthoek 6"/>
          <p:cNvSpPr/>
          <p:nvPr/>
        </p:nvSpPr>
        <p:spPr>
          <a:xfrm>
            <a:off x="6620366" y="3922393"/>
            <a:ext cx="2323437" cy="906415"/>
          </a:xfrm>
          <a:prstGeom prst="roundRect">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defTabSz="457200" fontAlgn="auto">
              <a:lnSpc>
                <a:spcPct val="100000"/>
              </a:lnSpc>
              <a:spcBef>
                <a:spcPts val="0"/>
              </a:spcBef>
              <a:spcAft>
                <a:spcPts val="0"/>
              </a:spcAft>
            </a:pPr>
            <a:r>
              <a:rPr lang="en-US" sz="1800" b="1" dirty="0" smtClean="0">
                <a:solidFill>
                  <a:prstClr val="white"/>
                </a:solidFill>
                <a:effectLst>
                  <a:outerShdw blurRad="50800" dist="38100" dir="2700000" algn="tl" rotWithShape="0">
                    <a:srgbClr val="000000">
                      <a:alpha val="43000"/>
                    </a:srgbClr>
                  </a:outerShdw>
                </a:effectLst>
              </a:rPr>
              <a:t>Ministries</a:t>
            </a:r>
          </a:p>
          <a:p>
            <a:pPr defTabSz="457200" fontAlgn="auto">
              <a:lnSpc>
                <a:spcPct val="100000"/>
              </a:lnSpc>
              <a:spcBef>
                <a:spcPts val="0"/>
              </a:spcBef>
              <a:spcAft>
                <a:spcPts val="0"/>
              </a:spcAft>
            </a:pPr>
            <a:r>
              <a:rPr lang="en-US" sz="1800" b="1" dirty="0" smtClean="0">
                <a:solidFill>
                  <a:prstClr val="white"/>
                </a:solidFill>
                <a:effectLst>
                  <a:outerShdw blurRad="50800" dist="38100" dir="2700000" algn="tl" rotWithShape="0">
                    <a:srgbClr val="000000">
                      <a:alpha val="43000"/>
                    </a:srgbClr>
                  </a:outerShdw>
                </a:effectLst>
              </a:rPr>
              <a:t> Industry</a:t>
            </a:r>
          </a:p>
          <a:p>
            <a:pPr defTabSz="457200" fontAlgn="auto">
              <a:lnSpc>
                <a:spcPct val="100000"/>
              </a:lnSpc>
              <a:spcBef>
                <a:spcPts val="0"/>
              </a:spcBef>
              <a:spcAft>
                <a:spcPts val="0"/>
              </a:spcAft>
            </a:pPr>
            <a:r>
              <a:rPr lang="nl-NL" sz="1800" b="1" dirty="0" err="1" smtClean="0">
                <a:solidFill>
                  <a:prstClr val="white"/>
                </a:solidFill>
                <a:effectLst>
                  <a:outerShdw blurRad="50800" dist="38100" dir="2700000" algn="tl" rotWithShape="0">
                    <a:srgbClr val="000000">
                      <a:alpha val="43000"/>
                    </a:srgbClr>
                  </a:outerShdw>
                </a:effectLst>
              </a:rPr>
              <a:t>NGOs</a:t>
            </a:r>
            <a:endParaRPr lang="nl-NL" sz="1800" b="1" dirty="0">
              <a:solidFill>
                <a:prstClr val="white"/>
              </a:solidFill>
              <a:effectLst>
                <a:outerShdw blurRad="50800" dist="38100" dir="2700000" algn="tl" rotWithShape="0">
                  <a:srgbClr val="000000">
                    <a:alpha val="43000"/>
                  </a:srgbClr>
                </a:outerShdw>
              </a:effectLst>
            </a:endParaRPr>
          </a:p>
        </p:txBody>
      </p:sp>
      <p:sp>
        <p:nvSpPr>
          <p:cNvPr id="41" name="Up-Down Arrow 40"/>
          <p:cNvSpPr/>
          <p:nvPr/>
        </p:nvSpPr>
        <p:spPr>
          <a:xfrm>
            <a:off x="1788901" y="2728505"/>
            <a:ext cx="360040" cy="606316"/>
          </a:xfrm>
          <a:prstGeom prst="upDownArrow">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42" name="Up-Down Arrow 41"/>
          <p:cNvSpPr/>
          <p:nvPr/>
        </p:nvSpPr>
        <p:spPr>
          <a:xfrm>
            <a:off x="6784702" y="2750676"/>
            <a:ext cx="360040" cy="606316"/>
          </a:xfrm>
          <a:prstGeom prst="upDownArrow">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43" name="TextBox 42"/>
          <p:cNvSpPr txBox="1"/>
          <p:nvPr/>
        </p:nvSpPr>
        <p:spPr>
          <a:xfrm>
            <a:off x="4127779" y="1259519"/>
            <a:ext cx="680081" cy="369332"/>
          </a:xfrm>
          <a:prstGeom prst="rect">
            <a:avLst/>
          </a:prstGeom>
          <a:noFill/>
        </p:spPr>
        <p:txBody>
          <a:bodyPr wrap="square" rtlCol="0">
            <a:spAutoFit/>
          </a:bodyPr>
          <a:lstStyle/>
          <a:p>
            <a:pPr algn="l" defTabSz="457200" fontAlgn="auto">
              <a:lnSpc>
                <a:spcPct val="100000"/>
              </a:lnSpc>
              <a:spcBef>
                <a:spcPts val="0"/>
              </a:spcBef>
              <a:spcAft>
                <a:spcPts val="0"/>
              </a:spcAft>
            </a:pPr>
            <a:r>
              <a:rPr lang="en-US" sz="1800" dirty="0" smtClean="0">
                <a:solidFill>
                  <a:schemeClr val="tx2">
                    <a:lumMod val="60000"/>
                    <a:lumOff val="40000"/>
                  </a:schemeClr>
                </a:solidFill>
                <a:effectLst>
                  <a:outerShdw blurRad="38100" dist="38100" dir="2700000" algn="tl">
                    <a:srgbClr val="000000">
                      <a:alpha val="43137"/>
                    </a:srgbClr>
                  </a:outerShdw>
                </a:effectLst>
                <a:latin typeface="Calibri"/>
              </a:rPr>
              <a:t>LAW</a:t>
            </a:r>
            <a:endParaRPr lang="nl-NL" sz="1800" dirty="0">
              <a:solidFill>
                <a:schemeClr val="tx2">
                  <a:lumMod val="60000"/>
                  <a:lumOff val="40000"/>
                </a:schemeClr>
              </a:solidFill>
              <a:effectLst>
                <a:outerShdw blurRad="38100" dist="38100" dir="2700000" algn="tl">
                  <a:srgbClr val="000000">
                    <a:alpha val="43137"/>
                  </a:srgbClr>
                </a:outerShdw>
              </a:effectLst>
              <a:latin typeface="Calibri"/>
            </a:endParaRPr>
          </a:p>
        </p:txBody>
      </p:sp>
      <p:sp>
        <p:nvSpPr>
          <p:cNvPr id="44" name="TextBox 43"/>
          <p:cNvSpPr txBox="1"/>
          <p:nvPr/>
        </p:nvSpPr>
        <p:spPr>
          <a:xfrm>
            <a:off x="4873716" y="1253284"/>
            <a:ext cx="680081" cy="369332"/>
          </a:xfrm>
          <a:prstGeom prst="rect">
            <a:avLst/>
          </a:prstGeom>
          <a:noFill/>
        </p:spPr>
        <p:txBody>
          <a:bodyPr wrap="square" rtlCol="0">
            <a:spAutoFit/>
          </a:bodyPr>
          <a:lstStyle/>
          <a:p>
            <a:pPr algn="l" defTabSz="457200" fontAlgn="auto">
              <a:lnSpc>
                <a:spcPct val="100000"/>
              </a:lnSpc>
              <a:spcBef>
                <a:spcPts val="0"/>
              </a:spcBef>
              <a:spcAft>
                <a:spcPts val="0"/>
              </a:spcAft>
            </a:pPr>
            <a:r>
              <a:rPr lang="en-US" sz="1800" dirty="0" smtClean="0">
                <a:solidFill>
                  <a:schemeClr val="tx2">
                    <a:lumMod val="60000"/>
                    <a:lumOff val="40000"/>
                  </a:schemeClr>
                </a:solidFill>
                <a:effectLst>
                  <a:outerShdw blurRad="38100" dist="38100" dir="2700000" algn="tl">
                    <a:srgbClr val="000000">
                      <a:alpha val="43137"/>
                    </a:srgbClr>
                  </a:outerShdw>
                </a:effectLst>
                <a:latin typeface="Calibri"/>
              </a:rPr>
              <a:t>HUM</a:t>
            </a:r>
            <a:endParaRPr lang="nl-NL" sz="1800" dirty="0">
              <a:solidFill>
                <a:schemeClr val="tx2">
                  <a:lumMod val="60000"/>
                  <a:lumOff val="40000"/>
                </a:schemeClr>
              </a:solidFill>
              <a:effectLst>
                <a:outerShdw blurRad="38100" dist="38100" dir="2700000" algn="tl">
                  <a:srgbClr val="000000">
                    <a:alpha val="43137"/>
                  </a:srgbClr>
                </a:outerShdw>
              </a:effectLst>
              <a:latin typeface="Calibri"/>
            </a:endParaRPr>
          </a:p>
        </p:txBody>
      </p:sp>
      <p:sp>
        <p:nvSpPr>
          <p:cNvPr id="45" name="TextBox 44"/>
          <p:cNvSpPr txBox="1"/>
          <p:nvPr/>
        </p:nvSpPr>
        <p:spPr>
          <a:xfrm>
            <a:off x="5693771" y="1259519"/>
            <a:ext cx="680081" cy="369332"/>
          </a:xfrm>
          <a:prstGeom prst="rect">
            <a:avLst/>
          </a:prstGeom>
          <a:noFill/>
        </p:spPr>
        <p:txBody>
          <a:bodyPr wrap="square" rtlCol="0">
            <a:spAutoFit/>
          </a:bodyPr>
          <a:lstStyle/>
          <a:p>
            <a:pPr algn="l" defTabSz="457200" fontAlgn="auto">
              <a:lnSpc>
                <a:spcPct val="100000"/>
              </a:lnSpc>
              <a:spcBef>
                <a:spcPts val="0"/>
              </a:spcBef>
              <a:spcAft>
                <a:spcPts val="0"/>
              </a:spcAft>
            </a:pPr>
            <a:r>
              <a:rPr lang="en-US" sz="1800" dirty="0" smtClean="0">
                <a:solidFill>
                  <a:schemeClr val="tx2">
                    <a:lumMod val="60000"/>
                    <a:lumOff val="40000"/>
                  </a:schemeClr>
                </a:solidFill>
                <a:effectLst>
                  <a:outerShdw blurRad="38100" dist="38100" dir="2700000" algn="tl">
                    <a:srgbClr val="000000">
                      <a:alpha val="43137"/>
                    </a:srgbClr>
                  </a:outerShdw>
                </a:effectLst>
                <a:latin typeface="Calibri"/>
              </a:rPr>
              <a:t>SOC</a:t>
            </a:r>
            <a:endParaRPr lang="nl-NL" sz="1800" dirty="0">
              <a:solidFill>
                <a:schemeClr val="tx2">
                  <a:lumMod val="60000"/>
                  <a:lumOff val="40000"/>
                </a:schemeClr>
              </a:solidFill>
              <a:effectLst>
                <a:outerShdw blurRad="38100" dist="38100" dir="2700000" algn="tl">
                  <a:srgbClr val="000000">
                    <a:alpha val="43137"/>
                  </a:srgbClr>
                </a:outerShdw>
              </a:effectLst>
              <a:latin typeface="Calibri"/>
            </a:endParaRPr>
          </a:p>
        </p:txBody>
      </p:sp>
      <p:pic>
        <p:nvPicPr>
          <p:cNvPr id="3" name="Picture 2"/>
          <p:cNvPicPr>
            <a:picLocks noChangeAspect="1"/>
          </p:cNvPicPr>
          <p:nvPr/>
        </p:nvPicPr>
        <p:blipFill>
          <a:blip r:embed="rId6"/>
          <a:stretch>
            <a:fillRect/>
          </a:stretch>
        </p:blipFill>
        <p:spPr>
          <a:xfrm>
            <a:off x="3948041" y="1832978"/>
            <a:ext cx="900435" cy="422813"/>
          </a:xfrm>
          <a:prstGeom prst="rect">
            <a:avLst/>
          </a:prstGeom>
        </p:spPr>
      </p:pic>
    </p:spTree>
    <p:extLst>
      <p:ext uri="{BB962C8B-B14F-4D97-AF65-F5344CB8AC3E}">
        <p14:creationId xmlns:p14="http://schemas.microsoft.com/office/powerpoint/2010/main" val="20249271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5853" y="304556"/>
            <a:ext cx="2860482" cy="2110530"/>
          </a:xfrm>
          <a:prstGeom prst="rect">
            <a:avLst/>
          </a:prstGeom>
          <a:ln>
            <a:noFill/>
          </a:ln>
          <a:effectLst>
            <a:outerShdw blurRad="292100" dist="139700" dir="2700000" algn="tl" rotWithShape="0">
              <a:srgbClr val="333333">
                <a:alpha val="65000"/>
              </a:srgbClr>
            </a:outerShdw>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el 1"/>
          <p:cNvSpPr txBox="1">
            <a:spLocks/>
          </p:cNvSpPr>
          <p:nvPr/>
        </p:nvSpPr>
        <p:spPr>
          <a:xfrm>
            <a:off x="2940779" y="6095357"/>
            <a:ext cx="5974622" cy="32616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lnSpc>
                <a:spcPct val="100000"/>
              </a:lnSpc>
              <a:spcAft>
                <a:spcPts val="0"/>
              </a:spcAft>
            </a:pPr>
            <a:r>
              <a:rPr lang="en-US" sz="2800" b="1" i="1" dirty="0" smtClean="0">
                <a:solidFill>
                  <a:prstClr val="white">
                    <a:lumMod val="50000"/>
                  </a:prstClr>
                </a:solidFill>
                <a:effectLst>
                  <a:outerShdw blurRad="38100" dist="38100" dir="2700000" algn="tl">
                    <a:srgbClr val="000000">
                      <a:alpha val="43137"/>
                    </a:srgbClr>
                  </a:outerShdw>
                </a:effectLst>
              </a:rPr>
              <a:t>excellent marine research for society</a:t>
            </a:r>
            <a:endParaRPr lang="nl-NL" sz="2800" b="1" i="1" dirty="0">
              <a:solidFill>
                <a:prstClr val="white">
                  <a:lumMod val="50000"/>
                </a:prstClr>
              </a:solidFill>
              <a:effectLst>
                <a:outerShdw blurRad="38100" dist="38100" dir="2700000" algn="tl">
                  <a:srgbClr val="000000">
                    <a:alpha val="43137"/>
                  </a:srgbClr>
                </a:outerShdw>
              </a:effectLst>
            </a:endParaRPr>
          </a:p>
        </p:txBody>
      </p:sp>
      <p:sp>
        <p:nvSpPr>
          <p:cNvPr id="8" name="Titel 1"/>
          <p:cNvSpPr txBox="1">
            <a:spLocks/>
          </p:cNvSpPr>
          <p:nvPr/>
        </p:nvSpPr>
        <p:spPr>
          <a:xfrm>
            <a:off x="1914604" y="927735"/>
            <a:ext cx="7772400" cy="838641"/>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lnSpc>
                <a:spcPct val="100000"/>
              </a:lnSpc>
              <a:spcAft>
                <a:spcPts val="0"/>
              </a:spcAft>
            </a:pPr>
            <a:r>
              <a:rPr lang="en-US" b="1" i="1" dirty="0" smtClean="0">
                <a:solidFill>
                  <a:srgbClr val="F79646">
                    <a:lumMod val="60000"/>
                    <a:lumOff val="40000"/>
                  </a:srgbClr>
                </a:solidFill>
                <a:effectLst>
                  <a:outerShdw blurRad="38100" dist="38100" dir="2700000" algn="tl">
                    <a:srgbClr val="000000">
                      <a:alpha val="43137"/>
                    </a:srgbClr>
                  </a:outerShdw>
                </a:effectLst>
              </a:rPr>
              <a:t>Mission</a:t>
            </a:r>
            <a:r>
              <a:rPr lang="en-US" b="1" i="1" dirty="0" smtClean="0">
                <a:solidFill>
                  <a:prstClr val="white"/>
                </a:solidFill>
                <a:effectLst>
                  <a:outerShdw blurRad="38100" dist="38100" dir="2700000" algn="tl">
                    <a:srgbClr val="000000">
                      <a:alpha val="43137"/>
                    </a:srgbClr>
                  </a:outerShdw>
                </a:effectLst>
              </a:rPr>
              <a:t> </a:t>
            </a:r>
            <a:r>
              <a:rPr lang="en-US" b="1" i="1" dirty="0" smtClean="0">
                <a:solidFill>
                  <a:srgbClr val="1F497D"/>
                </a:solidFill>
                <a:effectLst>
                  <a:outerShdw blurRad="38100" dist="38100" dir="2700000" algn="tl">
                    <a:srgbClr val="000000">
                      <a:alpha val="43137"/>
                    </a:srgbClr>
                  </a:outerShdw>
                </a:effectLst>
              </a:rPr>
              <a:t>Blue Planet</a:t>
            </a:r>
            <a:endParaRPr lang="nl-NL" b="1" i="1" dirty="0">
              <a:solidFill>
                <a:srgbClr val="1F497D"/>
              </a:solidFill>
              <a:effectLst>
                <a:outerShdw blurRad="38100" dist="38100" dir="2700000" algn="tl">
                  <a:srgbClr val="000000">
                    <a:alpha val="43137"/>
                  </a:srgbClr>
                </a:outerShdw>
              </a:effectLst>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0843" y="764704"/>
            <a:ext cx="782924" cy="13744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txBox="1">
            <a:spLocks/>
          </p:cNvSpPr>
          <p:nvPr/>
        </p:nvSpPr>
        <p:spPr>
          <a:xfrm>
            <a:off x="1397000" y="2770551"/>
            <a:ext cx="7306403" cy="330399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lnSpc>
                <a:spcPct val="100000"/>
              </a:lnSpc>
              <a:spcAft>
                <a:spcPts val="0"/>
              </a:spcAft>
            </a:pPr>
            <a:r>
              <a:rPr lang="en-US" sz="2000" b="1" u="sng" dirty="0" smtClean="0">
                <a:solidFill>
                  <a:prstClr val="black"/>
                </a:solidFill>
                <a:effectLst>
                  <a:outerShdw blurRad="50800" dist="38100" dir="2700000" algn="tl" rotWithShape="0">
                    <a:srgbClr val="000000">
                      <a:alpha val="43000"/>
                    </a:srgbClr>
                  </a:outerShdw>
                </a:effectLst>
              </a:rPr>
              <a:t>Oceans under </a:t>
            </a:r>
            <a:r>
              <a:rPr lang="en-US" sz="2000" b="1" u="sng" dirty="0" smtClean="0">
                <a:solidFill>
                  <a:prstClr val="black"/>
                </a:solidFill>
                <a:effectLst>
                  <a:outerShdw blurRad="50800" dist="38100" dir="2700000" algn="tl" rotWithShape="0">
                    <a:srgbClr val="000000">
                      <a:alpha val="43000"/>
                    </a:srgbClr>
                  </a:outerShdw>
                </a:effectLst>
              </a:rPr>
              <a:t>pressure</a:t>
            </a:r>
            <a:r>
              <a:rPr lang="en-US" sz="2000" b="1" dirty="0" smtClean="0">
                <a:solidFill>
                  <a:prstClr val="black"/>
                </a:solidFill>
                <a:effectLst>
                  <a:outerShdw blurRad="50800" dist="38100" dir="2700000" algn="tl" rotWithShape="0">
                    <a:srgbClr val="000000">
                      <a:alpha val="43000"/>
                    </a:srgbClr>
                  </a:outerShdw>
                </a:effectLst>
              </a:rPr>
              <a:t>: </a:t>
            </a:r>
            <a:r>
              <a:rPr lang="en-US" sz="2000" b="1" dirty="0" smtClean="0">
                <a:solidFill>
                  <a:prstClr val="black"/>
                </a:solidFill>
                <a:effectLst>
                  <a:outerShdw blurRad="50800" dist="38100" dir="2700000" algn="tl" rotWithShape="0">
                    <a:srgbClr val="000000">
                      <a:alpha val="43000"/>
                    </a:srgbClr>
                  </a:outerShdw>
                </a:effectLst>
              </a:rPr>
              <a:t>the deadly trio: </a:t>
            </a:r>
            <a:r>
              <a:rPr lang="en-US" sz="2000" b="1" dirty="0" smtClean="0">
                <a:solidFill>
                  <a:prstClr val="black"/>
                </a:solidFill>
                <a:effectLst>
                  <a:outerShdw blurRad="50800" dist="38100" dir="2700000" algn="tl" rotWithShape="0">
                    <a:srgbClr val="000000">
                      <a:alpha val="43000"/>
                    </a:srgbClr>
                  </a:outerShdw>
                </a:effectLst>
              </a:rPr>
              <a:t>effects of climate </a:t>
            </a:r>
            <a:r>
              <a:rPr lang="en-US" sz="2000" b="1" dirty="0" smtClean="0">
                <a:solidFill>
                  <a:prstClr val="black"/>
                </a:solidFill>
                <a:effectLst>
                  <a:outerShdw blurRad="50800" dist="38100" dir="2700000" algn="tl" rotWithShape="0">
                    <a:srgbClr val="000000">
                      <a:alpha val="43000"/>
                    </a:srgbClr>
                  </a:outerShdw>
                </a:effectLst>
              </a:rPr>
              <a:t>change, overfishing and pollution</a:t>
            </a:r>
          </a:p>
          <a:p>
            <a:pPr fontAlgn="auto">
              <a:lnSpc>
                <a:spcPct val="100000"/>
              </a:lnSpc>
              <a:spcAft>
                <a:spcPts val="0"/>
              </a:spcAft>
            </a:pPr>
            <a:r>
              <a:rPr lang="en-US" sz="2000" b="1" u="sng" dirty="0" smtClean="0">
                <a:solidFill>
                  <a:prstClr val="black"/>
                </a:solidFill>
                <a:effectLst>
                  <a:outerShdw blurRad="50800" dist="38100" dir="2700000" algn="tl" rotWithShape="0">
                    <a:srgbClr val="000000">
                      <a:alpha val="43000"/>
                    </a:srgbClr>
                  </a:outerShdw>
                </a:effectLst>
              </a:rPr>
              <a:t>Oceans as source</a:t>
            </a:r>
            <a:r>
              <a:rPr lang="en-US" sz="2000" b="1" dirty="0" smtClean="0">
                <a:solidFill>
                  <a:prstClr val="black"/>
                </a:solidFill>
                <a:effectLst>
                  <a:outerShdw blurRad="50800" dist="38100" dir="2700000" algn="tl" rotWithShape="0">
                    <a:srgbClr val="000000">
                      <a:alpha val="43000"/>
                    </a:srgbClr>
                  </a:outerShdw>
                </a:effectLst>
              </a:rPr>
              <a:t>: sustainable exploitation food, energy, minerals and other resources</a:t>
            </a:r>
          </a:p>
          <a:p>
            <a:pPr fontAlgn="auto">
              <a:lnSpc>
                <a:spcPct val="100000"/>
              </a:lnSpc>
              <a:spcAft>
                <a:spcPts val="0"/>
              </a:spcAft>
            </a:pPr>
            <a:r>
              <a:rPr lang="en-US" sz="1800" dirty="0" smtClean="0">
                <a:solidFill>
                  <a:prstClr val="black"/>
                </a:solidFill>
                <a:effectLst>
                  <a:outerShdw blurRad="50800" dist="38100" dir="2700000" algn="tl" rotWithShape="0">
                    <a:srgbClr val="000000">
                      <a:alpha val="43000"/>
                    </a:srgbClr>
                  </a:outerShdw>
                </a:effectLst>
              </a:rPr>
              <a:t>NIOZ: unique role in NL en EU marine research: </a:t>
            </a:r>
            <a:r>
              <a:rPr lang="en-US" sz="1800" i="1" dirty="0" smtClean="0">
                <a:solidFill>
                  <a:prstClr val="black"/>
                </a:solidFill>
                <a:effectLst>
                  <a:outerShdw blurRad="50800" dist="38100" dir="2700000" algn="tl" rotWithShape="0">
                    <a:srgbClr val="000000">
                      <a:alpha val="43000"/>
                    </a:srgbClr>
                  </a:outerShdw>
                </a:effectLst>
              </a:rPr>
              <a:t>Blue Growth</a:t>
            </a:r>
          </a:p>
          <a:p>
            <a:pPr lvl="1" fontAlgn="auto">
              <a:lnSpc>
                <a:spcPct val="100000"/>
              </a:lnSpc>
              <a:spcAft>
                <a:spcPts val="0"/>
              </a:spcAft>
              <a:buFont typeface="Wingdings" charset="2"/>
              <a:buChar char="ü"/>
            </a:pPr>
            <a:r>
              <a:rPr lang="en-US" sz="1800" i="1" dirty="0" smtClean="0">
                <a:solidFill>
                  <a:prstClr val="black"/>
                </a:solidFill>
                <a:effectLst>
                  <a:outerShdw blurRad="50800" dist="38100" dir="2700000" algn="tl" rotWithShape="0">
                    <a:srgbClr val="000000">
                      <a:alpha val="43000"/>
                    </a:srgbClr>
                  </a:outerShdw>
                </a:effectLst>
              </a:rPr>
              <a:t>Knowledge, infrastructure (MRF) with support</a:t>
            </a:r>
          </a:p>
          <a:p>
            <a:pPr lvl="1" fontAlgn="auto">
              <a:lnSpc>
                <a:spcPct val="100000"/>
              </a:lnSpc>
              <a:spcAft>
                <a:spcPts val="0"/>
              </a:spcAft>
              <a:buFont typeface="Wingdings" charset="2"/>
              <a:buChar char="ü"/>
            </a:pPr>
            <a:r>
              <a:rPr lang="en-US" sz="1800" i="1" dirty="0" smtClean="0">
                <a:solidFill>
                  <a:prstClr val="black"/>
                </a:solidFill>
                <a:effectLst>
                  <a:outerShdw blurRad="50800" dist="38100" dir="2700000" algn="tl" rotWithShape="0">
                    <a:srgbClr val="000000">
                      <a:alpha val="43000"/>
                    </a:srgbClr>
                  </a:outerShdw>
                </a:effectLst>
              </a:rPr>
              <a:t>Coordination of marine sciences and maritime research</a:t>
            </a:r>
          </a:p>
          <a:p>
            <a:pPr lvl="1" fontAlgn="auto">
              <a:lnSpc>
                <a:spcPct val="100000"/>
              </a:lnSpc>
              <a:spcAft>
                <a:spcPts val="0"/>
              </a:spcAft>
              <a:buFont typeface="Wingdings" charset="2"/>
              <a:buChar char="ü"/>
            </a:pPr>
            <a:r>
              <a:rPr lang="en-US" sz="1800" i="1" dirty="0" smtClean="0">
                <a:solidFill>
                  <a:prstClr val="black"/>
                </a:solidFill>
                <a:effectLst>
                  <a:outerShdw blurRad="50800" dist="38100" dir="2700000" algn="tl" rotWithShape="0">
                    <a:srgbClr val="000000">
                      <a:alpha val="43000"/>
                    </a:srgbClr>
                  </a:outerShdw>
                </a:effectLst>
              </a:rPr>
              <a:t>National Maritime Scientific ‘Hub’ </a:t>
            </a:r>
            <a:endParaRPr lang="en-US" sz="1800" i="1" dirty="0">
              <a:solidFill>
                <a:prstClr val="black"/>
              </a:solidFill>
              <a:effectLst>
                <a:outerShdw blurRad="50800" dist="38100" dir="2700000" algn="tl" rotWithShape="0">
                  <a:srgbClr val="000000">
                    <a:alpha val="43000"/>
                  </a:srgbClr>
                </a:outerShdw>
              </a:effectLst>
            </a:endParaRPr>
          </a:p>
          <a:p>
            <a:pPr lvl="1" fontAlgn="auto">
              <a:lnSpc>
                <a:spcPct val="100000"/>
              </a:lnSpc>
              <a:spcAft>
                <a:spcPts val="0"/>
              </a:spcAft>
              <a:buFont typeface="Wingdings" charset="2"/>
              <a:buChar char="ü"/>
            </a:pPr>
            <a:r>
              <a:rPr lang="en-US" sz="1800" i="1" dirty="0" smtClean="0">
                <a:solidFill>
                  <a:prstClr val="black"/>
                </a:solidFill>
                <a:effectLst>
                  <a:outerShdw blurRad="50800" dist="38100" dir="2700000" algn="tl" rotWithShape="0">
                    <a:srgbClr val="000000">
                      <a:alpha val="43000"/>
                    </a:srgbClr>
                  </a:outerShdw>
                </a:effectLst>
              </a:rPr>
              <a:t>Advanced development of marine science for frontier-applications </a:t>
            </a:r>
            <a:endParaRPr lang="nl-NL" sz="1800" i="1" dirty="0">
              <a:solidFill>
                <a:prstClr val="black"/>
              </a:solidFill>
            </a:endParaRPr>
          </a:p>
        </p:txBody>
      </p:sp>
    </p:spTree>
    <p:extLst>
      <p:ext uri="{BB962C8B-B14F-4D97-AF65-F5344CB8AC3E}">
        <p14:creationId xmlns:p14="http://schemas.microsoft.com/office/powerpoint/2010/main" val="10905390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5853" y="304556"/>
            <a:ext cx="2860482" cy="2110530"/>
          </a:xfrm>
          <a:prstGeom prst="rect">
            <a:avLst/>
          </a:prstGeom>
          <a:ln>
            <a:noFill/>
          </a:ln>
          <a:effectLst>
            <a:outerShdw blurRad="292100" dist="139700" dir="2700000" algn="tl" rotWithShape="0">
              <a:srgbClr val="333333">
                <a:alpha val="65000"/>
              </a:srgbClr>
            </a:outerShdw>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el 1"/>
          <p:cNvSpPr txBox="1">
            <a:spLocks/>
          </p:cNvSpPr>
          <p:nvPr/>
        </p:nvSpPr>
        <p:spPr>
          <a:xfrm>
            <a:off x="2940779" y="6095357"/>
            <a:ext cx="5974622" cy="32616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lnSpc>
                <a:spcPct val="100000"/>
              </a:lnSpc>
              <a:spcAft>
                <a:spcPts val="0"/>
              </a:spcAft>
            </a:pPr>
            <a:r>
              <a:rPr lang="en-US" sz="2800" b="1" i="1" dirty="0" smtClean="0">
                <a:solidFill>
                  <a:prstClr val="white">
                    <a:lumMod val="50000"/>
                  </a:prstClr>
                </a:solidFill>
                <a:effectLst>
                  <a:outerShdw blurRad="38100" dist="38100" dir="2700000" algn="tl">
                    <a:srgbClr val="000000">
                      <a:alpha val="43137"/>
                    </a:srgbClr>
                  </a:outerShdw>
                </a:effectLst>
              </a:rPr>
              <a:t>excellent marine research for society</a:t>
            </a:r>
            <a:endParaRPr lang="nl-NL" sz="2800" b="1" i="1" dirty="0">
              <a:solidFill>
                <a:prstClr val="white">
                  <a:lumMod val="50000"/>
                </a:prstClr>
              </a:solidFill>
              <a:effectLst>
                <a:outerShdw blurRad="38100" dist="38100" dir="2700000" algn="tl">
                  <a:srgbClr val="000000">
                    <a:alpha val="43137"/>
                  </a:srgbClr>
                </a:outerShdw>
              </a:effectLst>
            </a:endParaRPr>
          </a:p>
        </p:txBody>
      </p:sp>
      <p:sp>
        <p:nvSpPr>
          <p:cNvPr id="8" name="Titel 1"/>
          <p:cNvSpPr txBox="1">
            <a:spLocks/>
          </p:cNvSpPr>
          <p:nvPr/>
        </p:nvSpPr>
        <p:spPr>
          <a:xfrm>
            <a:off x="1914604" y="927735"/>
            <a:ext cx="7772400" cy="838641"/>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lnSpc>
                <a:spcPct val="100000"/>
              </a:lnSpc>
              <a:spcAft>
                <a:spcPts val="0"/>
              </a:spcAft>
            </a:pPr>
            <a:r>
              <a:rPr lang="en-US" b="1" i="1" dirty="0" smtClean="0">
                <a:solidFill>
                  <a:srgbClr val="F79646">
                    <a:lumMod val="60000"/>
                    <a:lumOff val="40000"/>
                  </a:srgbClr>
                </a:solidFill>
                <a:effectLst>
                  <a:outerShdw blurRad="38100" dist="38100" dir="2700000" algn="tl">
                    <a:srgbClr val="000000">
                      <a:alpha val="43137"/>
                    </a:srgbClr>
                  </a:outerShdw>
                </a:effectLst>
              </a:rPr>
              <a:t>Mission</a:t>
            </a:r>
            <a:r>
              <a:rPr lang="en-US" b="1" i="1" dirty="0" smtClean="0">
                <a:solidFill>
                  <a:prstClr val="white"/>
                </a:solidFill>
                <a:effectLst>
                  <a:outerShdw blurRad="38100" dist="38100" dir="2700000" algn="tl">
                    <a:srgbClr val="000000">
                      <a:alpha val="43137"/>
                    </a:srgbClr>
                  </a:outerShdw>
                </a:effectLst>
              </a:rPr>
              <a:t> </a:t>
            </a:r>
            <a:r>
              <a:rPr lang="en-US" b="1" i="1" dirty="0" smtClean="0">
                <a:solidFill>
                  <a:srgbClr val="1F497D"/>
                </a:solidFill>
                <a:effectLst>
                  <a:outerShdw blurRad="38100" dist="38100" dir="2700000" algn="tl">
                    <a:srgbClr val="000000">
                      <a:alpha val="43137"/>
                    </a:srgbClr>
                  </a:outerShdw>
                </a:effectLst>
              </a:rPr>
              <a:t>Blue Planet</a:t>
            </a:r>
            <a:endParaRPr lang="nl-NL" b="1" i="1" dirty="0">
              <a:solidFill>
                <a:srgbClr val="1F497D"/>
              </a:solidFill>
              <a:effectLst>
                <a:outerShdw blurRad="38100" dist="38100" dir="2700000" algn="tl">
                  <a:srgbClr val="000000">
                    <a:alpha val="43137"/>
                  </a:srgbClr>
                </a:outerShdw>
              </a:effectLst>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0843" y="764704"/>
            <a:ext cx="782924" cy="13744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txBox="1">
            <a:spLocks/>
          </p:cNvSpPr>
          <p:nvPr/>
        </p:nvSpPr>
        <p:spPr>
          <a:xfrm>
            <a:off x="1259632" y="2762338"/>
            <a:ext cx="7306403" cy="361420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lnSpc>
                <a:spcPct val="100000"/>
              </a:lnSpc>
              <a:spcAft>
                <a:spcPts val="0"/>
              </a:spcAft>
            </a:pPr>
            <a:r>
              <a:rPr lang="en-US" sz="1200" b="1" i="1" dirty="0"/>
              <a:t> </a:t>
            </a:r>
            <a:r>
              <a:rPr lang="en-US" sz="1200" b="1" i="1" dirty="0" smtClean="0"/>
              <a:t>Global </a:t>
            </a:r>
            <a:r>
              <a:rPr lang="en-US" sz="1200" b="1" i="1" dirty="0"/>
              <a:t>warming has far-reaching implications on the oceans.   What science is needed first and foremost to help us manage our oceans and coasts in a way that helps mitigate the effects of climate change – or to cope with those effects</a:t>
            </a:r>
            <a:r>
              <a:rPr lang="en-US" sz="1200" b="1" i="1" dirty="0" smtClean="0"/>
              <a:t>?</a:t>
            </a:r>
          </a:p>
          <a:p>
            <a:endParaRPr lang="en-US" sz="1200" b="1" dirty="0"/>
          </a:p>
          <a:p>
            <a:r>
              <a:rPr lang="en-US" sz="1200" b="1" i="1" dirty="0" smtClean="0"/>
              <a:t>Population </a:t>
            </a:r>
            <a:r>
              <a:rPr lang="en-US" sz="1200" b="1" i="1" dirty="0"/>
              <a:t>growth and the rising expectations of developing and emerging economies mean that the demand for food, energy and other basic goods will continue to rise exponentially.  How could future marine science contribute best to the challenge of feeding and sustaining a growing world population</a:t>
            </a:r>
            <a:r>
              <a:rPr lang="en-US" sz="1200" b="1" i="1" dirty="0" smtClean="0"/>
              <a:t>?</a:t>
            </a:r>
            <a:endParaRPr lang="en-US" sz="1200" b="1" i="1" dirty="0"/>
          </a:p>
          <a:p>
            <a:endParaRPr lang="en-US" sz="1200" b="1" dirty="0"/>
          </a:p>
          <a:p>
            <a:r>
              <a:rPr lang="en-US" sz="1200" b="1" i="1" dirty="0" smtClean="0"/>
              <a:t>'blue </a:t>
            </a:r>
            <a:r>
              <a:rPr lang="en-US" sz="1200" b="1" i="1" dirty="0"/>
              <a:t>economy' may have a higher potential for innovation and economic development than most other sectors of our economy.  How could future science and innovation enable us to </a:t>
            </a:r>
            <a:r>
              <a:rPr lang="en-US" sz="1200" b="1" i="1" dirty="0" err="1"/>
              <a:t>utilise</a:t>
            </a:r>
            <a:r>
              <a:rPr lang="en-US" sz="1200" b="1" i="1" dirty="0"/>
              <a:t> our oceans' rich resources in a sustainable manner and yet achieve economic growth</a:t>
            </a:r>
            <a:r>
              <a:rPr lang="en-US" sz="1200" b="1" i="1" dirty="0" smtClean="0"/>
              <a:t>?</a:t>
            </a:r>
          </a:p>
          <a:p>
            <a:endParaRPr lang="en-US" sz="1200" b="1" dirty="0"/>
          </a:p>
          <a:p>
            <a:r>
              <a:rPr lang="en-US" sz="1200" b="1" i="1" dirty="0" smtClean="0"/>
              <a:t>European </a:t>
            </a:r>
            <a:r>
              <a:rPr lang="en-US" sz="1200" b="1" i="1" dirty="0"/>
              <a:t>Academy of Science's </a:t>
            </a:r>
            <a:r>
              <a:rPr lang="en-US" sz="1200" b="1" i="1" dirty="0" smtClean="0"/>
              <a:t>report on </a:t>
            </a:r>
            <a:r>
              <a:rPr lang="en-US" sz="1200" b="1" i="1" dirty="0"/>
              <a:t>Sustainability in an age of changing seas and oceans. Do you agree with its recommendations?</a:t>
            </a:r>
            <a:endParaRPr lang="nl-NL" sz="1200" b="1" i="1" dirty="0">
              <a:solidFill>
                <a:prstClr val="black"/>
              </a:solidFill>
            </a:endParaRPr>
          </a:p>
        </p:txBody>
      </p:sp>
    </p:spTree>
    <p:extLst>
      <p:ext uri="{BB962C8B-B14F-4D97-AF65-F5344CB8AC3E}">
        <p14:creationId xmlns:p14="http://schemas.microsoft.com/office/powerpoint/2010/main" val="4429811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5853" y="304556"/>
            <a:ext cx="2860482" cy="2110530"/>
          </a:xfrm>
          <a:prstGeom prst="rect">
            <a:avLst/>
          </a:prstGeom>
          <a:ln>
            <a:noFill/>
          </a:ln>
          <a:effectLst>
            <a:outerShdw blurRad="292100" dist="139700" dir="2700000" algn="tl" rotWithShape="0">
              <a:srgbClr val="333333">
                <a:alpha val="65000"/>
              </a:srgbClr>
            </a:outerShdw>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el 1"/>
          <p:cNvSpPr txBox="1">
            <a:spLocks/>
          </p:cNvSpPr>
          <p:nvPr/>
        </p:nvSpPr>
        <p:spPr>
          <a:xfrm>
            <a:off x="2940779" y="6095357"/>
            <a:ext cx="5974622" cy="32616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lnSpc>
                <a:spcPct val="100000"/>
              </a:lnSpc>
              <a:spcAft>
                <a:spcPts val="0"/>
              </a:spcAft>
            </a:pPr>
            <a:r>
              <a:rPr lang="en-US" sz="2800" b="1" i="1" dirty="0" smtClean="0">
                <a:solidFill>
                  <a:prstClr val="white">
                    <a:lumMod val="50000"/>
                  </a:prstClr>
                </a:solidFill>
                <a:effectLst>
                  <a:outerShdw blurRad="38100" dist="38100" dir="2700000" algn="tl">
                    <a:srgbClr val="000000">
                      <a:alpha val="43137"/>
                    </a:srgbClr>
                  </a:outerShdw>
                </a:effectLst>
              </a:rPr>
              <a:t>excellent marine research for society</a:t>
            </a:r>
            <a:endParaRPr lang="nl-NL" sz="2800" b="1" i="1" dirty="0">
              <a:solidFill>
                <a:prstClr val="white">
                  <a:lumMod val="50000"/>
                </a:prstClr>
              </a:solidFill>
              <a:effectLst>
                <a:outerShdw blurRad="38100" dist="38100" dir="2700000" algn="tl">
                  <a:srgbClr val="000000">
                    <a:alpha val="43137"/>
                  </a:srgbClr>
                </a:outerShdw>
              </a:effectLst>
            </a:endParaRPr>
          </a:p>
        </p:txBody>
      </p:sp>
      <p:sp>
        <p:nvSpPr>
          <p:cNvPr id="8" name="Titel 1"/>
          <p:cNvSpPr txBox="1">
            <a:spLocks/>
          </p:cNvSpPr>
          <p:nvPr/>
        </p:nvSpPr>
        <p:spPr>
          <a:xfrm>
            <a:off x="1914604" y="927735"/>
            <a:ext cx="7772400" cy="838641"/>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lnSpc>
                <a:spcPct val="100000"/>
              </a:lnSpc>
              <a:spcAft>
                <a:spcPts val="0"/>
              </a:spcAft>
            </a:pPr>
            <a:r>
              <a:rPr lang="en-US" b="1" i="1" dirty="0" smtClean="0">
                <a:solidFill>
                  <a:srgbClr val="F79646">
                    <a:lumMod val="60000"/>
                    <a:lumOff val="40000"/>
                  </a:srgbClr>
                </a:solidFill>
                <a:effectLst>
                  <a:outerShdw blurRad="38100" dist="38100" dir="2700000" algn="tl">
                    <a:srgbClr val="000000">
                      <a:alpha val="43137"/>
                    </a:srgbClr>
                  </a:outerShdw>
                </a:effectLst>
              </a:rPr>
              <a:t>Mission</a:t>
            </a:r>
            <a:r>
              <a:rPr lang="en-US" b="1" i="1" dirty="0" smtClean="0">
                <a:solidFill>
                  <a:prstClr val="white"/>
                </a:solidFill>
                <a:effectLst>
                  <a:outerShdw blurRad="38100" dist="38100" dir="2700000" algn="tl">
                    <a:srgbClr val="000000">
                      <a:alpha val="43137"/>
                    </a:srgbClr>
                  </a:outerShdw>
                </a:effectLst>
              </a:rPr>
              <a:t> </a:t>
            </a:r>
            <a:r>
              <a:rPr lang="en-US" b="1" i="1" dirty="0" smtClean="0">
                <a:solidFill>
                  <a:srgbClr val="1F497D"/>
                </a:solidFill>
                <a:effectLst>
                  <a:outerShdw blurRad="38100" dist="38100" dir="2700000" algn="tl">
                    <a:srgbClr val="000000">
                      <a:alpha val="43137"/>
                    </a:srgbClr>
                  </a:outerShdw>
                </a:effectLst>
              </a:rPr>
              <a:t>Blue Planet</a:t>
            </a:r>
            <a:endParaRPr lang="nl-NL" b="1" i="1" dirty="0">
              <a:solidFill>
                <a:srgbClr val="1F497D"/>
              </a:solidFill>
              <a:effectLst>
                <a:outerShdw blurRad="38100" dist="38100" dir="2700000" algn="tl">
                  <a:srgbClr val="000000">
                    <a:alpha val="43137"/>
                  </a:srgbClr>
                </a:outerShdw>
              </a:effectLst>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0843" y="764704"/>
            <a:ext cx="782924" cy="13744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txBox="1">
            <a:spLocks/>
          </p:cNvSpPr>
          <p:nvPr/>
        </p:nvSpPr>
        <p:spPr>
          <a:xfrm>
            <a:off x="1259632" y="2603223"/>
            <a:ext cx="7306403" cy="330399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lnSpc>
                <a:spcPct val="100000"/>
              </a:lnSpc>
              <a:spcAft>
                <a:spcPts val="0"/>
              </a:spcAft>
            </a:pPr>
            <a:r>
              <a:rPr lang="en-US" sz="1800" b="1" dirty="0" smtClean="0">
                <a:solidFill>
                  <a:prstClr val="black"/>
                </a:solidFill>
                <a:effectLst>
                  <a:outerShdw blurRad="50800" dist="38100" dir="2700000" algn="tl" rotWithShape="0">
                    <a:srgbClr val="000000">
                      <a:alpha val="43000"/>
                    </a:srgbClr>
                  </a:outerShdw>
                </a:effectLst>
              </a:rPr>
              <a:t>NIOZ: main research thrusts</a:t>
            </a:r>
            <a:r>
              <a:rPr lang="en-US" sz="1800" b="1" dirty="0" smtClean="0">
                <a:solidFill>
                  <a:prstClr val="black"/>
                </a:solidFill>
                <a:effectLst>
                  <a:outerShdw blurRad="50800" dist="38100" dir="2700000" algn="tl" rotWithShape="0">
                    <a:srgbClr val="000000">
                      <a:alpha val="43000"/>
                    </a:srgbClr>
                  </a:outerShdw>
                </a:effectLst>
              </a:rPr>
              <a:t>: </a:t>
            </a:r>
          </a:p>
          <a:p>
            <a:pPr fontAlgn="auto">
              <a:lnSpc>
                <a:spcPct val="100000"/>
              </a:lnSpc>
              <a:spcAft>
                <a:spcPts val="0"/>
              </a:spcAft>
            </a:pPr>
            <a:endParaRPr lang="en-US" sz="1800" b="1" i="1" dirty="0">
              <a:solidFill>
                <a:prstClr val="black"/>
              </a:solidFill>
              <a:effectLst>
                <a:outerShdw blurRad="50800" dist="38100" dir="2700000" algn="tl" rotWithShape="0">
                  <a:srgbClr val="000000">
                    <a:alpha val="43000"/>
                  </a:srgbClr>
                </a:outerShdw>
              </a:effectLst>
            </a:endParaRPr>
          </a:p>
          <a:p>
            <a:pPr lvl="1" fontAlgn="auto">
              <a:lnSpc>
                <a:spcPct val="100000"/>
              </a:lnSpc>
              <a:spcAft>
                <a:spcPts val="0"/>
              </a:spcAft>
              <a:buFont typeface="Wingdings" charset="2"/>
              <a:buChar char="ü"/>
            </a:pPr>
            <a:r>
              <a:rPr lang="en-US" sz="1800" b="1" i="1" dirty="0" smtClean="0">
                <a:solidFill>
                  <a:prstClr val="black"/>
                </a:solidFill>
                <a:effectLst>
                  <a:outerShdw blurRad="50800" dist="38100" dir="2700000" algn="tl" rotWithShape="0">
                    <a:srgbClr val="000000">
                      <a:alpha val="43000"/>
                    </a:srgbClr>
                  </a:outerShdw>
                </a:effectLst>
              </a:rPr>
              <a:t>Fundamental</a:t>
            </a:r>
            <a:r>
              <a:rPr lang="en-US" sz="1800" b="1" i="1" dirty="0" smtClean="0">
                <a:solidFill>
                  <a:prstClr val="black"/>
                </a:solidFill>
                <a:effectLst>
                  <a:outerShdw blurRad="50800" dist="38100" dir="2700000" algn="tl" rotWithShape="0">
                    <a:srgbClr val="000000">
                      <a:alpha val="43000"/>
                    </a:srgbClr>
                  </a:outerShdw>
                </a:effectLst>
              </a:rPr>
              <a:t>, multidisciplinary process-oriented marine research</a:t>
            </a:r>
          </a:p>
          <a:p>
            <a:pPr lvl="1" fontAlgn="auto">
              <a:lnSpc>
                <a:spcPct val="100000"/>
              </a:lnSpc>
              <a:spcAft>
                <a:spcPts val="0"/>
              </a:spcAft>
              <a:buFont typeface="Wingdings" charset="2"/>
              <a:buChar char="ü"/>
            </a:pPr>
            <a:r>
              <a:rPr lang="en-US" sz="1800" i="1" dirty="0" smtClean="0">
                <a:solidFill>
                  <a:prstClr val="black"/>
                </a:solidFill>
                <a:effectLst>
                  <a:outerShdw blurRad="50800" dist="38100" dir="2700000" algn="tl" rotWithShape="0">
                    <a:srgbClr val="000000">
                      <a:alpha val="43000"/>
                    </a:srgbClr>
                  </a:outerShdw>
                </a:effectLst>
              </a:rPr>
              <a:t>‘</a:t>
            </a:r>
            <a:r>
              <a:rPr lang="en-US" sz="1800" b="1" i="1" dirty="0" smtClean="0">
                <a:solidFill>
                  <a:prstClr val="black"/>
                </a:solidFill>
                <a:effectLst>
                  <a:outerShdw blurRad="50800" dist="38100" dir="2700000" algn="tl" rotWithShape="0">
                    <a:srgbClr val="000000">
                      <a:alpha val="43000"/>
                    </a:srgbClr>
                  </a:outerShdw>
                </a:effectLst>
              </a:rPr>
              <a:t>Building with Nature</a:t>
            </a:r>
            <a:r>
              <a:rPr lang="en-US" sz="1800" i="1" dirty="0" smtClean="0">
                <a:solidFill>
                  <a:prstClr val="black"/>
                </a:solidFill>
                <a:effectLst>
                  <a:outerShdw blurRad="50800" dist="38100" dir="2700000" algn="tl" rotWithShape="0">
                    <a:srgbClr val="000000">
                      <a:alpha val="43000"/>
                    </a:srgbClr>
                  </a:outerShdw>
                </a:effectLst>
              </a:rPr>
              <a:t>’ – fundamentals &amp; delta technology</a:t>
            </a:r>
          </a:p>
          <a:p>
            <a:pPr lvl="2" fontAlgn="auto">
              <a:lnSpc>
                <a:spcPct val="100000"/>
              </a:lnSpc>
              <a:spcAft>
                <a:spcPts val="0"/>
              </a:spcAft>
              <a:buFont typeface="Wingdings" charset="2"/>
              <a:buChar char="ü"/>
            </a:pPr>
            <a:r>
              <a:rPr lang="en-US" sz="1400" i="1" dirty="0" smtClean="0">
                <a:solidFill>
                  <a:prstClr val="black"/>
                </a:solidFill>
                <a:effectLst>
                  <a:outerShdw blurRad="50800" dist="38100" dir="2700000" algn="tl" rotWithShape="0">
                    <a:srgbClr val="000000">
                      <a:alpha val="43000"/>
                    </a:srgbClr>
                  </a:outerShdw>
                </a:effectLst>
              </a:rPr>
              <a:t>Dynamic sea level &amp; spatial ecosystem-physical </a:t>
            </a:r>
            <a:r>
              <a:rPr lang="en-US" sz="1400" i="1" dirty="0" smtClean="0">
                <a:solidFill>
                  <a:prstClr val="black"/>
                </a:solidFill>
                <a:effectLst>
                  <a:outerShdw blurRad="50800" dist="38100" dir="2700000" algn="tl" rotWithShape="0">
                    <a:srgbClr val="000000">
                      <a:alpha val="43000"/>
                    </a:srgbClr>
                  </a:outerShdw>
                </a:effectLst>
              </a:rPr>
              <a:t>responses</a:t>
            </a:r>
          </a:p>
          <a:p>
            <a:pPr lvl="2" fontAlgn="auto">
              <a:lnSpc>
                <a:spcPct val="100000"/>
              </a:lnSpc>
              <a:spcAft>
                <a:spcPts val="0"/>
              </a:spcAft>
              <a:buFont typeface="Wingdings" charset="2"/>
              <a:buChar char="ü"/>
            </a:pPr>
            <a:r>
              <a:rPr lang="en-US" sz="1400" i="1" dirty="0" smtClean="0">
                <a:solidFill>
                  <a:prstClr val="black"/>
                </a:solidFill>
                <a:effectLst>
                  <a:outerShdw blurRad="50800" dist="38100" dir="2700000" algn="tl" rotWithShape="0">
                    <a:srgbClr val="000000">
                      <a:alpha val="43000"/>
                    </a:srgbClr>
                  </a:outerShdw>
                </a:effectLst>
              </a:rPr>
              <a:t>Innovations </a:t>
            </a:r>
            <a:r>
              <a:rPr lang="en-US" sz="1400" i="1" dirty="0">
                <a:solidFill>
                  <a:prstClr val="black"/>
                </a:solidFill>
                <a:effectLst>
                  <a:outerShdw blurRad="50800" dist="38100" dir="2700000" algn="tl" rotWithShape="0">
                    <a:srgbClr val="000000">
                      <a:alpha val="43000"/>
                    </a:srgbClr>
                  </a:outerShdw>
                </a:effectLst>
              </a:rPr>
              <a:t>in spatial ecological </a:t>
            </a:r>
            <a:r>
              <a:rPr lang="en-US" sz="1400" i="1" dirty="0" smtClean="0">
                <a:solidFill>
                  <a:prstClr val="black"/>
                </a:solidFill>
                <a:effectLst>
                  <a:outerShdw blurRad="50800" dist="38100" dir="2700000" algn="tl" rotWithShape="0">
                    <a:srgbClr val="000000">
                      <a:alpha val="43000"/>
                    </a:srgbClr>
                  </a:outerShdw>
                </a:effectLst>
              </a:rPr>
              <a:t>monitoring</a:t>
            </a:r>
            <a:r>
              <a:rPr lang="en-US" sz="1400" i="1" dirty="0" smtClean="0">
                <a:solidFill>
                  <a:prstClr val="black"/>
                </a:solidFill>
                <a:effectLst>
                  <a:outerShdw blurRad="50800" dist="38100" dir="2700000" algn="tl" rotWithShape="0">
                    <a:srgbClr val="000000">
                      <a:alpha val="43000"/>
                    </a:srgbClr>
                  </a:outerShdw>
                </a:effectLst>
              </a:rPr>
              <a:t> </a:t>
            </a:r>
            <a:endParaRPr lang="en-US" sz="1400" i="1" dirty="0" smtClean="0">
              <a:solidFill>
                <a:prstClr val="black"/>
              </a:solidFill>
              <a:effectLst>
                <a:outerShdw blurRad="50800" dist="38100" dir="2700000" algn="tl" rotWithShape="0">
                  <a:srgbClr val="000000">
                    <a:alpha val="43000"/>
                  </a:srgbClr>
                </a:outerShdw>
              </a:effectLst>
            </a:endParaRPr>
          </a:p>
          <a:p>
            <a:pPr lvl="1" fontAlgn="auto">
              <a:lnSpc>
                <a:spcPct val="100000"/>
              </a:lnSpc>
              <a:spcAft>
                <a:spcPts val="0"/>
              </a:spcAft>
              <a:buFont typeface="Wingdings" charset="2"/>
              <a:buChar char="ü"/>
            </a:pPr>
            <a:r>
              <a:rPr lang="en-US" sz="1800" b="1" i="1" dirty="0" smtClean="0">
                <a:solidFill>
                  <a:prstClr val="black"/>
                </a:solidFill>
                <a:effectLst>
                  <a:outerShdw blurRad="50800" dist="38100" dir="2700000" algn="tl" rotWithShape="0">
                    <a:srgbClr val="000000">
                      <a:alpha val="43000"/>
                    </a:srgbClr>
                  </a:outerShdw>
                </a:effectLst>
              </a:rPr>
              <a:t>High CO2 studies</a:t>
            </a:r>
            <a:r>
              <a:rPr lang="en-US" sz="1800" i="1" dirty="0" smtClean="0">
                <a:solidFill>
                  <a:prstClr val="black"/>
                </a:solidFill>
                <a:effectLst>
                  <a:outerShdw blurRad="50800" dist="38100" dir="2700000" algn="tl" rotWithShape="0">
                    <a:srgbClr val="000000">
                      <a:alpha val="43000"/>
                    </a:srgbClr>
                  </a:outerShdw>
                </a:effectLst>
              </a:rPr>
              <a:t>, calcification</a:t>
            </a:r>
          </a:p>
          <a:p>
            <a:pPr lvl="1" fontAlgn="auto">
              <a:lnSpc>
                <a:spcPct val="100000"/>
              </a:lnSpc>
              <a:spcAft>
                <a:spcPts val="0"/>
              </a:spcAft>
              <a:buFont typeface="Wingdings" charset="2"/>
              <a:buChar char="ü"/>
            </a:pPr>
            <a:r>
              <a:rPr lang="en-US" sz="1800" b="1" i="1" dirty="0" smtClean="0">
                <a:solidFill>
                  <a:prstClr val="black"/>
                </a:solidFill>
                <a:effectLst>
                  <a:outerShdw blurRad="50800" dist="38100" dir="2700000" algn="tl" rotWithShape="0">
                    <a:srgbClr val="000000">
                      <a:alpha val="43000"/>
                    </a:srgbClr>
                  </a:outerShdw>
                </a:effectLst>
              </a:rPr>
              <a:t>Algal </a:t>
            </a:r>
            <a:r>
              <a:rPr lang="en-US" sz="1800" b="1" i="1" dirty="0" smtClean="0">
                <a:solidFill>
                  <a:prstClr val="black"/>
                </a:solidFill>
                <a:effectLst>
                  <a:outerShdw blurRad="50800" dist="38100" dir="2700000" algn="tl" rotWithShape="0">
                    <a:srgbClr val="000000">
                      <a:alpha val="43000"/>
                    </a:srgbClr>
                  </a:outerShdw>
                </a:effectLst>
              </a:rPr>
              <a:t>biomass (seaweed) </a:t>
            </a:r>
            <a:r>
              <a:rPr lang="en-US" sz="1800" i="1" dirty="0" smtClean="0">
                <a:solidFill>
                  <a:prstClr val="black"/>
                </a:solidFill>
                <a:effectLst>
                  <a:outerShdw blurRad="50800" dist="38100" dir="2700000" algn="tl" rotWithShape="0">
                    <a:srgbClr val="000000">
                      <a:alpha val="43000"/>
                    </a:srgbClr>
                  </a:outerShdw>
                </a:effectLst>
              </a:rPr>
              <a:t>fundamentals &amp; culturing</a:t>
            </a:r>
          </a:p>
          <a:p>
            <a:pPr lvl="1" fontAlgn="auto">
              <a:lnSpc>
                <a:spcPct val="100000"/>
              </a:lnSpc>
              <a:spcAft>
                <a:spcPts val="0"/>
              </a:spcAft>
              <a:buFont typeface="Wingdings" charset="2"/>
              <a:buChar char="ü"/>
            </a:pPr>
            <a:r>
              <a:rPr lang="en-US" sz="1800" b="1" i="1" dirty="0" smtClean="0">
                <a:solidFill>
                  <a:prstClr val="black"/>
                </a:solidFill>
                <a:effectLst>
                  <a:outerShdw blurRad="50800" dist="38100" dir="2700000" algn="tl" rotWithShape="0">
                    <a:srgbClr val="000000">
                      <a:alpha val="43000"/>
                    </a:srgbClr>
                  </a:outerShdw>
                </a:effectLst>
              </a:rPr>
              <a:t>Role of micro-organisms </a:t>
            </a:r>
            <a:r>
              <a:rPr lang="en-US" sz="1800" i="1" dirty="0" smtClean="0">
                <a:solidFill>
                  <a:prstClr val="black"/>
                </a:solidFill>
                <a:effectLst>
                  <a:outerShdw blurRad="50800" dist="38100" dir="2700000" algn="tl" rotWithShape="0">
                    <a:srgbClr val="000000">
                      <a:alpha val="43000"/>
                    </a:srgbClr>
                  </a:outerShdw>
                </a:effectLst>
              </a:rPr>
              <a:t>(microbiology, incl. viruses) (</a:t>
            </a:r>
            <a:r>
              <a:rPr lang="en-US" sz="1800" i="1" dirty="0" err="1" smtClean="0">
                <a:solidFill>
                  <a:prstClr val="black"/>
                </a:solidFill>
                <a:effectLst>
                  <a:outerShdw blurRad="50800" dist="38100" dir="2700000" algn="tl" rotWithShape="0">
                    <a:srgbClr val="000000">
                      <a:alpha val="43000"/>
                    </a:srgbClr>
                  </a:outerShdw>
                </a:effectLst>
              </a:rPr>
              <a:t>microplastics</a:t>
            </a:r>
            <a:r>
              <a:rPr lang="en-US" sz="1800" i="1" dirty="0" smtClean="0">
                <a:solidFill>
                  <a:prstClr val="black"/>
                </a:solidFill>
                <a:effectLst>
                  <a:outerShdw blurRad="50800" dist="38100" dir="2700000" algn="tl" rotWithShape="0">
                    <a:srgbClr val="000000">
                      <a:alpha val="43000"/>
                    </a:srgbClr>
                  </a:outerShdw>
                </a:effectLst>
              </a:rPr>
              <a:t>)</a:t>
            </a:r>
          </a:p>
          <a:p>
            <a:pPr lvl="1" fontAlgn="auto">
              <a:lnSpc>
                <a:spcPct val="100000"/>
              </a:lnSpc>
              <a:spcAft>
                <a:spcPts val="0"/>
              </a:spcAft>
              <a:buFont typeface="Wingdings" charset="2"/>
              <a:buChar char="ü"/>
            </a:pPr>
            <a:r>
              <a:rPr lang="en-US" sz="1800" b="1" i="1" dirty="0" smtClean="0">
                <a:solidFill>
                  <a:prstClr val="black"/>
                </a:solidFill>
                <a:effectLst>
                  <a:outerShdw blurRad="50800" dist="38100" dir="2700000" algn="tl" rotWithShape="0">
                    <a:srgbClr val="000000">
                      <a:alpha val="43000"/>
                    </a:srgbClr>
                  </a:outerShdw>
                </a:effectLst>
              </a:rPr>
              <a:t>Deep sea resources and ecology</a:t>
            </a:r>
          </a:p>
          <a:p>
            <a:pPr lvl="1" fontAlgn="auto">
              <a:lnSpc>
                <a:spcPct val="100000"/>
              </a:lnSpc>
              <a:spcAft>
                <a:spcPts val="0"/>
              </a:spcAft>
              <a:buFont typeface="Wingdings" charset="2"/>
              <a:buChar char="ü"/>
            </a:pPr>
            <a:r>
              <a:rPr lang="en-US" sz="1800" b="1" i="1" dirty="0" smtClean="0">
                <a:solidFill>
                  <a:prstClr val="black"/>
                </a:solidFill>
                <a:effectLst>
                  <a:outerShdw blurRad="50800" dist="38100" dir="2700000" algn="tl" rotWithShape="0">
                    <a:srgbClr val="000000">
                      <a:alpha val="43000"/>
                    </a:srgbClr>
                  </a:outerShdw>
                </a:effectLst>
              </a:rPr>
              <a:t>Blue energy</a:t>
            </a:r>
            <a:r>
              <a:rPr lang="en-US" sz="1800" i="1" dirty="0" smtClean="0">
                <a:solidFill>
                  <a:prstClr val="black"/>
                </a:solidFill>
                <a:effectLst>
                  <a:outerShdw blurRad="50800" dist="38100" dir="2700000" algn="tl" rotWithShape="0">
                    <a:srgbClr val="000000">
                      <a:alpha val="43000"/>
                    </a:srgbClr>
                  </a:outerShdw>
                </a:effectLst>
              </a:rPr>
              <a:t>, e.g., tidal energy</a:t>
            </a:r>
          </a:p>
          <a:p>
            <a:pPr lvl="1" fontAlgn="auto">
              <a:lnSpc>
                <a:spcPct val="100000"/>
              </a:lnSpc>
              <a:spcAft>
                <a:spcPts val="0"/>
              </a:spcAft>
              <a:buFont typeface="Wingdings" charset="2"/>
              <a:buChar char="ü"/>
            </a:pPr>
            <a:endParaRPr lang="nl-NL" sz="1800" i="1" dirty="0">
              <a:solidFill>
                <a:prstClr val="black"/>
              </a:solidFill>
            </a:endParaRPr>
          </a:p>
        </p:txBody>
      </p:sp>
    </p:spTree>
    <p:extLst>
      <p:ext uri="{BB962C8B-B14F-4D97-AF65-F5344CB8AC3E}">
        <p14:creationId xmlns:p14="http://schemas.microsoft.com/office/powerpoint/2010/main" val="730446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447" y="3599249"/>
            <a:ext cx="2344648" cy="130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3582" y="2031422"/>
            <a:ext cx="4537365" cy="1295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961929" y="78456"/>
            <a:ext cx="4248472" cy="461665"/>
          </a:xfrm>
          <a:prstGeom prst="rect">
            <a:avLst/>
          </a:prstGeom>
          <a:noFill/>
        </p:spPr>
        <p:txBody>
          <a:bodyPr wrap="square" rtlCol="0">
            <a:spAutoFit/>
          </a:bodyPr>
          <a:lstStyle/>
          <a:p>
            <a:pPr algn="l"/>
            <a:r>
              <a:rPr lang="en-US" b="1" i="1" dirty="0" smtClean="0">
                <a:solidFill>
                  <a:schemeClr val="tx2"/>
                </a:solidFill>
                <a:latin typeface="+mj-lt"/>
              </a:rPr>
              <a:t>Blue Growth focal points NIOZ</a:t>
            </a:r>
            <a:endParaRPr lang="nl-NL" b="1" i="1" dirty="0">
              <a:solidFill>
                <a:schemeClr val="tx2"/>
              </a:solidFill>
              <a:latin typeface="+mj-lt"/>
            </a:endParaRPr>
          </a:p>
        </p:txBody>
      </p:sp>
      <p:sp>
        <p:nvSpPr>
          <p:cNvPr id="3" name="TextBox 2"/>
          <p:cNvSpPr txBox="1"/>
          <p:nvPr/>
        </p:nvSpPr>
        <p:spPr>
          <a:xfrm>
            <a:off x="26164" y="856357"/>
            <a:ext cx="2761578" cy="6001643"/>
          </a:xfrm>
          <a:prstGeom prst="rect">
            <a:avLst/>
          </a:prstGeom>
          <a:noFill/>
        </p:spPr>
        <p:txBody>
          <a:bodyPr wrap="square" rtlCol="0">
            <a:spAutoFit/>
          </a:bodyPr>
          <a:lstStyle/>
          <a:p>
            <a:pPr algn="l"/>
            <a:endParaRPr lang="en-US" b="1" i="1" dirty="0" smtClean="0">
              <a:solidFill>
                <a:schemeClr val="tx2"/>
              </a:solidFill>
              <a:latin typeface="+mj-lt"/>
            </a:endParaRPr>
          </a:p>
          <a:p>
            <a:pPr algn="l"/>
            <a:r>
              <a:rPr lang="en-US" b="1" i="1" dirty="0" smtClean="0">
                <a:solidFill>
                  <a:schemeClr val="tx2"/>
                </a:solidFill>
                <a:latin typeface="+mj-lt"/>
              </a:rPr>
              <a:t>Sea </a:t>
            </a:r>
            <a:r>
              <a:rPr lang="en-US" b="1" i="1" dirty="0" smtClean="0">
                <a:solidFill>
                  <a:schemeClr val="tx2"/>
                </a:solidFill>
                <a:latin typeface="+mj-lt"/>
              </a:rPr>
              <a:t>weed</a:t>
            </a:r>
          </a:p>
          <a:p>
            <a:pPr algn="l"/>
            <a:endParaRPr lang="en-US" b="1" i="1" dirty="0" smtClean="0">
              <a:solidFill>
                <a:schemeClr val="tx2"/>
              </a:solidFill>
              <a:latin typeface="+mj-lt"/>
            </a:endParaRPr>
          </a:p>
          <a:p>
            <a:pPr algn="l"/>
            <a:endParaRPr lang="en-US" b="1" i="1" dirty="0" smtClean="0">
              <a:solidFill>
                <a:schemeClr val="tx2"/>
              </a:solidFill>
              <a:latin typeface="+mj-lt"/>
            </a:endParaRPr>
          </a:p>
          <a:p>
            <a:pPr algn="l"/>
            <a:r>
              <a:rPr lang="en-US" b="1" i="1" dirty="0" smtClean="0">
                <a:solidFill>
                  <a:schemeClr val="tx2"/>
                </a:solidFill>
                <a:latin typeface="+mj-lt"/>
              </a:rPr>
              <a:t>Tidal energy</a:t>
            </a:r>
          </a:p>
          <a:p>
            <a:pPr algn="l"/>
            <a:endParaRPr lang="en-US" b="1" i="1" dirty="0" smtClean="0">
              <a:solidFill>
                <a:schemeClr val="tx2"/>
              </a:solidFill>
              <a:latin typeface="+mj-lt"/>
            </a:endParaRPr>
          </a:p>
          <a:p>
            <a:pPr algn="l"/>
            <a:endParaRPr lang="en-US" b="1" i="1" dirty="0" smtClean="0">
              <a:solidFill>
                <a:schemeClr val="tx2"/>
              </a:solidFill>
              <a:latin typeface="+mj-lt"/>
            </a:endParaRPr>
          </a:p>
          <a:p>
            <a:pPr algn="l"/>
            <a:endParaRPr lang="en-US" b="1" i="1" dirty="0" smtClean="0">
              <a:solidFill>
                <a:schemeClr val="tx2"/>
              </a:solidFill>
              <a:latin typeface="+mj-lt"/>
            </a:endParaRPr>
          </a:p>
          <a:p>
            <a:pPr algn="l"/>
            <a:r>
              <a:rPr lang="en-US" b="1" i="1" dirty="0" smtClean="0">
                <a:solidFill>
                  <a:schemeClr val="tx2"/>
                </a:solidFill>
                <a:latin typeface="+mj-lt"/>
              </a:rPr>
              <a:t>Deep Sea Mining</a:t>
            </a:r>
          </a:p>
          <a:p>
            <a:pPr algn="l"/>
            <a:endParaRPr lang="en-US" b="1" i="1" dirty="0" smtClean="0">
              <a:solidFill>
                <a:schemeClr val="tx2"/>
              </a:solidFill>
              <a:latin typeface="+mj-lt"/>
            </a:endParaRPr>
          </a:p>
          <a:p>
            <a:pPr algn="l"/>
            <a:endParaRPr lang="en-US" b="1" i="1" dirty="0" smtClean="0">
              <a:solidFill>
                <a:schemeClr val="tx2"/>
              </a:solidFill>
              <a:latin typeface="+mj-lt"/>
            </a:endParaRPr>
          </a:p>
          <a:p>
            <a:pPr algn="l"/>
            <a:endParaRPr lang="en-US" b="1" i="1" dirty="0">
              <a:solidFill>
                <a:schemeClr val="tx2"/>
              </a:solidFill>
              <a:latin typeface="+mj-lt"/>
            </a:endParaRPr>
          </a:p>
          <a:p>
            <a:pPr algn="l"/>
            <a:r>
              <a:rPr lang="en-US" b="1" i="1" dirty="0" smtClean="0">
                <a:solidFill>
                  <a:schemeClr val="tx2"/>
                </a:solidFill>
                <a:latin typeface="+mj-lt"/>
              </a:rPr>
              <a:t>Ocean</a:t>
            </a:r>
            <a:br>
              <a:rPr lang="en-US" b="1" i="1" dirty="0" smtClean="0">
                <a:solidFill>
                  <a:schemeClr val="tx2"/>
                </a:solidFill>
                <a:latin typeface="+mj-lt"/>
              </a:rPr>
            </a:br>
            <a:r>
              <a:rPr lang="en-US" b="1" i="1" dirty="0" smtClean="0">
                <a:solidFill>
                  <a:schemeClr val="tx2"/>
                </a:solidFill>
                <a:latin typeface="+mj-lt"/>
              </a:rPr>
              <a:t>     Plastics</a:t>
            </a:r>
          </a:p>
          <a:p>
            <a:pPr algn="l"/>
            <a:endParaRPr lang="en-US" dirty="0" smtClean="0"/>
          </a:p>
          <a:p>
            <a:pPr algn="l"/>
            <a:endParaRPr lang="nl-NL" dirty="0"/>
          </a:p>
        </p:txBody>
      </p:sp>
      <p:grpSp>
        <p:nvGrpSpPr>
          <p:cNvPr id="4" name="Group 3"/>
          <p:cNvGrpSpPr/>
          <p:nvPr/>
        </p:nvGrpSpPr>
        <p:grpSpPr>
          <a:xfrm>
            <a:off x="1611478" y="484488"/>
            <a:ext cx="7409482" cy="1333956"/>
            <a:chOff x="1611478" y="484488"/>
            <a:chExt cx="7409482" cy="1333956"/>
          </a:xfrm>
        </p:grpSpPr>
        <p:pic>
          <p:nvPicPr>
            <p:cNvPr id="5" name="Afbeelding 11" descr="IMG_0149 uitsnede.jpg"/>
            <p:cNvPicPr>
              <a:picLocks noChangeAspect="1"/>
            </p:cNvPicPr>
            <p:nvPr/>
          </p:nvPicPr>
          <p:blipFill>
            <a:blip r:embed="rId4"/>
            <a:srcRect l="16933" t="4404" b="3101"/>
            <a:stretch>
              <a:fillRect/>
            </a:stretch>
          </p:blipFill>
          <p:spPr bwMode="auto">
            <a:xfrm>
              <a:off x="1611478" y="515581"/>
              <a:ext cx="1368152" cy="1302863"/>
            </a:xfrm>
            <a:prstGeom prst="rect">
              <a:avLst/>
            </a:prstGeom>
            <a:noFill/>
            <a:ln w="9525">
              <a:noFill/>
              <a:miter lim="800000"/>
              <a:headEnd/>
              <a:tailEnd/>
            </a:ln>
          </p:spPr>
        </p:pic>
        <p:pic>
          <p:nvPicPr>
            <p:cNvPr id="6" name="Content Placeholder 4"/>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6499739" y="484488"/>
              <a:ext cx="2521221" cy="130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79630" y="514974"/>
              <a:ext cx="1745638" cy="1303470"/>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0402" r="14757"/>
            <a:stretch/>
          </p:blipFill>
          <p:spPr bwMode="auto">
            <a:xfrm>
              <a:off x="4725268" y="514974"/>
              <a:ext cx="1774471" cy="1303470"/>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9"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11477" y="2017346"/>
            <a:ext cx="2240971" cy="12954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Content Placeholder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822409" y="2017346"/>
            <a:ext cx="1325656" cy="1312550"/>
          </a:xfrm>
          <a:prstGeom prst="rect">
            <a:avLst/>
          </a:prstGeom>
        </p:spPr>
      </p:pic>
      <p:pic>
        <p:nvPicPr>
          <p:cNvPr id="11"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201108" y="3429000"/>
            <a:ext cx="1328359" cy="1486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041331" y="3599250"/>
            <a:ext cx="2186212" cy="1318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267600" y="3599250"/>
            <a:ext cx="2060713" cy="1318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http://ecowatch.com/wp-content/uploads/2015/08/m34.jpg">
            <a:hlinkClick r:id="rId13"/>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931900" y="5252837"/>
            <a:ext cx="2179403" cy="12262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oceanconservancy.org/our-work/marine-debris/ocean-plastic-full-2015.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508269" y="5190104"/>
            <a:ext cx="1992316" cy="128901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encrypted-tbn3.gstatic.com/images?q=tbn:ANd9GcS_CiUA80KCw1ziHbFNfCM_9azuKpsACnM5PIY5viI6i48u86WCyA">
            <a:hlinkClick r:id="rId17"/>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723953" y="5259373"/>
            <a:ext cx="1219742" cy="121974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58408" y="223558"/>
            <a:ext cx="513339" cy="9011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2"/>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500585" y="5235372"/>
            <a:ext cx="2212100" cy="1243742"/>
          </a:xfrm>
          <a:prstGeom prst="rect">
            <a:avLst/>
          </a:prstGeom>
        </p:spPr>
      </p:pic>
    </p:spTree>
    <p:extLst>
      <p:ext uri="{BB962C8B-B14F-4D97-AF65-F5344CB8AC3E}">
        <p14:creationId xmlns:p14="http://schemas.microsoft.com/office/powerpoint/2010/main" val="24956885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2">
            <a:extLst>
              <a:ext uri="{28A0092B-C50C-407E-A947-70E740481C1C}">
                <a14:useLocalDpi xmlns:a14="http://schemas.microsoft.com/office/drawing/2010/main" val="0"/>
              </a:ext>
            </a:extLst>
          </a:blip>
          <a:srcRect l="17413" t="31147" r="20347" b="4757"/>
          <a:stretch/>
        </p:blipFill>
        <p:spPr>
          <a:xfrm>
            <a:off x="6273738" y="1840382"/>
            <a:ext cx="2700808" cy="2088232"/>
          </a:xfrm>
          <a:prstGeom prst="rect">
            <a:avLst/>
          </a:prstGeom>
        </p:spPr>
      </p:pic>
      <p:pic>
        <p:nvPicPr>
          <p:cNvPr id="2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9428" y="5244946"/>
            <a:ext cx="774220" cy="13591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6632"/>
            <a:ext cx="7009040" cy="4958318"/>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35896" y="4077072"/>
            <a:ext cx="5275684" cy="241570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586008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5853" y="304556"/>
            <a:ext cx="2860482" cy="2110530"/>
          </a:xfrm>
          <a:prstGeom prst="rect">
            <a:avLst/>
          </a:prstGeom>
          <a:ln>
            <a:noFill/>
          </a:ln>
          <a:effectLst>
            <a:outerShdw blurRad="292100" dist="139700" dir="2700000" algn="tl" rotWithShape="0">
              <a:srgbClr val="333333">
                <a:alpha val="65000"/>
              </a:srgbClr>
            </a:outerShdw>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el 1"/>
          <p:cNvSpPr txBox="1">
            <a:spLocks/>
          </p:cNvSpPr>
          <p:nvPr/>
        </p:nvSpPr>
        <p:spPr>
          <a:xfrm>
            <a:off x="2940779" y="6095357"/>
            <a:ext cx="5974622" cy="32616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lnSpc>
                <a:spcPct val="100000"/>
              </a:lnSpc>
              <a:spcAft>
                <a:spcPts val="0"/>
              </a:spcAft>
            </a:pPr>
            <a:r>
              <a:rPr lang="en-US" sz="2800" b="1" i="1" dirty="0" smtClean="0">
                <a:solidFill>
                  <a:prstClr val="white">
                    <a:lumMod val="50000"/>
                  </a:prstClr>
                </a:solidFill>
                <a:effectLst>
                  <a:outerShdw blurRad="38100" dist="38100" dir="2700000" algn="tl">
                    <a:srgbClr val="000000">
                      <a:alpha val="43137"/>
                    </a:srgbClr>
                  </a:outerShdw>
                </a:effectLst>
              </a:rPr>
              <a:t>excellent marine research for society</a:t>
            </a:r>
            <a:endParaRPr lang="nl-NL" sz="2800" b="1" i="1" dirty="0">
              <a:solidFill>
                <a:prstClr val="white">
                  <a:lumMod val="50000"/>
                </a:prstClr>
              </a:solidFill>
              <a:effectLst>
                <a:outerShdw blurRad="38100" dist="38100" dir="2700000" algn="tl">
                  <a:srgbClr val="000000">
                    <a:alpha val="43137"/>
                  </a:srgbClr>
                </a:outerShdw>
              </a:effectLst>
            </a:endParaRPr>
          </a:p>
        </p:txBody>
      </p:sp>
      <p:sp>
        <p:nvSpPr>
          <p:cNvPr id="8" name="Titel 1"/>
          <p:cNvSpPr txBox="1">
            <a:spLocks/>
          </p:cNvSpPr>
          <p:nvPr/>
        </p:nvSpPr>
        <p:spPr>
          <a:xfrm>
            <a:off x="1914604" y="927735"/>
            <a:ext cx="7772400" cy="838641"/>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lnSpc>
                <a:spcPct val="100000"/>
              </a:lnSpc>
              <a:spcAft>
                <a:spcPts val="0"/>
              </a:spcAft>
            </a:pPr>
            <a:r>
              <a:rPr lang="en-US" b="1" i="1" dirty="0" smtClean="0">
                <a:solidFill>
                  <a:srgbClr val="F79646">
                    <a:lumMod val="60000"/>
                    <a:lumOff val="40000"/>
                  </a:srgbClr>
                </a:solidFill>
                <a:effectLst>
                  <a:outerShdw blurRad="38100" dist="38100" dir="2700000" algn="tl">
                    <a:srgbClr val="000000">
                      <a:alpha val="43137"/>
                    </a:srgbClr>
                  </a:outerShdw>
                </a:effectLst>
              </a:rPr>
              <a:t>Mission</a:t>
            </a:r>
            <a:r>
              <a:rPr lang="en-US" b="1" i="1" dirty="0" smtClean="0">
                <a:solidFill>
                  <a:prstClr val="white"/>
                </a:solidFill>
                <a:effectLst>
                  <a:outerShdw blurRad="38100" dist="38100" dir="2700000" algn="tl">
                    <a:srgbClr val="000000">
                      <a:alpha val="43137"/>
                    </a:srgbClr>
                  </a:outerShdw>
                </a:effectLst>
              </a:rPr>
              <a:t> </a:t>
            </a:r>
            <a:r>
              <a:rPr lang="en-US" b="1" i="1" dirty="0" smtClean="0">
                <a:solidFill>
                  <a:srgbClr val="1F497D"/>
                </a:solidFill>
                <a:effectLst>
                  <a:outerShdw blurRad="38100" dist="38100" dir="2700000" algn="tl">
                    <a:srgbClr val="000000">
                      <a:alpha val="43137"/>
                    </a:srgbClr>
                  </a:outerShdw>
                </a:effectLst>
              </a:rPr>
              <a:t>Blue Planet</a:t>
            </a:r>
            <a:endParaRPr lang="nl-NL" b="1" i="1" dirty="0">
              <a:solidFill>
                <a:srgbClr val="1F497D"/>
              </a:solidFill>
              <a:effectLst>
                <a:outerShdw blurRad="38100" dist="38100" dir="2700000" algn="tl">
                  <a:srgbClr val="000000">
                    <a:alpha val="43137"/>
                  </a:srgbClr>
                </a:outerShdw>
              </a:effectLst>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0843" y="764704"/>
            <a:ext cx="782924" cy="13744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txBox="1">
            <a:spLocks/>
          </p:cNvSpPr>
          <p:nvPr/>
        </p:nvSpPr>
        <p:spPr>
          <a:xfrm>
            <a:off x="1259632" y="2603223"/>
            <a:ext cx="7306403" cy="330399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lnSpc>
                <a:spcPct val="100000"/>
              </a:lnSpc>
              <a:spcAft>
                <a:spcPts val="0"/>
              </a:spcAft>
            </a:pPr>
            <a:r>
              <a:rPr lang="en-US" sz="1800" b="1" dirty="0" smtClean="0">
                <a:solidFill>
                  <a:prstClr val="black"/>
                </a:solidFill>
                <a:effectLst>
                  <a:outerShdw blurRad="50800" dist="38100" dir="2700000" algn="tl" rotWithShape="0">
                    <a:srgbClr val="000000">
                      <a:alpha val="43000"/>
                    </a:srgbClr>
                  </a:outerShdw>
                </a:effectLst>
              </a:rPr>
              <a:t>NIOZ: main research thrusts</a:t>
            </a:r>
            <a:r>
              <a:rPr lang="en-US" sz="1800" b="1" dirty="0" smtClean="0">
                <a:solidFill>
                  <a:prstClr val="black"/>
                </a:solidFill>
                <a:effectLst>
                  <a:outerShdw blurRad="50800" dist="38100" dir="2700000" algn="tl" rotWithShape="0">
                    <a:srgbClr val="000000">
                      <a:alpha val="43000"/>
                    </a:srgbClr>
                  </a:outerShdw>
                </a:effectLst>
              </a:rPr>
              <a:t>: </a:t>
            </a:r>
          </a:p>
          <a:p>
            <a:pPr fontAlgn="auto">
              <a:lnSpc>
                <a:spcPct val="100000"/>
              </a:lnSpc>
              <a:spcAft>
                <a:spcPts val="0"/>
              </a:spcAft>
            </a:pPr>
            <a:endParaRPr lang="en-US" sz="1800" b="1" i="1" dirty="0">
              <a:solidFill>
                <a:prstClr val="black"/>
              </a:solidFill>
              <a:effectLst>
                <a:outerShdw blurRad="50800" dist="38100" dir="2700000" algn="tl" rotWithShape="0">
                  <a:srgbClr val="000000">
                    <a:alpha val="43000"/>
                  </a:srgbClr>
                </a:outerShdw>
              </a:effectLst>
            </a:endParaRPr>
          </a:p>
          <a:p>
            <a:pPr lvl="1" fontAlgn="auto">
              <a:lnSpc>
                <a:spcPct val="100000"/>
              </a:lnSpc>
              <a:spcAft>
                <a:spcPts val="0"/>
              </a:spcAft>
              <a:buFont typeface="Wingdings" charset="2"/>
              <a:buChar char="ü"/>
            </a:pPr>
            <a:r>
              <a:rPr lang="en-US" sz="1800" b="1" i="1" dirty="0" smtClean="0">
                <a:solidFill>
                  <a:prstClr val="black"/>
                </a:solidFill>
                <a:effectLst>
                  <a:outerShdw blurRad="50800" dist="38100" dir="2700000" algn="tl" rotWithShape="0">
                    <a:srgbClr val="000000">
                      <a:alpha val="43000"/>
                    </a:srgbClr>
                  </a:outerShdw>
                </a:effectLst>
              </a:rPr>
              <a:t>Fundamental</a:t>
            </a:r>
            <a:r>
              <a:rPr lang="en-US" sz="1800" b="1" i="1" dirty="0" smtClean="0">
                <a:solidFill>
                  <a:prstClr val="black"/>
                </a:solidFill>
                <a:effectLst>
                  <a:outerShdw blurRad="50800" dist="38100" dir="2700000" algn="tl" rotWithShape="0">
                    <a:srgbClr val="000000">
                      <a:alpha val="43000"/>
                    </a:srgbClr>
                  </a:outerShdw>
                </a:effectLst>
              </a:rPr>
              <a:t>, multidisciplinary process-oriented marine research</a:t>
            </a:r>
          </a:p>
          <a:p>
            <a:pPr lvl="1" fontAlgn="auto">
              <a:lnSpc>
                <a:spcPct val="100000"/>
              </a:lnSpc>
              <a:spcAft>
                <a:spcPts val="0"/>
              </a:spcAft>
              <a:buFont typeface="Wingdings" charset="2"/>
              <a:buChar char="ü"/>
            </a:pPr>
            <a:r>
              <a:rPr lang="en-US" sz="1800" i="1" dirty="0" smtClean="0">
                <a:solidFill>
                  <a:prstClr val="black"/>
                </a:solidFill>
                <a:effectLst>
                  <a:outerShdw blurRad="50800" dist="38100" dir="2700000" algn="tl" rotWithShape="0">
                    <a:srgbClr val="000000">
                      <a:alpha val="43000"/>
                    </a:srgbClr>
                  </a:outerShdw>
                </a:effectLst>
              </a:rPr>
              <a:t>‘</a:t>
            </a:r>
            <a:r>
              <a:rPr lang="en-US" sz="1800" b="1" i="1" dirty="0" smtClean="0">
                <a:solidFill>
                  <a:prstClr val="black"/>
                </a:solidFill>
                <a:effectLst>
                  <a:outerShdw blurRad="50800" dist="38100" dir="2700000" algn="tl" rotWithShape="0">
                    <a:srgbClr val="000000">
                      <a:alpha val="43000"/>
                    </a:srgbClr>
                  </a:outerShdw>
                </a:effectLst>
              </a:rPr>
              <a:t>Building with Nature</a:t>
            </a:r>
            <a:r>
              <a:rPr lang="en-US" sz="1800" i="1" dirty="0" smtClean="0">
                <a:solidFill>
                  <a:prstClr val="black"/>
                </a:solidFill>
                <a:effectLst>
                  <a:outerShdw blurRad="50800" dist="38100" dir="2700000" algn="tl" rotWithShape="0">
                    <a:srgbClr val="000000">
                      <a:alpha val="43000"/>
                    </a:srgbClr>
                  </a:outerShdw>
                </a:effectLst>
              </a:rPr>
              <a:t>’ – fundamentals &amp; delta technology</a:t>
            </a:r>
          </a:p>
          <a:p>
            <a:pPr lvl="2" fontAlgn="auto">
              <a:lnSpc>
                <a:spcPct val="100000"/>
              </a:lnSpc>
              <a:spcAft>
                <a:spcPts val="0"/>
              </a:spcAft>
              <a:buFont typeface="Wingdings" charset="2"/>
              <a:buChar char="ü"/>
            </a:pPr>
            <a:r>
              <a:rPr lang="en-US" sz="1400" i="1" dirty="0" smtClean="0">
                <a:solidFill>
                  <a:prstClr val="black"/>
                </a:solidFill>
                <a:effectLst>
                  <a:outerShdw blurRad="50800" dist="38100" dir="2700000" algn="tl" rotWithShape="0">
                    <a:srgbClr val="000000">
                      <a:alpha val="43000"/>
                    </a:srgbClr>
                  </a:outerShdw>
                </a:effectLst>
              </a:rPr>
              <a:t>Dynamic sea level &amp; spatial ecosystem-physical </a:t>
            </a:r>
            <a:r>
              <a:rPr lang="en-US" sz="1400" i="1" dirty="0" smtClean="0">
                <a:solidFill>
                  <a:prstClr val="black"/>
                </a:solidFill>
                <a:effectLst>
                  <a:outerShdw blurRad="50800" dist="38100" dir="2700000" algn="tl" rotWithShape="0">
                    <a:srgbClr val="000000">
                      <a:alpha val="43000"/>
                    </a:srgbClr>
                  </a:outerShdw>
                </a:effectLst>
              </a:rPr>
              <a:t>responses</a:t>
            </a:r>
          </a:p>
          <a:p>
            <a:pPr lvl="2" fontAlgn="auto">
              <a:lnSpc>
                <a:spcPct val="100000"/>
              </a:lnSpc>
              <a:spcAft>
                <a:spcPts val="0"/>
              </a:spcAft>
              <a:buFont typeface="Wingdings" charset="2"/>
              <a:buChar char="ü"/>
            </a:pPr>
            <a:r>
              <a:rPr lang="en-US" sz="1400" i="1" dirty="0" smtClean="0">
                <a:solidFill>
                  <a:prstClr val="black"/>
                </a:solidFill>
                <a:effectLst>
                  <a:outerShdw blurRad="50800" dist="38100" dir="2700000" algn="tl" rotWithShape="0">
                    <a:srgbClr val="000000">
                      <a:alpha val="43000"/>
                    </a:srgbClr>
                  </a:outerShdw>
                </a:effectLst>
              </a:rPr>
              <a:t>Innovations </a:t>
            </a:r>
            <a:r>
              <a:rPr lang="en-US" sz="1400" i="1" dirty="0">
                <a:solidFill>
                  <a:prstClr val="black"/>
                </a:solidFill>
                <a:effectLst>
                  <a:outerShdw blurRad="50800" dist="38100" dir="2700000" algn="tl" rotWithShape="0">
                    <a:srgbClr val="000000">
                      <a:alpha val="43000"/>
                    </a:srgbClr>
                  </a:outerShdw>
                </a:effectLst>
              </a:rPr>
              <a:t>in spatial ecological </a:t>
            </a:r>
            <a:r>
              <a:rPr lang="en-US" sz="1400" i="1" dirty="0" smtClean="0">
                <a:solidFill>
                  <a:prstClr val="black"/>
                </a:solidFill>
                <a:effectLst>
                  <a:outerShdw blurRad="50800" dist="38100" dir="2700000" algn="tl" rotWithShape="0">
                    <a:srgbClr val="000000">
                      <a:alpha val="43000"/>
                    </a:srgbClr>
                  </a:outerShdw>
                </a:effectLst>
              </a:rPr>
              <a:t>monitoring</a:t>
            </a:r>
            <a:r>
              <a:rPr lang="en-US" sz="1400" i="1" dirty="0" smtClean="0">
                <a:solidFill>
                  <a:prstClr val="black"/>
                </a:solidFill>
                <a:effectLst>
                  <a:outerShdw blurRad="50800" dist="38100" dir="2700000" algn="tl" rotWithShape="0">
                    <a:srgbClr val="000000">
                      <a:alpha val="43000"/>
                    </a:srgbClr>
                  </a:outerShdw>
                </a:effectLst>
              </a:rPr>
              <a:t> </a:t>
            </a:r>
            <a:endParaRPr lang="en-US" sz="1400" i="1" dirty="0" smtClean="0">
              <a:solidFill>
                <a:prstClr val="black"/>
              </a:solidFill>
              <a:effectLst>
                <a:outerShdw blurRad="50800" dist="38100" dir="2700000" algn="tl" rotWithShape="0">
                  <a:srgbClr val="000000">
                    <a:alpha val="43000"/>
                  </a:srgbClr>
                </a:outerShdw>
              </a:effectLst>
            </a:endParaRPr>
          </a:p>
          <a:p>
            <a:pPr lvl="1" fontAlgn="auto">
              <a:lnSpc>
                <a:spcPct val="100000"/>
              </a:lnSpc>
              <a:spcAft>
                <a:spcPts val="0"/>
              </a:spcAft>
              <a:buFont typeface="Wingdings" charset="2"/>
              <a:buChar char="ü"/>
            </a:pPr>
            <a:r>
              <a:rPr lang="en-US" sz="1800" b="1" i="1" dirty="0" smtClean="0">
                <a:solidFill>
                  <a:prstClr val="black"/>
                </a:solidFill>
                <a:effectLst>
                  <a:outerShdw blurRad="50800" dist="38100" dir="2700000" algn="tl" rotWithShape="0">
                    <a:srgbClr val="000000">
                      <a:alpha val="43000"/>
                    </a:srgbClr>
                  </a:outerShdw>
                </a:effectLst>
              </a:rPr>
              <a:t>High CO2 studies</a:t>
            </a:r>
            <a:r>
              <a:rPr lang="en-US" sz="1800" i="1" dirty="0" smtClean="0">
                <a:solidFill>
                  <a:prstClr val="black"/>
                </a:solidFill>
                <a:effectLst>
                  <a:outerShdw blurRad="50800" dist="38100" dir="2700000" algn="tl" rotWithShape="0">
                    <a:srgbClr val="000000">
                      <a:alpha val="43000"/>
                    </a:srgbClr>
                  </a:outerShdw>
                </a:effectLst>
              </a:rPr>
              <a:t>, calcification</a:t>
            </a:r>
          </a:p>
          <a:p>
            <a:pPr lvl="1" fontAlgn="auto">
              <a:lnSpc>
                <a:spcPct val="100000"/>
              </a:lnSpc>
              <a:spcAft>
                <a:spcPts val="0"/>
              </a:spcAft>
              <a:buFont typeface="Wingdings" charset="2"/>
              <a:buChar char="ü"/>
            </a:pPr>
            <a:r>
              <a:rPr lang="en-US" sz="1800" b="1" i="1" dirty="0" smtClean="0">
                <a:solidFill>
                  <a:prstClr val="black"/>
                </a:solidFill>
                <a:effectLst>
                  <a:outerShdw blurRad="50800" dist="38100" dir="2700000" algn="tl" rotWithShape="0">
                    <a:srgbClr val="000000">
                      <a:alpha val="43000"/>
                    </a:srgbClr>
                  </a:outerShdw>
                </a:effectLst>
              </a:rPr>
              <a:t>Algal </a:t>
            </a:r>
            <a:r>
              <a:rPr lang="en-US" sz="1800" b="1" i="1" dirty="0" smtClean="0">
                <a:solidFill>
                  <a:prstClr val="black"/>
                </a:solidFill>
                <a:effectLst>
                  <a:outerShdw blurRad="50800" dist="38100" dir="2700000" algn="tl" rotWithShape="0">
                    <a:srgbClr val="000000">
                      <a:alpha val="43000"/>
                    </a:srgbClr>
                  </a:outerShdw>
                </a:effectLst>
              </a:rPr>
              <a:t>biomass (seaweed) </a:t>
            </a:r>
            <a:r>
              <a:rPr lang="en-US" sz="1800" i="1" dirty="0" smtClean="0">
                <a:solidFill>
                  <a:prstClr val="black"/>
                </a:solidFill>
                <a:effectLst>
                  <a:outerShdw blurRad="50800" dist="38100" dir="2700000" algn="tl" rotWithShape="0">
                    <a:srgbClr val="000000">
                      <a:alpha val="43000"/>
                    </a:srgbClr>
                  </a:outerShdw>
                </a:effectLst>
              </a:rPr>
              <a:t>fundamentals &amp; culturing</a:t>
            </a:r>
          </a:p>
          <a:p>
            <a:pPr lvl="1" fontAlgn="auto">
              <a:lnSpc>
                <a:spcPct val="100000"/>
              </a:lnSpc>
              <a:spcAft>
                <a:spcPts val="0"/>
              </a:spcAft>
              <a:buFont typeface="Wingdings" charset="2"/>
              <a:buChar char="ü"/>
            </a:pPr>
            <a:r>
              <a:rPr lang="en-US" sz="1800" b="1" i="1" dirty="0" smtClean="0">
                <a:solidFill>
                  <a:prstClr val="black"/>
                </a:solidFill>
                <a:effectLst>
                  <a:outerShdw blurRad="50800" dist="38100" dir="2700000" algn="tl" rotWithShape="0">
                    <a:srgbClr val="000000">
                      <a:alpha val="43000"/>
                    </a:srgbClr>
                  </a:outerShdw>
                </a:effectLst>
              </a:rPr>
              <a:t>Role of micro-organisms </a:t>
            </a:r>
            <a:r>
              <a:rPr lang="en-US" sz="1800" i="1" dirty="0" smtClean="0">
                <a:solidFill>
                  <a:prstClr val="black"/>
                </a:solidFill>
                <a:effectLst>
                  <a:outerShdw blurRad="50800" dist="38100" dir="2700000" algn="tl" rotWithShape="0">
                    <a:srgbClr val="000000">
                      <a:alpha val="43000"/>
                    </a:srgbClr>
                  </a:outerShdw>
                </a:effectLst>
              </a:rPr>
              <a:t>(microbiology, incl. viruses) (</a:t>
            </a:r>
            <a:r>
              <a:rPr lang="en-US" sz="1800" i="1" dirty="0" err="1" smtClean="0">
                <a:solidFill>
                  <a:prstClr val="black"/>
                </a:solidFill>
                <a:effectLst>
                  <a:outerShdw blurRad="50800" dist="38100" dir="2700000" algn="tl" rotWithShape="0">
                    <a:srgbClr val="000000">
                      <a:alpha val="43000"/>
                    </a:srgbClr>
                  </a:outerShdw>
                </a:effectLst>
              </a:rPr>
              <a:t>microplastics</a:t>
            </a:r>
            <a:r>
              <a:rPr lang="en-US" sz="1800" i="1" dirty="0" smtClean="0">
                <a:solidFill>
                  <a:prstClr val="black"/>
                </a:solidFill>
                <a:effectLst>
                  <a:outerShdw blurRad="50800" dist="38100" dir="2700000" algn="tl" rotWithShape="0">
                    <a:srgbClr val="000000">
                      <a:alpha val="43000"/>
                    </a:srgbClr>
                  </a:outerShdw>
                </a:effectLst>
              </a:rPr>
              <a:t>)</a:t>
            </a:r>
          </a:p>
          <a:p>
            <a:pPr lvl="1" fontAlgn="auto">
              <a:lnSpc>
                <a:spcPct val="100000"/>
              </a:lnSpc>
              <a:spcAft>
                <a:spcPts val="0"/>
              </a:spcAft>
              <a:buFont typeface="Wingdings" charset="2"/>
              <a:buChar char="ü"/>
            </a:pPr>
            <a:r>
              <a:rPr lang="en-US" sz="1800" b="1" i="1" dirty="0" smtClean="0">
                <a:solidFill>
                  <a:prstClr val="black"/>
                </a:solidFill>
                <a:effectLst>
                  <a:outerShdw blurRad="50800" dist="38100" dir="2700000" algn="tl" rotWithShape="0">
                    <a:srgbClr val="000000">
                      <a:alpha val="43000"/>
                    </a:srgbClr>
                  </a:outerShdw>
                </a:effectLst>
              </a:rPr>
              <a:t>Deep sea resources and ecology</a:t>
            </a:r>
          </a:p>
          <a:p>
            <a:pPr lvl="1" fontAlgn="auto">
              <a:lnSpc>
                <a:spcPct val="100000"/>
              </a:lnSpc>
              <a:spcAft>
                <a:spcPts val="0"/>
              </a:spcAft>
              <a:buFont typeface="Wingdings" charset="2"/>
              <a:buChar char="ü"/>
            </a:pPr>
            <a:r>
              <a:rPr lang="en-US" sz="1800" b="1" i="1" dirty="0" smtClean="0">
                <a:solidFill>
                  <a:prstClr val="black"/>
                </a:solidFill>
                <a:effectLst>
                  <a:outerShdw blurRad="50800" dist="38100" dir="2700000" algn="tl" rotWithShape="0">
                    <a:srgbClr val="000000">
                      <a:alpha val="43000"/>
                    </a:srgbClr>
                  </a:outerShdw>
                </a:effectLst>
              </a:rPr>
              <a:t>Blue energy</a:t>
            </a:r>
            <a:r>
              <a:rPr lang="en-US" sz="1800" i="1" dirty="0" smtClean="0">
                <a:solidFill>
                  <a:prstClr val="black"/>
                </a:solidFill>
                <a:effectLst>
                  <a:outerShdw blurRad="50800" dist="38100" dir="2700000" algn="tl" rotWithShape="0">
                    <a:srgbClr val="000000">
                      <a:alpha val="43000"/>
                    </a:srgbClr>
                  </a:outerShdw>
                </a:effectLst>
              </a:rPr>
              <a:t>, e.g., tidal energy</a:t>
            </a:r>
          </a:p>
          <a:p>
            <a:pPr lvl="1" fontAlgn="auto">
              <a:lnSpc>
                <a:spcPct val="100000"/>
              </a:lnSpc>
              <a:spcAft>
                <a:spcPts val="0"/>
              </a:spcAft>
              <a:buFont typeface="Wingdings" charset="2"/>
              <a:buChar char="ü"/>
            </a:pPr>
            <a:endParaRPr lang="nl-NL" sz="1800" i="1" dirty="0">
              <a:solidFill>
                <a:prstClr val="black"/>
              </a:solidFill>
            </a:endParaRPr>
          </a:p>
        </p:txBody>
      </p:sp>
    </p:spTree>
    <p:extLst>
      <p:ext uri="{BB962C8B-B14F-4D97-AF65-F5344CB8AC3E}">
        <p14:creationId xmlns:p14="http://schemas.microsoft.com/office/powerpoint/2010/main" val="2008250585"/>
      </p:ext>
    </p:extLst>
  </p:cSld>
  <p:clrMapOvr>
    <a:masterClrMapping/>
  </p:clrMapOvr>
  <p:timing>
    <p:tnLst>
      <p:par>
        <p:cTn id="1" dur="indefinite" restart="never" nodeType="tmRoot"/>
      </p:par>
    </p:tnLst>
  </p:timing>
</p:sld>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6837</TotalTime>
  <Words>373</Words>
  <Application>Microsoft Macintosh PowerPoint</Application>
  <PresentationFormat>On-screen Show (4:3)</PresentationFormat>
  <Paragraphs>92</Paragraphs>
  <Slides>9</Slides>
  <Notes>2</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9</vt:i4>
      </vt:variant>
    </vt:vector>
  </HeadingPairs>
  <TitlesOfParts>
    <vt:vector size="20" baseType="lpstr">
      <vt:lpstr>Calibri</vt:lpstr>
      <vt:lpstr>Franklin Gothic Medium</vt:lpstr>
      <vt:lpstr>ＭＳ Ｐゴシック</vt:lpstr>
      <vt:lpstr>Verdana</vt:lpstr>
      <vt:lpstr>Wingdings</vt:lpstr>
      <vt:lpstr>Arial</vt:lpstr>
      <vt:lpstr>2_Custom Design</vt:lpstr>
      <vt:lpstr>1_Office-thema</vt:lpstr>
      <vt:lpstr>2_Office-thema</vt:lpstr>
      <vt:lpstr>2_Office Theme</vt:lpstr>
      <vt:lpstr>4_Office Theme</vt:lpstr>
      <vt:lpstr>The National Oceanographic Institute of The Netherlands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Katja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Henk Brinkhuis</cp:lastModifiedBy>
  <cp:revision>760</cp:revision>
  <dcterms:created xsi:type="dcterms:W3CDTF">2014-01-04T14:29:12Z</dcterms:created>
  <dcterms:modified xsi:type="dcterms:W3CDTF">2016-02-28T13:21:55Z</dcterms:modified>
</cp:coreProperties>
</file>