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1"/>
  </p:notesMasterIdLst>
  <p:sldIdLst>
    <p:sldId id="305" r:id="rId2"/>
    <p:sldId id="346" r:id="rId3"/>
    <p:sldId id="314" r:id="rId4"/>
    <p:sldId id="302" r:id="rId5"/>
    <p:sldId id="347" r:id="rId6"/>
    <p:sldId id="348" r:id="rId7"/>
    <p:sldId id="320" r:id="rId8"/>
    <p:sldId id="312" r:id="rId9"/>
    <p:sldId id="313" r:id="rId10"/>
    <p:sldId id="323" r:id="rId11"/>
    <p:sldId id="296" r:id="rId12"/>
    <p:sldId id="322" r:id="rId13"/>
    <p:sldId id="350" r:id="rId14"/>
    <p:sldId id="327" r:id="rId15"/>
    <p:sldId id="316" r:id="rId16"/>
    <p:sldId id="330" r:id="rId17"/>
    <p:sldId id="351" r:id="rId18"/>
    <p:sldId id="361" r:id="rId19"/>
    <p:sldId id="325" r:id="rId20"/>
    <p:sldId id="332" r:id="rId21"/>
    <p:sldId id="356" r:id="rId22"/>
    <p:sldId id="358" r:id="rId23"/>
    <p:sldId id="357" r:id="rId24"/>
    <p:sldId id="354" r:id="rId25"/>
    <p:sldId id="359" r:id="rId26"/>
    <p:sldId id="360" r:id="rId27"/>
    <p:sldId id="331" r:id="rId28"/>
    <p:sldId id="300" r:id="rId29"/>
    <p:sldId id="365" r:id="rId30"/>
    <p:sldId id="366" r:id="rId31"/>
    <p:sldId id="369" r:id="rId32"/>
    <p:sldId id="368" r:id="rId33"/>
    <p:sldId id="381" r:id="rId34"/>
    <p:sldId id="370" r:id="rId35"/>
    <p:sldId id="371" r:id="rId36"/>
    <p:sldId id="372" r:id="rId37"/>
    <p:sldId id="373" r:id="rId38"/>
    <p:sldId id="374" r:id="rId39"/>
    <p:sldId id="375" r:id="rId40"/>
    <p:sldId id="376" r:id="rId41"/>
    <p:sldId id="378" r:id="rId42"/>
    <p:sldId id="379" r:id="rId43"/>
    <p:sldId id="380" r:id="rId44"/>
    <p:sldId id="367" r:id="rId45"/>
    <p:sldId id="362" r:id="rId46"/>
    <p:sldId id="363" r:id="rId47"/>
    <p:sldId id="364" r:id="rId48"/>
    <p:sldId id="349" r:id="rId49"/>
    <p:sldId id="321" r:id="rId50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nningw" initials="h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48" autoAdjust="0"/>
    <p:restoredTop sz="94629" autoAdjust="0"/>
  </p:normalViewPr>
  <p:slideViewPr>
    <p:cSldViewPr>
      <p:cViewPr varScale="1">
        <p:scale>
          <a:sx n="73" d="100"/>
          <a:sy n="73" d="100"/>
        </p:scale>
        <p:origin x="-45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CB38AAC9-EA3B-4518-92CF-329686D977E2}" type="datetimeFigureOut">
              <a:rPr lang="it-IT"/>
              <a:pPr>
                <a:defRPr/>
              </a:pPr>
              <a:t>06/02/2012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87C19E90-BB2D-4C93-BB90-B538784CE5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\\Ettserver\Marketing\Loghi\Ett\ett_piccol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472" y="5661248"/>
            <a:ext cx="1311341" cy="47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Users\ugo.galassi\Desktop\EMODNET\PPT\top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1985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olo 1"/>
          <p:cNvSpPr txBox="1">
            <a:spLocks/>
          </p:cNvSpPr>
          <p:nvPr userDrawn="1"/>
        </p:nvSpPr>
        <p:spPr>
          <a:xfrm>
            <a:off x="179388" y="2060575"/>
            <a:ext cx="8713787" cy="216058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Service Contract. No. MARE/2010/02 </a:t>
            </a:r>
          </a:p>
          <a:p>
            <a:pPr algn="ctr"/>
            <a:endParaRPr lang="en-US" sz="2400" b="1" kern="1200" dirty="0" smtClean="0">
              <a:solidFill>
                <a:schemeClr val="tx1"/>
              </a:solidFill>
              <a:latin typeface="Arial" charset="0"/>
              <a:ea typeface="+mn-ea"/>
              <a:cs typeface="Arial" charset="0"/>
            </a:endParaRPr>
          </a:p>
          <a:p>
            <a:pPr algn="ctr"/>
            <a:r>
              <a:rPr lang="en-GB" sz="24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Preparatory Actions for European Marine Observation and Data Network</a:t>
            </a:r>
          </a:p>
          <a:p>
            <a:pPr algn="ctr"/>
            <a:r>
              <a:rPr lang="en-GB" sz="24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</a:t>
            </a:r>
            <a:endParaRPr lang="it-IT" sz="2400" kern="1200" dirty="0" smtClean="0">
              <a:solidFill>
                <a:schemeClr val="tx1"/>
              </a:solidFill>
              <a:latin typeface="Arial" charset="0"/>
              <a:ea typeface="+mn-ea"/>
              <a:cs typeface="Arial" charset="0"/>
            </a:endParaRPr>
          </a:p>
          <a:p>
            <a:pPr algn="ctr"/>
            <a:r>
              <a:rPr lang="en-GB" sz="24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Physical Parameters Lot</a:t>
            </a:r>
            <a:r>
              <a:rPr lang="en-US" sz="24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 [SI2.579120]</a:t>
            </a:r>
            <a:endParaRPr lang="en-US" sz="2400" cap="small" noProof="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7" name="Picture 3" descr="\\Ett2\produzione\Sviluppo\DGMare.EmodNet\Documentazione\DocumentazioneProgetto\2011.01.25.KickOff\PPT.ETT\Logos\Bodc_logo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5588025"/>
            <a:ext cx="6477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\\Ett2\produzione\Sviluppo\DGMare.EmodNet\Documentazione\DocumentazioneProgetto\2011.01.25.KickOff\PPT.ETT\Logos\smhi2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5113" y="5661025"/>
            <a:ext cx="9525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\\Ett2\produzione\Sviluppo\DGMare.EmodNet\Documentazione\DocumentazioneProgetto\2011.01.25.KickOff\PPT.ETT\Logos\maris2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5611813"/>
            <a:ext cx="11525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\\Ett2\produzione\Sviluppo\DGMare.EmodNet\Documentazione\DocumentazioneProgetto\2011.01.25.KickOff\PPT.ETT\Logos\logo_enea.jp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713" y="5719763"/>
            <a:ext cx="1260475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\\Ett2\produzione\Sviluppo\DGMare.EmodNet\Documentazione\DocumentazioneProgetto\2011.01.25.KickOff\PPT.ETT\Logos\ifremer2.png"/>
          <p:cNvPicPr>
            <a:picLocks noChangeAspect="1" noChangeArrowheads="1"/>
          </p:cNvPicPr>
          <p:nvPr userDrawn="1"/>
        </p:nvPicPr>
        <p:blipFill>
          <a:blip r:embed="rId8" cstate="print"/>
          <a:srcRect r="25000"/>
          <a:stretch>
            <a:fillRect/>
          </a:stretch>
        </p:blipFill>
        <p:spPr bwMode="auto">
          <a:xfrm>
            <a:off x="4500563" y="5661025"/>
            <a:ext cx="15113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\\Ett2\produzione\Sviluppo\DGMare.EmodNet\Documentazione\DocumentazioneProgetto\2011.01.25.KickOff\PPT.ETT\Logos\bodc2.pn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48264" y="5370800"/>
            <a:ext cx="864394" cy="86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C:\Users\ugo.galassi\Desktop\EMODNET\PPT\top.jp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91440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39752" y="457200"/>
            <a:ext cx="440055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 userDrawn="1"/>
        </p:nvSpPr>
        <p:spPr>
          <a:xfrm>
            <a:off x="0" y="1"/>
            <a:ext cx="9144000" cy="1124743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5" name="Picture 2" descr="C:\Users\ugo.galassi\Desktop\EMODNET\PPT\top.jpg"/>
          <p:cNvPicPr>
            <a:picLocks noChangeAspect="1" noChangeArrowheads="1"/>
          </p:cNvPicPr>
          <p:nvPr userDrawn="1"/>
        </p:nvPicPr>
        <p:blipFill>
          <a:blip r:embed="rId2" cstate="print"/>
          <a:srcRect t="50000"/>
          <a:stretch>
            <a:fillRect/>
          </a:stretch>
        </p:blipFill>
        <p:spPr bwMode="auto">
          <a:xfrm>
            <a:off x="0" y="0"/>
            <a:ext cx="91440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ugo.galassi\Desktop\EMODNET\PPT\top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1985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\\Ett2\produzione\Sviluppo\DGMare.EmodNet\Documentazione\DocumentazioneProgetto\Layout.Emodnet\Logo_min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5589588"/>
            <a:ext cx="646112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776808" y="1268760"/>
            <a:ext cx="7467600" cy="4873752"/>
          </a:xfrm>
        </p:spPr>
        <p:txBody>
          <a:bodyPr/>
          <a:lstStyle>
            <a:lvl1pPr>
              <a:buClr>
                <a:srgbClr val="0070C0"/>
              </a:buClr>
              <a:defRPr>
                <a:latin typeface="+mj-lt"/>
              </a:defRPr>
            </a:lvl1pPr>
            <a:lvl2pPr>
              <a:buClr>
                <a:srgbClr val="0070C0"/>
              </a:buClr>
              <a:defRPr>
                <a:latin typeface="+mj-lt"/>
              </a:defRPr>
            </a:lvl2pPr>
            <a:lvl3pPr>
              <a:buClr>
                <a:srgbClr val="0070C0"/>
              </a:buClr>
              <a:defRPr>
                <a:latin typeface="+mj-lt"/>
              </a:defRPr>
            </a:lvl3pPr>
            <a:lvl4pPr>
              <a:buClr>
                <a:srgbClr val="0070C0"/>
              </a:buClr>
              <a:defRPr>
                <a:latin typeface="+mj-lt"/>
              </a:defRPr>
            </a:lvl4pPr>
            <a:lvl5pPr>
              <a:buClr>
                <a:srgbClr val="0070C0"/>
              </a:buClr>
              <a:defRPr>
                <a:latin typeface="+mj-lt"/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10" name="Titolo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go.galassi\Desktop\EMODNET\PPT\top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1985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\\Ett2\produzione\Sviluppo\DGMare.EmodNet\Documentazione\DocumentazioneProgetto\Layout.Emodnet\Logo_min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5589588"/>
            <a:ext cx="646112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go.galassi\Desktop\EMODNET\PPT\top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1985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\\Ett2\produzione\Sviluppo\DGMare.EmodNet\Documentazione\DocumentazioneProgetto\Layout.Emodnet\Logo_min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5589588"/>
            <a:ext cx="646112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1027" name="Segnaposto testo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pic>
        <p:nvPicPr>
          <p:cNvPr id="1028" name="Picture 3" descr="C:\Users\ugo.galassi\Desktop\EMODNET\PPT\top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41985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2" descr="\\Ett2\produzione\Sviluppo\DGMare.EmodNet\Documentazione\DocumentazioneProgetto\Layout.Emodnet\Logo_mini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16913" y="5589588"/>
            <a:ext cx="646112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 cap="small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rgbClr val="0070C0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Cambria" pitchFamily="18" charset="0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Cambria" pitchFamily="18" charset="0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Cambria" pitchFamily="18" charset="0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Cambria" pitchFamily="18" charset="0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edios-test.maris2.nl/v_edios_v2/result.asp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edios-test.maris2.nl/v_edios_v2/result.asp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31.png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image" Target="../media/image39.png"/><Relationship Id="rId9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odnet-physics.eu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151.1.25.87/emodnet_test/prt_home.asp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contenuto 1"/>
          <p:cNvSpPr>
            <a:spLocks noGrp="1"/>
          </p:cNvSpPr>
          <p:nvPr>
            <p:ph sz="quarter" idx="1"/>
          </p:nvPr>
        </p:nvSpPr>
        <p:spPr>
          <a:xfrm>
            <a:off x="467544" y="1268760"/>
            <a:ext cx="8229600" cy="1924050"/>
          </a:xfrm>
        </p:spPr>
        <p:txBody>
          <a:bodyPr/>
          <a:lstStyle/>
          <a:p>
            <a:r>
              <a:rPr lang="en-US" sz="2000" dirty="0" smtClean="0"/>
              <a:t>EuroGOOS is an Association of Agencies to further the goals of GOOS</a:t>
            </a:r>
          </a:p>
          <a:p>
            <a:r>
              <a:rPr lang="en-GB" sz="2000" dirty="0" smtClean="0"/>
              <a:t>Promote Operational Oceanography  fostering a sustained production of </a:t>
            </a:r>
            <a:r>
              <a:rPr lang="en-GB" sz="2000" dirty="0" smtClean="0">
                <a:solidFill>
                  <a:srgbClr val="C00000"/>
                </a:solidFill>
              </a:rPr>
              <a:t>services at a Regional </a:t>
            </a:r>
            <a:r>
              <a:rPr lang="en-GB" sz="2000" dirty="0" smtClean="0">
                <a:solidFill>
                  <a:srgbClr val="C00000"/>
                </a:solidFill>
              </a:rPr>
              <a:t>scale </a:t>
            </a:r>
            <a:r>
              <a:rPr lang="en-GB" sz="2000" dirty="0" smtClean="0">
                <a:solidFill>
                  <a:srgbClr val="C00000"/>
                </a:solidFill>
                <a:sym typeface="Wingdings" pitchFamily="2" charset="2"/>
              </a:rPr>
              <a:t> (ROOS)</a:t>
            </a:r>
            <a:endParaRPr lang="en-GB" sz="2000" dirty="0" smtClean="0">
              <a:solidFill>
                <a:srgbClr val="C00000"/>
              </a:solidFill>
            </a:endParaRPr>
          </a:p>
          <a:p>
            <a:r>
              <a:rPr lang="en-GB" sz="2000" dirty="0" smtClean="0">
                <a:solidFill>
                  <a:srgbClr val="C00000"/>
                </a:solidFill>
              </a:rPr>
              <a:t>Real time data exchange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it-IT" sz="2000" dirty="0" smtClean="0"/>
          </a:p>
        </p:txBody>
      </p:sp>
      <p:sp>
        <p:nvSpPr>
          <p:cNvPr id="43011" name="Titolo 2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it-IT" i="1" cap="none" dirty="0" smtClean="0">
                <a:solidFill>
                  <a:srgbClr val="0070C0"/>
                </a:solidFill>
                <a:latin typeface="Arial" pitchFamily="34" charset="0"/>
                <a:ea typeface="+mj-ea"/>
              </a:rPr>
              <a:t>EMODnet PP and EuroGOOS</a:t>
            </a:r>
          </a:p>
        </p:txBody>
      </p:sp>
      <p:pic>
        <p:nvPicPr>
          <p:cNvPr id="4" name="Immagine 3" descr="EuroGOOS.gif"/>
          <p:cNvPicPr>
            <a:picLocks noChangeAspect="1"/>
          </p:cNvPicPr>
          <p:nvPr/>
        </p:nvPicPr>
        <p:blipFill>
          <a:blip r:embed="rId2" cstate="print"/>
          <a:srcRect l="7754" t="3321" b="25067"/>
          <a:stretch>
            <a:fillRect/>
          </a:stretch>
        </p:blipFill>
        <p:spPr>
          <a:xfrm>
            <a:off x="8028384" y="3573016"/>
            <a:ext cx="785818" cy="785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18437" name="Gruppo 55"/>
          <p:cNvGrpSpPr>
            <a:grpSpLocks/>
          </p:cNvGrpSpPr>
          <p:nvPr/>
        </p:nvGrpSpPr>
        <p:grpSpPr bwMode="auto">
          <a:xfrm>
            <a:off x="684213" y="3356992"/>
            <a:ext cx="5615979" cy="3000946"/>
            <a:chOff x="684213" y="1196975"/>
            <a:chExt cx="8064500" cy="5215836"/>
          </a:xfrm>
        </p:grpSpPr>
        <p:sp>
          <p:nvSpPr>
            <p:cNvPr id="18440" name="Text Box 3"/>
            <p:cNvSpPr txBox="1">
              <a:spLocks noChangeArrowheads="1"/>
            </p:cNvSpPr>
            <p:nvPr/>
          </p:nvSpPr>
          <p:spPr bwMode="auto">
            <a:xfrm>
              <a:off x="684213" y="2566988"/>
              <a:ext cx="1511300" cy="823223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CCECFF"/>
                  </a:solidFill>
                  <a:latin typeface="Verdana" pitchFamily="34" charset="0"/>
                </a:rPr>
                <a:t>National dataprovider</a:t>
              </a:r>
            </a:p>
          </p:txBody>
        </p:sp>
        <p:sp>
          <p:nvSpPr>
            <p:cNvPr id="18441" name="Text Box 4"/>
            <p:cNvSpPr txBox="1">
              <a:spLocks noChangeArrowheads="1"/>
            </p:cNvSpPr>
            <p:nvPr/>
          </p:nvSpPr>
          <p:spPr bwMode="auto">
            <a:xfrm>
              <a:off x="900113" y="2782889"/>
              <a:ext cx="1511300" cy="823223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CCECFF"/>
                  </a:solidFill>
                  <a:latin typeface="Verdana" pitchFamily="34" charset="0"/>
                </a:rPr>
                <a:t>National dataprovider</a:t>
              </a:r>
            </a:p>
          </p:txBody>
        </p:sp>
        <p:sp>
          <p:nvSpPr>
            <p:cNvPr id="18442" name="Text Box 5"/>
            <p:cNvSpPr txBox="1">
              <a:spLocks noChangeArrowheads="1"/>
            </p:cNvSpPr>
            <p:nvPr/>
          </p:nvSpPr>
          <p:spPr bwMode="auto">
            <a:xfrm>
              <a:off x="1117600" y="2998789"/>
              <a:ext cx="1511300" cy="823223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 dirty="0">
                  <a:solidFill>
                    <a:srgbClr val="CCECFF"/>
                  </a:solidFill>
                  <a:latin typeface="Verdana" pitchFamily="34" charset="0"/>
                </a:rPr>
                <a:t>National </a:t>
              </a:r>
              <a:r>
                <a:rPr lang="en-GB" sz="1100" dirty="0" err="1">
                  <a:solidFill>
                    <a:srgbClr val="CCECFF"/>
                  </a:solidFill>
                  <a:latin typeface="Verdana" pitchFamily="34" charset="0"/>
                </a:rPr>
                <a:t>dataprovider</a:t>
              </a:r>
              <a:endParaRPr lang="en-GB" sz="1100" dirty="0">
                <a:solidFill>
                  <a:srgbClr val="CCECFF"/>
                </a:solidFill>
                <a:latin typeface="Verdana" pitchFamily="34" charset="0"/>
              </a:endParaRPr>
            </a:p>
          </p:txBody>
        </p:sp>
        <p:sp>
          <p:nvSpPr>
            <p:cNvPr id="18443" name="Text Box 6"/>
            <p:cNvSpPr txBox="1">
              <a:spLocks noChangeArrowheads="1"/>
            </p:cNvSpPr>
            <p:nvPr/>
          </p:nvSpPr>
          <p:spPr bwMode="auto">
            <a:xfrm>
              <a:off x="1333500" y="3214688"/>
              <a:ext cx="1511300" cy="823223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CCECFF"/>
                  </a:solidFill>
                  <a:latin typeface="Verdana" pitchFamily="34" charset="0"/>
                </a:rPr>
                <a:t>National dataprovider</a:t>
              </a:r>
            </a:p>
          </p:txBody>
        </p:sp>
        <p:sp>
          <p:nvSpPr>
            <p:cNvPr id="18444" name="Text Box 7"/>
            <p:cNvSpPr txBox="1">
              <a:spLocks noChangeArrowheads="1"/>
            </p:cNvSpPr>
            <p:nvPr/>
          </p:nvSpPr>
          <p:spPr bwMode="auto">
            <a:xfrm>
              <a:off x="1549400" y="3430587"/>
              <a:ext cx="1511300" cy="823223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CCECFF"/>
                  </a:solidFill>
                  <a:latin typeface="Verdana" pitchFamily="34" charset="0"/>
                </a:rPr>
                <a:t>National dataprovider</a:t>
              </a:r>
            </a:p>
          </p:txBody>
        </p:sp>
        <p:sp>
          <p:nvSpPr>
            <p:cNvPr id="18445" name="Text Box 8"/>
            <p:cNvSpPr txBox="1">
              <a:spLocks noChangeArrowheads="1"/>
            </p:cNvSpPr>
            <p:nvPr/>
          </p:nvSpPr>
          <p:spPr bwMode="auto">
            <a:xfrm>
              <a:off x="1765300" y="3646489"/>
              <a:ext cx="1511300" cy="823223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CCECFF"/>
                  </a:solidFill>
                  <a:latin typeface="Verdana" pitchFamily="34" charset="0"/>
                </a:rPr>
                <a:t>National dataprovider</a:t>
              </a:r>
            </a:p>
          </p:txBody>
        </p:sp>
        <p:sp>
          <p:nvSpPr>
            <p:cNvPr id="18446" name="Text Box 9"/>
            <p:cNvSpPr txBox="1">
              <a:spLocks noChangeArrowheads="1"/>
            </p:cNvSpPr>
            <p:nvPr/>
          </p:nvSpPr>
          <p:spPr bwMode="auto">
            <a:xfrm>
              <a:off x="1981201" y="3862388"/>
              <a:ext cx="1511300" cy="823223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CCECFF"/>
                  </a:solidFill>
                  <a:latin typeface="Verdana" pitchFamily="34" charset="0"/>
                </a:rPr>
                <a:t>National dataprovider</a:t>
              </a:r>
            </a:p>
          </p:txBody>
        </p:sp>
        <p:sp>
          <p:nvSpPr>
            <p:cNvPr id="18447" name="Text Box 10"/>
            <p:cNvSpPr txBox="1">
              <a:spLocks noChangeArrowheads="1"/>
            </p:cNvSpPr>
            <p:nvPr/>
          </p:nvSpPr>
          <p:spPr bwMode="auto">
            <a:xfrm>
              <a:off x="2197099" y="4078288"/>
              <a:ext cx="1511300" cy="823223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CCECFF"/>
                  </a:solidFill>
                  <a:latin typeface="Verdana" pitchFamily="34" charset="0"/>
                </a:rPr>
                <a:t>National dataprovider</a:t>
              </a:r>
            </a:p>
          </p:txBody>
        </p:sp>
        <p:sp>
          <p:nvSpPr>
            <p:cNvPr id="18448" name="Text Box 11"/>
            <p:cNvSpPr txBox="1">
              <a:spLocks noChangeArrowheads="1"/>
            </p:cNvSpPr>
            <p:nvPr/>
          </p:nvSpPr>
          <p:spPr bwMode="auto">
            <a:xfrm>
              <a:off x="1765300" y="1269999"/>
              <a:ext cx="1800225" cy="823223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CCECFF"/>
                  </a:solidFill>
                  <a:latin typeface="Verdana" pitchFamily="34" charset="0"/>
                </a:rPr>
                <a:t>Specialised centre (ESEAS)</a:t>
              </a:r>
            </a:p>
          </p:txBody>
        </p:sp>
        <p:sp>
          <p:nvSpPr>
            <p:cNvPr id="18449" name="Text Box 12"/>
            <p:cNvSpPr txBox="1">
              <a:spLocks noChangeArrowheads="1"/>
            </p:cNvSpPr>
            <p:nvPr/>
          </p:nvSpPr>
          <p:spPr bwMode="auto">
            <a:xfrm>
              <a:off x="3924300" y="2205038"/>
              <a:ext cx="1225550" cy="823223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CCECFF"/>
                  </a:solidFill>
                  <a:latin typeface="Verdana" pitchFamily="34" charset="0"/>
                </a:rPr>
                <a:t>Regional centre</a:t>
              </a:r>
            </a:p>
          </p:txBody>
        </p:sp>
        <p:sp>
          <p:nvSpPr>
            <p:cNvPr id="18450" name="Text Box 13"/>
            <p:cNvSpPr txBox="1">
              <a:spLocks noChangeArrowheads="1"/>
            </p:cNvSpPr>
            <p:nvPr/>
          </p:nvSpPr>
          <p:spPr bwMode="auto">
            <a:xfrm>
              <a:off x="4429125" y="3213100"/>
              <a:ext cx="1225550" cy="823223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CCECFF"/>
                  </a:solidFill>
                  <a:latin typeface="Verdana" pitchFamily="34" charset="0"/>
                </a:rPr>
                <a:t>Regional centre</a:t>
              </a:r>
            </a:p>
          </p:txBody>
        </p:sp>
        <p:sp>
          <p:nvSpPr>
            <p:cNvPr id="18451" name="Text Box 14"/>
            <p:cNvSpPr txBox="1">
              <a:spLocks noChangeArrowheads="1"/>
            </p:cNvSpPr>
            <p:nvPr/>
          </p:nvSpPr>
          <p:spPr bwMode="auto">
            <a:xfrm>
              <a:off x="5221287" y="4221163"/>
              <a:ext cx="1225550" cy="823223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CCECFF"/>
                  </a:solidFill>
                  <a:latin typeface="Verdana" pitchFamily="34" charset="0"/>
                </a:rPr>
                <a:t>Regional centre</a:t>
              </a:r>
            </a:p>
          </p:txBody>
        </p:sp>
        <p:sp>
          <p:nvSpPr>
            <p:cNvPr id="18452" name="Text Box 15"/>
            <p:cNvSpPr txBox="1">
              <a:spLocks noChangeArrowheads="1"/>
            </p:cNvSpPr>
            <p:nvPr/>
          </p:nvSpPr>
          <p:spPr bwMode="auto">
            <a:xfrm>
              <a:off x="6013450" y="5302250"/>
              <a:ext cx="1225550" cy="823223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CCECFF"/>
                  </a:solidFill>
                  <a:latin typeface="Verdana" pitchFamily="34" charset="0"/>
                </a:rPr>
                <a:t>Regional centre</a:t>
              </a:r>
            </a:p>
          </p:txBody>
        </p:sp>
        <p:sp>
          <p:nvSpPr>
            <p:cNvPr id="18453" name="Text Box 16"/>
            <p:cNvSpPr txBox="1">
              <a:spLocks noChangeArrowheads="1"/>
            </p:cNvSpPr>
            <p:nvPr/>
          </p:nvSpPr>
          <p:spPr bwMode="auto">
            <a:xfrm>
              <a:off x="7092950" y="3213100"/>
              <a:ext cx="1655763" cy="823223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 dirty="0">
                  <a:solidFill>
                    <a:srgbClr val="CCECFF"/>
                  </a:solidFill>
                  <a:latin typeface="Verdana" pitchFamily="34" charset="0"/>
                </a:rPr>
                <a:t>European Centre</a:t>
              </a:r>
            </a:p>
          </p:txBody>
        </p:sp>
        <p:sp>
          <p:nvSpPr>
            <p:cNvPr id="18454" name="Text Box 17"/>
            <p:cNvSpPr txBox="1">
              <a:spLocks noChangeArrowheads="1"/>
            </p:cNvSpPr>
            <p:nvPr/>
          </p:nvSpPr>
          <p:spPr bwMode="auto">
            <a:xfrm>
              <a:off x="5942013" y="1196975"/>
              <a:ext cx="1296988" cy="823223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CCECFF"/>
                  </a:solidFill>
                  <a:latin typeface="Verdana" pitchFamily="34" charset="0"/>
                </a:rPr>
                <a:t>Global Centre</a:t>
              </a:r>
            </a:p>
          </p:txBody>
        </p:sp>
        <p:sp>
          <p:nvSpPr>
            <p:cNvPr id="18455" name="Text Box 18"/>
            <p:cNvSpPr txBox="1">
              <a:spLocks noChangeArrowheads="1"/>
            </p:cNvSpPr>
            <p:nvPr/>
          </p:nvSpPr>
          <p:spPr bwMode="auto">
            <a:xfrm>
              <a:off x="2413000" y="4294189"/>
              <a:ext cx="1511300" cy="823223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CCECFF"/>
                  </a:solidFill>
                  <a:latin typeface="Verdana" pitchFamily="34" charset="0"/>
                </a:rPr>
                <a:t>National dataprovider</a:t>
              </a:r>
            </a:p>
          </p:txBody>
        </p:sp>
        <p:sp>
          <p:nvSpPr>
            <p:cNvPr id="18456" name="Text Box 19"/>
            <p:cNvSpPr txBox="1">
              <a:spLocks noChangeArrowheads="1"/>
            </p:cNvSpPr>
            <p:nvPr/>
          </p:nvSpPr>
          <p:spPr bwMode="auto">
            <a:xfrm>
              <a:off x="2628900" y="4510089"/>
              <a:ext cx="1511300" cy="823223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CCECFF"/>
                  </a:solidFill>
                  <a:latin typeface="Verdana" pitchFamily="34" charset="0"/>
                </a:rPr>
                <a:t>National dataprovider</a:t>
              </a:r>
            </a:p>
          </p:txBody>
        </p:sp>
        <p:sp>
          <p:nvSpPr>
            <p:cNvPr id="18457" name="Text Box 20"/>
            <p:cNvSpPr txBox="1">
              <a:spLocks noChangeArrowheads="1"/>
            </p:cNvSpPr>
            <p:nvPr/>
          </p:nvSpPr>
          <p:spPr bwMode="auto">
            <a:xfrm>
              <a:off x="2844800" y="4725988"/>
              <a:ext cx="1511300" cy="823223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CCECFF"/>
                  </a:solidFill>
                  <a:latin typeface="Verdana" pitchFamily="34" charset="0"/>
                </a:rPr>
                <a:t>National dataprovider</a:t>
              </a:r>
            </a:p>
          </p:txBody>
        </p:sp>
        <p:sp>
          <p:nvSpPr>
            <p:cNvPr id="18458" name="Text Box 21"/>
            <p:cNvSpPr txBox="1">
              <a:spLocks noChangeArrowheads="1"/>
            </p:cNvSpPr>
            <p:nvPr/>
          </p:nvSpPr>
          <p:spPr bwMode="auto">
            <a:xfrm>
              <a:off x="3060700" y="4941888"/>
              <a:ext cx="1511300" cy="823223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CCECFF"/>
                  </a:solidFill>
                  <a:latin typeface="Verdana" pitchFamily="34" charset="0"/>
                </a:rPr>
                <a:t>National dataprovider</a:t>
              </a:r>
            </a:p>
          </p:txBody>
        </p:sp>
        <p:sp>
          <p:nvSpPr>
            <p:cNvPr id="18459" name="Text Box 22"/>
            <p:cNvSpPr txBox="1">
              <a:spLocks noChangeArrowheads="1"/>
            </p:cNvSpPr>
            <p:nvPr/>
          </p:nvSpPr>
          <p:spPr bwMode="auto">
            <a:xfrm>
              <a:off x="3276601" y="5157789"/>
              <a:ext cx="1511300" cy="823223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CCECFF"/>
                  </a:solidFill>
                  <a:latin typeface="Verdana" pitchFamily="34" charset="0"/>
                </a:rPr>
                <a:t>National dataprovider</a:t>
              </a:r>
            </a:p>
          </p:txBody>
        </p:sp>
        <p:sp>
          <p:nvSpPr>
            <p:cNvPr id="18460" name="Text Box 23"/>
            <p:cNvSpPr txBox="1">
              <a:spLocks noChangeArrowheads="1"/>
            </p:cNvSpPr>
            <p:nvPr/>
          </p:nvSpPr>
          <p:spPr bwMode="auto">
            <a:xfrm>
              <a:off x="3492499" y="5373689"/>
              <a:ext cx="1511300" cy="823223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CCECFF"/>
                  </a:solidFill>
                  <a:latin typeface="Verdana" pitchFamily="34" charset="0"/>
                </a:rPr>
                <a:t>National dataprovider</a:t>
              </a:r>
            </a:p>
          </p:txBody>
        </p:sp>
        <p:sp>
          <p:nvSpPr>
            <p:cNvPr id="18461" name="Text Box 24"/>
            <p:cNvSpPr txBox="1">
              <a:spLocks noChangeArrowheads="1"/>
            </p:cNvSpPr>
            <p:nvPr/>
          </p:nvSpPr>
          <p:spPr bwMode="auto">
            <a:xfrm>
              <a:off x="3708400" y="5589588"/>
              <a:ext cx="1511300" cy="823223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CCECFF"/>
                  </a:solidFill>
                  <a:latin typeface="Verdana" pitchFamily="34" charset="0"/>
                </a:rPr>
                <a:t>National dataprovider</a:t>
              </a:r>
            </a:p>
          </p:txBody>
        </p:sp>
        <p:sp>
          <p:nvSpPr>
            <p:cNvPr id="18462" name="Line 25"/>
            <p:cNvSpPr>
              <a:spLocks noChangeShapeType="1"/>
            </p:cNvSpPr>
            <p:nvPr/>
          </p:nvSpPr>
          <p:spPr bwMode="auto">
            <a:xfrm flipV="1">
              <a:off x="2197100" y="1989138"/>
              <a:ext cx="287338" cy="576262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63" name="Line 26"/>
            <p:cNvSpPr>
              <a:spLocks noChangeShapeType="1"/>
            </p:cNvSpPr>
            <p:nvPr/>
          </p:nvSpPr>
          <p:spPr bwMode="auto">
            <a:xfrm flipV="1">
              <a:off x="2413000" y="1989138"/>
              <a:ext cx="360363" cy="792162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64" name="Line 27"/>
            <p:cNvSpPr>
              <a:spLocks noChangeShapeType="1"/>
            </p:cNvSpPr>
            <p:nvPr/>
          </p:nvSpPr>
          <p:spPr bwMode="auto">
            <a:xfrm flipV="1">
              <a:off x="2628900" y="1989138"/>
              <a:ext cx="431800" cy="1008062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65" name="Line 28"/>
            <p:cNvSpPr>
              <a:spLocks noChangeShapeType="1"/>
            </p:cNvSpPr>
            <p:nvPr/>
          </p:nvSpPr>
          <p:spPr bwMode="auto">
            <a:xfrm flipV="1">
              <a:off x="2844800" y="2133600"/>
              <a:ext cx="1079500" cy="107950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66" name="Line 29"/>
            <p:cNvSpPr>
              <a:spLocks noChangeShapeType="1"/>
            </p:cNvSpPr>
            <p:nvPr/>
          </p:nvSpPr>
          <p:spPr bwMode="auto">
            <a:xfrm flipV="1">
              <a:off x="3060700" y="2349500"/>
              <a:ext cx="863600" cy="107950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67" name="Line 30"/>
            <p:cNvSpPr>
              <a:spLocks noChangeShapeType="1"/>
            </p:cNvSpPr>
            <p:nvPr/>
          </p:nvSpPr>
          <p:spPr bwMode="auto">
            <a:xfrm flipV="1">
              <a:off x="3276600" y="2565400"/>
              <a:ext cx="647700" cy="107950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68" name="Line 31"/>
            <p:cNvSpPr>
              <a:spLocks noChangeShapeType="1"/>
            </p:cNvSpPr>
            <p:nvPr/>
          </p:nvSpPr>
          <p:spPr bwMode="auto">
            <a:xfrm flipV="1">
              <a:off x="3492500" y="2781300"/>
              <a:ext cx="431800" cy="107950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69" name="Line 32"/>
            <p:cNvSpPr>
              <a:spLocks noChangeShapeType="1"/>
            </p:cNvSpPr>
            <p:nvPr/>
          </p:nvSpPr>
          <p:spPr bwMode="auto">
            <a:xfrm flipV="1">
              <a:off x="3708400" y="3286125"/>
              <a:ext cx="720725" cy="790575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70" name="Line 33"/>
            <p:cNvSpPr>
              <a:spLocks noChangeShapeType="1"/>
            </p:cNvSpPr>
            <p:nvPr/>
          </p:nvSpPr>
          <p:spPr bwMode="auto">
            <a:xfrm flipV="1">
              <a:off x="3924300" y="3502025"/>
              <a:ext cx="504825" cy="790575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71" name="Line 34"/>
            <p:cNvSpPr>
              <a:spLocks noChangeShapeType="1"/>
            </p:cNvSpPr>
            <p:nvPr/>
          </p:nvSpPr>
          <p:spPr bwMode="auto">
            <a:xfrm flipV="1">
              <a:off x="4140200" y="3932238"/>
              <a:ext cx="287338" cy="576262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72" name="Line 35"/>
            <p:cNvSpPr>
              <a:spLocks noChangeShapeType="1"/>
            </p:cNvSpPr>
            <p:nvPr/>
          </p:nvSpPr>
          <p:spPr bwMode="auto">
            <a:xfrm flipV="1">
              <a:off x="4356100" y="4294188"/>
              <a:ext cx="865188" cy="430212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73" name="Line 36"/>
            <p:cNvSpPr>
              <a:spLocks noChangeShapeType="1"/>
            </p:cNvSpPr>
            <p:nvPr/>
          </p:nvSpPr>
          <p:spPr bwMode="auto">
            <a:xfrm flipV="1">
              <a:off x="4572000" y="4581525"/>
              <a:ext cx="649288" cy="358775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74" name="Line 37"/>
            <p:cNvSpPr>
              <a:spLocks noChangeShapeType="1"/>
            </p:cNvSpPr>
            <p:nvPr/>
          </p:nvSpPr>
          <p:spPr bwMode="auto">
            <a:xfrm flipV="1">
              <a:off x="4787900" y="4868863"/>
              <a:ext cx="433388" cy="287337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75" name="Line 38"/>
            <p:cNvSpPr>
              <a:spLocks noChangeShapeType="1"/>
            </p:cNvSpPr>
            <p:nvPr/>
          </p:nvSpPr>
          <p:spPr bwMode="auto">
            <a:xfrm>
              <a:off x="5003800" y="5372100"/>
              <a:ext cx="1009650" cy="73025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76" name="Line 39"/>
            <p:cNvSpPr>
              <a:spLocks noChangeShapeType="1"/>
            </p:cNvSpPr>
            <p:nvPr/>
          </p:nvSpPr>
          <p:spPr bwMode="auto">
            <a:xfrm>
              <a:off x="5219700" y="5588000"/>
              <a:ext cx="793750" cy="73025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77" name="Line 40"/>
            <p:cNvSpPr>
              <a:spLocks noChangeShapeType="1"/>
            </p:cNvSpPr>
            <p:nvPr/>
          </p:nvSpPr>
          <p:spPr bwMode="auto">
            <a:xfrm flipV="1">
              <a:off x="2413000" y="2205038"/>
              <a:ext cx="1511300" cy="576262"/>
            </a:xfrm>
            <a:prstGeom prst="line">
              <a:avLst/>
            </a:prstGeom>
            <a:noFill/>
            <a:ln w="28575">
              <a:solidFill>
                <a:srgbClr val="CCECFF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78" name="Line 41"/>
            <p:cNvSpPr>
              <a:spLocks noChangeShapeType="1"/>
            </p:cNvSpPr>
            <p:nvPr/>
          </p:nvSpPr>
          <p:spPr bwMode="auto">
            <a:xfrm>
              <a:off x="5149850" y="2565400"/>
              <a:ext cx="1943100" cy="1008063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79" name="Line 42"/>
            <p:cNvSpPr>
              <a:spLocks noChangeShapeType="1"/>
            </p:cNvSpPr>
            <p:nvPr/>
          </p:nvSpPr>
          <p:spPr bwMode="auto">
            <a:xfrm>
              <a:off x="7453313" y="2565400"/>
              <a:ext cx="792162" cy="64770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80" name="Line 43"/>
            <p:cNvSpPr>
              <a:spLocks noChangeShapeType="1"/>
            </p:cNvSpPr>
            <p:nvPr/>
          </p:nvSpPr>
          <p:spPr bwMode="auto">
            <a:xfrm>
              <a:off x="5653088" y="3502025"/>
              <a:ext cx="1368425" cy="358775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81" name="Line 44"/>
            <p:cNvSpPr>
              <a:spLocks noChangeShapeType="1"/>
            </p:cNvSpPr>
            <p:nvPr/>
          </p:nvSpPr>
          <p:spPr bwMode="auto">
            <a:xfrm flipV="1">
              <a:off x="6516688" y="4149725"/>
              <a:ext cx="865187" cy="431800"/>
            </a:xfrm>
            <a:prstGeom prst="line">
              <a:avLst/>
            </a:prstGeom>
            <a:noFill/>
            <a:ln w="28575">
              <a:solidFill>
                <a:srgbClr val="CCEC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82" name="Line 45"/>
            <p:cNvSpPr>
              <a:spLocks noChangeShapeType="1"/>
            </p:cNvSpPr>
            <p:nvPr/>
          </p:nvSpPr>
          <p:spPr bwMode="auto">
            <a:xfrm flipV="1">
              <a:off x="7237413" y="4149725"/>
              <a:ext cx="792162" cy="151130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83" name="Line 46"/>
            <p:cNvSpPr>
              <a:spLocks noChangeShapeType="1"/>
            </p:cNvSpPr>
            <p:nvPr/>
          </p:nvSpPr>
          <p:spPr bwMode="auto">
            <a:xfrm>
              <a:off x="6877050" y="2349500"/>
              <a:ext cx="1081088" cy="86360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84" name="Line 47"/>
            <p:cNvSpPr>
              <a:spLocks noChangeShapeType="1"/>
            </p:cNvSpPr>
            <p:nvPr/>
          </p:nvSpPr>
          <p:spPr bwMode="auto">
            <a:xfrm>
              <a:off x="6157913" y="1989138"/>
              <a:ext cx="1511300" cy="1223962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85" name="Text Box 48"/>
            <p:cNvSpPr txBox="1">
              <a:spLocks noChangeArrowheads="1"/>
            </p:cNvSpPr>
            <p:nvPr/>
          </p:nvSpPr>
          <p:spPr bwMode="auto">
            <a:xfrm>
              <a:off x="6157913" y="1412874"/>
              <a:ext cx="1296988" cy="823223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CCECFF"/>
                  </a:solidFill>
                  <a:latin typeface="Verdana" pitchFamily="34" charset="0"/>
                </a:rPr>
                <a:t>Global Centre</a:t>
              </a:r>
            </a:p>
          </p:txBody>
        </p:sp>
        <p:sp>
          <p:nvSpPr>
            <p:cNvPr id="18486" name="Text Box 49"/>
            <p:cNvSpPr txBox="1">
              <a:spLocks noChangeArrowheads="1"/>
            </p:cNvSpPr>
            <p:nvPr/>
          </p:nvSpPr>
          <p:spPr bwMode="auto">
            <a:xfrm>
              <a:off x="6373813" y="1628776"/>
              <a:ext cx="1296988" cy="823223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EC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CCECFF"/>
                  </a:solidFill>
                  <a:latin typeface="Verdana" pitchFamily="34" charset="0"/>
                </a:rPr>
                <a:t>Global Centre</a:t>
              </a:r>
            </a:p>
          </p:txBody>
        </p:sp>
        <p:sp>
          <p:nvSpPr>
            <p:cNvPr id="18487" name="Line 50"/>
            <p:cNvSpPr>
              <a:spLocks noChangeShapeType="1"/>
            </p:cNvSpPr>
            <p:nvPr/>
          </p:nvSpPr>
          <p:spPr bwMode="auto">
            <a:xfrm>
              <a:off x="3565525" y="1628775"/>
              <a:ext cx="3743325" cy="1584325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88" name="Line 51"/>
            <p:cNvSpPr>
              <a:spLocks noChangeShapeType="1"/>
            </p:cNvSpPr>
            <p:nvPr/>
          </p:nvSpPr>
          <p:spPr bwMode="auto">
            <a:xfrm flipH="1">
              <a:off x="5149850" y="4149725"/>
              <a:ext cx="2519363" cy="1439863"/>
            </a:xfrm>
            <a:prstGeom prst="line">
              <a:avLst/>
            </a:prstGeom>
            <a:noFill/>
            <a:ln w="28575">
              <a:solidFill>
                <a:srgbClr val="FFC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89" name="Line 52"/>
            <p:cNvSpPr>
              <a:spLocks noChangeShapeType="1"/>
            </p:cNvSpPr>
            <p:nvPr/>
          </p:nvSpPr>
          <p:spPr bwMode="auto">
            <a:xfrm flipH="1">
              <a:off x="4068763" y="3644900"/>
              <a:ext cx="2951162" cy="936625"/>
            </a:xfrm>
            <a:prstGeom prst="line">
              <a:avLst/>
            </a:prstGeom>
            <a:noFill/>
            <a:ln w="28575">
              <a:solidFill>
                <a:srgbClr val="FFC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8490" name="Line 53"/>
            <p:cNvSpPr>
              <a:spLocks noChangeShapeType="1"/>
            </p:cNvSpPr>
            <p:nvPr/>
          </p:nvSpPr>
          <p:spPr bwMode="auto">
            <a:xfrm flipH="1" flipV="1">
              <a:off x="2628900" y="3068638"/>
              <a:ext cx="4464050" cy="217487"/>
            </a:xfrm>
            <a:prstGeom prst="line">
              <a:avLst/>
            </a:prstGeom>
            <a:noFill/>
            <a:ln w="28575">
              <a:solidFill>
                <a:srgbClr val="FFC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57" name="Picture 5" descr="SEP_europ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4725144"/>
            <a:ext cx="2286016" cy="151604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8439" name="CasellaDiTesto 57"/>
          <p:cNvSpPr txBox="1">
            <a:spLocks noChangeArrowheads="1"/>
          </p:cNvSpPr>
          <p:nvPr/>
        </p:nvSpPr>
        <p:spPr bwMode="auto">
          <a:xfrm>
            <a:off x="25400" y="6073775"/>
            <a:ext cx="25683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dirty="0"/>
              <a:t>[source: </a:t>
            </a:r>
            <a:r>
              <a:rPr lang="en-GB" sz="1200" dirty="0"/>
              <a:t>Hans Dahlin, EuroGOOS </a:t>
            </a:r>
            <a:r>
              <a:rPr lang="it-IT" sz="1200" dirty="0"/>
              <a:t>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2"/>
          <p:cNvSpPr>
            <a:spLocks noGrp="1"/>
          </p:cNvSpPr>
          <p:nvPr>
            <p:ph sz="quarter" idx="1"/>
          </p:nvPr>
        </p:nvSpPr>
        <p:spPr>
          <a:xfrm>
            <a:off x="611560" y="1196752"/>
            <a:ext cx="8136904" cy="4608513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 smtClean="0"/>
              <a:t>Western Mediterranean Sea </a:t>
            </a:r>
            <a:r>
              <a:rPr lang="en-US" i="1" dirty="0" smtClean="0"/>
              <a:t>(ROOS Med and </a:t>
            </a:r>
            <a:r>
              <a:rPr lang="en-US" i="1" dirty="0" err="1" smtClean="0"/>
              <a:t>SeaDataNet</a:t>
            </a:r>
            <a:r>
              <a:rPr lang="en-US" i="1" dirty="0" smtClean="0"/>
              <a:t>)</a:t>
            </a:r>
            <a:r>
              <a:rPr lang="en-US" dirty="0" smtClean="0"/>
              <a:t>;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 smtClean="0"/>
              <a:t>Adriatic Sea </a:t>
            </a:r>
            <a:r>
              <a:rPr lang="en-US" i="1" dirty="0" smtClean="0"/>
              <a:t>(ROOS Med and </a:t>
            </a:r>
            <a:r>
              <a:rPr lang="en-US" i="1" dirty="0" err="1" smtClean="0"/>
              <a:t>SeaDataNet</a:t>
            </a:r>
            <a:r>
              <a:rPr lang="en-US" i="1" dirty="0" smtClean="0"/>
              <a:t>)</a:t>
            </a:r>
            <a:r>
              <a:rPr lang="en-US" dirty="0" smtClean="0"/>
              <a:t>;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 smtClean="0"/>
              <a:t>Ionian Sea and Central Mediterranean Sea </a:t>
            </a:r>
            <a:r>
              <a:rPr lang="en-US" i="1" dirty="0" smtClean="0"/>
              <a:t>(ROOS Med and </a:t>
            </a:r>
            <a:r>
              <a:rPr lang="en-US" i="1" dirty="0" err="1" smtClean="0"/>
              <a:t>SeaDataNet</a:t>
            </a:r>
            <a:r>
              <a:rPr lang="en-US" i="1" dirty="0" smtClean="0"/>
              <a:t>)</a:t>
            </a:r>
            <a:r>
              <a:rPr lang="en-US" dirty="0" smtClean="0"/>
              <a:t>;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 smtClean="0"/>
              <a:t>Aegean-Levantine Sea </a:t>
            </a:r>
            <a:r>
              <a:rPr lang="en-US" i="1" dirty="0" smtClean="0"/>
              <a:t>(ROOS Med and </a:t>
            </a:r>
            <a:r>
              <a:rPr lang="en-US" i="1" dirty="0" err="1" smtClean="0"/>
              <a:t>SeaDataNet</a:t>
            </a:r>
            <a:r>
              <a:rPr lang="en-US" i="1" dirty="0" smtClean="0"/>
              <a:t>)</a:t>
            </a:r>
            <a:r>
              <a:rPr lang="en-US" dirty="0" smtClean="0"/>
              <a:t>;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 smtClean="0"/>
              <a:t>Greater North Sea, including Kattegat, and English Channel </a:t>
            </a:r>
            <a:r>
              <a:rPr lang="en-US" i="1" dirty="0" smtClean="0"/>
              <a:t>(ROOS NWS [North West Shelf] and </a:t>
            </a:r>
            <a:r>
              <a:rPr lang="en-US" i="1" dirty="0" err="1" smtClean="0"/>
              <a:t>SeaDataNet</a:t>
            </a:r>
            <a:r>
              <a:rPr lang="en-US" i="1" dirty="0" smtClean="0"/>
              <a:t>)</a:t>
            </a:r>
            <a:r>
              <a:rPr lang="en-US" dirty="0" smtClean="0"/>
              <a:t>;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 smtClean="0"/>
              <a:t>Celtic Seas </a:t>
            </a:r>
            <a:r>
              <a:rPr lang="en-US" i="1" dirty="0" smtClean="0"/>
              <a:t>(ROOS IBI and </a:t>
            </a:r>
            <a:r>
              <a:rPr lang="en-US" i="1" dirty="0" err="1" smtClean="0"/>
              <a:t>SeaDataNet</a:t>
            </a:r>
            <a:r>
              <a:rPr lang="en-US" i="1" dirty="0" smtClean="0"/>
              <a:t>)</a:t>
            </a:r>
            <a:r>
              <a:rPr lang="en-US" dirty="0" smtClean="0"/>
              <a:t>;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 smtClean="0"/>
              <a:t>Bay of Biscay and the Iberian Coast </a:t>
            </a:r>
            <a:r>
              <a:rPr lang="en-US" i="1" dirty="0" smtClean="0"/>
              <a:t>(ROOS IBI and </a:t>
            </a:r>
            <a:r>
              <a:rPr lang="en-US" i="1" dirty="0" err="1" smtClean="0"/>
              <a:t>SeaDataNet</a:t>
            </a:r>
            <a:r>
              <a:rPr lang="en-US" i="1" dirty="0" smtClean="0"/>
              <a:t>)</a:t>
            </a:r>
            <a:r>
              <a:rPr lang="en-US" dirty="0" smtClean="0"/>
              <a:t>;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 smtClean="0"/>
              <a:t>In the Atlantic Ocean, the </a:t>
            </a:r>
            <a:r>
              <a:rPr lang="en-US" dirty="0" err="1" smtClean="0"/>
              <a:t>Macronesian</a:t>
            </a:r>
            <a:r>
              <a:rPr lang="en-US" dirty="0" smtClean="0"/>
              <a:t> bio-geographic region, being the waters surrounding the Azores, Madeira and the Canary Islands </a:t>
            </a:r>
            <a:r>
              <a:rPr lang="en-US" i="1" dirty="0" smtClean="0"/>
              <a:t>(</a:t>
            </a:r>
            <a:r>
              <a:rPr lang="en-US" i="1" dirty="0" err="1" smtClean="0"/>
              <a:t>Coriolis</a:t>
            </a:r>
            <a:r>
              <a:rPr lang="en-US" i="1" dirty="0" smtClean="0"/>
              <a:t> and </a:t>
            </a:r>
            <a:r>
              <a:rPr lang="en-US" i="1" dirty="0" err="1" smtClean="0"/>
              <a:t>SeaDataNet</a:t>
            </a:r>
            <a:r>
              <a:rPr lang="en-US" i="1" dirty="0" smtClean="0"/>
              <a:t>)</a:t>
            </a:r>
            <a:r>
              <a:rPr lang="en-US" dirty="0" smtClean="0"/>
              <a:t>, and </a:t>
            </a:r>
            <a:r>
              <a:rPr lang="pt-BR" dirty="0" smtClean="0"/>
              <a:t>Cape Verde (</a:t>
            </a:r>
            <a:r>
              <a:rPr lang="pt-BR" i="1" dirty="0" smtClean="0"/>
              <a:t>E subtropical Atlantic</a:t>
            </a:r>
            <a:r>
              <a:rPr lang="pt-BR" dirty="0" smtClean="0"/>
              <a:t>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en-US" dirty="0" smtClean="0"/>
              <a:t>North Atlantic (including Porcupine Abyssal Plain, Central </a:t>
            </a:r>
            <a:r>
              <a:rPr lang="en-US" dirty="0" err="1" smtClean="0"/>
              <a:t>Irminger</a:t>
            </a:r>
            <a:r>
              <a:rPr lang="en-US" dirty="0" smtClean="0"/>
              <a:t> Basin, </a:t>
            </a:r>
            <a:r>
              <a:rPr lang="en-US" dirty="0" err="1" smtClean="0"/>
              <a:t>Norvegian</a:t>
            </a:r>
            <a:r>
              <a:rPr lang="en-US" dirty="0" smtClean="0"/>
              <a:t> </a:t>
            </a:r>
            <a:r>
              <a:rPr lang="it-IT" dirty="0" err="1" smtClean="0"/>
              <a:t>Sea</a:t>
            </a:r>
            <a:r>
              <a:rPr lang="it-IT" dirty="0" smtClean="0"/>
              <a:t>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it-IT" dirty="0" err="1" smtClean="0"/>
              <a:t>Black</a:t>
            </a:r>
            <a:r>
              <a:rPr lang="it-IT" dirty="0" smtClean="0"/>
              <a:t> </a:t>
            </a:r>
            <a:r>
              <a:rPr lang="it-IT" dirty="0" err="1" smtClean="0"/>
              <a:t>Sea</a:t>
            </a:r>
            <a:r>
              <a:rPr lang="it-IT" dirty="0" smtClean="0"/>
              <a:t> (</a:t>
            </a:r>
            <a:r>
              <a:rPr lang="it-IT" i="1" dirty="0" smtClean="0"/>
              <a:t>BSGOOS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8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i="1" cap="none" dirty="0" smtClean="0">
                <a:solidFill>
                  <a:srgbClr val="0070C0"/>
                </a:solidFill>
                <a:latin typeface="Arial" pitchFamily="34" charset="0"/>
                <a:ea typeface="+mj-ea"/>
              </a:rPr>
              <a:t>Geographical coverage (and acting communities)</a:t>
            </a:r>
            <a:endParaRPr lang="en-US" i="1" cap="none" dirty="0">
              <a:solidFill>
                <a:srgbClr val="0070C0"/>
              </a:solidFill>
              <a:latin typeface="Arial" pitchFamily="34" charset="0"/>
              <a:ea typeface="+mj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5076183"/>
            <a:ext cx="2664296" cy="166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contenuto 2"/>
          <p:cNvSpPr>
            <a:spLocks noGrp="1"/>
          </p:cNvSpPr>
          <p:nvPr>
            <p:ph sz="quarter" idx="1"/>
          </p:nvPr>
        </p:nvSpPr>
        <p:spPr>
          <a:xfrm>
            <a:off x="539552" y="1124744"/>
            <a:ext cx="7467600" cy="4781550"/>
          </a:xfrm>
        </p:spPr>
        <p:txBody>
          <a:bodyPr/>
          <a:lstStyle/>
          <a:p>
            <a:pPr eaLnBrk="1" hangingPunct="1"/>
            <a:r>
              <a:rPr lang="en-US" dirty="0" smtClean="0"/>
              <a:t>EuroGOOS ROOS’s</a:t>
            </a:r>
          </a:p>
          <a:p>
            <a:pPr eaLnBrk="1" hangingPunct="1"/>
            <a:r>
              <a:rPr lang="en-US" dirty="0" smtClean="0"/>
              <a:t>SeaDataNet</a:t>
            </a:r>
          </a:p>
          <a:p>
            <a:pPr eaLnBrk="1" hangingPunct="1"/>
            <a:r>
              <a:rPr lang="en-US" dirty="0" smtClean="0"/>
              <a:t>MyOcean – In Situ</a:t>
            </a:r>
          </a:p>
          <a:p>
            <a:pPr eaLnBrk="1" hangingPunct="1">
              <a:buNone/>
            </a:pPr>
            <a:endParaRPr lang="en-US" dirty="0" smtClean="0"/>
          </a:p>
          <a:p>
            <a:pPr eaLnBrk="1" hangingPunct="1"/>
            <a:r>
              <a:rPr lang="en-US" sz="2000" dirty="0" err="1" smtClean="0"/>
              <a:t>Jerico</a:t>
            </a:r>
            <a:endParaRPr lang="en-US" sz="2000" dirty="0" smtClean="0"/>
          </a:p>
          <a:p>
            <a:pPr eaLnBrk="1" hangingPunct="1"/>
            <a:r>
              <a:rPr lang="en-US" sz="2000" dirty="0" smtClean="0"/>
              <a:t>Data Buoy Cooperation Panel</a:t>
            </a:r>
          </a:p>
          <a:p>
            <a:pPr eaLnBrk="1" hangingPunct="1"/>
            <a:r>
              <a:rPr lang="en-US" sz="2000" dirty="0" smtClean="0"/>
              <a:t>National initiatives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i="1" cap="none" dirty="0" smtClean="0">
                <a:solidFill>
                  <a:srgbClr val="0070C0"/>
                </a:solidFill>
                <a:latin typeface="Arial" pitchFamily="34" charset="0"/>
                <a:ea typeface="+mj-ea"/>
              </a:rPr>
              <a:t>Data already included in the project</a:t>
            </a:r>
            <a:endParaRPr lang="en-US" i="1" cap="none" dirty="0">
              <a:solidFill>
                <a:srgbClr val="0070C0"/>
              </a:solidFill>
              <a:latin typeface="Arial" pitchFamily="34" charset="0"/>
              <a:ea typeface="+mj-ea"/>
            </a:endParaRPr>
          </a:p>
        </p:txBody>
      </p:sp>
      <p:sp>
        <p:nvSpPr>
          <p:cNvPr id="7" name="Segnaposto contenuto 2"/>
          <p:cNvSpPr txBox="1">
            <a:spLocks/>
          </p:cNvSpPr>
          <p:nvPr/>
        </p:nvSpPr>
        <p:spPr bwMode="auto">
          <a:xfrm>
            <a:off x="4355976" y="1124744"/>
            <a:ext cx="403225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rgbClr val="0070C0"/>
              </a:buClr>
              <a:buSzPct val="70000"/>
              <a:buFont typeface="Wingdings" pitchFamily="2" charset="2"/>
              <a:buChar char=""/>
              <a:defRPr/>
            </a:pPr>
            <a:r>
              <a:rPr lang="en-US" sz="2200" dirty="0">
                <a:latin typeface="+mj-lt"/>
                <a:cs typeface="+mn-cs"/>
              </a:rPr>
              <a:t>All contributors will be actors in the project: </a:t>
            </a:r>
          </a:p>
          <a:p>
            <a:pPr marL="730250" lvl="2" indent="-273050">
              <a:spcBef>
                <a:spcPts val="600"/>
              </a:spcBef>
              <a:buClr>
                <a:srgbClr val="0070C0"/>
              </a:buClr>
              <a:buSzPct val="70000"/>
              <a:buFont typeface="Wingdings" pitchFamily="2" charset="2"/>
              <a:buChar char=""/>
              <a:defRPr/>
            </a:pPr>
            <a:r>
              <a:rPr lang="en-US" sz="1900" dirty="0">
                <a:latin typeface="+mj-lt"/>
                <a:cs typeface="+mn-cs"/>
              </a:rPr>
              <a:t>documents will be agreed during ad hoc </a:t>
            </a:r>
            <a:r>
              <a:rPr lang="en-US" sz="1900" dirty="0" err="1">
                <a:latin typeface="+mj-lt"/>
                <a:cs typeface="+mn-cs"/>
              </a:rPr>
              <a:t>EuroGOOS</a:t>
            </a:r>
            <a:r>
              <a:rPr lang="en-US" sz="1900" dirty="0">
                <a:latin typeface="+mj-lt"/>
                <a:cs typeface="+mn-cs"/>
              </a:rPr>
              <a:t> meetings </a:t>
            </a:r>
          </a:p>
          <a:p>
            <a:pPr marL="730250" lvl="2" indent="-273050">
              <a:spcBef>
                <a:spcPts val="600"/>
              </a:spcBef>
              <a:buClr>
                <a:srgbClr val="0070C0"/>
              </a:buClr>
              <a:buSzPct val="70000"/>
              <a:buFont typeface="Wingdings" pitchFamily="2" charset="2"/>
              <a:buChar char=""/>
              <a:defRPr/>
            </a:pPr>
            <a:r>
              <a:rPr lang="en-US" sz="1900" dirty="0" smtClean="0">
                <a:latin typeface="+mj-lt"/>
                <a:cs typeface="+mn-cs"/>
              </a:rPr>
              <a:t>EuroGOOS </a:t>
            </a:r>
            <a:r>
              <a:rPr lang="en-US" sz="1900" dirty="0">
                <a:latin typeface="+mj-lt"/>
                <a:cs typeface="+mn-cs"/>
              </a:rPr>
              <a:t>technical </a:t>
            </a:r>
            <a:r>
              <a:rPr lang="en-US" sz="1900" dirty="0" smtClean="0">
                <a:latin typeface="+mj-lt"/>
                <a:cs typeface="+mn-cs"/>
              </a:rPr>
              <a:t>reports </a:t>
            </a:r>
            <a:r>
              <a:rPr lang="en-US" sz="1900" dirty="0">
                <a:latin typeface="+mj-lt"/>
                <a:cs typeface="+mn-cs"/>
              </a:rPr>
              <a:t>will contain results and names of contributors</a:t>
            </a:r>
          </a:p>
          <a:p>
            <a:pPr marL="730250" lvl="2" indent="-273050">
              <a:spcBef>
                <a:spcPts val="600"/>
              </a:spcBef>
              <a:buClr>
                <a:srgbClr val="0070C0"/>
              </a:buClr>
              <a:buSzPct val="70000"/>
              <a:buFont typeface="Wingdings" pitchFamily="2" charset="2"/>
              <a:buChar char=""/>
              <a:defRPr/>
            </a:pPr>
            <a:r>
              <a:rPr lang="en-US" sz="1900" dirty="0">
                <a:latin typeface="+mj-lt"/>
                <a:cs typeface="+mn-cs"/>
              </a:rPr>
              <a:t>EMODnet PP </a:t>
            </a:r>
            <a:r>
              <a:rPr lang="en-US" sz="1900" dirty="0" smtClean="0">
                <a:latin typeface="+mj-lt"/>
                <a:cs typeface="+mn-cs"/>
              </a:rPr>
              <a:t>is being  </a:t>
            </a:r>
            <a:r>
              <a:rPr lang="en-US" sz="1900" dirty="0">
                <a:latin typeface="+mj-lt"/>
                <a:cs typeface="+mn-cs"/>
              </a:rPr>
              <a:t>presented in IBI ROOS and MOON </a:t>
            </a:r>
            <a:r>
              <a:rPr lang="en-US" sz="1900" dirty="0" smtClean="0">
                <a:latin typeface="+mj-lt"/>
                <a:cs typeface="+mn-cs"/>
              </a:rPr>
              <a:t>annual meetings</a:t>
            </a:r>
            <a:r>
              <a:rPr lang="en-US" sz="1900" dirty="0" smtClean="0">
                <a:latin typeface="+mj-lt"/>
                <a:cs typeface="+mn-cs"/>
              </a:rPr>
              <a:t>, and several regional </a:t>
            </a:r>
            <a:r>
              <a:rPr lang="en-US" sz="1900" dirty="0" smtClean="0">
                <a:latin typeface="+mj-lt"/>
                <a:cs typeface="+mn-cs"/>
              </a:rPr>
              <a:t>ROOS </a:t>
            </a:r>
            <a:r>
              <a:rPr lang="en-US" sz="1900" dirty="0" smtClean="0">
                <a:latin typeface="+mj-lt"/>
                <a:cs typeface="+mn-cs"/>
              </a:rPr>
              <a:t>meetings</a:t>
            </a:r>
            <a:endParaRPr lang="en-US" sz="1900" dirty="0">
              <a:latin typeface="+mj-lt"/>
              <a:cs typeface="+mn-cs"/>
            </a:endParaRPr>
          </a:p>
          <a:p>
            <a:pPr marL="273050" indent="-273050">
              <a:spcBef>
                <a:spcPts val="600"/>
              </a:spcBef>
              <a:buClr>
                <a:srgbClr val="0070C0"/>
              </a:buClr>
              <a:buSzPct val="70000"/>
              <a:buFont typeface="Wingdings" pitchFamily="2" charset="2"/>
              <a:buChar char=""/>
              <a:defRPr/>
            </a:pPr>
            <a:endParaRPr lang="en-US" sz="2400" dirty="0"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i="1" cap="none" dirty="0" smtClean="0">
                <a:solidFill>
                  <a:srgbClr val="0070C0"/>
                </a:solidFill>
                <a:latin typeface="Arial" pitchFamily="34" charset="0"/>
              </a:rPr>
              <a:t>Geographical coverage – SEPRISE heredity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7488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GB" i="1" cap="none" dirty="0" smtClean="0">
                <a:solidFill>
                  <a:srgbClr val="0070C0"/>
                </a:solidFill>
                <a:latin typeface="Arial" pitchFamily="34" charset="0"/>
              </a:rPr>
              <a:t>Web Portal Architecture</a:t>
            </a:r>
            <a:endParaRPr lang="it-IT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pic>
        <p:nvPicPr>
          <p:cNvPr id="9219" name="Picture 2" descr="\\Ett2\produzione\Sviluppo\DGMare.EmodNet\Documentazione\DocumentazioneProgetto\2011.01.25.KickOff\PPT.ETT\Schema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484313"/>
            <a:ext cx="6969125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egnaposto contenuto 2"/>
          <p:cNvSpPr>
            <a:spLocks noGrp="1"/>
          </p:cNvSpPr>
          <p:nvPr>
            <p:ph sz="quarter" idx="1"/>
          </p:nvPr>
        </p:nvSpPr>
        <p:spPr>
          <a:xfrm>
            <a:off x="250825" y="1557338"/>
            <a:ext cx="8208963" cy="4824412"/>
          </a:xfrm>
        </p:spPr>
        <p:txBody>
          <a:bodyPr/>
          <a:lstStyle/>
          <a:p>
            <a:r>
              <a:rPr lang="en-US" dirty="0" smtClean="0"/>
              <a:t>Access to NRT data is pretty much organized within </a:t>
            </a:r>
            <a:r>
              <a:rPr lang="en-US" dirty="0" smtClean="0"/>
              <a:t>ROOSs in collaboration with MyOcean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existing network RT observing system is presenting spatial and temporal gaps. </a:t>
            </a:r>
          </a:p>
          <a:p>
            <a:endParaRPr lang="en-US" dirty="0" smtClean="0"/>
          </a:p>
          <a:p>
            <a:r>
              <a:rPr lang="en-US" dirty="0" smtClean="0"/>
              <a:t>A goal of EMODnet PP is to demonstrate that we are missing the observations needed for the operational and research applications in the area. 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it-IT" dirty="0" smtClean="0">
              <a:solidFill>
                <a:srgbClr val="002060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it-IT" i="1" cap="none" dirty="0" smtClean="0">
                <a:solidFill>
                  <a:srgbClr val="0070C0"/>
                </a:solidFill>
                <a:latin typeface="Arial" pitchFamily="34" charset="0"/>
              </a:rPr>
              <a:t>EMODnet PP - NRT Data</a:t>
            </a:r>
            <a:endParaRPr lang="it-IT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7850" y="2997200"/>
            <a:ext cx="8382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o 25"/>
          <p:cNvGrpSpPr>
            <a:grpSpLocks/>
          </p:cNvGrpSpPr>
          <p:nvPr/>
        </p:nvGrpSpPr>
        <p:grpSpPr bwMode="auto">
          <a:xfrm>
            <a:off x="3779838" y="3429000"/>
            <a:ext cx="1079500" cy="465138"/>
            <a:chOff x="3635896" y="3645024"/>
            <a:chExt cx="1656184" cy="680467"/>
          </a:xfrm>
        </p:grpSpPr>
        <p:pic>
          <p:nvPicPr>
            <p:cNvPr id="12311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2905" y="3861048"/>
              <a:ext cx="10191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35896" y="3645024"/>
              <a:ext cx="684774" cy="680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US" i="1" cap="none" dirty="0" err="1" smtClean="0">
                <a:solidFill>
                  <a:srgbClr val="0070C0"/>
                </a:solidFill>
                <a:latin typeface="Arial" pitchFamily="34" charset="0"/>
              </a:rPr>
              <a:t>EMODnet</a:t>
            </a:r>
            <a:r>
              <a:rPr lang="en-US" i="1" cap="none" dirty="0" smtClean="0">
                <a:solidFill>
                  <a:srgbClr val="0070C0"/>
                </a:solidFill>
                <a:latin typeface="Arial" pitchFamily="34" charset="0"/>
              </a:rPr>
              <a:t> PP – NRT Data</a:t>
            </a:r>
            <a:endParaRPr lang="en-US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12293" name="Segnaposto contenuto 2"/>
          <p:cNvSpPr>
            <a:spLocks noGrp="1"/>
          </p:cNvSpPr>
          <p:nvPr>
            <p:ph sz="quarter" idx="1"/>
          </p:nvPr>
        </p:nvSpPr>
        <p:spPr>
          <a:xfrm>
            <a:off x="323850" y="1628775"/>
            <a:ext cx="7848600" cy="6477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dirty="0" smtClean="0"/>
              <a:t>Feeding the system</a:t>
            </a:r>
          </a:p>
        </p:txBody>
      </p:sp>
      <p:sp>
        <p:nvSpPr>
          <p:cNvPr id="11" name="Freccia a destra 10"/>
          <p:cNvSpPr/>
          <p:nvPr/>
        </p:nvSpPr>
        <p:spPr>
          <a:xfrm>
            <a:off x="2268538" y="2852738"/>
            <a:ext cx="790575" cy="360362"/>
          </a:xfrm>
          <a:prstGeom prst="rightArrow">
            <a:avLst/>
          </a:prstGeom>
          <a:solidFill>
            <a:srgbClr val="0033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4" name="Gruppo 21"/>
          <p:cNvGrpSpPr>
            <a:grpSpLocks/>
          </p:cNvGrpSpPr>
          <p:nvPr/>
        </p:nvGrpSpPr>
        <p:grpSpPr bwMode="auto">
          <a:xfrm>
            <a:off x="684213" y="2349500"/>
            <a:ext cx="1200150" cy="1422400"/>
            <a:chOff x="683568" y="2852936"/>
            <a:chExt cx="1200522" cy="1423261"/>
          </a:xfrm>
        </p:grpSpPr>
        <p:pic>
          <p:nvPicPr>
            <p:cNvPr id="1230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3568" y="2852936"/>
              <a:ext cx="1008112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59632" y="3501008"/>
              <a:ext cx="624458" cy="775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uppo 22"/>
          <p:cNvGrpSpPr>
            <a:grpSpLocks/>
          </p:cNvGrpSpPr>
          <p:nvPr/>
        </p:nvGrpSpPr>
        <p:grpSpPr bwMode="auto">
          <a:xfrm>
            <a:off x="3779838" y="2349500"/>
            <a:ext cx="1223962" cy="1192213"/>
            <a:chOff x="3779912" y="2852936"/>
            <a:chExt cx="1224136" cy="1192715"/>
          </a:xfrm>
        </p:grpSpPr>
        <p:pic>
          <p:nvPicPr>
            <p:cNvPr id="1230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79912" y="2852936"/>
              <a:ext cx="944488" cy="944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9" descr="MyOcean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55976" y="3429000"/>
              <a:ext cx="648072" cy="616651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cene3d>
              <a:camera prst="isometricOffAxis2Left"/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sp>
        <p:nvSpPr>
          <p:cNvPr id="14" name="Freccia a destra 13"/>
          <p:cNvSpPr/>
          <p:nvPr/>
        </p:nvSpPr>
        <p:spPr>
          <a:xfrm>
            <a:off x="5724525" y="2781300"/>
            <a:ext cx="792163" cy="360363"/>
          </a:xfrm>
          <a:prstGeom prst="rightArrow">
            <a:avLst/>
          </a:prstGeom>
          <a:solidFill>
            <a:srgbClr val="0033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7" name="Gruppo 15"/>
          <p:cNvGrpSpPr>
            <a:grpSpLocks/>
          </p:cNvGrpSpPr>
          <p:nvPr/>
        </p:nvGrpSpPr>
        <p:grpSpPr bwMode="auto">
          <a:xfrm>
            <a:off x="7019925" y="2492375"/>
            <a:ext cx="1081088" cy="865188"/>
            <a:chOff x="7020272" y="2996952"/>
            <a:chExt cx="1080120" cy="864096"/>
          </a:xfrm>
        </p:grpSpPr>
        <p:grpSp>
          <p:nvGrpSpPr>
            <p:cNvPr id="8" name="Gruppo 9"/>
            <p:cNvGrpSpPr>
              <a:grpSpLocks/>
            </p:cNvGrpSpPr>
            <p:nvPr/>
          </p:nvGrpSpPr>
          <p:grpSpPr bwMode="auto">
            <a:xfrm>
              <a:off x="7092280" y="3140968"/>
              <a:ext cx="936104" cy="678269"/>
              <a:chOff x="5004048" y="3212976"/>
              <a:chExt cx="936104" cy="678269"/>
            </a:xfrm>
          </p:grpSpPr>
          <p:pic>
            <p:nvPicPr>
              <p:cNvPr id="12305" name="Picture 5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220072" y="3212976"/>
                <a:ext cx="514350" cy="447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306" name="CasellaDiTesto 8"/>
              <p:cNvSpPr txBox="1">
                <a:spLocks noChangeArrowheads="1"/>
              </p:cNvSpPr>
              <p:nvPr/>
            </p:nvSpPr>
            <p:spPr bwMode="auto">
              <a:xfrm>
                <a:off x="5004048" y="3645024"/>
                <a:ext cx="936104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it-IT" sz="1000"/>
                  <a:t>EDIOS</a:t>
                </a:r>
              </a:p>
            </p:txBody>
          </p:sp>
        </p:grpSp>
        <p:sp>
          <p:nvSpPr>
            <p:cNvPr id="15" name="Rettangolo 14"/>
            <p:cNvSpPr/>
            <p:nvPr/>
          </p:nvSpPr>
          <p:spPr>
            <a:xfrm>
              <a:off x="7020272" y="2996952"/>
              <a:ext cx="1080120" cy="864096"/>
            </a:xfrm>
            <a:prstGeom prst="rect">
              <a:avLst/>
            </a:prstGeom>
            <a:noFill/>
            <a:ln>
              <a:solidFill>
                <a:srgbClr val="003366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8" name="Freccia bidirezionale verticale 17"/>
          <p:cNvSpPr/>
          <p:nvPr/>
        </p:nvSpPr>
        <p:spPr>
          <a:xfrm>
            <a:off x="7451725" y="3573463"/>
            <a:ext cx="419100" cy="935037"/>
          </a:xfrm>
          <a:prstGeom prst="upDownArrow">
            <a:avLst/>
          </a:prstGeom>
          <a:solidFill>
            <a:srgbClr val="0033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" name="Segnaposto contenuto 2"/>
          <p:cNvSpPr txBox="1">
            <a:spLocks/>
          </p:cNvSpPr>
          <p:nvPr/>
        </p:nvSpPr>
        <p:spPr bwMode="auto">
          <a:xfrm>
            <a:off x="395288" y="4724400"/>
            <a:ext cx="59055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92500"/>
          </a:bodyPr>
          <a:lstStyle/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ct val="70000"/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  <a:cs typeface="+mn-cs"/>
              </a:rPr>
              <a:t>EUROGOOSs share info according </a:t>
            </a:r>
            <a:r>
              <a:rPr lang="en-US" sz="2000" dirty="0" err="1">
                <a:latin typeface="+mj-lt"/>
                <a:cs typeface="+mn-cs"/>
              </a:rPr>
              <a:t>MyOcean</a:t>
            </a:r>
            <a:r>
              <a:rPr lang="en-US" sz="2000" dirty="0">
                <a:latin typeface="+mj-lt"/>
                <a:cs typeface="+mn-cs"/>
              </a:rPr>
              <a:t> std.</a:t>
            </a: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ct val="70000"/>
              <a:buFont typeface="Arial" pitchFamily="34" charset="0"/>
              <a:buChar char="•"/>
              <a:defRPr/>
            </a:pPr>
            <a:r>
              <a:rPr lang="en-US" sz="2000" dirty="0" err="1">
                <a:latin typeface="+mj-lt"/>
                <a:cs typeface="+mn-cs"/>
              </a:rPr>
              <a:t>MyOcean</a:t>
            </a:r>
            <a:r>
              <a:rPr lang="en-US" sz="2000" dirty="0">
                <a:latin typeface="+mj-lt"/>
                <a:cs typeface="+mn-cs"/>
              </a:rPr>
              <a:t> index is published according EDIOS std.</a:t>
            </a: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ct val="70000"/>
              <a:buFont typeface="Arial" pitchFamily="34" charset="0"/>
              <a:buChar char="•"/>
              <a:defRPr/>
            </a:pPr>
            <a:r>
              <a:rPr lang="en-US" sz="2000" dirty="0" err="1">
                <a:latin typeface="+mj-lt"/>
                <a:cs typeface="+mn-cs"/>
              </a:rPr>
              <a:t>EMODNet</a:t>
            </a:r>
            <a:r>
              <a:rPr lang="en-US" sz="2000" dirty="0">
                <a:latin typeface="+mj-lt"/>
                <a:cs typeface="+mn-cs"/>
              </a:rPr>
              <a:t> PP access metadata info by EDIOS  </a:t>
            </a:r>
          </a:p>
        </p:txBody>
      </p:sp>
      <p:pic>
        <p:nvPicPr>
          <p:cNvPr id="1230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59563" y="4508500"/>
            <a:ext cx="1800225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43900" y="2511425"/>
            <a:ext cx="4762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044737"/>
            <a:ext cx="6912768" cy="4416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egnaposto contenuto 1"/>
          <p:cNvSpPr>
            <a:spLocks noGrp="1"/>
          </p:cNvSpPr>
          <p:nvPr>
            <p:ph sz="quarter" idx="1"/>
          </p:nvPr>
        </p:nvSpPr>
        <p:spPr>
          <a:xfrm>
            <a:off x="395536" y="5013176"/>
            <a:ext cx="7467600" cy="1440160"/>
          </a:xfrm>
        </p:spPr>
        <p:txBody>
          <a:bodyPr/>
          <a:lstStyle/>
          <a:p>
            <a:pPr>
              <a:buNone/>
            </a:pPr>
            <a:endParaRPr lang="en-US" sz="2200" dirty="0" smtClean="0"/>
          </a:p>
          <a:p>
            <a:r>
              <a:rPr lang="en-US" sz="2200" dirty="0" smtClean="0"/>
              <a:t>About 410 Station for NRT data</a:t>
            </a:r>
          </a:p>
          <a:p>
            <a:pPr lvl="1"/>
            <a:r>
              <a:rPr lang="en-US" sz="1900" dirty="0" smtClean="0"/>
              <a:t>Station Name/id cross table to be completed</a:t>
            </a:r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US" i="1" cap="none" dirty="0" err="1" smtClean="0">
                <a:solidFill>
                  <a:srgbClr val="0070C0"/>
                </a:solidFill>
                <a:latin typeface="Arial" pitchFamily="34" charset="0"/>
              </a:rPr>
              <a:t>EMODnet</a:t>
            </a:r>
            <a:r>
              <a:rPr lang="en-US" i="1" cap="none" dirty="0" smtClean="0">
                <a:solidFill>
                  <a:srgbClr val="0070C0"/>
                </a:solidFill>
                <a:latin typeface="Arial" pitchFamily="34" charset="0"/>
              </a:rPr>
              <a:t> PP – NRT Data</a:t>
            </a:r>
            <a:endParaRPr lang="en-US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US" i="1" cap="none" dirty="0" err="1" smtClean="0">
                <a:solidFill>
                  <a:srgbClr val="0070C0"/>
                </a:solidFill>
                <a:latin typeface="Arial" pitchFamily="34" charset="0"/>
              </a:rPr>
              <a:t>EMODnet</a:t>
            </a:r>
            <a:r>
              <a:rPr lang="en-US" i="1" cap="none" dirty="0" smtClean="0">
                <a:solidFill>
                  <a:srgbClr val="0070C0"/>
                </a:solidFill>
                <a:latin typeface="Arial" pitchFamily="34" charset="0"/>
              </a:rPr>
              <a:t> PP – NRT Data</a:t>
            </a:r>
            <a:endParaRPr lang="en-US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980728"/>
            <a:ext cx="5976664" cy="424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933056"/>
            <a:ext cx="4680520" cy="2283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egnaposto contenuto 2"/>
          <p:cNvSpPr>
            <a:spLocks noGrp="1"/>
          </p:cNvSpPr>
          <p:nvPr>
            <p:ph sz="quarter" idx="1"/>
          </p:nvPr>
        </p:nvSpPr>
        <p:spPr>
          <a:xfrm>
            <a:off x="250825" y="1557338"/>
            <a:ext cx="8208963" cy="4824412"/>
          </a:xfrm>
        </p:spPr>
        <p:txBody>
          <a:bodyPr/>
          <a:lstStyle/>
          <a:p>
            <a:r>
              <a:rPr lang="en-US" sz="2200" dirty="0" smtClean="0"/>
              <a:t>Access to historical data is </a:t>
            </a:r>
            <a:r>
              <a:rPr lang="en-US" sz="2200" dirty="0" err="1" smtClean="0"/>
              <a:t>organised</a:t>
            </a:r>
            <a:r>
              <a:rPr lang="en-US" sz="2200" dirty="0" smtClean="0"/>
              <a:t> through </a:t>
            </a:r>
            <a:r>
              <a:rPr lang="en-US" sz="2200" dirty="0" err="1" smtClean="0"/>
              <a:t>SeaDataNet</a:t>
            </a:r>
            <a:r>
              <a:rPr lang="en-US" sz="2200" dirty="0" smtClean="0"/>
              <a:t>, but there are still gaps (data not yet available)</a:t>
            </a:r>
          </a:p>
          <a:p>
            <a:endParaRPr lang="en-US" sz="2200" dirty="0" smtClean="0"/>
          </a:p>
          <a:p>
            <a:r>
              <a:rPr lang="en-US" sz="2200" dirty="0" smtClean="0"/>
              <a:t>EMODnet PP wants to demonstrate that NRT and historical data can be well </a:t>
            </a:r>
            <a:r>
              <a:rPr lang="en-US" sz="2200" dirty="0" err="1" smtClean="0"/>
              <a:t>organised</a:t>
            </a:r>
            <a:r>
              <a:rPr lang="en-US" sz="2200" dirty="0" smtClean="0"/>
              <a:t> in an unique </a:t>
            </a:r>
            <a:r>
              <a:rPr lang="en-US" sz="2200" dirty="0" smtClean="0"/>
              <a:t>Informative System (IS) </a:t>
            </a:r>
            <a:endParaRPr lang="en-US" sz="2200" dirty="0" smtClean="0"/>
          </a:p>
          <a:p>
            <a:endParaRPr lang="en-US" sz="2200" dirty="0" smtClean="0"/>
          </a:p>
          <a:p>
            <a:r>
              <a:rPr lang="en-US" sz="2200" dirty="0" smtClean="0"/>
              <a:t>EMODnet PP wants to demonstrate that it is possible to benefit of such project for the reanalysis product that are required for (e.g.) climate and fisheries applications. </a:t>
            </a:r>
            <a:endParaRPr lang="it-IT" sz="2200" dirty="0" smtClean="0">
              <a:solidFill>
                <a:srgbClr val="002060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it-IT" i="1" cap="none" dirty="0" smtClean="0">
                <a:solidFill>
                  <a:srgbClr val="0070C0"/>
                </a:solidFill>
                <a:latin typeface="Arial" pitchFamily="34" charset="0"/>
              </a:rPr>
              <a:t>EMODnet PP - </a:t>
            </a:r>
            <a:r>
              <a:rPr lang="it-IT" i="1" cap="none" dirty="0" err="1" smtClean="0">
                <a:solidFill>
                  <a:srgbClr val="0070C0"/>
                </a:solidFill>
                <a:latin typeface="Arial" pitchFamily="34" charset="0"/>
              </a:rPr>
              <a:t>Historical</a:t>
            </a:r>
            <a:r>
              <a:rPr lang="it-IT" i="1" cap="none" dirty="0" smtClean="0">
                <a:solidFill>
                  <a:srgbClr val="0070C0"/>
                </a:solidFill>
                <a:latin typeface="Arial" pitchFamily="34" charset="0"/>
              </a:rPr>
              <a:t> Data</a:t>
            </a:r>
            <a:endParaRPr lang="it-IT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sz="quarter" idx="1"/>
          </p:nvPr>
        </p:nvSpPr>
        <p:spPr>
          <a:xfrm>
            <a:off x="683568" y="1196752"/>
            <a:ext cx="8064896" cy="4873752"/>
          </a:xfrm>
        </p:spPr>
        <p:txBody>
          <a:bodyPr/>
          <a:lstStyle/>
          <a:p>
            <a:r>
              <a:rPr lang="it-IT" sz="2000" i="1" dirty="0" smtClean="0"/>
              <a:t>The </a:t>
            </a:r>
            <a:r>
              <a:rPr lang="en-US" sz="2000" i="1" dirty="0" smtClean="0"/>
              <a:t>European framework</a:t>
            </a:r>
          </a:p>
          <a:p>
            <a:r>
              <a:rPr lang="en-US" sz="2000" i="1" dirty="0" smtClean="0"/>
              <a:t>The "proof of concept" of EMODnet</a:t>
            </a:r>
            <a:r>
              <a:rPr lang="it-IT" sz="2000" i="1" dirty="0" smtClean="0"/>
              <a:t>…</a:t>
            </a:r>
            <a:endParaRPr lang="it-IT" sz="2000" i="1" dirty="0"/>
          </a:p>
          <a:p>
            <a:r>
              <a:rPr lang="en-US" sz="2000" i="1" dirty="0" smtClean="0"/>
              <a:t>Objectives of DGMARE tender</a:t>
            </a:r>
          </a:p>
          <a:p>
            <a:r>
              <a:rPr lang="en-US" sz="2000" i="1" dirty="0" smtClean="0"/>
              <a:t>EMODnet PP  </a:t>
            </a:r>
          </a:p>
          <a:p>
            <a:pPr lvl="1"/>
            <a:r>
              <a:rPr lang="en-US" sz="1600" i="1" dirty="0" smtClean="0"/>
              <a:t>the Methodology, the Parameters, the Pillars</a:t>
            </a:r>
            <a:r>
              <a:rPr lang="it-IT" sz="1600" i="1" dirty="0" smtClean="0"/>
              <a:t>, the </a:t>
            </a:r>
            <a:r>
              <a:rPr lang="en-US" sz="1600" i="1" dirty="0" smtClean="0"/>
              <a:t>Sustainability</a:t>
            </a:r>
          </a:p>
          <a:p>
            <a:pPr lvl="1"/>
            <a:r>
              <a:rPr lang="en-US" sz="1600" i="1" dirty="0" smtClean="0"/>
              <a:t>EMODnet  PP and </a:t>
            </a:r>
            <a:r>
              <a:rPr lang="it-IT" sz="1600" i="1" dirty="0" smtClean="0">
                <a:latin typeface="Arial" pitchFamily="34" charset="0"/>
              </a:rPr>
              <a:t>EuroGOOS</a:t>
            </a:r>
          </a:p>
          <a:p>
            <a:pPr lvl="1"/>
            <a:r>
              <a:rPr lang="en-US" sz="1600" i="1" dirty="0" smtClean="0">
                <a:latin typeface="Arial" pitchFamily="34" charset="0"/>
              </a:rPr>
              <a:t>Geographical coverage (and acting communities) </a:t>
            </a:r>
          </a:p>
          <a:p>
            <a:pPr lvl="1"/>
            <a:r>
              <a:rPr lang="en-US" sz="1600" i="1" dirty="0" smtClean="0">
                <a:latin typeface="Arial" pitchFamily="34" charset="0"/>
              </a:rPr>
              <a:t>Data already included in the project</a:t>
            </a:r>
          </a:p>
          <a:p>
            <a:pPr lvl="1"/>
            <a:r>
              <a:rPr lang="en-GB" sz="1600" i="1" dirty="0" smtClean="0">
                <a:latin typeface="Arial" pitchFamily="34" charset="0"/>
              </a:rPr>
              <a:t>Web Portal Architecture</a:t>
            </a:r>
          </a:p>
          <a:p>
            <a:pPr lvl="2"/>
            <a:r>
              <a:rPr lang="it-IT" sz="1400" i="1" dirty="0" smtClean="0">
                <a:latin typeface="Arial" pitchFamily="34" charset="0"/>
              </a:rPr>
              <a:t>EMODnet PP - NRT Data, </a:t>
            </a:r>
            <a:r>
              <a:rPr lang="en-US" sz="1400" i="1" dirty="0" smtClean="0">
                <a:latin typeface="Arial" pitchFamily="34" charset="0"/>
              </a:rPr>
              <a:t>Historical</a:t>
            </a:r>
            <a:r>
              <a:rPr lang="it-IT" sz="1400" i="1" dirty="0" smtClean="0">
                <a:latin typeface="Arial" pitchFamily="34" charset="0"/>
              </a:rPr>
              <a:t> Data, </a:t>
            </a:r>
            <a:r>
              <a:rPr lang="en-US" sz="1400" i="1" dirty="0" smtClean="0">
                <a:latin typeface="Arial" pitchFamily="34" charset="0"/>
              </a:rPr>
              <a:t>Data Access</a:t>
            </a:r>
          </a:p>
          <a:p>
            <a:pPr lvl="2"/>
            <a:r>
              <a:rPr lang="en-GB" sz="1400" i="1" dirty="0" smtClean="0">
                <a:latin typeface="Arial" pitchFamily="34" charset="0"/>
              </a:rPr>
              <a:t>EMODnet PP - pilot portal</a:t>
            </a:r>
          </a:p>
          <a:p>
            <a:r>
              <a:rPr lang="en-GB" sz="2000" i="1" dirty="0" smtClean="0">
                <a:latin typeface="Arial" pitchFamily="34" charset="0"/>
              </a:rPr>
              <a:t>Enlarge the community</a:t>
            </a:r>
          </a:p>
          <a:p>
            <a:r>
              <a:rPr lang="en-US" sz="2000" i="1" dirty="0" smtClean="0">
                <a:latin typeface="Arial" pitchFamily="34" charset="0"/>
              </a:rPr>
              <a:t>EUROGOOS reports</a:t>
            </a:r>
            <a:endParaRPr lang="en-GB" sz="2000" i="1" dirty="0" smtClean="0">
              <a:latin typeface="Arial" pitchFamily="34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i="1" cap="none" smtClean="0">
                <a:solidFill>
                  <a:srgbClr val="0070C0"/>
                </a:solidFill>
                <a:latin typeface="Arial" pitchFamily="34" charset="0"/>
                <a:ea typeface="+mj-ea"/>
              </a:rPr>
              <a:t>Introduction</a:t>
            </a:r>
            <a:endParaRPr lang="en-US" i="1" cap="none">
              <a:solidFill>
                <a:srgbClr val="0070C0"/>
              </a:solidFill>
              <a:latin typeface="Arial" pitchFamily="34" charset="0"/>
              <a:ea typeface="+mj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US" i="1" cap="none" dirty="0" smtClean="0">
                <a:solidFill>
                  <a:srgbClr val="0070C0"/>
                </a:solidFill>
                <a:latin typeface="Arial" pitchFamily="34" charset="0"/>
              </a:rPr>
              <a:t>EMODnet PP – Historical Data</a:t>
            </a:r>
            <a:endParaRPr lang="en-US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10243" name="Segnaposto contenuto 2"/>
          <p:cNvSpPr>
            <a:spLocks noGrp="1"/>
          </p:cNvSpPr>
          <p:nvPr>
            <p:ph sz="quarter" idx="1"/>
          </p:nvPr>
        </p:nvSpPr>
        <p:spPr>
          <a:xfrm>
            <a:off x="323850" y="1628775"/>
            <a:ext cx="7848600" cy="6477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dirty="0" smtClean="0"/>
              <a:t>Feeding the system</a:t>
            </a:r>
          </a:p>
        </p:txBody>
      </p:sp>
      <p:sp>
        <p:nvSpPr>
          <p:cNvPr id="11" name="Freccia a destra 10"/>
          <p:cNvSpPr/>
          <p:nvPr/>
        </p:nvSpPr>
        <p:spPr>
          <a:xfrm>
            <a:off x="2268538" y="2852738"/>
            <a:ext cx="790575" cy="360362"/>
          </a:xfrm>
          <a:prstGeom prst="rightArrow">
            <a:avLst/>
          </a:prstGeom>
          <a:solidFill>
            <a:srgbClr val="0033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3" name="Gruppo 21"/>
          <p:cNvGrpSpPr>
            <a:grpSpLocks/>
          </p:cNvGrpSpPr>
          <p:nvPr/>
        </p:nvGrpSpPr>
        <p:grpSpPr bwMode="auto">
          <a:xfrm>
            <a:off x="684213" y="2349500"/>
            <a:ext cx="1200150" cy="1422400"/>
            <a:chOff x="683568" y="2852936"/>
            <a:chExt cx="1200522" cy="1423261"/>
          </a:xfrm>
        </p:grpSpPr>
        <p:pic>
          <p:nvPicPr>
            <p:cNvPr id="1026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3568" y="2852936"/>
              <a:ext cx="1008112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632" y="3501008"/>
              <a:ext cx="624458" cy="775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Freccia a destra 13"/>
          <p:cNvSpPr/>
          <p:nvPr/>
        </p:nvSpPr>
        <p:spPr>
          <a:xfrm>
            <a:off x="5724525" y="2781300"/>
            <a:ext cx="792163" cy="360363"/>
          </a:xfrm>
          <a:prstGeom prst="rightArrow">
            <a:avLst/>
          </a:prstGeom>
          <a:solidFill>
            <a:srgbClr val="0033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8" name="Freccia bidirezionale verticale 17"/>
          <p:cNvSpPr/>
          <p:nvPr/>
        </p:nvSpPr>
        <p:spPr>
          <a:xfrm>
            <a:off x="7451725" y="3573463"/>
            <a:ext cx="419100" cy="935037"/>
          </a:xfrm>
          <a:prstGeom prst="upDownArrow">
            <a:avLst/>
          </a:prstGeom>
          <a:solidFill>
            <a:srgbClr val="0033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" name="Segnaposto contenuto 2"/>
          <p:cNvSpPr txBox="1">
            <a:spLocks/>
          </p:cNvSpPr>
          <p:nvPr/>
        </p:nvSpPr>
        <p:spPr bwMode="auto">
          <a:xfrm>
            <a:off x="395288" y="4365625"/>
            <a:ext cx="619283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ct val="70000"/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  <a:cs typeface="+mn-cs"/>
              </a:rPr>
              <a:t>EUROGOOSs info published in SEADATANET</a:t>
            </a: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ct val="70000"/>
              <a:buFont typeface="Arial" pitchFamily="34" charset="0"/>
              <a:buChar char="•"/>
              <a:defRPr/>
            </a:pPr>
            <a:r>
              <a:rPr lang="en-US" sz="2000" dirty="0">
                <a:latin typeface="+mj-lt"/>
              </a:rPr>
              <a:t>SEADATANET </a:t>
            </a:r>
            <a:r>
              <a:rPr lang="en-US" sz="2000" dirty="0">
                <a:latin typeface="+mj-lt"/>
                <a:cs typeface="+mn-cs"/>
              </a:rPr>
              <a:t>publishes according EDIOS std.</a:t>
            </a: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ct val="70000"/>
              <a:buFont typeface="Arial" pitchFamily="34" charset="0"/>
              <a:buChar char="•"/>
              <a:defRPr/>
            </a:pPr>
            <a:r>
              <a:rPr lang="en-US" sz="2000" dirty="0" err="1">
                <a:latin typeface="+mj-lt"/>
                <a:cs typeface="+mn-cs"/>
              </a:rPr>
              <a:t>EMODNet</a:t>
            </a:r>
            <a:r>
              <a:rPr lang="en-US" sz="2000" dirty="0">
                <a:latin typeface="+mj-lt"/>
                <a:cs typeface="+mn-cs"/>
              </a:rPr>
              <a:t> PP access metadata info by EDIOS </a:t>
            </a: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ct val="70000"/>
              <a:buFont typeface="Arial" pitchFamily="34" charset="0"/>
              <a:buChar char="•"/>
              <a:defRPr/>
            </a:pPr>
            <a:r>
              <a:rPr lang="en-US" sz="2000" dirty="0" err="1">
                <a:latin typeface="+mj-lt"/>
                <a:cs typeface="+mn-cs"/>
              </a:rPr>
              <a:t>EMODNet</a:t>
            </a:r>
            <a:r>
              <a:rPr lang="en-US" sz="2000" dirty="0">
                <a:latin typeface="+mj-lt"/>
                <a:cs typeface="+mn-cs"/>
              </a:rPr>
              <a:t> PP provides CDIs info by EDIOS </a:t>
            </a:r>
          </a:p>
        </p:txBody>
      </p:sp>
      <p:pic>
        <p:nvPicPr>
          <p:cNvPr id="1024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563" y="4508500"/>
            <a:ext cx="1800225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638" y="2492375"/>
            <a:ext cx="811212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po 47"/>
          <p:cNvGrpSpPr>
            <a:grpSpLocks/>
          </p:cNvGrpSpPr>
          <p:nvPr/>
        </p:nvGrpSpPr>
        <p:grpSpPr bwMode="auto">
          <a:xfrm>
            <a:off x="3348038" y="3141663"/>
            <a:ext cx="1108075" cy="1054100"/>
            <a:chOff x="3347864" y="3284984"/>
            <a:chExt cx="1108323" cy="1055365"/>
          </a:xfrm>
        </p:grpSpPr>
        <p:grpSp>
          <p:nvGrpSpPr>
            <p:cNvPr id="5" name="Gruppo 39"/>
            <p:cNvGrpSpPr>
              <a:grpSpLocks/>
            </p:cNvGrpSpPr>
            <p:nvPr/>
          </p:nvGrpSpPr>
          <p:grpSpPr bwMode="auto">
            <a:xfrm>
              <a:off x="3347864" y="3284984"/>
              <a:ext cx="811907" cy="758949"/>
              <a:chOff x="3635896" y="3429000"/>
              <a:chExt cx="811907" cy="758949"/>
            </a:xfrm>
          </p:grpSpPr>
          <p:pic>
            <p:nvPicPr>
              <p:cNvPr id="10265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635896" y="3429000"/>
                <a:ext cx="576064" cy="576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66" name="Picture 13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923928" y="3645024"/>
                <a:ext cx="523875" cy="542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263" name="Picture 1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79912" y="3645024"/>
              <a:ext cx="523875" cy="54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4" name="Picture 1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2312" y="3797424"/>
              <a:ext cx="523875" cy="54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5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81950" y="2997200"/>
            <a:ext cx="8382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po 15"/>
          <p:cNvGrpSpPr>
            <a:grpSpLocks/>
          </p:cNvGrpSpPr>
          <p:nvPr/>
        </p:nvGrpSpPr>
        <p:grpSpPr bwMode="auto">
          <a:xfrm>
            <a:off x="6804025" y="2492375"/>
            <a:ext cx="1081088" cy="865188"/>
            <a:chOff x="7020272" y="2996952"/>
            <a:chExt cx="1080120" cy="864096"/>
          </a:xfrm>
        </p:grpSpPr>
        <p:grpSp>
          <p:nvGrpSpPr>
            <p:cNvPr id="7" name="Gruppo 9"/>
            <p:cNvGrpSpPr>
              <a:grpSpLocks/>
            </p:cNvGrpSpPr>
            <p:nvPr/>
          </p:nvGrpSpPr>
          <p:grpSpPr bwMode="auto">
            <a:xfrm>
              <a:off x="7092280" y="3140968"/>
              <a:ext cx="936104" cy="678269"/>
              <a:chOff x="5004048" y="3212976"/>
              <a:chExt cx="936104" cy="678269"/>
            </a:xfrm>
          </p:grpSpPr>
          <p:pic>
            <p:nvPicPr>
              <p:cNvPr id="10260" name="Picture 5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220072" y="3212976"/>
                <a:ext cx="514350" cy="447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261" name="CasellaDiTesto 53"/>
              <p:cNvSpPr txBox="1">
                <a:spLocks noChangeArrowheads="1"/>
              </p:cNvSpPr>
              <p:nvPr/>
            </p:nvSpPr>
            <p:spPr bwMode="auto">
              <a:xfrm>
                <a:off x="5004048" y="3645024"/>
                <a:ext cx="936104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it-IT" sz="1000"/>
                  <a:t>EDIOS</a:t>
                </a:r>
              </a:p>
            </p:txBody>
          </p:sp>
        </p:grpSp>
        <p:sp>
          <p:nvSpPr>
            <p:cNvPr id="52" name="Rettangolo 51"/>
            <p:cNvSpPr/>
            <p:nvPr/>
          </p:nvSpPr>
          <p:spPr>
            <a:xfrm>
              <a:off x="7020272" y="2996952"/>
              <a:ext cx="1080120" cy="864096"/>
            </a:xfrm>
            <a:prstGeom prst="rect">
              <a:avLst/>
            </a:prstGeom>
            <a:noFill/>
            <a:ln>
              <a:solidFill>
                <a:srgbClr val="003366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pic>
        <p:nvPicPr>
          <p:cNvPr id="10254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28000" y="2511425"/>
            <a:ext cx="4762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5" name="CasellaDiTesto 55"/>
          <p:cNvSpPr txBox="1">
            <a:spLocks noChangeArrowheads="1"/>
          </p:cNvSpPr>
          <p:nvPr/>
        </p:nvSpPr>
        <p:spPr bwMode="auto">
          <a:xfrm>
            <a:off x="4140200" y="3409950"/>
            <a:ext cx="10080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/>
              <a:t>ROOS</a:t>
            </a:r>
          </a:p>
        </p:txBody>
      </p:sp>
      <p:sp>
        <p:nvSpPr>
          <p:cNvPr id="10256" name="CasellaDiTesto 56"/>
          <p:cNvSpPr txBox="1">
            <a:spLocks noChangeArrowheads="1"/>
          </p:cNvSpPr>
          <p:nvPr/>
        </p:nvSpPr>
        <p:spPr bwMode="auto">
          <a:xfrm>
            <a:off x="4292600" y="3625850"/>
            <a:ext cx="1008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/>
              <a:t>ROOS</a:t>
            </a:r>
          </a:p>
        </p:txBody>
      </p:sp>
      <p:sp>
        <p:nvSpPr>
          <p:cNvPr id="10257" name="CasellaDiTesto 57"/>
          <p:cNvSpPr txBox="1">
            <a:spLocks noChangeArrowheads="1"/>
          </p:cNvSpPr>
          <p:nvPr/>
        </p:nvSpPr>
        <p:spPr bwMode="auto">
          <a:xfrm>
            <a:off x="4445000" y="3841750"/>
            <a:ext cx="1008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/>
              <a:t>ROOS</a:t>
            </a:r>
          </a:p>
        </p:txBody>
      </p:sp>
      <p:sp>
        <p:nvSpPr>
          <p:cNvPr id="29" name="Documento multiplo 28"/>
          <p:cNvSpPr/>
          <p:nvPr/>
        </p:nvSpPr>
        <p:spPr>
          <a:xfrm>
            <a:off x="6156176" y="3429000"/>
            <a:ext cx="1153319" cy="651148"/>
          </a:xfrm>
          <a:prstGeom prst="flowChartMultidocumen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600" dirty="0" smtClean="0"/>
              <a:t>CDI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US" i="1" cap="none" dirty="0" smtClean="0">
                <a:solidFill>
                  <a:srgbClr val="0070C0"/>
                </a:solidFill>
                <a:latin typeface="Arial" pitchFamily="34" charset="0"/>
              </a:rPr>
              <a:t>EMODnet PP – Historical Data</a:t>
            </a:r>
            <a:endParaRPr lang="en-US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7" name="Segnaposto contenuto 1"/>
          <p:cNvSpPr>
            <a:spLocks noGrp="1"/>
          </p:cNvSpPr>
          <p:nvPr>
            <p:ph sz="quarter" idx="1"/>
          </p:nvPr>
        </p:nvSpPr>
        <p:spPr>
          <a:xfrm>
            <a:off x="755576" y="4653136"/>
            <a:ext cx="7467600" cy="1584176"/>
          </a:xfrm>
        </p:spPr>
        <p:txBody>
          <a:bodyPr/>
          <a:lstStyle/>
          <a:p>
            <a:r>
              <a:rPr lang="en-US" sz="2200" b="1" dirty="0" smtClean="0"/>
              <a:t>Germany:</a:t>
            </a:r>
          </a:p>
          <a:p>
            <a:pPr lvl="1"/>
            <a:r>
              <a:rPr lang="en-US" sz="1900" dirty="0" smtClean="0"/>
              <a:t>10 - Series CDI</a:t>
            </a:r>
          </a:p>
          <a:p>
            <a:pPr lvl="1"/>
            <a:r>
              <a:rPr lang="en-US" sz="1900" dirty="0" smtClean="0"/>
              <a:t>1 - Program CDI</a:t>
            </a:r>
          </a:p>
          <a:p>
            <a:pPr lvl="1">
              <a:buNone/>
            </a:pPr>
            <a:r>
              <a:rPr lang="en-US" sz="1600" dirty="0" smtClean="0"/>
              <a:t>(http://seadatanet.maris2.nl/v_edios_v2/result.asp)</a:t>
            </a:r>
          </a:p>
          <a:p>
            <a:pPr lvl="1"/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628800"/>
            <a:ext cx="6370637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US" i="1" cap="none" dirty="0" smtClean="0">
                <a:solidFill>
                  <a:srgbClr val="0070C0"/>
                </a:solidFill>
                <a:latin typeface="Arial" pitchFamily="34" charset="0"/>
              </a:rPr>
              <a:t>EMODnet PP – Historical Data</a:t>
            </a:r>
            <a:endParaRPr lang="en-US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7" name="Segnaposto contenuto 1"/>
          <p:cNvSpPr>
            <a:spLocks noGrp="1"/>
          </p:cNvSpPr>
          <p:nvPr>
            <p:ph sz="quarter" idx="1"/>
          </p:nvPr>
        </p:nvSpPr>
        <p:spPr>
          <a:xfrm>
            <a:off x="755576" y="4653136"/>
            <a:ext cx="7467600" cy="1584176"/>
          </a:xfrm>
        </p:spPr>
        <p:txBody>
          <a:bodyPr/>
          <a:lstStyle/>
          <a:p>
            <a:r>
              <a:rPr lang="en-US" sz="2200" b="1" dirty="0" smtClean="0"/>
              <a:t>Ireland:</a:t>
            </a:r>
          </a:p>
          <a:p>
            <a:pPr lvl="1"/>
            <a:r>
              <a:rPr lang="en-US" sz="1900" dirty="0" smtClean="0"/>
              <a:t>73 - Series CDI</a:t>
            </a:r>
          </a:p>
          <a:p>
            <a:pPr lvl="1"/>
            <a:r>
              <a:rPr lang="en-US" sz="1900" dirty="0" smtClean="0"/>
              <a:t>12 - Programs CDI</a:t>
            </a:r>
          </a:p>
          <a:p>
            <a:pPr lvl="1">
              <a:buNone/>
            </a:pPr>
            <a:r>
              <a:rPr lang="en-US" sz="1600" dirty="0" smtClean="0"/>
              <a:t>(http://seadatanet.maris2.nl/v_edios_v2/result.asp)</a:t>
            </a:r>
          </a:p>
          <a:p>
            <a:pPr lvl="1"/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60"/>
            <a:ext cx="6694487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US" i="1" cap="none" dirty="0" smtClean="0">
                <a:solidFill>
                  <a:srgbClr val="0070C0"/>
                </a:solidFill>
                <a:latin typeface="Arial" pitchFamily="34" charset="0"/>
              </a:rPr>
              <a:t>EMODnet PP – Historical Data</a:t>
            </a:r>
            <a:endParaRPr lang="en-US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7" name="Segnaposto contenuto 1"/>
          <p:cNvSpPr>
            <a:spLocks noGrp="1"/>
          </p:cNvSpPr>
          <p:nvPr>
            <p:ph sz="quarter" idx="1"/>
          </p:nvPr>
        </p:nvSpPr>
        <p:spPr>
          <a:xfrm>
            <a:off x="755576" y="4653136"/>
            <a:ext cx="7467600" cy="1584176"/>
          </a:xfrm>
        </p:spPr>
        <p:txBody>
          <a:bodyPr/>
          <a:lstStyle/>
          <a:p>
            <a:r>
              <a:rPr lang="en-US" sz="2200" b="1" dirty="0" smtClean="0"/>
              <a:t>Sweden:</a:t>
            </a:r>
          </a:p>
          <a:p>
            <a:pPr lvl="1"/>
            <a:r>
              <a:rPr lang="en-US" sz="1900" dirty="0" smtClean="0"/>
              <a:t>16 - Series CDI</a:t>
            </a:r>
          </a:p>
          <a:p>
            <a:pPr lvl="1"/>
            <a:r>
              <a:rPr lang="en-US" sz="1900" dirty="0" smtClean="0"/>
              <a:t>2 - Programs CDI</a:t>
            </a:r>
          </a:p>
          <a:p>
            <a:pPr lvl="1">
              <a:buNone/>
            </a:pPr>
            <a:r>
              <a:rPr lang="en-US" sz="1600" dirty="0" smtClean="0"/>
              <a:t>(http://seadatanet.maris2.nl/v_edios_v2/result.asp)</a:t>
            </a:r>
          </a:p>
          <a:p>
            <a:pPr lvl="1"/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3123" y="1275953"/>
            <a:ext cx="6599237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US" i="1" cap="none" dirty="0" smtClean="0">
                <a:solidFill>
                  <a:srgbClr val="0070C0"/>
                </a:solidFill>
                <a:latin typeface="Arial" pitchFamily="34" charset="0"/>
              </a:rPr>
              <a:t>EMODnet PP – Historical Data</a:t>
            </a:r>
            <a:endParaRPr lang="en-US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7" name="Segnaposto contenuto 1"/>
          <p:cNvSpPr>
            <a:spLocks noGrp="1"/>
          </p:cNvSpPr>
          <p:nvPr>
            <p:ph sz="quarter" idx="1"/>
          </p:nvPr>
        </p:nvSpPr>
        <p:spPr>
          <a:xfrm>
            <a:off x="755576" y="4653136"/>
            <a:ext cx="7467600" cy="1584176"/>
          </a:xfrm>
        </p:spPr>
        <p:txBody>
          <a:bodyPr/>
          <a:lstStyle/>
          <a:p>
            <a:r>
              <a:rPr lang="en-US" sz="2200" b="1" dirty="0" smtClean="0"/>
              <a:t>United Kingdom:</a:t>
            </a:r>
          </a:p>
          <a:p>
            <a:pPr lvl="1"/>
            <a:r>
              <a:rPr lang="en-US" sz="1900" dirty="0" smtClean="0"/>
              <a:t>15103 - Series CDI</a:t>
            </a:r>
          </a:p>
          <a:p>
            <a:pPr lvl="1"/>
            <a:r>
              <a:rPr lang="en-US" sz="1900" dirty="0" smtClean="0"/>
              <a:t>275 - Programs CDI</a:t>
            </a:r>
          </a:p>
          <a:p>
            <a:pPr lvl="1">
              <a:buNone/>
            </a:pPr>
            <a:r>
              <a:rPr lang="en-US" sz="1600" dirty="0" smtClean="0"/>
              <a:t>(http://seadatanet.maris2.nl/v_edios_v2/result.asp)</a:t>
            </a:r>
          </a:p>
          <a:p>
            <a:pPr lvl="1"/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6675437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US" i="1" cap="none" dirty="0" smtClean="0">
                <a:solidFill>
                  <a:srgbClr val="0070C0"/>
                </a:solidFill>
                <a:latin typeface="Arial" pitchFamily="34" charset="0"/>
              </a:rPr>
              <a:t>EMODnet PP – Historical Data</a:t>
            </a:r>
            <a:endParaRPr lang="en-US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7" name="Segnaposto contenuto 1"/>
          <p:cNvSpPr>
            <a:spLocks noGrp="1"/>
          </p:cNvSpPr>
          <p:nvPr>
            <p:ph sz="quarter" idx="1"/>
          </p:nvPr>
        </p:nvSpPr>
        <p:spPr>
          <a:xfrm>
            <a:off x="755576" y="4653136"/>
            <a:ext cx="7467600" cy="1584176"/>
          </a:xfrm>
        </p:spPr>
        <p:txBody>
          <a:bodyPr/>
          <a:lstStyle/>
          <a:p>
            <a:r>
              <a:rPr lang="en-US" sz="2200" b="1" dirty="0" smtClean="0"/>
              <a:t>Italy:</a:t>
            </a:r>
          </a:p>
          <a:p>
            <a:pPr lvl="1"/>
            <a:r>
              <a:rPr lang="en-US" sz="1900" dirty="0" smtClean="0"/>
              <a:t>28 - Series CDI</a:t>
            </a:r>
          </a:p>
          <a:p>
            <a:pPr lvl="1"/>
            <a:r>
              <a:rPr lang="en-US" sz="1900" dirty="0" smtClean="0"/>
              <a:t>26 - Programs CDI</a:t>
            </a:r>
          </a:p>
          <a:p>
            <a:pPr lvl="1">
              <a:buNone/>
            </a:pPr>
            <a:r>
              <a:rPr lang="en-US" sz="1600" dirty="0" smtClean="0"/>
              <a:t>(</a:t>
            </a:r>
            <a:r>
              <a:rPr lang="en-US" sz="1600" dirty="0" smtClean="0">
                <a:hlinkClick r:id="rId2"/>
              </a:rPr>
              <a:t>http://edios-test.maris2.nl/v_edios_v2/result.asp</a:t>
            </a:r>
            <a:r>
              <a:rPr lang="en-US" sz="1600" dirty="0" smtClean="0"/>
              <a:t>) </a:t>
            </a:r>
            <a:r>
              <a:rPr lang="en-US" sz="1600" dirty="0" smtClean="0">
                <a:sym typeface="Wingdings" pitchFamily="2" charset="2"/>
              </a:rPr>
              <a:t> to be validated</a:t>
            </a:r>
            <a:endParaRPr lang="en-US" sz="1600" dirty="0" smtClean="0"/>
          </a:p>
          <a:p>
            <a:pPr lvl="1"/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268760"/>
            <a:ext cx="6637337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US" i="1" cap="none" dirty="0" smtClean="0">
                <a:solidFill>
                  <a:srgbClr val="0070C0"/>
                </a:solidFill>
                <a:latin typeface="Arial" pitchFamily="34" charset="0"/>
              </a:rPr>
              <a:t>EMODnet PP – Historical Data</a:t>
            </a:r>
            <a:endParaRPr lang="en-US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7" name="Segnaposto contenuto 1"/>
          <p:cNvSpPr>
            <a:spLocks noGrp="1"/>
          </p:cNvSpPr>
          <p:nvPr>
            <p:ph sz="quarter" idx="1"/>
          </p:nvPr>
        </p:nvSpPr>
        <p:spPr>
          <a:xfrm>
            <a:off x="755576" y="4653136"/>
            <a:ext cx="7467600" cy="1584176"/>
          </a:xfrm>
        </p:spPr>
        <p:txBody>
          <a:bodyPr/>
          <a:lstStyle/>
          <a:p>
            <a:r>
              <a:rPr lang="en-US" sz="2200" b="1" dirty="0" smtClean="0"/>
              <a:t>France:</a:t>
            </a:r>
          </a:p>
          <a:p>
            <a:pPr lvl="1"/>
            <a:r>
              <a:rPr lang="en-US" sz="1900" dirty="0" smtClean="0"/>
              <a:t>990 - Series CDI</a:t>
            </a:r>
          </a:p>
          <a:p>
            <a:pPr lvl="1"/>
            <a:r>
              <a:rPr lang="en-US" sz="1900" dirty="0" smtClean="0"/>
              <a:t>27 - Programs CDI</a:t>
            </a:r>
          </a:p>
          <a:p>
            <a:pPr lvl="1">
              <a:buNone/>
            </a:pPr>
            <a:r>
              <a:rPr lang="en-US" sz="1600" dirty="0" smtClean="0"/>
              <a:t>(</a:t>
            </a:r>
            <a:r>
              <a:rPr lang="en-US" sz="1600" dirty="0" smtClean="0">
                <a:hlinkClick r:id="rId2"/>
              </a:rPr>
              <a:t>http://edios-test.maris2.nl/v_edios_v2/result.asp</a:t>
            </a:r>
            <a:r>
              <a:rPr lang="en-US" sz="1600" dirty="0" smtClean="0"/>
              <a:t>) </a:t>
            </a:r>
            <a:r>
              <a:rPr lang="en-US" sz="1600" dirty="0" smtClean="0">
                <a:sym typeface="Wingdings" pitchFamily="2" charset="2"/>
              </a:rPr>
              <a:t> to be validated</a:t>
            </a:r>
            <a:endParaRPr lang="en-US" sz="1600" dirty="0" smtClean="0"/>
          </a:p>
          <a:p>
            <a:pPr lvl="1"/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268760"/>
            <a:ext cx="6675437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US" i="1" cap="none" dirty="0" smtClean="0">
                <a:solidFill>
                  <a:srgbClr val="0070C0"/>
                </a:solidFill>
                <a:latin typeface="Arial" pitchFamily="34" charset="0"/>
              </a:rPr>
              <a:t>EMODnet PP – Data Access</a:t>
            </a:r>
            <a:endParaRPr lang="en-US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13315" name="Segnaposto contenuto 2"/>
          <p:cNvSpPr>
            <a:spLocks noGrp="1"/>
          </p:cNvSpPr>
          <p:nvPr>
            <p:ph sz="quarter" idx="1"/>
          </p:nvPr>
        </p:nvSpPr>
        <p:spPr>
          <a:xfrm>
            <a:off x="468313" y="2349500"/>
            <a:ext cx="2519362" cy="50323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1800" b="1" dirty="0" smtClean="0"/>
              <a:t>Near Real Time</a:t>
            </a:r>
          </a:p>
        </p:txBody>
      </p:sp>
      <p:sp>
        <p:nvSpPr>
          <p:cNvPr id="11" name="Freccia a destra 10"/>
          <p:cNvSpPr/>
          <p:nvPr/>
        </p:nvSpPr>
        <p:spPr>
          <a:xfrm rot="19490656">
            <a:off x="2659063" y="3336925"/>
            <a:ext cx="792162" cy="358775"/>
          </a:xfrm>
          <a:prstGeom prst="rightArrow">
            <a:avLst/>
          </a:prstGeom>
          <a:solidFill>
            <a:srgbClr val="0033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3" name="Gruppo 9"/>
          <p:cNvGrpSpPr>
            <a:grpSpLocks/>
          </p:cNvGrpSpPr>
          <p:nvPr/>
        </p:nvGrpSpPr>
        <p:grpSpPr bwMode="auto">
          <a:xfrm>
            <a:off x="2987675" y="2420938"/>
            <a:ext cx="965200" cy="711200"/>
            <a:chOff x="5004048" y="3212976"/>
            <a:chExt cx="936104" cy="678269"/>
          </a:xfrm>
        </p:grpSpPr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20072" y="3212976"/>
              <a:ext cx="514350" cy="4476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355" name="CasellaDiTesto 26"/>
            <p:cNvSpPr txBox="1">
              <a:spLocks noChangeArrowheads="1"/>
            </p:cNvSpPr>
            <p:nvPr/>
          </p:nvSpPr>
          <p:spPr bwMode="auto">
            <a:xfrm>
              <a:off x="5004048" y="3645024"/>
              <a:ext cx="93610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000"/>
                <a:t>EDIOS</a:t>
              </a:r>
            </a:p>
          </p:txBody>
        </p:sp>
      </p:grpSp>
      <p:grpSp>
        <p:nvGrpSpPr>
          <p:cNvPr id="4" name="Gruppo 25"/>
          <p:cNvGrpSpPr>
            <a:grpSpLocks/>
          </p:cNvGrpSpPr>
          <p:nvPr/>
        </p:nvGrpSpPr>
        <p:grpSpPr bwMode="auto">
          <a:xfrm>
            <a:off x="4932363" y="3163888"/>
            <a:ext cx="1016000" cy="409575"/>
            <a:chOff x="3635896" y="3645024"/>
            <a:chExt cx="1656184" cy="680467"/>
          </a:xfrm>
        </p:grpSpPr>
        <p:pic>
          <p:nvPicPr>
            <p:cNvPr id="13352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2905" y="3861048"/>
              <a:ext cx="10191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5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35896" y="3645024"/>
              <a:ext cx="684774" cy="680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uppo 22"/>
          <p:cNvGrpSpPr>
            <a:grpSpLocks/>
          </p:cNvGrpSpPr>
          <p:nvPr/>
        </p:nvGrpSpPr>
        <p:grpSpPr bwMode="auto">
          <a:xfrm>
            <a:off x="4932363" y="2171700"/>
            <a:ext cx="1152525" cy="1049338"/>
            <a:chOff x="3779912" y="2852936"/>
            <a:chExt cx="1224136" cy="1192715"/>
          </a:xfrm>
        </p:grpSpPr>
        <p:pic>
          <p:nvPicPr>
            <p:cNvPr id="13350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79912" y="2852936"/>
              <a:ext cx="944488" cy="944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19" descr="MyOcea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55976" y="3429000"/>
              <a:ext cx="648072" cy="616651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cene3d>
              <a:camera prst="isometricOffAxis2Left"/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grpSp>
        <p:nvGrpSpPr>
          <p:cNvPr id="6" name="Gruppo 38"/>
          <p:cNvGrpSpPr>
            <a:grpSpLocks/>
          </p:cNvGrpSpPr>
          <p:nvPr/>
        </p:nvGrpSpPr>
        <p:grpSpPr bwMode="auto">
          <a:xfrm>
            <a:off x="7164388" y="2276475"/>
            <a:ext cx="1449387" cy="865188"/>
            <a:chOff x="6660232" y="4509120"/>
            <a:chExt cx="1449011" cy="864096"/>
          </a:xfrm>
        </p:grpSpPr>
        <p:pic>
          <p:nvPicPr>
            <p:cNvPr id="13347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660232" y="4509120"/>
              <a:ext cx="1440160" cy="86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8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020272" y="4797152"/>
              <a:ext cx="1088971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9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020272" y="5085184"/>
              <a:ext cx="1088971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" name="Freccia a destra 39"/>
          <p:cNvSpPr/>
          <p:nvPr/>
        </p:nvSpPr>
        <p:spPr>
          <a:xfrm rot="1666326">
            <a:off x="2665413" y="3736975"/>
            <a:ext cx="792162" cy="360363"/>
          </a:xfrm>
          <a:prstGeom prst="rightArrow">
            <a:avLst/>
          </a:prstGeom>
          <a:solidFill>
            <a:srgbClr val="0033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7" name="Gruppo 40"/>
          <p:cNvGrpSpPr>
            <a:grpSpLocks/>
          </p:cNvGrpSpPr>
          <p:nvPr/>
        </p:nvGrpSpPr>
        <p:grpSpPr bwMode="auto">
          <a:xfrm>
            <a:off x="468313" y="3141663"/>
            <a:ext cx="1943100" cy="1422400"/>
            <a:chOff x="467544" y="3573016"/>
            <a:chExt cx="1944216" cy="1423261"/>
          </a:xfrm>
        </p:grpSpPr>
        <p:pic>
          <p:nvPicPr>
            <p:cNvPr id="13345" name="Picture 2" descr="C:\Users\antonio.novellino\Desktop\EMODnet\metadata2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3568" y="3573016"/>
              <a:ext cx="1728192" cy="1079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6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67544" y="4221088"/>
              <a:ext cx="624458" cy="775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uppo 9"/>
          <p:cNvGrpSpPr>
            <a:grpSpLocks/>
          </p:cNvGrpSpPr>
          <p:nvPr/>
        </p:nvGrpSpPr>
        <p:grpSpPr bwMode="auto">
          <a:xfrm>
            <a:off x="3132138" y="4292600"/>
            <a:ext cx="965200" cy="712788"/>
            <a:chOff x="5004048" y="3212976"/>
            <a:chExt cx="936104" cy="678269"/>
          </a:xfrm>
        </p:grpSpPr>
        <p:pic>
          <p:nvPicPr>
            <p:cNvPr id="43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20072" y="3212976"/>
              <a:ext cx="514350" cy="4476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344" name="CasellaDiTesto 43"/>
            <p:cNvSpPr txBox="1">
              <a:spLocks noChangeArrowheads="1"/>
            </p:cNvSpPr>
            <p:nvPr/>
          </p:nvSpPr>
          <p:spPr bwMode="auto">
            <a:xfrm>
              <a:off x="5004048" y="3645024"/>
              <a:ext cx="93610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000"/>
                <a:t>EDIOS</a:t>
              </a:r>
            </a:p>
          </p:txBody>
        </p:sp>
      </p:grpSp>
      <p:sp>
        <p:nvSpPr>
          <p:cNvPr id="45" name="Freccia a destra 44"/>
          <p:cNvSpPr/>
          <p:nvPr/>
        </p:nvSpPr>
        <p:spPr>
          <a:xfrm>
            <a:off x="4067175" y="4365625"/>
            <a:ext cx="576263" cy="358775"/>
          </a:xfrm>
          <a:prstGeom prst="rightArrow">
            <a:avLst/>
          </a:prstGeom>
          <a:solidFill>
            <a:srgbClr val="0033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332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50200" y="4941888"/>
            <a:ext cx="654050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6" name="Picture 3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89838" y="5445125"/>
            <a:ext cx="636587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uppo 55"/>
          <p:cNvGrpSpPr>
            <a:grpSpLocks/>
          </p:cNvGrpSpPr>
          <p:nvPr/>
        </p:nvGrpSpPr>
        <p:grpSpPr bwMode="auto">
          <a:xfrm>
            <a:off x="5219700" y="5373688"/>
            <a:ext cx="1090613" cy="779462"/>
            <a:chOff x="4426430" y="5301208"/>
            <a:chExt cx="1090768" cy="780418"/>
          </a:xfrm>
        </p:grpSpPr>
        <p:pic>
          <p:nvPicPr>
            <p:cNvPr id="13341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426430" y="5301208"/>
              <a:ext cx="583065" cy="587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Documento multiplo 54"/>
            <p:cNvSpPr/>
            <p:nvPr/>
          </p:nvSpPr>
          <p:spPr>
            <a:xfrm>
              <a:off x="4788431" y="5588897"/>
              <a:ext cx="728767" cy="492729"/>
            </a:xfrm>
            <a:prstGeom prst="flowChartMultidocumen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t-IT" sz="1200" dirty="0" err="1"/>
                <a:t>CDIs</a:t>
              </a:r>
              <a:endParaRPr lang="it-IT" sz="1200" dirty="0"/>
            </a:p>
          </p:txBody>
        </p:sp>
      </p:grpSp>
      <p:grpSp>
        <p:nvGrpSpPr>
          <p:cNvPr id="10" name="Gruppo 56"/>
          <p:cNvGrpSpPr>
            <a:grpSpLocks/>
          </p:cNvGrpSpPr>
          <p:nvPr/>
        </p:nvGrpSpPr>
        <p:grpSpPr bwMode="auto">
          <a:xfrm>
            <a:off x="4932363" y="4076700"/>
            <a:ext cx="1090612" cy="781050"/>
            <a:chOff x="4426430" y="5301208"/>
            <a:chExt cx="1090768" cy="780418"/>
          </a:xfrm>
        </p:grpSpPr>
        <p:pic>
          <p:nvPicPr>
            <p:cNvPr id="13339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426430" y="5301208"/>
              <a:ext cx="583065" cy="587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Documento multiplo 58"/>
            <p:cNvSpPr/>
            <p:nvPr/>
          </p:nvSpPr>
          <p:spPr>
            <a:xfrm>
              <a:off x="4788432" y="5589899"/>
              <a:ext cx="728766" cy="491727"/>
            </a:xfrm>
            <a:prstGeom prst="flowChartMultidocumen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t-IT" sz="1200" dirty="0" err="1"/>
                <a:t>CDIs</a:t>
              </a:r>
              <a:endParaRPr lang="it-IT" sz="1200" dirty="0"/>
            </a:p>
          </p:txBody>
        </p:sp>
      </p:grpSp>
      <p:pic>
        <p:nvPicPr>
          <p:cNvPr id="13329" name="Picture 1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4508500"/>
            <a:ext cx="49212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uppo 9"/>
          <p:cNvGrpSpPr>
            <a:grpSpLocks/>
          </p:cNvGrpSpPr>
          <p:nvPr/>
        </p:nvGrpSpPr>
        <p:grpSpPr bwMode="auto">
          <a:xfrm>
            <a:off x="6732588" y="4292600"/>
            <a:ext cx="965200" cy="712788"/>
            <a:chOff x="5004048" y="3212976"/>
            <a:chExt cx="936104" cy="678269"/>
          </a:xfrm>
        </p:grpSpPr>
        <p:pic>
          <p:nvPicPr>
            <p:cNvPr id="62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20072" y="3212976"/>
              <a:ext cx="514350" cy="4476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338" name="CasellaDiTesto 62"/>
            <p:cNvSpPr txBox="1">
              <a:spLocks noChangeArrowheads="1"/>
            </p:cNvSpPr>
            <p:nvPr/>
          </p:nvSpPr>
          <p:spPr bwMode="auto">
            <a:xfrm>
              <a:off x="5004048" y="3645024"/>
              <a:ext cx="93610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000"/>
                <a:t>EDIOS</a:t>
              </a:r>
            </a:p>
          </p:txBody>
        </p:sp>
      </p:grpSp>
      <p:sp>
        <p:nvSpPr>
          <p:cNvPr id="64" name="Freccia a destra 63"/>
          <p:cNvSpPr/>
          <p:nvPr/>
        </p:nvSpPr>
        <p:spPr>
          <a:xfrm>
            <a:off x="6227763" y="4365625"/>
            <a:ext cx="576262" cy="358775"/>
          </a:xfrm>
          <a:prstGeom prst="rightArrow">
            <a:avLst/>
          </a:prstGeom>
          <a:solidFill>
            <a:srgbClr val="0033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5" name="Freccia a destra 64"/>
          <p:cNvSpPr/>
          <p:nvPr/>
        </p:nvSpPr>
        <p:spPr>
          <a:xfrm rot="8434327">
            <a:off x="6132513" y="5014913"/>
            <a:ext cx="576262" cy="360362"/>
          </a:xfrm>
          <a:prstGeom prst="rightArrow">
            <a:avLst/>
          </a:prstGeom>
          <a:solidFill>
            <a:srgbClr val="0033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6" name="Freccia a destra 65"/>
          <p:cNvSpPr/>
          <p:nvPr/>
        </p:nvSpPr>
        <p:spPr>
          <a:xfrm>
            <a:off x="6659563" y="5516563"/>
            <a:ext cx="576262" cy="360362"/>
          </a:xfrm>
          <a:prstGeom prst="rightArrow">
            <a:avLst/>
          </a:prstGeom>
          <a:solidFill>
            <a:srgbClr val="0033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7" name="Freccia a destra 66"/>
          <p:cNvSpPr/>
          <p:nvPr/>
        </p:nvSpPr>
        <p:spPr>
          <a:xfrm>
            <a:off x="4067175" y="2565400"/>
            <a:ext cx="576263" cy="358775"/>
          </a:xfrm>
          <a:prstGeom prst="rightArrow">
            <a:avLst/>
          </a:prstGeom>
          <a:solidFill>
            <a:srgbClr val="0033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8" name="Freccia a destra 67"/>
          <p:cNvSpPr/>
          <p:nvPr/>
        </p:nvSpPr>
        <p:spPr>
          <a:xfrm>
            <a:off x="6300788" y="2565400"/>
            <a:ext cx="574675" cy="358775"/>
          </a:xfrm>
          <a:prstGeom prst="rightArrow">
            <a:avLst/>
          </a:prstGeom>
          <a:solidFill>
            <a:srgbClr val="0033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9" name="Segnaposto contenuto 2"/>
          <p:cNvSpPr txBox="1">
            <a:spLocks/>
          </p:cNvSpPr>
          <p:nvPr/>
        </p:nvSpPr>
        <p:spPr bwMode="auto">
          <a:xfrm>
            <a:off x="468313" y="4652963"/>
            <a:ext cx="25193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ct val="70000"/>
              <a:buFont typeface="Wingdings" pitchFamily="2" charset="2"/>
              <a:buNone/>
              <a:defRPr/>
            </a:pPr>
            <a:r>
              <a:rPr lang="en-US" b="1" dirty="0">
                <a:latin typeface="+mj-lt"/>
                <a:cs typeface="+mn-cs"/>
              </a:rPr>
              <a:t>Archived Data</a:t>
            </a:r>
          </a:p>
        </p:txBody>
      </p:sp>
      <p:sp>
        <p:nvSpPr>
          <p:cNvPr id="46" name="Segnaposto contenuto 2"/>
          <p:cNvSpPr txBox="1">
            <a:spLocks/>
          </p:cNvSpPr>
          <p:nvPr/>
        </p:nvSpPr>
        <p:spPr bwMode="auto">
          <a:xfrm>
            <a:off x="6589142" y="3068960"/>
            <a:ext cx="251936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70C0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lang="en-US" sz="1400" dirty="0" smtClean="0">
                <a:latin typeface="+mj-lt"/>
                <a:cs typeface="+mn-cs"/>
              </a:rPr>
              <a:t>60 days data – direct access </a:t>
            </a:r>
            <a:endParaRPr kumimoji="0" lang="en-US" sz="1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691200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GB" i="1" cap="none" dirty="0" smtClean="0">
                <a:solidFill>
                  <a:srgbClr val="0070C0"/>
                </a:solidFill>
                <a:latin typeface="Arial" pitchFamily="34" charset="0"/>
              </a:rPr>
              <a:t>EMODnet PP - pilot portal</a:t>
            </a:r>
            <a:endParaRPr lang="it-IT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21508" name="Rettangolo 5"/>
          <p:cNvSpPr>
            <a:spLocks noChangeArrowheads="1"/>
          </p:cNvSpPr>
          <p:nvPr/>
        </p:nvSpPr>
        <p:spPr bwMode="auto">
          <a:xfrm>
            <a:off x="5940425" y="4005263"/>
            <a:ext cx="2952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/>
            <a:r>
              <a:rPr lang="en-GB" b="1" dirty="0">
                <a:solidFill>
                  <a:srgbClr val="002060"/>
                </a:solidFill>
              </a:rPr>
              <a:t>Domain name</a:t>
            </a:r>
          </a:p>
          <a:p>
            <a:pPr marL="273050" indent="-273050"/>
            <a:r>
              <a:rPr lang="it-IT" dirty="0" smtClean="0">
                <a:solidFill>
                  <a:srgbClr val="002060"/>
                </a:solidFill>
                <a:hlinkClick r:id="rId3"/>
              </a:rPr>
              <a:t>www.emodnet-physics.eu</a:t>
            </a:r>
            <a:endParaRPr lang="it-IT" dirty="0" smtClean="0">
              <a:solidFill>
                <a:srgbClr val="002060"/>
              </a:solidFill>
            </a:endParaRPr>
          </a:p>
        </p:txBody>
      </p:sp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2267744" y="6021288"/>
            <a:ext cx="4968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3050" indent="-273050"/>
            <a:r>
              <a:rPr lang="it-IT" dirty="0" smtClean="0">
                <a:solidFill>
                  <a:srgbClr val="002060"/>
                </a:solidFill>
                <a:hlinkClick r:id="rId4"/>
              </a:rPr>
              <a:t>http</a:t>
            </a:r>
            <a:r>
              <a:rPr lang="it-IT" dirty="0" smtClean="0">
                <a:solidFill>
                  <a:srgbClr val="002060"/>
                </a:solidFill>
                <a:hlinkClick r:id="rId4"/>
              </a:rPr>
              <a:t>://151.1.25.87/</a:t>
            </a:r>
            <a:r>
              <a:rPr lang="it-IT" dirty="0" err="1" smtClean="0">
                <a:solidFill>
                  <a:srgbClr val="002060"/>
                </a:solidFill>
                <a:hlinkClick r:id="rId4"/>
              </a:rPr>
              <a:t>emodnet_test</a:t>
            </a:r>
            <a:r>
              <a:rPr lang="it-IT" dirty="0" smtClean="0">
                <a:solidFill>
                  <a:srgbClr val="002060"/>
                </a:solidFill>
                <a:hlinkClick r:id="rId4"/>
              </a:rPr>
              <a:t>/prt_home.asp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endParaRPr lang="it-IT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691200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GB" i="1" cap="none" dirty="0" smtClean="0">
                <a:solidFill>
                  <a:srgbClr val="0070C0"/>
                </a:solidFill>
                <a:latin typeface="Arial" pitchFamily="34" charset="0"/>
              </a:rPr>
              <a:t>EMODnet PP - pilot portal</a:t>
            </a:r>
            <a:endParaRPr lang="it-IT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7" name="Freccia a destra 6"/>
          <p:cNvSpPr/>
          <p:nvPr/>
        </p:nvSpPr>
        <p:spPr>
          <a:xfrm rot="16200000">
            <a:off x="3419872" y="1916832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ccia a destra 7"/>
          <p:cNvSpPr/>
          <p:nvPr/>
        </p:nvSpPr>
        <p:spPr>
          <a:xfrm>
            <a:off x="2699792" y="3933056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contenuto 2"/>
          <p:cNvSpPr>
            <a:spLocks noGrp="1"/>
          </p:cNvSpPr>
          <p:nvPr>
            <p:ph sz="quarter" idx="1"/>
          </p:nvPr>
        </p:nvSpPr>
        <p:spPr>
          <a:xfrm>
            <a:off x="611560" y="1196752"/>
            <a:ext cx="8064896" cy="5112568"/>
          </a:xfrm>
        </p:spPr>
        <p:txBody>
          <a:bodyPr/>
          <a:lstStyle/>
          <a:p>
            <a:pPr eaLnBrk="1" hangingPunct="1"/>
            <a:r>
              <a:rPr lang="en-US" sz="2200" dirty="0" smtClean="0"/>
              <a:t>Marine Strategy Framework Directive (MSFD) - 2007</a:t>
            </a:r>
          </a:p>
          <a:p>
            <a:pPr lvl="1" eaLnBrk="1" hangingPunct="1"/>
            <a:r>
              <a:rPr lang="en-US" sz="1900" dirty="0" smtClean="0"/>
              <a:t>comprehensive monitoring of the marine environment beyond the geographical limits set in the Water Framework Directive.</a:t>
            </a:r>
          </a:p>
          <a:p>
            <a:pPr eaLnBrk="1" hangingPunct="1"/>
            <a:r>
              <a:rPr lang="en-US" sz="2200" dirty="0" smtClean="0"/>
              <a:t>European Environment Information and Observatory Network – EIONET</a:t>
            </a:r>
          </a:p>
          <a:p>
            <a:pPr lvl="1" eaLnBrk="1" hangingPunct="1"/>
            <a:r>
              <a:rPr lang="en-US" sz="1900" dirty="0" smtClean="0"/>
              <a:t>EEA  tools for sharing coastal, transitional and marine waters observations at EU level.</a:t>
            </a:r>
          </a:p>
          <a:p>
            <a:pPr eaLnBrk="1" hangingPunct="1"/>
            <a:r>
              <a:rPr lang="en-US" sz="2200" dirty="0" smtClean="0"/>
              <a:t>Global Monitoring for Environment and Security (GMES)</a:t>
            </a:r>
          </a:p>
          <a:p>
            <a:pPr lvl="1" eaLnBrk="1" hangingPunct="1"/>
            <a:r>
              <a:rPr lang="en-US" sz="1900" dirty="0" smtClean="0"/>
              <a:t>GMES MARINE </a:t>
            </a:r>
            <a:r>
              <a:rPr lang="en-US" sz="1900" dirty="0" smtClean="0">
                <a:sym typeface="Wingdings" pitchFamily="2" charset="2"/>
              </a:rPr>
              <a:t> informative system in the field of marine environment and security for forecasts, </a:t>
            </a:r>
            <a:r>
              <a:rPr lang="en-US" sz="1900" dirty="0" err="1" smtClean="0">
                <a:sym typeface="Wingdings" pitchFamily="2" charset="2"/>
              </a:rPr>
              <a:t>hindcasts</a:t>
            </a:r>
            <a:r>
              <a:rPr lang="en-US" sz="1900" dirty="0" smtClean="0">
                <a:sym typeface="Wingdings" pitchFamily="2" charset="2"/>
              </a:rPr>
              <a:t>, </a:t>
            </a:r>
            <a:r>
              <a:rPr lang="en-US" sz="1900" dirty="0" err="1" smtClean="0">
                <a:sym typeface="Wingdings" pitchFamily="2" charset="2"/>
              </a:rPr>
              <a:t>nowcasts</a:t>
            </a:r>
            <a:endParaRPr lang="en-US" sz="1900" dirty="0" smtClean="0">
              <a:sym typeface="Wingdings" pitchFamily="2" charset="2"/>
            </a:endParaRPr>
          </a:p>
          <a:p>
            <a:pPr eaLnBrk="1" hangingPunct="1"/>
            <a:r>
              <a:rPr lang="en-US" sz="2200" dirty="0" smtClean="0"/>
              <a:t>Water Information System for Europe (WISE)</a:t>
            </a:r>
          </a:p>
          <a:p>
            <a:pPr lvl="1" eaLnBrk="1" hangingPunct="1"/>
            <a:r>
              <a:rPr lang="en-US" sz="1900" dirty="0" smtClean="0"/>
              <a:t>WISE MARINE </a:t>
            </a:r>
            <a:r>
              <a:rPr lang="en-US" sz="1900" dirty="0" smtClean="0">
                <a:sym typeface="Wingdings" pitchFamily="2" charset="2"/>
              </a:rPr>
              <a:t> for </a:t>
            </a:r>
            <a:r>
              <a:rPr lang="en-US" sz="1900" dirty="0" smtClean="0"/>
              <a:t>water related component of environmental data access and reporting </a:t>
            </a:r>
          </a:p>
          <a:p>
            <a:pPr eaLnBrk="1" hangingPunct="1"/>
            <a:r>
              <a:rPr lang="en-US" sz="2000" dirty="0" smtClean="0"/>
              <a:t>Shared Environmental Information System (SEIS) and INSPIRE</a:t>
            </a:r>
            <a:endParaRPr lang="en-US" sz="1900" dirty="0" smtClean="0"/>
          </a:p>
          <a:p>
            <a:pPr lvl="1" eaLnBrk="1" hangingPunct="1"/>
            <a:endParaRPr lang="en-US" sz="1900" dirty="0" smtClean="0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i="1" cap="none" dirty="0" smtClean="0">
                <a:solidFill>
                  <a:srgbClr val="0070C0"/>
                </a:solidFill>
                <a:latin typeface="Arial" pitchFamily="34" charset="0"/>
                <a:ea typeface="+mj-ea"/>
              </a:rPr>
              <a:t>The EU framework</a:t>
            </a:r>
            <a:endParaRPr lang="en-US" i="1" cap="none" dirty="0">
              <a:solidFill>
                <a:srgbClr val="0070C0"/>
              </a:solidFill>
              <a:latin typeface="Arial" pitchFamily="34" charset="0"/>
              <a:ea typeface="+mj-e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3256"/>
            <a:ext cx="7488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GB" i="1" cap="none" dirty="0" smtClean="0">
                <a:solidFill>
                  <a:srgbClr val="0070C0"/>
                </a:solidFill>
                <a:latin typeface="Arial" pitchFamily="34" charset="0"/>
              </a:rPr>
              <a:t>EMODnet PP - pilot portal</a:t>
            </a:r>
            <a:endParaRPr lang="it-IT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7" name="Freccia a destra 6"/>
          <p:cNvSpPr/>
          <p:nvPr/>
        </p:nvSpPr>
        <p:spPr>
          <a:xfrm>
            <a:off x="193081" y="2082760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" name="Freccia a destra 7"/>
          <p:cNvSpPr/>
          <p:nvPr/>
        </p:nvSpPr>
        <p:spPr>
          <a:xfrm>
            <a:off x="0" y="1412776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Freccia a destra 8"/>
          <p:cNvSpPr/>
          <p:nvPr/>
        </p:nvSpPr>
        <p:spPr>
          <a:xfrm>
            <a:off x="3419872" y="3284984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3256"/>
            <a:ext cx="7488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GB" i="1" cap="none" dirty="0" smtClean="0">
                <a:solidFill>
                  <a:srgbClr val="0070C0"/>
                </a:solidFill>
                <a:latin typeface="Arial" pitchFamily="34" charset="0"/>
              </a:rPr>
              <a:t>EMODnet PP - pilot portal</a:t>
            </a:r>
            <a:endParaRPr lang="it-IT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9" name="Freccia a destra 8"/>
          <p:cNvSpPr/>
          <p:nvPr/>
        </p:nvSpPr>
        <p:spPr>
          <a:xfrm>
            <a:off x="4139952" y="3140968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806400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GB" i="1" cap="none" dirty="0" smtClean="0">
                <a:solidFill>
                  <a:srgbClr val="0070C0"/>
                </a:solidFill>
                <a:latin typeface="Arial" pitchFamily="34" charset="0"/>
              </a:rPr>
              <a:t>EMODnet PP - pilot portal</a:t>
            </a:r>
            <a:endParaRPr lang="it-IT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8" name="Freccia a destra 7"/>
          <p:cNvSpPr/>
          <p:nvPr/>
        </p:nvSpPr>
        <p:spPr>
          <a:xfrm rot="16200000">
            <a:off x="8028384" y="2132856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Freccia a destra 8"/>
          <p:cNvSpPr/>
          <p:nvPr/>
        </p:nvSpPr>
        <p:spPr>
          <a:xfrm>
            <a:off x="5220072" y="4869160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300192" y="6093296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Maps and Overlays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3456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412776"/>
            <a:ext cx="3456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933056"/>
            <a:ext cx="3456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933056"/>
            <a:ext cx="3456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4355976" y="6093296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Sea Basins</a:t>
            </a:r>
            <a:endParaRPr lang="en-US" sz="12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95536" y="6093296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SeaDataNet</a:t>
            </a:r>
            <a:endParaRPr lang="en-US" sz="12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95536" y="3573016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ETOP01</a:t>
            </a:r>
            <a:endParaRPr lang="en-US" sz="12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355976" y="3573016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GEBCO</a:t>
            </a:r>
            <a:endParaRPr lang="en-US" sz="1200" dirty="0"/>
          </a:p>
        </p:txBody>
      </p:sp>
      <p:sp>
        <p:nvSpPr>
          <p:cNvPr id="1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GB" i="1" cap="none" dirty="0" smtClean="0">
                <a:solidFill>
                  <a:srgbClr val="0070C0"/>
                </a:solidFill>
                <a:latin typeface="Arial" pitchFamily="34" charset="0"/>
              </a:rPr>
              <a:t>EMODnet PP - pilot portal</a:t>
            </a:r>
            <a:endParaRPr lang="it-IT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7488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GB" i="1" cap="none" dirty="0" smtClean="0">
                <a:solidFill>
                  <a:srgbClr val="0070C0"/>
                </a:solidFill>
                <a:latin typeface="Arial" pitchFamily="34" charset="0"/>
              </a:rPr>
              <a:t>EMODnet PP - pilot portal</a:t>
            </a:r>
            <a:endParaRPr lang="it-IT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8" name="Freccia a destra 7"/>
          <p:cNvSpPr/>
          <p:nvPr/>
        </p:nvSpPr>
        <p:spPr>
          <a:xfrm rot="16200000">
            <a:off x="611560" y="2276872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Freccia a destra 8"/>
          <p:cNvSpPr/>
          <p:nvPr/>
        </p:nvSpPr>
        <p:spPr>
          <a:xfrm>
            <a:off x="179512" y="4653136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300192" y="6093296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Appling filters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24744"/>
            <a:ext cx="7488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GB" i="1" cap="none" dirty="0" smtClean="0">
                <a:solidFill>
                  <a:srgbClr val="0070C0"/>
                </a:solidFill>
                <a:latin typeface="Arial" pitchFamily="34" charset="0"/>
              </a:rPr>
              <a:t>EMODnet PP - pilot portal</a:t>
            </a:r>
            <a:endParaRPr lang="it-IT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8" name="Freccia a destra 7"/>
          <p:cNvSpPr/>
          <p:nvPr/>
        </p:nvSpPr>
        <p:spPr>
          <a:xfrm rot="16200000">
            <a:off x="2627784" y="2852936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Freccia a destra 8"/>
          <p:cNvSpPr/>
          <p:nvPr/>
        </p:nvSpPr>
        <p:spPr>
          <a:xfrm>
            <a:off x="3131840" y="3789040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300192" y="6093296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Box selection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7488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GB" i="1" cap="none" dirty="0" smtClean="0">
                <a:solidFill>
                  <a:srgbClr val="0070C0"/>
                </a:solidFill>
                <a:latin typeface="Arial" pitchFamily="34" charset="0"/>
              </a:rPr>
              <a:t>EMODnet PP - pilot portal</a:t>
            </a:r>
            <a:endParaRPr lang="it-IT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8" name="Freccia a destra 7"/>
          <p:cNvSpPr/>
          <p:nvPr/>
        </p:nvSpPr>
        <p:spPr>
          <a:xfrm rot="16200000">
            <a:off x="1547664" y="5949280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9" name="Freccia a destra 8"/>
          <p:cNvSpPr/>
          <p:nvPr/>
        </p:nvSpPr>
        <p:spPr>
          <a:xfrm>
            <a:off x="251520" y="4005064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300192" y="6093296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Historical data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5264"/>
            <a:ext cx="7488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GB" i="1" cap="none" dirty="0" smtClean="0">
                <a:solidFill>
                  <a:srgbClr val="0070C0"/>
                </a:solidFill>
                <a:latin typeface="Arial" pitchFamily="34" charset="0"/>
              </a:rPr>
              <a:t>EMODnet PP - pilot portal</a:t>
            </a:r>
            <a:endParaRPr lang="it-IT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8" name="Freccia a destra 7"/>
          <p:cNvSpPr/>
          <p:nvPr/>
        </p:nvSpPr>
        <p:spPr>
          <a:xfrm rot="16200000">
            <a:off x="3419872" y="2636912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9" name="Freccia a destra 8"/>
          <p:cNvSpPr/>
          <p:nvPr/>
        </p:nvSpPr>
        <p:spPr>
          <a:xfrm>
            <a:off x="2627784" y="3356992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300192" y="6093296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Historical data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7488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GB" i="1" cap="none" dirty="0" smtClean="0">
                <a:solidFill>
                  <a:srgbClr val="0070C0"/>
                </a:solidFill>
                <a:latin typeface="Arial" pitchFamily="34" charset="0"/>
              </a:rPr>
              <a:t>EMODnet PP - pilot portal</a:t>
            </a:r>
            <a:endParaRPr lang="it-IT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300192" y="6093296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Historical data</a:t>
            </a:r>
            <a:endParaRPr lang="en-US" sz="12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576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GB" i="1" cap="none" dirty="0" smtClean="0">
                <a:solidFill>
                  <a:srgbClr val="0070C0"/>
                </a:solidFill>
                <a:latin typeface="Arial" pitchFamily="34" charset="0"/>
              </a:rPr>
              <a:t>EMODnet PP - pilot portal</a:t>
            </a:r>
            <a:endParaRPr lang="it-IT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8" name="Freccia a destra 7"/>
          <p:cNvSpPr/>
          <p:nvPr/>
        </p:nvSpPr>
        <p:spPr>
          <a:xfrm rot="16200000">
            <a:off x="1691680" y="3501008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068960"/>
            <a:ext cx="4608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reccia a destra 9"/>
          <p:cNvSpPr/>
          <p:nvPr/>
        </p:nvSpPr>
        <p:spPr>
          <a:xfrm>
            <a:off x="3779912" y="4581128"/>
            <a:ext cx="800472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300192" y="6093296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EDIOS  info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contenuto 2"/>
          <p:cNvSpPr>
            <a:spLocks noGrp="1"/>
          </p:cNvSpPr>
          <p:nvPr>
            <p:ph sz="quarter" idx="1"/>
          </p:nvPr>
        </p:nvSpPr>
        <p:spPr>
          <a:xfrm>
            <a:off x="539552" y="1196752"/>
            <a:ext cx="8064896" cy="4873625"/>
          </a:xfrm>
        </p:spPr>
        <p:txBody>
          <a:bodyPr/>
          <a:lstStyle/>
          <a:p>
            <a:r>
              <a:rPr lang="en-US" sz="2200" dirty="0" smtClean="0"/>
              <a:t>Marine Knowledge 2020 (DG MARE 2010)</a:t>
            </a:r>
          </a:p>
          <a:p>
            <a:pPr lvl="1"/>
            <a:r>
              <a:rPr lang="en-US" sz="1900" dirty="0" smtClean="0"/>
              <a:t>Unlock the potential of Europe’s marine knowledge </a:t>
            </a:r>
          </a:p>
          <a:p>
            <a:r>
              <a:rPr lang="en-US" sz="2200" dirty="0" smtClean="0"/>
              <a:t>Preparatory Action to: </a:t>
            </a:r>
          </a:p>
          <a:p>
            <a:pPr lvl="1"/>
            <a:r>
              <a:rPr lang="en-US" sz="1900" dirty="0" smtClean="0"/>
              <a:t>set up prototype European Marine Observation and Data Network (</a:t>
            </a:r>
            <a:r>
              <a:rPr lang="en-US" sz="1900" dirty="0" err="1" smtClean="0"/>
              <a:t>ur</a:t>
            </a:r>
            <a:r>
              <a:rPr lang="en-US" sz="1900" dirty="0" smtClean="0"/>
              <a:t>-EMODnet</a:t>
            </a:r>
            <a:r>
              <a:rPr lang="en-US" sz="1900" dirty="0" smtClean="0"/>
              <a:t>):</a:t>
            </a:r>
          </a:p>
          <a:p>
            <a:pPr lvl="2"/>
            <a:r>
              <a:rPr lang="en-US" sz="1600" dirty="0" err="1" smtClean="0"/>
              <a:t>hydrography</a:t>
            </a:r>
            <a:r>
              <a:rPr lang="en-US" sz="1600" dirty="0" smtClean="0"/>
              <a:t> (water depth, coastlines .. </a:t>
            </a:r>
          </a:p>
          <a:p>
            <a:pPr lvl="2"/>
            <a:r>
              <a:rPr lang="en-US" sz="1600" dirty="0" smtClean="0"/>
              <a:t>chemistry (concentrations in water, sediments, sea-life ..</a:t>
            </a:r>
          </a:p>
          <a:p>
            <a:pPr lvl="2"/>
            <a:r>
              <a:rPr lang="en-US" sz="1600" dirty="0" smtClean="0"/>
              <a:t>biology (abundance and diversity ..,</a:t>
            </a:r>
          </a:p>
          <a:p>
            <a:pPr lvl="2"/>
            <a:r>
              <a:rPr lang="en-US" sz="1600" dirty="0" smtClean="0"/>
              <a:t>geology (sediments, hazards, erosion ..</a:t>
            </a:r>
          </a:p>
          <a:p>
            <a:pPr lvl="2"/>
            <a:r>
              <a:rPr lang="en-US" sz="1600" dirty="0" smtClean="0"/>
              <a:t>habitats (common classification for European waters .. </a:t>
            </a:r>
          </a:p>
          <a:p>
            <a:pPr lvl="2"/>
            <a:r>
              <a:rPr lang="en-US" sz="1600" dirty="0" smtClean="0"/>
              <a:t>physics (temperature, currents waves ..</a:t>
            </a:r>
          </a:p>
          <a:p>
            <a:pPr lvl="2">
              <a:buNone/>
            </a:pPr>
            <a:r>
              <a:rPr lang="en-US" sz="1600" dirty="0" smtClean="0"/>
              <a:t>(52 </a:t>
            </a:r>
            <a:r>
              <a:rPr lang="en-US" sz="1600" dirty="0" err="1" smtClean="0"/>
              <a:t>organisations</a:t>
            </a:r>
            <a:r>
              <a:rPr lang="en-US" sz="1600" dirty="0" smtClean="0"/>
              <a:t> from 24 countries</a:t>
            </a:r>
            <a:r>
              <a:rPr lang="en-US" sz="1100" dirty="0" smtClean="0"/>
              <a:t>)</a:t>
            </a:r>
            <a:endParaRPr lang="en-US" dirty="0" smtClean="0"/>
          </a:p>
          <a:p>
            <a:pPr lvl="1"/>
            <a:r>
              <a:rPr lang="en-US" sz="1900" dirty="0" smtClean="0"/>
              <a:t>provide access to marine data of a standard format and known quality and identify gaps in coverage. </a:t>
            </a:r>
          </a:p>
          <a:p>
            <a:pPr lvl="1"/>
            <a:r>
              <a:rPr lang="en-US" sz="1900" dirty="0" smtClean="0"/>
              <a:t>identify the main challenges in moving from an </a:t>
            </a:r>
            <a:r>
              <a:rPr lang="en-US" sz="1900" dirty="0" err="1" smtClean="0"/>
              <a:t>ur</a:t>
            </a:r>
            <a:r>
              <a:rPr lang="en-US" sz="1900" dirty="0" smtClean="0"/>
              <a:t>-EMODnet </a:t>
            </a:r>
            <a:r>
              <a:rPr lang="en-US" sz="1900" dirty="0" smtClean="0"/>
              <a:t>to an operational </a:t>
            </a:r>
            <a:r>
              <a:rPr lang="en-US" sz="1900" dirty="0" smtClean="0"/>
              <a:t>EMODnet.</a:t>
            </a:r>
            <a:endParaRPr lang="it-IT" sz="1900" dirty="0" smtClean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i="1" cap="none" dirty="0" smtClean="0">
                <a:solidFill>
                  <a:srgbClr val="0070C0"/>
                </a:solidFill>
                <a:latin typeface="Arial" pitchFamily="34" charset="0"/>
                <a:ea typeface="+mj-ea"/>
              </a:rPr>
              <a:t>The "proof of concept" of EMODnet</a:t>
            </a:r>
            <a:endParaRPr lang="it-IT" i="1" cap="none" dirty="0">
              <a:solidFill>
                <a:srgbClr val="0070C0"/>
              </a:solidFill>
              <a:latin typeface="Arial" pitchFamily="34" charset="0"/>
              <a:ea typeface="+mj-e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7488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GB" i="1" cap="none" dirty="0" smtClean="0">
                <a:solidFill>
                  <a:srgbClr val="0070C0"/>
                </a:solidFill>
                <a:latin typeface="Arial" pitchFamily="34" charset="0"/>
              </a:rPr>
              <a:t>EMODnet PP - pilot portal</a:t>
            </a:r>
            <a:endParaRPr lang="it-IT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8" name="Freccia a destra 7"/>
          <p:cNvSpPr/>
          <p:nvPr/>
        </p:nvSpPr>
        <p:spPr>
          <a:xfrm rot="16200000">
            <a:off x="1259632" y="5877272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9" name="Freccia a destra 8"/>
          <p:cNvSpPr/>
          <p:nvPr/>
        </p:nvSpPr>
        <p:spPr>
          <a:xfrm>
            <a:off x="179512" y="1484784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" name="Freccia a destra 6"/>
          <p:cNvSpPr/>
          <p:nvPr/>
        </p:nvSpPr>
        <p:spPr>
          <a:xfrm>
            <a:off x="179512" y="2276872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0" name="Freccia a destra 9"/>
          <p:cNvSpPr/>
          <p:nvPr/>
        </p:nvSpPr>
        <p:spPr>
          <a:xfrm>
            <a:off x="179512" y="2852936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1" name="Freccia a destra 10"/>
          <p:cNvSpPr/>
          <p:nvPr/>
        </p:nvSpPr>
        <p:spPr>
          <a:xfrm rot="16200000">
            <a:off x="4427984" y="4293096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300192" y="6104329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NRT data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7488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GB" i="1" cap="none" dirty="0" smtClean="0">
                <a:solidFill>
                  <a:srgbClr val="0070C0"/>
                </a:solidFill>
                <a:latin typeface="Arial" pitchFamily="34" charset="0"/>
              </a:rPr>
              <a:t>EMODnet PP - pilot portal</a:t>
            </a:r>
            <a:endParaRPr lang="it-IT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8" name="Freccia a destra 7"/>
          <p:cNvSpPr/>
          <p:nvPr/>
        </p:nvSpPr>
        <p:spPr>
          <a:xfrm rot="16200000">
            <a:off x="6156176" y="2564904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9" name="Freccia a destra 8"/>
          <p:cNvSpPr/>
          <p:nvPr/>
        </p:nvSpPr>
        <p:spPr>
          <a:xfrm>
            <a:off x="3419872" y="1556792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300192" y="6093296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NRT data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12776"/>
            <a:ext cx="7488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ccia a destra 6"/>
          <p:cNvSpPr/>
          <p:nvPr/>
        </p:nvSpPr>
        <p:spPr>
          <a:xfrm rot="16200000">
            <a:off x="5652120" y="5229200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" name="Freccia a destra 7"/>
          <p:cNvSpPr/>
          <p:nvPr/>
        </p:nvSpPr>
        <p:spPr>
          <a:xfrm>
            <a:off x="2267744" y="1772816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GB" i="1" cap="none" dirty="0" smtClean="0">
                <a:solidFill>
                  <a:srgbClr val="0070C0"/>
                </a:solidFill>
                <a:latin typeface="Arial" pitchFamily="34" charset="0"/>
              </a:rPr>
              <a:t>EMODnet PP - pilot portal</a:t>
            </a:r>
            <a:endParaRPr lang="it-IT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300192" y="6093296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NRT data</a:t>
            </a:r>
            <a:endParaRPr lang="en-US" sz="12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24744"/>
            <a:ext cx="7488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ccia a destra 6"/>
          <p:cNvSpPr/>
          <p:nvPr/>
        </p:nvSpPr>
        <p:spPr>
          <a:xfrm rot="16200000">
            <a:off x="5652120" y="5229200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" name="Freccia a destra 7"/>
          <p:cNvSpPr/>
          <p:nvPr/>
        </p:nvSpPr>
        <p:spPr>
          <a:xfrm>
            <a:off x="179512" y="3573016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GB" i="1" cap="none" dirty="0" smtClean="0">
                <a:solidFill>
                  <a:srgbClr val="0070C0"/>
                </a:solidFill>
                <a:latin typeface="Arial" pitchFamily="34" charset="0"/>
              </a:rPr>
              <a:t>EMODnet PP - pilot portal</a:t>
            </a:r>
            <a:endParaRPr lang="it-IT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300192" y="6093296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NRT data</a:t>
            </a:r>
            <a:endParaRPr lang="en-US" sz="12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691200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GB" i="1" cap="none" dirty="0" smtClean="0">
                <a:solidFill>
                  <a:srgbClr val="0070C0"/>
                </a:solidFill>
                <a:latin typeface="Arial" pitchFamily="34" charset="0"/>
              </a:rPr>
              <a:t>EMODnet PP - pilot portal</a:t>
            </a:r>
            <a:endParaRPr lang="it-IT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6" name="Freccia a destra 5"/>
          <p:cNvSpPr/>
          <p:nvPr/>
        </p:nvSpPr>
        <p:spPr>
          <a:xfrm rot="10800000">
            <a:off x="6732240" y="4653136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ccia a destra 9"/>
          <p:cNvSpPr/>
          <p:nvPr/>
        </p:nvSpPr>
        <p:spPr>
          <a:xfrm rot="10800000">
            <a:off x="6804248" y="1844824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ccia a destra 10"/>
          <p:cNvSpPr/>
          <p:nvPr/>
        </p:nvSpPr>
        <p:spPr>
          <a:xfrm>
            <a:off x="1187624" y="2924944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ccia a destra 11"/>
          <p:cNvSpPr/>
          <p:nvPr/>
        </p:nvSpPr>
        <p:spPr>
          <a:xfrm>
            <a:off x="1187624" y="3861048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ccia a destra 12"/>
          <p:cNvSpPr/>
          <p:nvPr/>
        </p:nvSpPr>
        <p:spPr>
          <a:xfrm>
            <a:off x="1187624" y="4869160"/>
            <a:ext cx="79208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GB" i="1" cap="none" dirty="0" smtClean="0">
                <a:solidFill>
                  <a:srgbClr val="0070C0"/>
                </a:solidFill>
                <a:latin typeface="Arial" pitchFamily="34" charset="0"/>
              </a:rPr>
              <a:t>EMODnet PP - pilot portal</a:t>
            </a:r>
            <a:endParaRPr lang="it-IT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9320"/>
            <a:ext cx="7720424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GB" i="1" cap="none" dirty="0" smtClean="0">
                <a:solidFill>
                  <a:srgbClr val="0070C0"/>
                </a:solidFill>
                <a:latin typeface="Arial" pitchFamily="34" charset="0"/>
              </a:rPr>
              <a:t>EMODnet PP - pilot portal</a:t>
            </a:r>
            <a:endParaRPr lang="it-IT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892" y="908720"/>
            <a:ext cx="73035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GB" i="1" cap="none" dirty="0" smtClean="0">
                <a:solidFill>
                  <a:srgbClr val="0070C0"/>
                </a:solidFill>
                <a:latin typeface="Arial" pitchFamily="34" charset="0"/>
              </a:rPr>
              <a:t>EMODnet PP - pilot portal</a:t>
            </a:r>
            <a:endParaRPr lang="it-IT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18536"/>
            <a:ext cx="7416824" cy="510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contenuto 1"/>
          <p:cNvSpPr>
            <a:spLocks noGrp="1"/>
          </p:cNvSpPr>
          <p:nvPr>
            <p:ph sz="quarter" idx="1"/>
          </p:nvPr>
        </p:nvSpPr>
        <p:spPr>
          <a:xfrm>
            <a:off x="3923928" y="3140968"/>
            <a:ext cx="3888432" cy="864096"/>
          </a:xfrm>
        </p:spPr>
        <p:txBody>
          <a:bodyPr/>
          <a:lstStyle/>
          <a:p>
            <a:pPr>
              <a:buNone/>
            </a:pPr>
            <a:r>
              <a:rPr lang="en-US" sz="2000" dirty="0" smtClean="0">
                <a:solidFill>
                  <a:srgbClr val="C00000"/>
                </a:solidFill>
              </a:rPr>
              <a:t>	Picks </a:t>
            </a:r>
            <a:r>
              <a:rPr lang="en-US" sz="2000" dirty="0" smtClean="0">
                <a:solidFill>
                  <a:srgbClr val="C00000"/>
                </a:solidFill>
              </a:rPr>
              <a:t>are before </a:t>
            </a:r>
            <a:r>
              <a:rPr lang="en-US" sz="2000" dirty="0" smtClean="0">
                <a:solidFill>
                  <a:srgbClr val="C00000"/>
                </a:solidFill>
              </a:rPr>
              <a:t>and after EMODnet Workshops and one to one visit/meeting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i="1" cap="none" smtClean="0">
                <a:solidFill>
                  <a:srgbClr val="0070C0"/>
                </a:solidFill>
                <a:latin typeface="Arial" pitchFamily="34" charset="0"/>
                <a:ea typeface="+mj-ea"/>
              </a:rPr>
              <a:t>Enlarge the community</a:t>
            </a:r>
          </a:p>
        </p:txBody>
      </p:sp>
      <p:grpSp>
        <p:nvGrpSpPr>
          <p:cNvPr id="70" name="Gruppo 69"/>
          <p:cNvGrpSpPr/>
          <p:nvPr/>
        </p:nvGrpSpPr>
        <p:grpSpPr>
          <a:xfrm>
            <a:off x="1619672" y="1268760"/>
            <a:ext cx="6408712" cy="3681700"/>
            <a:chOff x="1259632" y="1844824"/>
            <a:chExt cx="6408712" cy="3681700"/>
          </a:xfrm>
        </p:grpSpPr>
        <p:grpSp>
          <p:nvGrpSpPr>
            <p:cNvPr id="69" name="Gruppo 68"/>
            <p:cNvGrpSpPr/>
            <p:nvPr/>
          </p:nvGrpSpPr>
          <p:grpSpPr>
            <a:xfrm>
              <a:off x="1259632" y="1844824"/>
              <a:ext cx="6408712" cy="3672408"/>
              <a:chOff x="1043608" y="2060848"/>
              <a:chExt cx="5184576" cy="2880320"/>
            </a:xfrm>
          </p:grpSpPr>
          <p:grpSp>
            <p:nvGrpSpPr>
              <p:cNvPr id="27" name="Gruppo 26"/>
              <p:cNvGrpSpPr/>
              <p:nvPr/>
            </p:nvGrpSpPr>
            <p:grpSpPr>
              <a:xfrm>
                <a:off x="1043608" y="3212976"/>
                <a:ext cx="864096" cy="1728192"/>
                <a:chOff x="6717952" y="2636912"/>
                <a:chExt cx="1224136" cy="2232248"/>
              </a:xfrm>
            </p:grpSpPr>
            <p:sp>
              <p:nvSpPr>
                <p:cNvPr id="25" name="Cilindro 24"/>
                <p:cNvSpPr/>
                <p:nvPr/>
              </p:nvSpPr>
              <p:spPr>
                <a:xfrm>
                  <a:off x="6717952" y="4365104"/>
                  <a:ext cx="1224136" cy="504056"/>
                </a:xfrm>
                <a:prstGeom prst="ca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Cilindro 22"/>
                <p:cNvSpPr/>
                <p:nvPr/>
              </p:nvSpPr>
              <p:spPr>
                <a:xfrm>
                  <a:off x="6876256" y="3933056"/>
                  <a:ext cx="864096" cy="504056"/>
                </a:xfrm>
                <a:prstGeom prst="ca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Cilindro 25"/>
                <p:cNvSpPr/>
                <p:nvPr/>
              </p:nvSpPr>
              <p:spPr>
                <a:xfrm>
                  <a:off x="7092280" y="2636912"/>
                  <a:ext cx="432048" cy="1368152"/>
                </a:xfrm>
                <a:prstGeom prst="ca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CasellaDiTesto 10"/>
              <p:cNvSpPr txBox="1">
                <a:spLocks noChangeArrowheads="1"/>
              </p:cNvSpPr>
              <p:nvPr/>
            </p:nvSpPr>
            <p:spPr bwMode="auto">
              <a:xfrm rot="-5400000">
                <a:off x="999305" y="3532487"/>
                <a:ext cx="8899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b="1" dirty="0" smtClean="0">
                    <a:solidFill>
                      <a:schemeClr val="bg1"/>
                    </a:solidFill>
                  </a:rPr>
                  <a:t>ARTIC</a:t>
                </a:r>
                <a:endParaRPr lang="it-IT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0" name="Gruppo 39"/>
              <p:cNvGrpSpPr/>
              <p:nvPr/>
            </p:nvGrpSpPr>
            <p:grpSpPr>
              <a:xfrm>
                <a:off x="1907704" y="3212976"/>
                <a:ext cx="864096" cy="1728192"/>
                <a:chOff x="6717952" y="2636912"/>
                <a:chExt cx="1224136" cy="2232248"/>
              </a:xfrm>
            </p:grpSpPr>
            <p:sp>
              <p:nvSpPr>
                <p:cNvPr id="41" name="Cilindro 40"/>
                <p:cNvSpPr/>
                <p:nvPr/>
              </p:nvSpPr>
              <p:spPr>
                <a:xfrm>
                  <a:off x="6717952" y="4365104"/>
                  <a:ext cx="1224136" cy="504056"/>
                </a:xfrm>
                <a:prstGeom prst="ca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Cilindro 41"/>
                <p:cNvSpPr/>
                <p:nvPr/>
              </p:nvSpPr>
              <p:spPr>
                <a:xfrm>
                  <a:off x="6876256" y="3933056"/>
                  <a:ext cx="864096" cy="504056"/>
                </a:xfrm>
                <a:prstGeom prst="ca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Cilindro 42"/>
                <p:cNvSpPr/>
                <p:nvPr/>
              </p:nvSpPr>
              <p:spPr>
                <a:xfrm>
                  <a:off x="7092280" y="2636912"/>
                  <a:ext cx="432048" cy="1368152"/>
                </a:xfrm>
                <a:prstGeom prst="ca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uppo 43"/>
              <p:cNvGrpSpPr/>
              <p:nvPr/>
            </p:nvGrpSpPr>
            <p:grpSpPr>
              <a:xfrm>
                <a:off x="2771800" y="3212976"/>
                <a:ext cx="864096" cy="1728192"/>
                <a:chOff x="6717952" y="2636912"/>
                <a:chExt cx="1224136" cy="2232248"/>
              </a:xfrm>
            </p:grpSpPr>
            <p:sp>
              <p:nvSpPr>
                <p:cNvPr id="45" name="Cilindro 44"/>
                <p:cNvSpPr/>
                <p:nvPr/>
              </p:nvSpPr>
              <p:spPr>
                <a:xfrm>
                  <a:off x="6717952" y="4365104"/>
                  <a:ext cx="1224136" cy="504056"/>
                </a:xfrm>
                <a:prstGeom prst="ca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Cilindro 45"/>
                <p:cNvSpPr/>
                <p:nvPr/>
              </p:nvSpPr>
              <p:spPr>
                <a:xfrm>
                  <a:off x="6876256" y="3933056"/>
                  <a:ext cx="864096" cy="504056"/>
                </a:xfrm>
                <a:prstGeom prst="ca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ilindro 46"/>
                <p:cNvSpPr/>
                <p:nvPr/>
              </p:nvSpPr>
              <p:spPr>
                <a:xfrm>
                  <a:off x="7092280" y="2636912"/>
                  <a:ext cx="432048" cy="1368152"/>
                </a:xfrm>
                <a:prstGeom prst="ca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uppo 47"/>
              <p:cNvGrpSpPr/>
              <p:nvPr/>
            </p:nvGrpSpPr>
            <p:grpSpPr>
              <a:xfrm>
                <a:off x="3635896" y="3212976"/>
                <a:ext cx="864096" cy="1728192"/>
                <a:chOff x="6717952" y="2636912"/>
                <a:chExt cx="1224136" cy="2232248"/>
              </a:xfrm>
            </p:grpSpPr>
            <p:sp>
              <p:nvSpPr>
                <p:cNvPr id="49" name="Cilindro 48"/>
                <p:cNvSpPr/>
                <p:nvPr/>
              </p:nvSpPr>
              <p:spPr>
                <a:xfrm>
                  <a:off x="6717952" y="4365104"/>
                  <a:ext cx="1224136" cy="504056"/>
                </a:xfrm>
                <a:prstGeom prst="ca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Cilindro 49"/>
                <p:cNvSpPr/>
                <p:nvPr/>
              </p:nvSpPr>
              <p:spPr>
                <a:xfrm>
                  <a:off x="6876256" y="3933056"/>
                  <a:ext cx="864096" cy="504056"/>
                </a:xfrm>
                <a:prstGeom prst="ca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Cilindro 50"/>
                <p:cNvSpPr/>
                <p:nvPr/>
              </p:nvSpPr>
              <p:spPr>
                <a:xfrm>
                  <a:off x="7092280" y="2636912"/>
                  <a:ext cx="432048" cy="1368152"/>
                </a:xfrm>
                <a:prstGeom prst="ca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" name="Gruppo 51"/>
              <p:cNvGrpSpPr/>
              <p:nvPr/>
            </p:nvGrpSpPr>
            <p:grpSpPr>
              <a:xfrm>
                <a:off x="4499992" y="3212976"/>
                <a:ext cx="864096" cy="1728192"/>
                <a:chOff x="6717952" y="2636912"/>
                <a:chExt cx="1224136" cy="2232248"/>
              </a:xfrm>
            </p:grpSpPr>
            <p:sp>
              <p:nvSpPr>
                <p:cNvPr id="53" name="Cilindro 52"/>
                <p:cNvSpPr/>
                <p:nvPr/>
              </p:nvSpPr>
              <p:spPr>
                <a:xfrm>
                  <a:off x="6717952" y="4365104"/>
                  <a:ext cx="1224136" cy="504056"/>
                </a:xfrm>
                <a:prstGeom prst="ca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Cilindro 53"/>
                <p:cNvSpPr/>
                <p:nvPr/>
              </p:nvSpPr>
              <p:spPr>
                <a:xfrm>
                  <a:off x="6876256" y="3933056"/>
                  <a:ext cx="864096" cy="504056"/>
                </a:xfrm>
                <a:prstGeom prst="ca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Cilindro 54"/>
                <p:cNvSpPr/>
                <p:nvPr/>
              </p:nvSpPr>
              <p:spPr>
                <a:xfrm>
                  <a:off x="7092280" y="2636912"/>
                  <a:ext cx="432048" cy="1368152"/>
                </a:xfrm>
                <a:prstGeom prst="ca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6" name="Gruppo 55"/>
              <p:cNvGrpSpPr/>
              <p:nvPr/>
            </p:nvGrpSpPr>
            <p:grpSpPr>
              <a:xfrm>
                <a:off x="5364088" y="3212976"/>
                <a:ext cx="864096" cy="1728192"/>
                <a:chOff x="6717952" y="2636912"/>
                <a:chExt cx="1224136" cy="2232248"/>
              </a:xfrm>
            </p:grpSpPr>
            <p:sp>
              <p:nvSpPr>
                <p:cNvPr id="57" name="Cilindro 56"/>
                <p:cNvSpPr/>
                <p:nvPr/>
              </p:nvSpPr>
              <p:spPr>
                <a:xfrm>
                  <a:off x="6717952" y="4365104"/>
                  <a:ext cx="1224136" cy="504056"/>
                </a:xfrm>
                <a:prstGeom prst="ca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Cilindro 57"/>
                <p:cNvSpPr/>
                <p:nvPr/>
              </p:nvSpPr>
              <p:spPr>
                <a:xfrm>
                  <a:off x="6876256" y="3933056"/>
                  <a:ext cx="864096" cy="504056"/>
                </a:xfrm>
                <a:prstGeom prst="ca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Cilindro 58"/>
                <p:cNvSpPr/>
                <p:nvPr/>
              </p:nvSpPr>
              <p:spPr>
                <a:xfrm>
                  <a:off x="7092280" y="2636912"/>
                  <a:ext cx="432048" cy="1368152"/>
                </a:xfrm>
                <a:prstGeom prst="can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0" name="CasellaDiTesto 10"/>
              <p:cNvSpPr txBox="1">
                <a:spLocks noChangeArrowheads="1"/>
              </p:cNvSpPr>
              <p:nvPr/>
            </p:nvSpPr>
            <p:spPr bwMode="auto">
              <a:xfrm rot="-5400000">
                <a:off x="1866932" y="3532488"/>
                <a:ext cx="86433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b="1" dirty="0" smtClean="0">
                    <a:solidFill>
                      <a:schemeClr val="bg1"/>
                    </a:solidFill>
                  </a:rPr>
                  <a:t>BOOS</a:t>
                </a:r>
                <a:endParaRPr lang="it-IT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CasellaDiTesto 10"/>
              <p:cNvSpPr txBox="1">
                <a:spLocks noChangeArrowheads="1"/>
              </p:cNvSpPr>
              <p:nvPr/>
            </p:nvSpPr>
            <p:spPr bwMode="auto">
              <a:xfrm rot="16200000">
                <a:off x="2668341" y="3616829"/>
                <a:ext cx="989713" cy="298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b="1" dirty="0" smtClean="0">
                    <a:solidFill>
                      <a:schemeClr val="bg1"/>
                    </a:solidFill>
                  </a:rPr>
                  <a:t> BSGOOS</a:t>
                </a:r>
                <a:endParaRPr lang="it-IT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CasellaDiTesto 10"/>
              <p:cNvSpPr txBox="1">
                <a:spLocks noChangeArrowheads="1"/>
              </p:cNvSpPr>
              <p:nvPr/>
            </p:nvSpPr>
            <p:spPr bwMode="auto">
              <a:xfrm rot="16200000">
                <a:off x="3556817" y="3636065"/>
                <a:ext cx="959539" cy="298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b="1" dirty="0" smtClean="0">
                    <a:solidFill>
                      <a:schemeClr val="bg1"/>
                    </a:solidFill>
                  </a:rPr>
                  <a:t> IBIROOS</a:t>
                </a:r>
                <a:endParaRPr lang="it-IT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CasellaDiTesto 10"/>
              <p:cNvSpPr txBox="1">
                <a:spLocks noChangeArrowheads="1"/>
              </p:cNvSpPr>
              <p:nvPr/>
            </p:nvSpPr>
            <p:spPr bwMode="auto">
              <a:xfrm rot="-5400000">
                <a:off x="4468513" y="3532487"/>
                <a:ext cx="86433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b="1" dirty="0" smtClean="0">
                    <a:solidFill>
                      <a:schemeClr val="bg1"/>
                    </a:solidFill>
                  </a:rPr>
                  <a:t>NOOS</a:t>
                </a:r>
                <a:endParaRPr lang="it-IT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CasellaDiTesto 10"/>
              <p:cNvSpPr txBox="1">
                <a:spLocks noChangeArrowheads="1"/>
              </p:cNvSpPr>
              <p:nvPr/>
            </p:nvSpPr>
            <p:spPr bwMode="auto">
              <a:xfrm rot="-5400000">
                <a:off x="5313373" y="3532487"/>
                <a:ext cx="90281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b="1" dirty="0" smtClean="0">
                    <a:solidFill>
                      <a:schemeClr val="bg1"/>
                    </a:solidFill>
                  </a:rPr>
                  <a:t>MOON</a:t>
                </a:r>
                <a:endParaRPr lang="it-IT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Cubo 64"/>
              <p:cNvSpPr/>
              <p:nvPr/>
            </p:nvSpPr>
            <p:spPr>
              <a:xfrm>
                <a:off x="1144192" y="2564904"/>
                <a:ext cx="4968552" cy="648072"/>
              </a:xfrm>
              <a:prstGeom prst="cub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Triangolo isoscele 65"/>
              <p:cNvSpPr/>
              <p:nvPr/>
            </p:nvSpPr>
            <p:spPr>
              <a:xfrm>
                <a:off x="1259632" y="2060848"/>
                <a:ext cx="4752528" cy="576064"/>
              </a:xfrm>
              <a:prstGeom prst="triangl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CasellaDiTesto 10"/>
              <p:cNvSpPr txBox="1">
                <a:spLocks noChangeArrowheads="1"/>
              </p:cNvSpPr>
              <p:nvPr/>
            </p:nvSpPr>
            <p:spPr bwMode="auto">
              <a:xfrm>
                <a:off x="2987824" y="2780928"/>
                <a:ext cx="12234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b="1" dirty="0" smtClean="0">
                    <a:solidFill>
                      <a:schemeClr val="bg1"/>
                    </a:solidFill>
                  </a:rPr>
                  <a:t>EMODnet</a:t>
                </a:r>
                <a:endParaRPr lang="it-IT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8" name="CasellaDiTesto 10"/>
            <p:cNvSpPr txBox="1">
              <a:spLocks noChangeArrowheads="1"/>
            </p:cNvSpPr>
            <p:nvPr/>
          </p:nvSpPr>
          <p:spPr bwMode="auto">
            <a:xfrm>
              <a:off x="1403648" y="5157192"/>
              <a:ext cx="7104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MYO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73" name="CasellaDiTesto 10"/>
            <p:cNvSpPr txBox="1">
              <a:spLocks noChangeArrowheads="1"/>
            </p:cNvSpPr>
            <p:nvPr/>
          </p:nvSpPr>
          <p:spPr bwMode="auto">
            <a:xfrm>
              <a:off x="2493397" y="5147900"/>
              <a:ext cx="7104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MYO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74" name="CasellaDiTesto 10"/>
            <p:cNvSpPr txBox="1">
              <a:spLocks noChangeArrowheads="1"/>
            </p:cNvSpPr>
            <p:nvPr/>
          </p:nvSpPr>
          <p:spPr bwMode="auto">
            <a:xfrm>
              <a:off x="3573517" y="5157192"/>
              <a:ext cx="7104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MYO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75" name="CasellaDiTesto 10"/>
            <p:cNvSpPr txBox="1">
              <a:spLocks noChangeArrowheads="1"/>
            </p:cNvSpPr>
            <p:nvPr/>
          </p:nvSpPr>
          <p:spPr bwMode="auto">
            <a:xfrm>
              <a:off x="4653637" y="5157192"/>
              <a:ext cx="7104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MYO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76" name="CasellaDiTesto 10"/>
            <p:cNvSpPr txBox="1">
              <a:spLocks noChangeArrowheads="1"/>
            </p:cNvSpPr>
            <p:nvPr/>
          </p:nvSpPr>
          <p:spPr bwMode="auto">
            <a:xfrm>
              <a:off x="5733757" y="5157192"/>
              <a:ext cx="7104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MYO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77" name="CasellaDiTesto 10"/>
            <p:cNvSpPr txBox="1">
              <a:spLocks noChangeArrowheads="1"/>
            </p:cNvSpPr>
            <p:nvPr/>
          </p:nvSpPr>
          <p:spPr bwMode="auto">
            <a:xfrm>
              <a:off x="6813877" y="5157192"/>
              <a:ext cx="7104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MYO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CasellaDiTesto 10"/>
            <p:cNvSpPr txBox="1">
              <a:spLocks noChangeArrowheads="1"/>
            </p:cNvSpPr>
            <p:nvPr/>
          </p:nvSpPr>
          <p:spPr bwMode="auto">
            <a:xfrm>
              <a:off x="1403648" y="4725144"/>
              <a:ext cx="6719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SDN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81" name="CasellaDiTesto 10"/>
            <p:cNvSpPr txBox="1">
              <a:spLocks noChangeArrowheads="1"/>
            </p:cNvSpPr>
            <p:nvPr/>
          </p:nvSpPr>
          <p:spPr bwMode="auto">
            <a:xfrm>
              <a:off x="2459861" y="4725144"/>
              <a:ext cx="6719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SDN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82" name="CasellaDiTesto 10"/>
            <p:cNvSpPr txBox="1">
              <a:spLocks noChangeArrowheads="1"/>
            </p:cNvSpPr>
            <p:nvPr/>
          </p:nvSpPr>
          <p:spPr bwMode="auto">
            <a:xfrm>
              <a:off x="3563888" y="4725144"/>
              <a:ext cx="6719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SDN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83" name="CasellaDiTesto 10"/>
            <p:cNvSpPr txBox="1">
              <a:spLocks noChangeArrowheads="1"/>
            </p:cNvSpPr>
            <p:nvPr/>
          </p:nvSpPr>
          <p:spPr bwMode="auto">
            <a:xfrm>
              <a:off x="4620101" y="4725144"/>
              <a:ext cx="6719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SDN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84" name="CasellaDiTesto 10"/>
            <p:cNvSpPr txBox="1">
              <a:spLocks noChangeArrowheads="1"/>
            </p:cNvSpPr>
            <p:nvPr/>
          </p:nvSpPr>
          <p:spPr bwMode="auto">
            <a:xfrm>
              <a:off x="5700221" y="4725144"/>
              <a:ext cx="6719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SDN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  <p:sp>
          <p:nvSpPr>
            <p:cNvPr id="85" name="CasellaDiTesto 10"/>
            <p:cNvSpPr txBox="1">
              <a:spLocks noChangeArrowheads="1"/>
            </p:cNvSpPr>
            <p:nvPr/>
          </p:nvSpPr>
          <p:spPr bwMode="auto">
            <a:xfrm>
              <a:off x="6780341" y="4725144"/>
              <a:ext cx="6719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</a:rPr>
                <a:t>SDN</a:t>
              </a:r>
              <a:endParaRPr lang="it-IT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1" name="Segnaposto contenuto 1"/>
          <p:cNvSpPr>
            <a:spLocks noGrp="1"/>
          </p:cNvSpPr>
          <p:nvPr>
            <p:ph sz="quarter" idx="1"/>
          </p:nvPr>
        </p:nvSpPr>
        <p:spPr>
          <a:xfrm>
            <a:off x="323528" y="4941168"/>
            <a:ext cx="8229600" cy="1275978"/>
          </a:xfrm>
        </p:spPr>
        <p:txBody>
          <a:bodyPr/>
          <a:lstStyle/>
          <a:p>
            <a:r>
              <a:rPr lang="en-US" sz="2000" dirty="0" smtClean="0"/>
              <a:t>Workshops</a:t>
            </a:r>
            <a:endParaRPr lang="en-US" sz="2000" dirty="0" smtClean="0"/>
          </a:p>
          <a:p>
            <a:pPr lvl="1"/>
            <a:r>
              <a:rPr lang="en-US" sz="1700" dirty="0" smtClean="0"/>
              <a:t>Tallinn (Estonia)  	</a:t>
            </a:r>
            <a:r>
              <a:rPr lang="en-US" sz="1700" dirty="0" smtClean="0">
                <a:sym typeface="Wingdings" pitchFamily="2" charset="2"/>
              </a:rPr>
              <a:t>	</a:t>
            </a:r>
            <a:r>
              <a:rPr lang="en-US" sz="1700" dirty="0" smtClean="0"/>
              <a:t>6-17 June 2011</a:t>
            </a:r>
          </a:p>
          <a:p>
            <a:pPr lvl="1"/>
            <a:r>
              <a:rPr lang="en-US" sz="1700" dirty="0" smtClean="0"/>
              <a:t>Rome (Italy) 	</a:t>
            </a:r>
            <a:r>
              <a:rPr lang="en-US" sz="1700" dirty="0" smtClean="0">
                <a:sym typeface="Wingdings" pitchFamily="2" charset="2"/>
              </a:rPr>
              <a:t>	9-10 February 2012</a:t>
            </a:r>
          </a:p>
          <a:p>
            <a:pPr lvl="1"/>
            <a:r>
              <a:rPr lang="en-US" sz="1700" dirty="0" smtClean="0">
                <a:sym typeface="Wingdings" pitchFamily="2" charset="2"/>
              </a:rPr>
              <a:t>Istanbul (Turkey ) 		21-23 February 2012 </a:t>
            </a:r>
            <a:r>
              <a:rPr lang="en-US" sz="1700" dirty="0" smtClean="0"/>
              <a:t/>
            </a:r>
            <a:br>
              <a:rPr lang="en-US" sz="1700" dirty="0" smtClean="0"/>
            </a:br>
            <a:endParaRPr lang="en-US" sz="1700" dirty="0" smtClean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sz="quarter" idx="1"/>
          </p:nvPr>
        </p:nvSpPr>
        <p:spPr>
          <a:xfrm>
            <a:off x="755576" y="1268760"/>
            <a:ext cx="7467600" cy="4873625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endParaRPr lang="en-GB" smtClean="0"/>
          </a:p>
          <a:p>
            <a:pPr algn="ctr">
              <a:buFont typeface="Wingdings" pitchFamily="2" charset="2"/>
              <a:buNone/>
              <a:defRPr/>
            </a:pPr>
            <a:endParaRPr lang="en-GB" smtClean="0"/>
          </a:p>
          <a:p>
            <a:pPr algn="ctr">
              <a:buFont typeface="Wingdings" pitchFamily="2" charset="2"/>
              <a:buNone/>
              <a:defRPr/>
            </a:pPr>
            <a:endParaRPr lang="en-GB" smtClean="0"/>
          </a:p>
          <a:p>
            <a:pPr algn="ctr">
              <a:buFont typeface="Wingdings" pitchFamily="2" charset="2"/>
              <a:buNone/>
              <a:defRPr/>
            </a:pPr>
            <a:r>
              <a:rPr lang="en-GB" sz="8000" i="1" spc="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</a:t>
            </a:r>
            <a:endParaRPr lang="en-GB" i="1" spc="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vert="horz" anchor="ctr">
            <a:noAutofit/>
          </a:bodyPr>
          <a:lstStyle/>
          <a:p>
            <a:pPr algn="r">
              <a:defRPr/>
            </a:pPr>
            <a:r>
              <a:rPr lang="en-GB" i="1" cap="none" dirty="0" smtClean="0">
                <a:solidFill>
                  <a:srgbClr val="0070C0"/>
                </a:solidFill>
                <a:latin typeface="Arial" pitchFamily="34" charset="0"/>
              </a:rPr>
              <a:t>EMODnet PP pilot portal</a:t>
            </a:r>
            <a:endParaRPr lang="it-IT" i="1" cap="none" dirty="0">
              <a:solidFill>
                <a:srgbClr val="0070C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egnaposto contenuto 2"/>
          <p:cNvSpPr>
            <a:spLocks noGrp="1"/>
          </p:cNvSpPr>
          <p:nvPr>
            <p:ph sz="quarter" idx="1"/>
          </p:nvPr>
        </p:nvSpPr>
        <p:spPr>
          <a:xfrm>
            <a:off x="539552" y="1196752"/>
            <a:ext cx="8208912" cy="4708525"/>
          </a:xfrm>
        </p:spPr>
        <p:txBody>
          <a:bodyPr/>
          <a:lstStyle/>
          <a:p>
            <a:pPr eaLnBrk="1" hangingPunct="1"/>
            <a:r>
              <a:rPr lang="en-US" sz="2200" b="1" dirty="0" smtClean="0">
                <a:ea typeface="ＭＳ Ｐゴシック" pitchFamily="34" charset="-128"/>
              </a:rPr>
              <a:t>Provide access to archived and real-time data on physical conditions in Europe's seas and oceans and to determine how well the data meet the </a:t>
            </a:r>
            <a:r>
              <a:rPr lang="it-IT" sz="2200" b="1" dirty="0" err="1" smtClean="0">
                <a:ea typeface="ＭＳ Ｐゴシック" pitchFamily="34" charset="-128"/>
              </a:rPr>
              <a:t>needs</a:t>
            </a:r>
            <a:r>
              <a:rPr lang="it-IT" sz="2200" b="1" dirty="0" smtClean="0">
                <a:ea typeface="ＭＳ Ｐゴシック" pitchFamily="34" charset="-128"/>
              </a:rPr>
              <a:t> </a:t>
            </a:r>
            <a:r>
              <a:rPr lang="it-IT" sz="2200" b="1" dirty="0" err="1" smtClean="0">
                <a:ea typeface="ＭＳ Ｐゴシック" pitchFamily="34" charset="-128"/>
              </a:rPr>
              <a:t>of</a:t>
            </a:r>
            <a:r>
              <a:rPr lang="it-IT" sz="2200" b="1" dirty="0" smtClean="0">
                <a:ea typeface="ＭＳ Ｐゴシック" pitchFamily="34" charset="-128"/>
              </a:rPr>
              <a:t> </a:t>
            </a:r>
            <a:r>
              <a:rPr lang="it-IT" sz="2200" b="1" dirty="0" err="1" smtClean="0">
                <a:ea typeface="ＭＳ Ｐゴシック" pitchFamily="34" charset="-128"/>
              </a:rPr>
              <a:t>users</a:t>
            </a:r>
            <a:r>
              <a:rPr lang="it-IT" sz="2200" b="1" dirty="0" smtClean="0">
                <a:ea typeface="ＭＳ Ｐゴシック" pitchFamily="34" charset="-128"/>
              </a:rPr>
              <a:t>.</a:t>
            </a:r>
          </a:p>
          <a:p>
            <a:pPr eaLnBrk="1" hangingPunct="1"/>
            <a:endParaRPr lang="en-US" sz="22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200" dirty="0" smtClean="0">
                <a:ea typeface="ＭＳ Ｐゴシック" pitchFamily="34" charset="-128"/>
              </a:rPr>
              <a:t>Make layers of physical data and their metadata available for use by industry, public </a:t>
            </a:r>
            <a:r>
              <a:rPr lang="it-IT" sz="2200" dirty="0" err="1" smtClean="0">
                <a:ea typeface="ＭＳ Ｐゴシック" pitchFamily="34" charset="-128"/>
              </a:rPr>
              <a:t>authorities</a:t>
            </a:r>
            <a:r>
              <a:rPr lang="it-IT" sz="2200" dirty="0" smtClean="0">
                <a:ea typeface="ＭＳ Ｐゴシック" pitchFamily="34" charset="-128"/>
              </a:rPr>
              <a:t> and </a:t>
            </a:r>
            <a:r>
              <a:rPr lang="it-IT" sz="2200" dirty="0" err="1" smtClean="0">
                <a:ea typeface="ＭＳ Ｐゴシック" pitchFamily="34" charset="-128"/>
              </a:rPr>
              <a:t>scientists</a:t>
            </a:r>
            <a:endParaRPr lang="it-IT" sz="2200" dirty="0" smtClean="0">
              <a:ea typeface="ＭＳ Ｐゴシック" pitchFamily="34" charset="-128"/>
            </a:endParaRPr>
          </a:p>
          <a:p>
            <a:pPr eaLnBrk="1" hangingPunct="1"/>
            <a:endParaRPr lang="it-IT" sz="22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200" dirty="0" smtClean="0">
                <a:ea typeface="ＭＳ Ｐゴシック" pitchFamily="34" charset="-128"/>
              </a:rPr>
              <a:t>Contribute towards the definition of an operational European Marine Observation and Data Network (EMODnet) </a:t>
            </a:r>
          </a:p>
          <a:p>
            <a:pPr eaLnBrk="1" hangingPunct="1"/>
            <a:endParaRPr lang="en-US" sz="22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200" dirty="0" smtClean="0">
                <a:ea typeface="ＭＳ Ｐゴシック" pitchFamily="34" charset="-128"/>
              </a:rPr>
              <a:t>Contribute to developing the definition of the Global Monitoring for Environment and Security (GMES) marine core service.</a:t>
            </a:r>
          </a:p>
          <a:p>
            <a:pPr eaLnBrk="1" hangingPunct="1"/>
            <a:endParaRPr lang="it-IT" dirty="0" smtClean="0">
              <a:solidFill>
                <a:srgbClr val="003366"/>
              </a:solidFill>
              <a:ea typeface="ＭＳ Ｐゴシック" pitchFamily="34" charset="-128"/>
            </a:endParaRPr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i="1" cap="none" dirty="0" smtClean="0">
                <a:solidFill>
                  <a:srgbClr val="0070C0"/>
                </a:solidFill>
                <a:latin typeface="Arial" pitchFamily="34" charset="0"/>
                <a:ea typeface="+mj-ea"/>
              </a:rPr>
              <a:t>Objectives of DGMARE tender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egnaposto contenuto 2"/>
          <p:cNvSpPr>
            <a:spLocks noGrp="1"/>
          </p:cNvSpPr>
          <p:nvPr>
            <p:ph sz="quarter" idx="1"/>
          </p:nvPr>
        </p:nvSpPr>
        <p:spPr>
          <a:xfrm>
            <a:off x="539552" y="1196752"/>
            <a:ext cx="8136904" cy="4873625"/>
          </a:xfrm>
        </p:spPr>
        <p:txBody>
          <a:bodyPr/>
          <a:lstStyle/>
          <a:p>
            <a:pPr eaLnBrk="1" hangingPunct="1"/>
            <a:r>
              <a:rPr lang="en-US" sz="2200" dirty="0" smtClean="0">
                <a:ea typeface="ＭＳ Ｐゴシック" pitchFamily="34" charset="-128"/>
              </a:rPr>
              <a:t>Provide through a portal:</a:t>
            </a:r>
          </a:p>
          <a:p>
            <a:pPr lvl="1" eaLnBrk="1" hangingPunct="1"/>
            <a:r>
              <a:rPr lang="en-US" sz="2200" dirty="0" smtClean="0">
                <a:ea typeface="ＭＳ Ｐゴシック" pitchFamily="34" charset="-128"/>
              </a:rPr>
              <a:t>free and open access to marine data from measurement stations and </a:t>
            </a:r>
            <a:r>
              <a:rPr lang="en-US" sz="2200" dirty="0" err="1" smtClean="0">
                <a:ea typeface="ＭＳ Ｐゴシック" pitchFamily="34" charset="-128"/>
              </a:rPr>
              <a:t>ferryboxes</a:t>
            </a:r>
            <a:r>
              <a:rPr lang="en-US" sz="2200" dirty="0" smtClean="0">
                <a:ea typeface="ＭＳ Ｐゴシック" pitchFamily="34" charset="-128"/>
              </a:rPr>
              <a:t>. </a:t>
            </a:r>
          </a:p>
          <a:p>
            <a:pPr lvl="1" eaLnBrk="1" hangingPunct="1"/>
            <a:r>
              <a:rPr lang="en-US" sz="2200" dirty="0" smtClean="0">
                <a:ea typeface="ＭＳ Ｐゴシック" pitchFamily="34" charset="-128"/>
              </a:rPr>
              <a:t>metadata to these parameters using EMODnet/INSPIRE standards. </a:t>
            </a:r>
          </a:p>
          <a:p>
            <a:pPr lvl="1" eaLnBrk="1" hangingPunct="1"/>
            <a:endParaRPr lang="en-US" sz="22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200" dirty="0" smtClean="0">
                <a:ea typeface="ＭＳ Ｐゴシック" pitchFamily="34" charset="-128"/>
              </a:rPr>
              <a:t>Monitoring and reporting on the effectiveness of the portal in meeting the </a:t>
            </a:r>
            <a:r>
              <a:rPr lang="en-US" sz="2200" b="1" dirty="0" smtClean="0">
                <a:ea typeface="ＭＳ Ｐゴシック" pitchFamily="34" charset="-128"/>
              </a:rPr>
              <a:t>needs of users </a:t>
            </a:r>
            <a:r>
              <a:rPr lang="en-US" sz="2200" dirty="0" smtClean="0">
                <a:ea typeface="ＭＳ Ｐゴシック" pitchFamily="34" charset="-128"/>
              </a:rPr>
              <a:t>in terms of ease of use, quality of information and fitness for purpose of the products </a:t>
            </a:r>
            <a:r>
              <a:rPr lang="it-IT" sz="2200" dirty="0" err="1" smtClean="0">
                <a:ea typeface="ＭＳ Ｐゴシック" pitchFamily="34" charset="-128"/>
              </a:rPr>
              <a:t>delivered</a:t>
            </a:r>
            <a:r>
              <a:rPr lang="it-IT" sz="2200" dirty="0" smtClean="0">
                <a:ea typeface="ＭＳ Ｐゴシック" pitchFamily="34" charset="-128"/>
              </a:rPr>
              <a:t>.</a:t>
            </a:r>
          </a:p>
          <a:p>
            <a:pPr eaLnBrk="1" hangingPunct="1"/>
            <a:endParaRPr lang="it-IT" sz="2200" dirty="0" smtClean="0">
              <a:ea typeface="ＭＳ Ｐゴシック" pitchFamily="34" charset="-128"/>
            </a:endParaRPr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i="1" cap="none" dirty="0" smtClean="0">
                <a:solidFill>
                  <a:srgbClr val="0070C0"/>
                </a:solidFill>
                <a:latin typeface="Arial" pitchFamily="34" charset="0"/>
                <a:ea typeface="+mj-ea"/>
              </a:rPr>
              <a:t>EMODnet PP – the Methodology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contenuto 2"/>
          <p:cNvSpPr>
            <a:spLocks noGrp="1"/>
          </p:cNvSpPr>
          <p:nvPr>
            <p:ph sz="quarter" idx="1"/>
          </p:nvPr>
        </p:nvSpPr>
        <p:spPr>
          <a:xfrm>
            <a:off x="611560" y="1196752"/>
            <a:ext cx="8064896" cy="4873625"/>
          </a:xfrm>
        </p:spPr>
        <p:txBody>
          <a:bodyPr/>
          <a:lstStyle/>
          <a:p>
            <a:r>
              <a:rPr lang="en-US" dirty="0" smtClean="0"/>
              <a:t>Parameters:</a:t>
            </a:r>
          </a:p>
          <a:p>
            <a:pPr lvl="1"/>
            <a:r>
              <a:rPr lang="en-US" dirty="0" smtClean="0"/>
              <a:t>wave height and period;</a:t>
            </a:r>
            <a:endParaRPr lang="it-IT" dirty="0" smtClean="0"/>
          </a:p>
          <a:p>
            <a:pPr lvl="1"/>
            <a:r>
              <a:rPr lang="en-US" dirty="0" smtClean="0"/>
              <a:t>temperature of the water column;</a:t>
            </a:r>
            <a:endParaRPr lang="it-IT" dirty="0" smtClean="0"/>
          </a:p>
          <a:p>
            <a:pPr lvl="1"/>
            <a:r>
              <a:rPr lang="en-US" dirty="0" smtClean="0"/>
              <a:t>wind speed and direction;</a:t>
            </a:r>
            <a:endParaRPr lang="it-IT" dirty="0" smtClean="0"/>
          </a:p>
          <a:p>
            <a:pPr lvl="1"/>
            <a:r>
              <a:rPr lang="en-US" dirty="0" smtClean="0"/>
              <a:t>salinity of the water column;</a:t>
            </a:r>
            <a:endParaRPr lang="it-IT" dirty="0" smtClean="0"/>
          </a:p>
          <a:p>
            <a:pPr lvl="1"/>
            <a:r>
              <a:rPr lang="en-US" dirty="0" smtClean="0"/>
              <a:t>horizontal velocity of the water column;</a:t>
            </a:r>
            <a:endParaRPr lang="it-IT" dirty="0" smtClean="0"/>
          </a:p>
          <a:p>
            <a:pPr lvl="1"/>
            <a:r>
              <a:rPr lang="en-US" dirty="0" smtClean="0"/>
              <a:t>light attenuation;</a:t>
            </a:r>
            <a:endParaRPr lang="it-IT" dirty="0" smtClean="0"/>
          </a:p>
          <a:p>
            <a:pPr lvl="1"/>
            <a:r>
              <a:rPr lang="en-US" dirty="0" smtClean="0"/>
              <a:t>sea level.</a:t>
            </a:r>
            <a:endParaRPr lang="it-IT" dirty="0" smtClean="0"/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i="1" cap="none" dirty="0" smtClean="0">
                <a:solidFill>
                  <a:srgbClr val="0070C0"/>
                </a:solidFill>
                <a:latin typeface="Arial" pitchFamily="34" charset="0"/>
                <a:ea typeface="+mj-ea"/>
              </a:rPr>
              <a:t>EMODnet PP – the Parameters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Segnaposto contenuto 4" descr="pillars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484313"/>
            <a:ext cx="3255962" cy="4343400"/>
          </a:xfrm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it-IT" i="1" cap="none" dirty="0" smtClean="0">
                <a:solidFill>
                  <a:srgbClr val="0070C0"/>
                </a:solidFill>
                <a:latin typeface="Arial" pitchFamily="34" charset="0"/>
                <a:ea typeface="+mj-ea"/>
              </a:rPr>
              <a:t>EMODnet PP – the </a:t>
            </a:r>
            <a:r>
              <a:rPr lang="it-IT" i="1" cap="none" dirty="0" err="1" smtClean="0">
                <a:solidFill>
                  <a:srgbClr val="0070C0"/>
                </a:solidFill>
                <a:latin typeface="Arial" pitchFamily="34" charset="0"/>
                <a:ea typeface="+mj-ea"/>
              </a:rPr>
              <a:t>Pillars</a:t>
            </a:r>
            <a:endParaRPr lang="it-IT" i="1" cap="none" dirty="0" smtClean="0">
              <a:solidFill>
                <a:srgbClr val="0070C0"/>
              </a:solidFill>
              <a:latin typeface="Arial" pitchFamily="34" charset="0"/>
              <a:ea typeface="+mj-ea"/>
            </a:endParaRPr>
          </a:p>
        </p:txBody>
      </p:sp>
      <p:sp>
        <p:nvSpPr>
          <p:cNvPr id="13316" name="CasellaDiTesto 8"/>
          <p:cNvSpPr txBox="1">
            <a:spLocks noChangeArrowheads="1"/>
          </p:cNvSpPr>
          <p:nvPr/>
        </p:nvSpPr>
        <p:spPr bwMode="auto">
          <a:xfrm>
            <a:off x="250825" y="1484313"/>
            <a:ext cx="1570038" cy="3698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Cambria" pitchFamily="18" charset="0"/>
              </a:rPr>
              <a:t>EMODnet PP</a:t>
            </a:r>
            <a:endParaRPr lang="it-IT" b="1"/>
          </a:p>
        </p:txBody>
      </p:sp>
      <p:sp>
        <p:nvSpPr>
          <p:cNvPr id="14" name="Segnaposto contenuto 2"/>
          <p:cNvSpPr txBox="1">
            <a:spLocks/>
          </p:cNvSpPr>
          <p:nvPr/>
        </p:nvSpPr>
        <p:spPr bwMode="auto">
          <a:xfrm>
            <a:off x="4427984" y="2176463"/>
            <a:ext cx="4248150" cy="3268662"/>
          </a:xfrm>
          <a:prstGeom prst="rect">
            <a:avLst/>
          </a:prstGeom>
          <a:noFill/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600"/>
              </a:spcBef>
              <a:buClr>
                <a:srgbClr val="0070C0"/>
              </a:buClr>
              <a:buSzPct val="70000"/>
              <a:defRPr/>
            </a:pPr>
            <a:r>
              <a:rPr lang="en-US" sz="2200" dirty="0">
                <a:latin typeface="+mj-lt"/>
                <a:cs typeface="+mn-cs"/>
              </a:rPr>
              <a:t>EMODnet PP aims to bridge the communities </a:t>
            </a:r>
            <a:r>
              <a:rPr lang="en-US" sz="2200" dirty="0" smtClean="0">
                <a:latin typeface="+mj-lt"/>
                <a:cs typeface="+mn-cs"/>
              </a:rPr>
              <a:t>behind EuroGOOS, MyOcean and </a:t>
            </a:r>
            <a:r>
              <a:rPr lang="en-US" sz="2200" dirty="0">
                <a:latin typeface="+mj-lt"/>
                <a:cs typeface="+mn-cs"/>
              </a:rPr>
              <a:t>SeaDataNet in order to </a:t>
            </a:r>
            <a:r>
              <a:rPr lang="en-US" sz="2200" dirty="0" smtClean="0">
                <a:latin typeface="+mj-lt"/>
                <a:cs typeface="+mn-cs"/>
              </a:rPr>
              <a:t>meet their needs in term of use, the </a:t>
            </a:r>
            <a:r>
              <a:rPr lang="en-US" sz="2200" dirty="0">
                <a:latin typeface="+mj-lt"/>
                <a:cs typeface="+mn-cs"/>
              </a:rPr>
              <a:t>Commission agenda on IS and expand in future the participation to all </a:t>
            </a:r>
            <a:r>
              <a:rPr lang="en-US" sz="2200" dirty="0" smtClean="0">
                <a:latin typeface="+mj-lt"/>
                <a:cs typeface="+mn-cs"/>
              </a:rPr>
              <a:t>partners</a:t>
            </a:r>
            <a:endParaRPr lang="en-US" sz="2200" dirty="0">
              <a:latin typeface="+mj-lt"/>
              <a:cs typeface="+mn-cs"/>
            </a:endParaRPr>
          </a:p>
        </p:txBody>
      </p:sp>
      <p:sp>
        <p:nvSpPr>
          <p:cNvPr id="13318" name="CasellaDiTesto 9"/>
          <p:cNvSpPr txBox="1">
            <a:spLocks noChangeArrowheads="1"/>
          </p:cNvSpPr>
          <p:nvPr/>
        </p:nvSpPr>
        <p:spPr bwMode="auto">
          <a:xfrm rot="-5400000">
            <a:off x="911225" y="4160838"/>
            <a:ext cx="12112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MyOcean</a:t>
            </a:r>
          </a:p>
        </p:txBody>
      </p:sp>
      <p:sp>
        <p:nvSpPr>
          <p:cNvPr id="13319" name="CasellaDiTesto 10"/>
          <p:cNvSpPr txBox="1">
            <a:spLocks noChangeArrowheads="1"/>
          </p:cNvSpPr>
          <p:nvPr/>
        </p:nvSpPr>
        <p:spPr bwMode="auto">
          <a:xfrm rot="-5400000">
            <a:off x="1608137" y="4160838"/>
            <a:ext cx="1401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EuroGOOS</a:t>
            </a:r>
          </a:p>
        </p:txBody>
      </p:sp>
      <p:sp>
        <p:nvSpPr>
          <p:cNvPr id="13320" name="CasellaDiTesto 11"/>
          <p:cNvSpPr txBox="1">
            <a:spLocks noChangeArrowheads="1"/>
          </p:cNvSpPr>
          <p:nvPr/>
        </p:nvSpPr>
        <p:spPr bwMode="auto">
          <a:xfrm rot="-5400000">
            <a:off x="2358232" y="4121944"/>
            <a:ext cx="1466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002060"/>
                </a:solidFill>
              </a:rPr>
              <a:t>SeaDataNet</a:t>
            </a:r>
          </a:p>
        </p:txBody>
      </p:sp>
      <p:grpSp>
        <p:nvGrpSpPr>
          <p:cNvPr id="2" name="Gruppo 16"/>
          <p:cNvGrpSpPr>
            <a:grpSpLocks/>
          </p:cNvGrpSpPr>
          <p:nvPr/>
        </p:nvGrpSpPr>
        <p:grpSpPr bwMode="auto">
          <a:xfrm>
            <a:off x="683568" y="1844824"/>
            <a:ext cx="1909193" cy="1080442"/>
            <a:chOff x="360620" y="6166087"/>
            <a:chExt cx="1909056" cy="108106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9" name="Rettangolo arrotondato 18"/>
            <p:cNvSpPr/>
            <p:nvPr/>
          </p:nvSpPr>
          <p:spPr>
            <a:xfrm>
              <a:off x="1656671" y="6886580"/>
              <a:ext cx="613005" cy="360569"/>
            </a:xfrm>
            <a:prstGeom prst="roundRect">
              <a:avLst/>
            </a:prstGeom>
            <a:solidFill>
              <a:srgbClr val="003366">
                <a:alpha val="65000"/>
              </a:srgbClr>
            </a:solidFill>
            <a:ln>
              <a:solidFill>
                <a:srgbClr val="003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cxnSp>
          <p:nvCxnSpPr>
            <p:cNvPr id="20" name="Connettore 4 19"/>
            <p:cNvCxnSpPr/>
            <p:nvPr/>
          </p:nvCxnSpPr>
          <p:spPr>
            <a:xfrm>
              <a:off x="360620" y="6166087"/>
              <a:ext cx="1512058" cy="866181"/>
            </a:xfrm>
            <a:prstGeom prst="bentConnector3">
              <a:avLst>
                <a:gd name="adj1" fmla="val -260"/>
              </a:avLst>
            </a:prstGeom>
            <a:grpFill/>
            <a:ln>
              <a:solidFill>
                <a:srgbClr val="0033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Segnaposto contenuto 4" descr="pillars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3568" y="1268760"/>
            <a:ext cx="3024336" cy="4034416"/>
          </a:xfrm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it-IT" i="1" cap="none" dirty="0" smtClean="0">
                <a:solidFill>
                  <a:srgbClr val="0070C0"/>
                </a:solidFill>
                <a:latin typeface="Arial" pitchFamily="34" charset="0"/>
              </a:rPr>
              <a:t>EMODnet PP – </a:t>
            </a:r>
            <a:r>
              <a:rPr lang="en-US" i="1" cap="none" dirty="0" smtClean="0">
                <a:solidFill>
                  <a:srgbClr val="0070C0"/>
                </a:solidFill>
                <a:latin typeface="Arial" pitchFamily="34" charset="0"/>
                <a:ea typeface="+mj-ea"/>
              </a:rPr>
              <a:t>Sustainability</a:t>
            </a:r>
          </a:p>
        </p:txBody>
      </p:sp>
      <p:sp>
        <p:nvSpPr>
          <p:cNvPr id="14340" name="CasellaDiTesto 9"/>
          <p:cNvSpPr txBox="1">
            <a:spLocks noChangeArrowheads="1"/>
          </p:cNvSpPr>
          <p:nvPr/>
        </p:nvSpPr>
        <p:spPr bwMode="auto">
          <a:xfrm rot="-5400000">
            <a:off x="910952" y="3705672"/>
            <a:ext cx="12112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MyOcean</a:t>
            </a:r>
          </a:p>
        </p:txBody>
      </p:sp>
      <p:sp>
        <p:nvSpPr>
          <p:cNvPr id="14341" name="CasellaDiTesto 10"/>
          <p:cNvSpPr txBox="1">
            <a:spLocks noChangeArrowheads="1"/>
          </p:cNvSpPr>
          <p:nvPr/>
        </p:nvSpPr>
        <p:spPr bwMode="auto">
          <a:xfrm rot="-5400000">
            <a:off x="1535783" y="3656905"/>
            <a:ext cx="1401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EuroGOOS</a:t>
            </a:r>
          </a:p>
        </p:txBody>
      </p:sp>
      <p:sp>
        <p:nvSpPr>
          <p:cNvPr id="14342" name="CasellaDiTesto 11"/>
          <p:cNvSpPr txBox="1">
            <a:spLocks noChangeArrowheads="1"/>
          </p:cNvSpPr>
          <p:nvPr/>
        </p:nvSpPr>
        <p:spPr bwMode="auto">
          <a:xfrm rot="-5400000">
            <a:off x="2295327" y="3617441"/>
            <a:ext cx="1466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SeaDataNet</a:t>
            </a:r>
          </a:p>
        </p:txBody>
      </p:sp>
      <p:sp>
        <p:nvSpPr>
          <p:cNvPr id="10" name="Segnaposto contenuto 2"/>
          <p:cNvSpPr txBox="1">
            <a:spLocks/>
          </p:cNvSpPr>
          <p:nvPr/>
        </p:nvSpPr>
        <p:spPr bwMode="auto">
          <a:xfrm>
            <a:off x="4355976" y="1772816"/>
            <a:ext cx="3816424" cy="1440160"/>
          </a:xfrm>
          <a:prstGeom prst="rect">
            <a:avLst/>
          </a:prstGeom>
          <a:noFill/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600"/>
              </a:spcBef>
              <a:buClr>
                <a:srgbClr val="0070C0"/>
              </a:buClr>
              <a:buSzPct val="70000"/>
              <a:defRPr/>
            </a:pPr>
            <a:r>
              <a:rPr lang="en-US" sz="2000" dirty="0">
                <a:latin typeface="+mj-lt"/>
                <a:cs typeface="+mn-cs"/>
              </a:rPr>
              <a:t>EMODnet PP aims also to attract data holders not yet participating </a:t>
            </a:r>
            <a:r>
              <a:rPr lang="en-US" sz="2000" dirty="0" smtClean="0">
                <a:latin typeface="+mj-lt"/>
                <a:cs typeface="+mn-cs"/>
              </a:rPr>
              <a:t>and </a:t>
            </a:r>
            <a:r>
              <a:rPr lang="en-US" sz="2000" dirty="0">
                <a:latin typeface="+mj-lt"/>
                <a:cs typeface="+mn-cs"/>
              </a:rPr>
              <a:t>involve them in the existing infrastructures. </a:t>
            </a:r>
            <a:endParaRPr lang="it-IT" sz="2000" dirty="0" err="1">
              <a:latin typeface="+mj-lt"/>
              <a:cs typeface="+mn-cs"/>
            </a:endParaRPr>
          </a:p>
        </p:txBody>
      </p:sp>
      <p:sp>
        <p:nvSpPr>
          <p:cNvPr id="12" name="Rettangolo arrotondato 11"/>
          <p:cNvSpPr/>
          <p:nvPr/>
        </p:nvSpPr>
        <p:spPr bwMode="auto">
          <a:xfrm>
            <a:off x="971600" y="4941168"/>
            <a:ext cx="2664296" cy="360362"/>
          </a:xfrm>
          <a:prstGeom prst="roundRect">
            <a:avLst/>
          </a:prstGeom>
          <a:solidFill>
            <a:srgbClr val="003366">
              <a:alpha val="65000"/>
            </a:srgbClr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3" name="Segnaposto contenuto 2"/>
          <p:cNvSpPr txBox="1">
            <a:spLocks/>
          </p:cNvSpPr>
          <p:nvPr/>
        </p:nvSpPr>
        <p:spPr bwMode="auto">
          <a:xfrm>
            <a:off x="4355976" y="3573016"/>
            <a:ext cx="3816424" cy="1107976"/>
          </a:xfrm>
          <a:prstGeom prst="rect">
            <a:avLst/>
          </a:prstGeom>
          <a:noFill/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600"/>
              </a:spcBef>
              <a:buClr>
                <a:srgbClr val="0070C0"/>
              </a:buClr>
              <a:buSzPct val="70000"/>
              <a:defRPr/>
            </a:pPr>
            <a:r>
              <a:rPr lang="en-US" dirty="0" smtClean="0">
                <a:latin typeface="+mj-lt"/>
                <a:cs typeface="+mn-cs"/>
              </a:rPr>
              <a:t>Middle term support</a:t>
            </a:r>
            <a:r>
              <a:rPr lang="en-US" dirty="0" smtClean="0">
                <a:latin typeface="+mj-lt"/>
                <a:cs typeface="+mn-cs"/>
              </a:rPr>
              <a:t>: </a:t>
            </a:r>
            <a:endParaRPr lang="en-US" dirty="0" smtClean="0">
              <a:latin typeface="+mj-lt"/>
              <a:cs typeface="+mn-cs"/>
            </a:endParaRPr>
          </a:p>
          <a:p>
            <a:pPr>
              <a:spcBef>
                <a:spcPts val="600"/>
              </a:spcBef>
              <a:buClr>
                <a:srgbClr val="0070C0"/>
              </a:buClr>
              <a:buSzPct val="70000"/>
              <a:buFont typeface="Courier New" pitchFamily="49" charset="0"/>
              <a:buChar char="o"/>
              <a:defRPr/>
            </a:pPr>
            <a:r>
              <a:rPr lang="en-US" dirty="0" smtClean="0">
                <a:latin typeface="+mj-lt"/>
                <a:cs typeface="+mn-cs"/>
              </a:rPr>
              <a:t> MyOcean</a:t>
            </a:r>
            <a:r>
              <a:rPr lang="en-US" dirty="0" smtClean="0">
                <a:latin typeface="+mj-lt"/>
                <a:cs typeface="+mn-cs"/>
                <a:sym typeface="Wingdings" pitchFamily="2" charset="2"/>
              </a:rPr>
              <a:t></a:t>
            </a:r>
            <a:r>
              <a:rPr lang="en-US" dirty="0" smtClean="0">
                <a:latin typeface="+mj-lt"/>
                <a:cs typeface="+mn-cs"/>
              </a:rPr>
              <a:t>MyOcean2</a:t>
            </a:r>
          </a:p>
          <a:p>
            <a:pPr>
              <a:spcBef>
                <a:spcPts val="600"/>
              </a:spcBef>
              <a:buClr>
                <a:srgbClr val="0070C0"/>
              </a:buClr>
              <a:buSzPct val="70000"/>
              <a:buFont typeface="Courier New" pitchFamily="49" charset="0"/>
              <a:buChar char="o"/>
              <a:defRPr/>
            </a:pPr>
            <a:r>
              <a:rPr lang="en-US" dirty="0" smtClean="0">
                <a:latin typeface="+mj-lt"/>
                <a:cs typeface="+mn-cs"/>
              </a:rPr>
              <a:t> SeaDataNet</a:t>
            </a:r>
            <a:r>
              <a:rPr lang="en-US" dirty="0" smtClean="0">
                <a:latin typeface="+mj-lt"/>
                <a:cs typeface="+mn-cs"/>
                <a:sym typeface="Wingdings" pitchFamily="2" charset="2"/>
              </a:rPr>
              <a:t></a:t>
            </a:r>
            <a:r>
              <a:rPr lang="en-US" dirty="0" smtClean="0">
                <a:latin typeface="+mj-lt"/>
                <a:cs typeface="+mn-cs"/>
              </a:rPr>
              <a:t>SeaDataNet2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oggia">
  <a:themeElements>
    <a:clrScheme name="Loggi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oggi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5426</TotalTime>
  <Words>1467</Words>
  <Application>Microsoft Office PowerPoint</Application>
  <PresentationFormat>Presentazione su schermo (4:3)</PresentationFormat>
  <Paragraphs>298</Paragraphs>
  <Slides>49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0" baseType="lpstr">
      <vt:lpstr>Loggia</vt:lpstr>
      <vt:lpstr>Diapositiva 1</vt:lpstr>
      <vt:lpstr>Introduction</vt:lpstr>
      <vt:lpstr>The EU framework</vt:lpstr>
      <vt:lpstr>The "proof of concept" of EMODnet</vt:lpstr>
      <vt:lpstr>Objectives of DGMARE tender</vt:lpstr>
      <vt:lpstr>EMODnet PP – the Methodology</vt:lpstr>
      <vt:lpstr>EMODnet PP – the Parameters</vt:lpstr>
      <vt:lpstr>EMODnet PP – the Pillars</vt:lpstr>
      <vt:lpstr>EMODnet PP – Sustainability</vt:lpstr>
      <vt:lpstr>EMODnet PP and EuroGOOS</vt:lpstr>
      <vt:lpstr>Geographical coverage (and acting communities)</vt:lpstr>
      <vt:lpstr>Data already included in the project</vt:lpstr>
      <vt:lpstr>Geographical coverage – SEPRISE heredity</vt:lpstr>
      <vt:lpstr>Web Portal Architecture</vt:lpstr>
      <vt:lpstr>EMODnet PP - NRT Data</vt:lpstr>
      <vt:lpstr>EMODnet PP – NRT Data</vt:lpstr>
      <vt:lpstr>EMODnet PP – NRT Data</vt:lpstr>
      <vt:lpstr>EMODnet PP – NRT Data</vt:lpstr>
      <vt:lpstr>EMODnet PP - Historical Data</vt:lpstr>
      <vt:lpstr>EMODnet PP – Historical Data</vt:lpstr>
      <vt:lpstr>EMODnet PP – Historical Data</vt:lpstr>
      <vt:lpstr>EMODnet PP – Historical Data</vt:lpstr>
      <vt:lpstr>EMODnet PP – Historical Data</vt:lpstr>
      <vt:lpstr>EMODnet PP – Historical Data</vt:lpstr>
      <vt:lpstr>EMODnet PP – Historical Data</vt:lpstr>
      <vt:lpstr>EMODnet PP – Historical Data</vt:lpstr>
      <vt:lpstr>EMODnet PP – Data Access</vt:lpstr>
      <vt:lpstr>EMODnet PP - pilot portal</vt:lpstr>
      <vt:lpstr>EMODnet PP - pilot portal</vt:lpstr>
      <vt:lpstr>EMODnet PP - pilot portal</vt:lpstr>
      <vt:lpstr>EMODnet PP - pilot portal</vt:lpstr>
      <vt:lpstr>EMODnet PP - pilot portal</vt:lpstr>
      <vt:lpstr>EMODnet PP - pilot portal</vt:lpstr>
      <vt:lpstr>EMODnet PP - pilot portal</vt:lpstr>
      <vt:lpstr>EMODnet PP - pilot portal</vt:lpstr>
      <vt:lpstr>EMODnet PP - pilot portal</vt:lpstr>
      <vt:lpstr>EMODnet PP - pilot portal</vt:lpstr>
      <vt:lpstr>EMODnet PP - pilot portal</vt:lpstr>
      <vt:lpstr>EMODnet PP - pilot portal</vt:lpstr>
      <vt:lpstr>EMODnet PP - pilot portal</vt:lpstr>
      <vt:lpstr>EMODnet PP - pilot portal</vt:lpstr>
      <vt:lpstr>EMODnet PP - pilot portal</vt:lpstr>
      <vt:lpstr>EMODnet PP - pilot portal</vt:lpstr>
      <vt:lpstr>EMODnet PP - pilot portal</vt:lpstr>
      <vt:lpstr>EMODnet PP - pilot portal</vt:lpstr>
      <vt:lpstr>EMODnet PP - pilot portal</vt:lpstr>
      <vt:lpstr>EMODnet PP - pilot portal</vt:lpstr>
      <vt:lpstr>Enlarge the community</vt:lpstr>
      <vt:lpstr>EMODnet PP pilot portal</vt:lpstr>
    </vt:vector>
  </TitlesOfParts>
  <Company>ENEA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Marine Observation and Data Network – physical parameters</dc:title>
  <dc:creator>Manzella _ ENEA</dc:creator>
  <cp:lastModifiedBy>antonio.novellino</cp:lastModifiedBy>
  <cp:revision>374</cp:revision>
  <dcterms:created xsi:type="dcterms:W3CDTF">2011-01-19T05:59:16Z</dcterms:created>
  <dcterms:modified xsi:type="dcterms:W3CDTF">2012-02-06T23:59:12Z</dcterms:modified>
</cp:coreProperties>
</file>