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69" r:id="rId3"/>
    <p:sldId id="299" r:id="rId4"/>
    <p:sldId id="301" r:id="rId5"/>
    <p:sldId id="300" r:id="rId6"/>
    <p:sldId id="305" r:id="rId7"/>
    <p:sldId id="303" r:id="rId8"/>
    <p:sldId id="277" r:id="rId9"/>
    <p:sldId id="307" r:id="rId10"/>
    <p:sldId id="308" r:id="rId11"/>
    <p:sldId id="302" r:id="rId12"/>
  </p:sldIdLst>
  <p:sldSz cx="9144000" cy="6858000" type="screen4x3"/>
  <p:notesSz cx="6858000"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24"/>
    <a:srgbClr val="3166CF"/>
    <a:srgbClr val="3E6FD2"/>
    <a:srgbClr val="2D5EC1"/>
    <a:srgbClr val="66FF66"/>
    <a:srgbClr val="CCFF99"/>
    <a:srgbClr val="009FBA"/>
    <a:srgbClr val="00FFFF"/>
    <a:srgbClr val="0F5494"/>
    <a:srgbClr val="B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57" autoAdjust="0"/>
  </p:normalViewPr>
  <p:slideViewPr>
    <p:cSldViewPr>
      <p:cViewPr varScale="1">
        <p:scale>
          <a:sx n="90" d="100"/>
          <a:sy n="90" d="100"/>
        </p:scale>
        <p:origin x="-22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60" y="-102"/>
      </p:cViewPr>
      <p:guideLst>
        <p:guide orient="horz" pos="312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480" y="4714876"/>
            <a:ext cx="5487041"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c.europa.eu/programmes/horizon2020/en/h2020-section/leadership-enabling-and-industrial-technologies"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ec.europa.eu/contracts_grants/funds_en.htm" TargetMode="External"/><Relationship Id="rId4" Type="http://schemas.openxmlformats.org/officeDocument/2006/relationships/hyperlink" Target="http://ec.europa.eu/clima/policies/lowcarbon/ner300/index_en.ht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3519556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GB" b="1" dirty="0" smtClean="0"/>
              <a:t>New initiatives: </a:t>
            </a:r>
          </a:p>
          <a:p>
            <a:pPr marL="685800" lvl="1" indent="-228600">
              <a:buFont typeface="Arial" panose="020B0604020202020204" pitchFamily="34" charset="0"/>
              <a:buChar char="•"/>
            </a:pPr>
            <a:r>
              <a:rPr lang="en-GB" b="1" dirty="0" smtClean="0"/>
              <a:t>Monitoring</a:t>
            </a:r>
            <a:r>
              <a:rPr lang="en-GB" b="1" baseline="0" dirty="0" smtClean="0"/>
              <a:t> the oceans</a:t>
            </a:r>
            <a:r>
              <a:rPr lang="en-GB" b="1" dirty="0" smtClean="0"/>
              <a:t>: </a:t>
            </a:r>
            <a:r>
              <a:rPr lang="en-GB" b="0" dirty="0" smtClean="0"/>
              <a:t>support</a:t>
            </a:r>
            <a:r>
              <a:rPr lang="en-GB" b="0" baseline="0" dirty="0" smtClean="0"/>
              <a:t> ERIC for deploying ocean floats, </a:t>
            </a:r>
            <a:r>
              <a:rPr lang="en-GB" b="0" baseline="0" dirty="0" err="1" smtClean="0"/>
              <a:t>collecitng</a:t>
            </a:r>
            <a:r>
              <a:rPr lang="en-GB" b="0" baseline="0" dirty="0" smtClean="0"/>
              <a:t> and analysing marine data; long term project</a:t>
            </a:r>
            <a:r>
              <a:rPr lang="en-GB" b="1" dirty="0" smtClean="0"/>
              <a:t> </a:t>
            </a:r>
          </a:p>
          <a:p>
            <a:pPr marL="685800" lvl="1" indent="-228600">
              <a:buFont typeface="Arial" panose="020B0604020202020204" pitchFamily="34" charset="0"/>
              <a:buChar char="•"/>
            </a:pPr>
            <a:r>
              <a:rPr lang="fr-BE" b="1" dirty="0" err="1" smtClean="0"/>
              <a:t>Economic</a:t>
            </a:r>
            <a:r>
              <a:rPr lang="fr-BE" b="1" dirty="0" smtClean="0"/>
              <a:t> </a:t>
            </a:r>
            <a:r>
              <a:rPr lang="fr-BE" b="1" dirty="0" err="1" smtClean="0"/>
              <a:t>benefits</a:t>
            </a:r>
            <a:r>
              <a:rPr lang="fr-BE" b="1" baseline="0" dirty="0" smtClean="0"/>
              <a:t> of </a:t>
            </a:r>
            <a:r>
              <a:rPr lang="fr-BE" b="1" baseline="0" dirty="0" err="1" smtClean="0"/>
              <a:t>MPAs</a:t>
            </a:r>
            <a:r>
              <a:rPr lang="fr-BE" b="1" baseline="0" dirty="0" smtClean="0"/>
              <a:t>: </a:t>
            </a:r>
            <a:r>
              <a:rPr lang="fr-BE" b="0" baseline="0" dirty="0" err="1" smtClean="0"/>
              <a:t>potential</a:t>
            </a:r>
            <a:r>
              <a:rPr lang="fr-BE" b="0" baseline="0" dirty="0" smtClean="0"/>
              <a:t> of </a:t>
            </a:r>
            <a:r>
              <a:rPr lang="fr-BE" b="0" baseline="0" dirty="0" err="1" smtClean="0"/>
              <a:t>reconciliation</a:t>
            </a:r>
            <a:r>
              <a:rPr lang="fr-BE" b="0" baseline="0" dirty="0" smtClean="0"/>
              <a:t> of </a:t>
            </a:r>
            <a:r>
              <a:rPr lang="fr-BE" b="0" baseline="0" dirty="0" err="1" smtClean="0"/>
              <a:t>environmental</a:t>
            </a:r>
            <a:r>
              <a:rPr lang="fr-BE" b="0" baseline="0" dirty="0" smtClean="0"/>
              <a:t> protection and </a:t>
            </a:r>
            <a:r>
              <a:rPr lang="fr-BE" b="0" baseline="0" dirty="0" err="1" smtClean="0"/>
              <a:t>blue</a:t>
            </a:r>
            <a:r>
              <a:rPr lang="fr-BE" b="0" baseline="0" dirty="0" smtClean="0"/>
              <a:t> </a:t>
            </a:r>
            <a:r>
              <a:rPr lang="fr-BE" b="0" baseline="0" dirty="0" err="1" smtClean="0"/>
              <a:t>growth</a:t>
            </a:r>
            <a:endParaRPr lang="fr-BE" b="0" baseline="0" dirty="0" smtClean="0"/>
          </a:p>
          <a:p>
            <a:pPr marL="685800" lvl="1" indent="-228600">
              <a:buFont typeface="Arial" panose="020B0604020202020204" pitchFamily="34" charset="0"/>
              <a:buChar char="•"/>
            </a:pPr>
            <a:r>
              <a:rPr lang="fr-BE" b="1" baseline="0" dirty="0" smtClean="0"/>
              <a:t>Innovation in the </a:t>
            </a:r>
            <a:r>
              <a:rPr lang="fr-BE" b="1" baseline="0" dirty="0" err="1" smtClean="0"/>
              <a:t>blue</a:t>
            </a:r>
            <a:r>
              <a:rPr lang="fr-BE" b="1" baseline="0" dirty="0" smtClean="0"/>
              <a:t> </a:t>
            </a:r>
            <a:r>
              <a:rPr lang="fr-BE" b="1" baseline="0" dirty="0" err="1" smtClean="0"/>
              <a:t>economy</a:t>
            </a:r>
            <a:r>
              <a:rPr lang="fr-BE" b="0" baseline="0" dirty="0" smtClean="0"/>
              <a:t>: </a:t>
            </a:r>
            <a:r>
              <a:rPr lang="fr-BE" b="0" baseline="0" dirty="0" err="1" smtClean="0"/>
              <a:t>several</a:t>
            </a:r>
            <a:r>
              <a:rPr lang="fr-BE" b="0" baseline="0" dirty="0" smtClean="0"/>
              <a:t> </a:t>
            </a:r>
            <a:r>
              <a:rPr lang="fr-BE" b="0" baseline="0" dirty="0" err="1" smtClean="0"/>
              <a:t>studies</a:t>
            </a:r>
            <a:r>
              <a:rPr lang="fr-BE" b="0" baseline="0" dirty="0" smtClean="0"/>
              <a:t> in </a:t>
            </a:r>
            <a:r>
              <a:rPr lang="fr-BE" b="0" baseline="0" dirty="0" err="1" smtClean="0"/>
              <a:t>different</a:t>
            </a:r>
            <a:r>
              <a:rPr lang="fr-BE" b="0" baseline="0" dirty="0" smtClean="0"/>
              <a:t> (</a:t>
            </a:r>
            <a:r>
              <a:rPr lang="fr-BE" b="0" baseline="0" dirty="0" err="1" smtClean="0"/>
              <a:t>sub</a:t>
            </a:r>
            <a:r>
              <a:rPr lang="fr-BE" b="0" baseline="0" dirty="0" smtClean="0"/>
              <a:t>)</a:t>
            </a:r>
            <a:r>
              <a:rPr lang="fr-BE" b="0" baseline="0" dirty="0" err="1" smtClean="0"/>
              <a:t>seabasins</a:t>
            </a:r>
            <a:r>
              <a:rPr lang="fr-BE" b="0" baseline="0" dirty="0" smtClean="0"/>
              <a:t>: </a:t>
            </a:r>
            <a:r>
              <a:rPr lang="fr-BE" b="0" baseline="0" dirty="0" err="1" smtClean="0"/>
              <a:t>outermost</a:t>
            </a:r>
            <a:r>
              <a:rPr lang="fr-BE" b="0" baseline="0" dirty="0" smtClean="0"/>
              <a:t> </a:t>
            </a:r>
            <a:r>
              <a:rPr lang="fr-BE" b="0" baseline="0" dirty="0" err="1" smtClean="0"/>
              <a:t>regions</a:t>
            </a:r>
            <a:r>
              <a:rPr lang="fr-BE" b="0" baseline="0" dirty="0" smtClean="0"/>
              <a:t>, </a:t>
            </a:r>
            <a:r>
              <a:rPr lang="fr-BE" b="0" baseline="0" dirty="0" err="1" smtClean="0"/>
              <a:t>Mediterranean</a:t>
            </a:r>
            <a:r>
              <a:rPr lang="fr-BE" b="0" baseline="0" dirty="0" smtClean="0"/>
              <a:t>, Black </a:t>
            </a:r>
            <a:r>
              <a:rPr lang="fr-BE" b="0" baseline="0" dirty="0" err="1" smtClean="0"/>
              <a:t>Sea</a:t>
            </a:r>
            <a:endParaRPr lang="en-GB" b="1" dirty="0" smtClean="0"/>
          </a:p>
          <a:p>
            <a:pPr marL="228600" indent="-228600">
              <a:buFont typeface="Arial" panose="020B0604020202020204" pitchFamily="34" charset="0"/>
              <a:buChar char="•"/>
            </a:pPr>
            <a:r>
              <a:rPr lang="en-GB" b="1" dirty="0" smtClean="0"/>
              <a:t>Building on existing</a:t>
            </a:r>
            <a:r>
              <a:rPr lang="en-GB" b="1" baseline="0" dirty="0" smtClean="0"/>
              <a:t> actions</a:t>
            </a:r>
            <a:r>
              <a:rPr lang="en-GB" b="1" dirty="0" smtClean="0"/>
              <a:t>:</a:t>
            </a:r>
          </a:p>
          <a:p>
            <a:pPr marL="685800" lvl="1" indent="-228600">
              <a:buFont typeface="Arial" panose="020B0604020202020204" pitchFamily="34" charset="0"/>
              <a:buChar char="•"/>
            </a:pPr>
            <a:r>
              <a:rPr lang="fr-BE" b="1" dirty="0" err="1" smtClean="0"/>
              <a:t>Emodnet</a:t>
            </a:r>
            <a:r>
              <a:rPr lang="fr-BE" b="1" dirty="0" smtClean="0"/>
              <a:t>, marine data</a:t>
            </a:r>
            <a:r>
              <a:rPr lang="fr-BE" b="1" baseline="0" dirty="0" smtClean="0"/>
              <a:t> ingestion and </a:t>
            </a:r>
            <a:r>
              <a:rPr lang="fr-BE" b="1" baseline="0" dirty="0" err="1" smtClean="0"/>
              <a:t>safekeeping</a:t>
            </a:r>
            <a:endParaRPr lang="fr-BE" b="1" baseline="0" dirty="0" smtClean="0"/>
          </a:p>
          <a:p>
            <a:pPr marL="685800" lvl="1" indent="-228600">
              <a:buFont typeface="Arial" panose="020B0604020202020204" pitchFamily="34" charset="0"/>
              <a:buChar char="•"/>
            </a:pPr>
            <a:r>
              <a:rPr lang="fr-BE" b="1" baseline="0" dirty="0" err="1" smtClean="0"/>
              <a:t>Tourism</a:t>
            </a:r>
            <a:r>
              <a:rPr lang="fr-BE" b="1" baseline="0" dirty="0" smtClean="0"/>
              <a:t>: </a:t>
            </a:r>
            <a:r>
              <a:rPr lang="fr-BE" b="0" baseline="0" dirty="0" err="1" smtClean="0"/>
              <a:t>thematic</a:t>
            </a:r>
            <a:r>
              <a:rPr lang="fr-BE" b="0" baseline="0" dirty="0" smtClean="0"/>
              <a:t> routes for </a:t>
            </a:r>
            <a:r>
              <a:rPr lang="fr-BE" b="0" baseline="0" dirty="0" err="1" smtClean="0"/>
              <a:t>underwater</a:t>
            </a:r>
            <a:r>
              <a:rPr lang="fr-BE" b="0" baseline="0" dirty="0" smtClean="0"/>
              <a:t> cultural </a:t>
            </a:r>
            <a:r>
              <a:rPr lang="fr-BE" b="0" baseline="0" dirty="0" err="1" smtClean="0"/>
              <a:t>heritage</a:t>
            </a:r>
            <a:r>
              <a:rPr lang="fr-BE" b="0" baseline="0" dirty="0" smtClean="0"/>
              <a:t>, support to </a:t>
            </a:r>
            <a:r>
              <a:rPr lang="fr-BE" b="0" baseline="0" dirty="0" err="1" smtClean="0"/>
              <a:t>nautical</a:t>
            </a:r>
            <a:r>
              <a:rPr lang="fr-BE" b="0" baseline="0" dirty="0" smtClean="0"/>
              <a:t> </a:t>
            </a:r>
            <a:r>
              <a:rPr lang="fr-BE" b="0" baseline="0" dirty="0" err="1" smtClean="0"/>
              <a:t>tourism</a:t>
            </a:r>
            <a:endParaRPr lang="fr-BE" b="0" baseline="0" dirty="0" smtClean="0"/>
          </a:p>
          <a:p>
            <a:pPr marL="685800" lvl="1" indent="-228600">
              <a:buFont typeface="Arial" panose="020B0604020202020204" pitchFamily="34" charset="0"/>
              <a:buChar char="•"/>
            </a:pPr>
            <a:r>
              <a:rPr lang="fr-BE" b="1" dirty="0" smtClean="0"/>
              <a:t>Maritime spatial planning</a:t>
            </a:r>
            <a:r>
              <a:rPr lang="fr-BE" dirty="0" smtClean="0"/>
              <a:t>: </a:t>
            </a:r>
          </a:p>
          <a:p>
            <a:pPr marL="1143000" lvl="2" indent="-228600">
              <a:buFont typeface="Arial" panose="020B0604020202020204" pitchFamily="34" charset="0"/>
              <a:buChar char="•"/>
            </a:pPr>
            <a:r>
              <a:rPr lang="fr-BE" dirty="0" smtClean="0"/>
              <a:t>MSP </a:t>
            </a:r>
            <a:r>
              <a:rPr lang="fr-BE" dirty="0" err="1" smtClean="0"/>
              <a:t>cooperation</a:t>
            </a:r>
            <a:r>
              <a:rPr lang="fr-BE" dirty="0" smtClean="0"/>
              <a:t> </a:t>
            </a:r>
            <a:r>
              <a:rPr lang="fr-BE" dirty="0" err="1" smtClean="0"/>
              <a:t>projects</a:t>
            </a:r>
            <a:r>
              <a:rPr lang="fr-BE" dirty="0" smtClean="0"/>
              <a:t> – </a:t>
            </a:r>
            <a:r>
              <a:rPr lang="fr-BE" dirty="0" err="1" smtClean="0"/>
              <a:t>other</a:t>
            </a:r>
            <a:r>
              <a:rPr lang="fr-BE" baseline="0" dirty="0" smtClean="0"/>
              <a:t> </a:t>
            </a:r>
            <a:r>
              <a:rPr lang="fr-BE" baseline="0" dirty="0" err="1" smtClean="0"/>
              <a:t>seabasins</a:t>
            </a:r>
            <a:endParaRPr lang="fr-BE" dirty="0" smtClean="0"/>
          </a:p>
          <a:p>
            <a:pPr marL="1143000" lvl="2" indent="-228600">
              <a:buFont typeface="Arial" panose="020B0604020202020204" pitchFamily="34" charset="0"/>
              <a:buChar char="•"/>
            </a:pPr>
            <a:r>
              <a:rPr lang="fr-BE" dirty="0" smtClean="0"/>
              <a:t>MSP assistance </a:t>
            </a:r>
            <a:r>
              <a:rPr lang="fr-BE" dirty="0" err="1" smtClean="0"/>
              <a:t>mechanism</a:t>
            </a:r>
            <a:endParaRPr lang="fr-BE" dirty="0" smtClean="0"/>
          </a:p>
          <a:p>
            <a:pPr marL="685800" lvl="1" indent="-228600">
              <a:buFont typeface="Arial" panose="020B0604020202020204" pitchFamily="34" charset="0"/>
              <a:buChar char="•"/>
            </a:pPr>
            <a:r>
              <a:rPr lang="fr-BE" b="1" dirty="0" err="1" smtClean="0"/>
              <a:t>Integrated</a:t>
            </a:r>
            <a:r>
              <a:rPr lang="fr-BE" b="1" dirty="0" smtClean="0"/>
              <a:t> maritime surveillance</a:t>
            </a:r>
            <a:r>
              <a:rPr lang="fr-BE" dirty="0" smtClean="0"/>
              <a:t>:</a:t>
            </a:r>
          </a:p>
          <a:p>
            <a:pPr marL="1143000" lvl="2" indent="-228600">
              <a:buFont typeface="Arial" panose="020B0604020202020204" pitchFamily="34" charset="0"/>
              <a:buChar char="•"/>
            </a:pPr>
            <a:r>
              <a:rPr lang="fr-BE" dirty="0" err="1" smtClean="0"/>
              <a:t>Coastguard</a:t>
            </a:r>
            <a:r>
              <a:rPr lang="fr-BE" dirty="0" smtClean="0"/>
              <a:t> </a:t>
            </a:r>
            <a:r>
              <a:rPr lang="fr-BE" dirty="0" err="1" smtClean="0"/>
              <a:t>cooperation</a:t>
            </a:r>
            <a:r>
              <a:rPr lang="fr-BE" dirty="0" smtClean="0"/>
              <a:t> (forums)</a:t>
            </a:r>
          </a:p>
          <a:p>
            <a:pPr marL="1143000" lvl="2" indent="-228600">
              <a:buFont typeface="Arial" panose="020B0604020202020204" pitchFamily="34" charset="0"/>
              <a:buChar char="•"/>
            </a:pPr>
            <a:r>
              <a:rPr lang="fr-BE" dirty="0" smtClean="0"/>
              <a:t>IMS communication</a:t>
            </a:r>
            <a:r>
              <a:rPr lang="fr-BE" baseline="0" dirty="0" smtClean="0"/>
              <a:t> </a:t>
            </a:r>
            <a:r>
              <a:rPr lang="fr-BE" baseline="0" dirty="0" err="1" smtClean="0"/>
              <a:t>strategy</a:t>
            </a:r>
            <a:endParaRPr lang="fr-BE" baseline="0" dirty="0" smtClean="0"/>
          </a:p>
          <a:p>
            <a:pPr marL="1143000" lvl="2" indent="-228600">
              <a:buFont typeface="Arial" panose="020B0604020202020204" pitchFamily="34" charset="0"/>
              <a:buChar char="•"/>
            </a:pPr>
            <a:r>
              <a:rPr lang="fr-BE" baseline="0" dirty="0" smtClean="0"/>
              <a:t>Expansion of CISE </a:t>
            </a:r>
          </a:p>
          <a:p>
            <a:pPr marL="685800" lvl="1" indent="-228600">
              <a:buFont typeface="Arial" panose="020B0604020202020204" pitchFamily="34" charset="0"/>
              <a:buChar char="•"/>
            </a:pPr>
            <a:r>
              <a:rPr lang="fr-BE" b="1" dirty="0" smtClean="0"/>
              <a:t>Assistance </a:t>
            </a:r>
            <a:r>
              <a:rPr lang="fr-BE" b="1" dirty="0" err="1" smtClean="0"/>
              <a:t>mechanisms</a:t>
            </a:r>
            <a:endParaRPr lang="fr-BE" b="1" dirty="0" smtClean="0"/>
          </a:p>
          <a:p>
            <a:pPr marL="1143000" lvl="2" indent="-228600">
              <a:buFont typeface="Arial" panose="020B0604020202020204" pitchFamily="34" charset="0"/>
              <a:buChar char="•"/>
            </a:pPr>
            <a:r>
              <a:rPr lang="fr-BE" b="0" baseline="0" dirty="0" smtClean="0"/>
              <a:t>Atlantic action plan</a:t>
            </a:r>
          </a:p>
          <a:p>
            <a:pPr marL="1143000" lvl="2" indent="-228600">
              <a:buFont typeface="Arial" panose="020B0604020202020204" pitchFamily="34" charset="0"/>
              <a:buChar char="•"/>
            </a:pPr>
            <a:r>
              <a:rPr lang="fr-BE" b="0" baseline="0" dirty="0" smtClean="0"/>
              <a:t>MSP </a:t>
            </a:r>
            <a:r>
              <a:rPr lang="fr-BE" b="0" baseline="0" dirty="0" err="1" smtClean="0"/>
              <a:t>implementation</a:t>
            </a:r>
            <a:endParaRPr lang="fr-BE" b="0" baseline="0" dirty="0" smtClean="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528474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249536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276197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78680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4</a:t>
            </a:fld>
            <a:endParaRPr lang="en-GB"/>
          </a:p>
        </p:txBody>
      </p:sp>
    </p:spTree>
    <p:extLst>
      <p:ext uri="{BB962C8B-B14F-4D97-AF65-F5344CB8AC3E}">
        <p14:creationId xmlns:p14="http://schemas.microsoft.com/office/powerpoint/2010/main" val="194786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245029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effectLst/>
              </a:rPr>
              <a:t>COSME is the EU programme for the Competitiveness of Enterprises and Small and Medium-sized Enterprises (SMEs) running from 2014 to 2020 with a planned budget of €2.3bn. COSME will support SMEs in better access to finance; access to markets; supporting entrepreneurs; and more favourable conditions for business creation and growth.</a:t>
            </a:r>
          </a:p>
          <a:p>
            <a:endParaRPr lang="fr-BE" b="1" dirty="0" smtClean="0">
              <a:effectLst/>
            </a:endParaRPr>
          </a:p>
          <a:p>
            <a:r>
              <a:rPr lang="en-GB" sz="1200" b="0" kern="1200" dirty="0" smtClean="0">
                <a:solidFill>
                  <a:schemeClr val="tx1"/>
                </a:solidFill>
                <a:effectLst/>
                <a:latin typeface="Arial" charset="0"/>
                <a:ea typeface="+mn-ea"/>
                <a:cs typeface="+mn-cs"/>
              </a:rPr>
              <a:t>EEN - The Network helps small and medium-sized enterprises (SMEs) make the most of business opportunities in the EU and beyond.</a:t>
            </a:r>
            <a:endParaRPr lang="en-GB" dirty="0" smtClean="0">
              <a:effectLst/>
            </a:endParaRPr>
          </a:p>
          <a:p>
            <a:endParaRPr lang="en-GB" dirty="0" smtClean="0">
              <a:effectLst/>
            </a:endParaRPr>
          </a:p>
          <a:p>
            <a:r>
              <a:rPr lang="en-GB" dirty="0" smtClean="0">
                <a:effectLst/>
              </a:rPr>
              <a:t>The FTI pilot is the only fully-bottom-up measure in Horizon 2020 promoting close-to-the-market innovation activities that is open to all types of participants. FTI aims to reduce the time from idea to market and to increase the participation in Horizon 2020 of industry, SMEs and first-time industry applicants.</a:t>
            </a:r>
          </a:p>
          <a:p>
            <a:r>
              <a:rPr lang="en-GB" dirty="0" smtClean="0">
                <a:effectLst/>
              </a:rPr>
              <a:t>FTI also aims to nurture trans-disciplinary and cross-sector approaches. All kinds of innovation actors can work together to develop sustainable innovations addressing societal needs or areas under </a:t>
            </a:r>
            <a:r>
              <a:rPr lang="en-GB" dirty="0" smtClean="0">
                <a:effectLst/>
                <a:hlinkClick r:id="rId3"/>
              </a:rPr>
              <a:t>'Leadership in enabling and industrial technologies'</a:t>
            </a:r>
            <a:r>
              <a:rPr lang="en-GB" dirty="0" smtClean="0">
                <a:effectLst/>
              </a:rPr>
              <a:t> and, at the same time, create viable business opportunities. This is why FTI projects must be business-driven and clearly demonstrate a realistic potential for quick deployment and market take-up of innovations.</a:t>
            </a:r>
          </a:p>
          <a:p>
            <a:r>
              <a:rPr lang="en-GB" b="1" dirty="0" smtClean="0">
                <a:effectLst/>
              </a:rPr>
              <a:t>On offer is a maximum EU contribution of €3M per proposal with time-to-grant of around 6 months. </a:t>
            </a:r>
            <a:endParaRPr lang="en-GB" dirty="0" smtClean="0">
              <a:effectLst/>
            </a:endParaRPr>
          </a:p>
          <a:p>
            <a:endParaRPr lang="en-GB" b="1" dirty="0" smtClean="0">
              <a:effectLst/>
            </a:endParaRPr>
          </a:p>
          <a:p>
            <a:endParaRPr lang="en-GB" b="1" dirty="0" smtClean="0">
              <a:effectLst/>
            </a:endParaRPr>
          </a:p>
          <a:p>
            <a:r>
              <a:rPr lang="en-GB" b="1" dirty="0" smtClean="0">
                <a:effectLst/>
              </a:rPr>
              <a:t>SILC II</a:t>
            </a:r>
          </a:p>
          <a:p>
            <a:r>
              <a:rPr lang="en-GB" dirty="0" smtClean="0">
                <a:effectLst/>
              </a:rPr>
              <a:t>SILC II is a Horizon 2020 initiative, which funds large scale demonstrators for low-carbon technologies with a special focus on energy-intensive industries. It looks at breakthrough solutions that can </a:t>
            </a:r>
            <a:r>
              <a:rPr lang="en-GB" b="1" dirty="0" smtClean="0">
                <a:effectLst/>
              </a:rPr>
              <a:t>bring significant greenhouse gas emission reduction</a:t>
            </a:r>
            <a:r>
              <a:rPr lang="en-GB" dirty="0" smtClean="0">
                <a:effectLst/>
              </a:rPr>
              <a:t> (35% compared to current "best available techniques") and that have a high potential technology transfer within and across sectors.</a:t>
            </a:r>
          </a:p>
          <a:p>
            <a:r>
              <a:rPr lang="en-GB" dirty="0" smtClean="0">
                <a:effectLst/>
              </a:rPr>
              <a:t>SILC II projects will demonstrate the technical and economic viability of the technologies proposed, by </a:t>
            </a:r>
            <a:r>
              <a:rPr lang="en-GB" b="1" dirty="0" smtClean="0">
                <a:effectLst/>
              </a:rPr>
              <a:t>testing them in industrial plants working under real conditions and developing exploitation and business plans.</a:t>
            </a:r>
            <a:endParaRPr lang="en-GB" dirty="0" smtClean="0">
              <a:effectLst/>
            </a:endParaRPr>
          </a:p>
          <a:p>
            <a:r>
              <a:rPr lang="en-GB" dirty="0" smtClean="0">
                <a:effectLst/>
              </a:rPr>
              <a:t>In addition to SILC, industries can also get financial support for low-carbon technologies from other programmes of </a:t>
            </a:r>
            <a:r>
              <a:rPr lang="en-GB" b="1" dirty="0" smtClean="0">
                <a:effectLst/>
              </a:rPr>
              <a:t>Horizon 2020</a:t>
            </a:r>
            <a:r>
              <a:rPr lang="en-GB" dirty="0" smtClean="0">
                <a:effectLst/>
              </a:rPr>
              <a:t>, the </a:t>
            </a:r>
            <a:r>
              <a:rPr lang="en-GB" dirty="0" smtClean="0">
                <a:effectLst/>
                <a:hlinkClick r:id="rId4"/>
              </a:rPr>
              <a:t>NER programme</a:t>
            </a:r>
            <a:r>
              <a:rPr lang="en-GB" dirty="0" smtClean="0">
                <a:effectLst/>
              </a:rPr>
              <a:t> and the </a:t>
            </a:r>
            <a:r>
              <a:rPr lang="en-GB" dirty="0" smtClean="0">
                <a:effectLst/>
                <a:hlinkClick r:id="rId5"/>
              </a:rPr>
              <a:t>European Structural and Investment Funds.</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319978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2014: EASME </a:t>
            </a:r>
            <a:r>
              <a:rPr lang="fr-BE" dirty="0" err="1" smtClean="0"/>
              <a:t>implements</a:t>
            </a:r>
            <a:r>
              <a:rPr lang="fr-BE" baseline="0" dirty="0" smtClean="0"/>
              <a:t> 72% of IMP direct management </a:t>
            </a:r>
            <a:r>
              <a:rPr lang="fr-BE" baseline="0" dirty="0" err="1" smtClean="0"/>
              <a:t>funds</a:t>
            </a:r>
            <a:r>
              <a:rPr lang="fr-BE" baseline="0" dirty="0" smtClean="0"/>
              <a:t>.</a:t>
            </a:r>
          </a:p>
          <a:p>
            <a:endParaRPr lang="fr-BE" baseline="0" dirty="0" smtClean="0"/>
          </a:p>
          <a:p>
            <a:r>
              <a:rPr lang="fr-BE" baseline="0" dirty="0" smtClean="0"/>
              <a:t>2015: EASME </a:t>
            </a:r>
            <a:r>
              <a:rPr lang="fr-BE" baseline="0" dirty="0" err="1" smtClean="0"/>
              <a:t>implements</a:t>
            </a:r>
            <a:r>
              <a:rPr lang="fr-BE" baseline="0" dirty="0" smtClean="0"/>
              <a:t> 84% of IMP direct management </a:t>
            </a:r>
            <a:r>
              <a:rPr lang="fr-BE" baseline="0" dirty="0" err="1" smtClean="0"/>
              <a:t>funds</a:t>
            </a:r>
            <a:r>
              <a:rPr lang="fr-BE" baseline="0" dirty="0" smtClean="0"/>
              <a:t>.</a:t>
            </a: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1910830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1811374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GB" b="1" dirty="0" smtClean="0"/>
              <a:t>Blue growth sectors: </a:t>
            </a:r>
          </a:p>
          <a:p>
            <a:pPr marL="685800" lvl="1" indent="-228600">
              <a:buFont typeface="Arial" panose="020B0604020202020204" pitchFamily="34" charset="0"/>
              <a:buChar char="•"/>
            </a:pPr>
            <a:r>
              <a:rPr lang="en-GB" b="1" dirty="0" smtClean="0"/>
              <a:t>Coastal tourism: </a:t>
            </a:r>
          </a:p>
          <a:p>
            <a:pPr marL="1143000" lvl="2" indent="-228600">
              <a:buFont typeface="Arial" panose="020B0604020202020204" pitchFamily="34" charset="0"/>
              <a:buChar char="•"/>
            </a:pPr>
            <a:r>
              <a:rPr lang="en-GB" b="0" dirty="0" smtClean="0"/>
              <a:t>study on coastal and</a:t>
            </a:r>
            <a:r>
              <a:rPr lang="en-GB" b="0" baseline="0" dirty="0" smtClean="0"/>
              <a:t> maritime tourism (contracted)</a:t>
            </a:r>
            <a:endParaRPr lang="en-GB" b="0" dirty="0" smtClean="0"/>
          </a:p>
          <a:p>
            <a:pPr marL="685800" lvl="1" indent="-228600">
              <a:buFont typeface="Arial" panose="020B0604020202020204" pitchFamily="34" charset="0"/>
              <a:buChar char="•"/>
            </a:pPr>
            <a:r>
              <a:rPr lang="en-GB" b="1" dirty="0" smtClean="0"/>
              <a:t>Ocean energy:</a:t>
            </a:r>
          </a:p>
          <a:p>
            <a:pPr marL="1143000" lvl="2" indent="-228600">
              <a:buFont typeface="Arial" panose="020B0604020202020204" pitchFamily="34" charset="0"/>
              <a:buChar char="•"/>
            </a:pPr>
            <a:r>
              <a:rPr lang="fr-BE" b="0" dirty="0" err="1" smtClean="0"/>
              <a:t>Ocean</a:t>
            </a:r>
            <a:r>
              <a:rPr lang="fr-BE" b="0" baseline="0" dirty="0" smtClean="0"/>
              <a:t> </a:t>
            </a:r>
            <a:r>
              <a:rPr lang="fr-BE" b="0" baseline="0" dirty="0" err="1" smtClean="0"/>
              <a:t>energy</a:t>
            </a:r>
            <a:r>
              <a:rPr lang="fr-BE" b="0" baseline="0" dirty="0" smtClean="0"/>
              <a:t> forum </a:t>
            </a:r>
            <a:r>
              <a:rPr lang="fr-BE" b="0" baseline="0" dirty="0" err="1" smtClean="0"/>
              <a:t>secretariat</a:t>
            </a:r>
            <a:r>
              <a:rPr lang="fr-BE" b="0" baseline="0" dirty="0" smtClean="0"/>
              <a:t> (</a:t>
            </a:r>
            <a:r>
              <a:rPr lang="fr-BE" b="0" baseline="0" dirty="0" err="1" smtClean="0"/>
              <a:t>contracting</a:t>
            </a:r>
            <a:r>
              <a:rPr lang="fr-BE" b="0" baseline="0" dirty="0" smtClean="0"/>
              <a:t>): to support the </a:t>
            </a:r>
            <a:r>
              <a:rPr lang="fr-BE" b="0" baseline="0" dirty="0" err="1" smtClean="0"/>
              <a:t>work</a:t>
            </a:r>
            <a:r>
              <a:rPr lang="fr-BE" b="0" baseline="0" dirty="0" smtClean="0"/>
              <a:t> of the </a:t>
            </a:r>
            <a:r>
              <a:rPr lang="fr-BE" b="0" baseline="0" dirty="0" err="1" smtClean="0"/>
              <a:t>ocean</a:t>
            </a:r>
            <a:r>
              <a:rPr lang="fr-BE" b="0" baseline="0" dirty="0" smtClean="0"/>
              <a:t> </a:t>
            </a:r>
            <a:r>
              <a:rPr lang="fr-BE" b="0" baseline="0" dirty="0" err="1" smtClean="0"/>
              <a:t>energy</a:t>
            </a:r>
            <a:r>
              <a:rPr lang="fr-BE" b="0" baseline="0" dirty="0" smtClean="0"/>
              <a:t> groups and </a:t>
            </a:r>
            <a:r>
              <a:rPr lang="fr-BE" b="0" baseline="0" dirty="0" err="1" smtClean="0"/>
              <a:t>development</a:t>
            </a:r>
            <a:r>
              <a:rPr lang="fr-BE" b="0" baseline="0" dirty="0" smtClean="0"/>
              <a:t> of </a:t>
            </a:r>
            <a:r>
              <a:rPr lang="fr-BE" b="0" baseline="0" dirty="0" err="1" smtClean="0"/>
              <a:t>strategic</a:t>
            </a:r>
            <a:r>
              <a:rPr lang="fr-BE" b="0" baseline="0" dirty="0" smtClean="0"/>
              <a:t> </a:t>
            </a:r>
            <a:r>
              <a:rPr lang="fr-BE" b="0" baseline="0" dirty="0" err="1" smtClean="0"/>
              <a:t>roadmap</a:t>
            </a:r>
            <a:endParaRPr lang="en-GB" b="0" dirty="0" smtClean="0"/>
          </a:p>
          <a:p>
            <a:pPr marL="228600" indent="-228600">
              <a:buFont typeface="Arial" panose="020B0604020202020204" pitchFamily="34" charset="0"/>
              <a:buChar char="•"/>
            </a:pPr>
            <a:r>
              <a:rPr lang="en-GB" b="1" dirty="0" smtClean="0"/>
              <a:t>Knowledge, legal certainty and security in the blue economy:</a:t>
            </a:r>
          </a:p>
          <a:p>
            <a:pPr marL="685800" lvl="1" indent="-228600">
              <a:buFont typeface="Arial" panose="020B0604020202020204" pitchFamily="34" charset="0"/>
              <a:buChar char="•"/>
            </a:pPr>
            <a:r>
              <a:rPr lang="fr-BE" b="1" dirty="0" smtClean="0"/>
              <a:t>Marine </a:t>
            </a:r>
            <a:r>
              <a:rPr lang="fr-BE" b="1" dirty="0" err="1" smtClean="0"/>
              <a:t>knowledge</a:t>
            </a:r>
            <a:r>
              <a:rPr lang="fr-BE" dirty="0" smtClean="0"/>
              <a:t>: </a:t>
            </a:r>
            <a:r>
              <a:rPr lang="fr-BE" dirty="0" err="1" smtClean="0"/>
              <a:t>ongoing</a:t>
            </a:r>
            <a:r>
              <a:rPr lang="fr-BE" dirty="0" smtClean="0"/>
              <a:t> </a:t>
            </a:r>
            <a:r>
              <a:rPr lang="fr-BE" dirty="0" err="1" smtClean="0"/>
              <a:t>evaluations</a:t>
            </a:r>
            <a:r>
              <a:rPr lang="fr-BE" dirty="0" smtClean="0"/>
              <a:t>:</a:t>
            </a:r>
          </a:p>
          <a:p>
            <a:pPr marL="1143000" lvl="2" indent="-228600">
              <a:buFont typeface="Arial" panose="020B0604020202020204" pitchFamily="34" charset="0"/>
              <a:buChar char="•"/>
            </a:pPr>
            <a:r>
              <a:rPr lang="fr-BE" dirty="0" err="1" smtClean="0"/>
              <a:t>Seabasin</a:t>
            </a:r>
            <a:r>
              <a:rPr lang="fr-BE" baseline="0" dirty="0" smtClean="0"/>
              <a:t> checkpoints (4 </a:t>
            </a:r>
            <a:r>
              <a:rPr lang="fr-BE" baseline="0" dirty="0" err="1" smtClean="0"/>
              <a:t>seabasins</a:t>
            </a:r>
            <a:r>
              <a:rPr lang="fr-BE" baseline="0" dirty="0" smtClean="0"/>
              <a:t>)</a:t>
            </a:r>
          </a:p>
          <a:p>
            <a:pPr marL="1143000" lvl="2" indent="-228600">
              <a:buFont typeface="Arial" panose="020B0604020202020204" pitchFamily="34" charset="0"/>
              <a:buChar char="•"/>
            </a:pPr>
            <a:r>
              <a:rPr lang="fr-BE" baseline="0" dirty="0" err="1" smtClean="0"/>
              <a:t>Coastal</a:t>
            </a:r>
            <a:r>
              <a:rPr lang="fr-BE" baseline="0" dirty="0" smtClean="0"/>
              <a:t> </a:t>
            </a:r>
            <a:r>
              <a:rPr lang="fr-BE" baseline="0" dirty="0" err="1" smtClean="0"/>
              <a:t>mapping</a:t>
            </a:r>
            <a:endParaRPr lang="fr-BE" dirty="0" smtClean="0"/>
          </a:p>
          <a:p>
            <a:pPr marL="685800" lvl="1" indent="-228600">
              <a:buFont typeface="Arial" panose="020B0604020202020204" pitchFamily="34" charset="0"/>
              <a:buChar char="•"/>
            </a:pPr>
            <a:r>
              <a:rPr lang="fr-BE" b="1" dirty="0" smtClean="0"/>
              <a:t>Maritime spatial planning</a:t>
            </a:r>
            <a:r>
              <a:rPr lang="fr-BE" dirty="0" smtClean="0"/>
              <a:t>: </a:t>
            </a:r>
            <a:r>
              <a:rPr lang="fr-BE" dirty="0" err="1" smtClean="0"/>
              <a:t>ongoing</a:t>
            </a:r>
            <a:r>
              <a:rPr lang="fr-BE" baseline="0" dirty="0" smtClean="0"/>
              <a:t> </a:t>
            </a:r>
            <a:r>
              <a:rPr lang="fr-BE" baseline="0" dirty="0" err="1" smtClean="0"/>
              <a:t>evaluations</a:t>
            </a:r>
            <a:r>
              <a:rPr lang="fr-BE" baseline="0" dirty="0" smtClean="0"/>
              <a:t> – support actions to transposition of MSP Directive</a:t>
            </a:r>
            <a:endParaRPr lang="fr-BE" dirty="0" smtClean="0"/>
          </a:p>
          <a:p>
            <a:pPr marL="1143000" lvl="2" indent="-228600">
              <a:buFont typeface="Arial" panose="020B0604020202020204" pitchFamily="34" charset="0"/>
              <a:buChar char="•"/>
            </a:pPr>
            <a:r>
              <a:rPr lang="fr-BE" dirty="0" smtClean="0"/>
              <a:t>MSP </a:t>
            </a:r>
            <a:r>
              <a:rPr lang="fr-BE" dirty="0" err="1" smtClean="0"/>
              <a:t>cooperation</a:t>
            </a:r>
            <a:r>
              <a:rPr lang="fr-BE" dirty="0" smtClean="0"/>
              <a:t> </a:t>
            </a:r>
            <a:r>
              <a:rPr lang="fr-BE" dirty="0" err="1" smtClean="0"/>
              <a:t>projects</a:t>
            </a:r>
            <a:r>
              <a:rPr lang="fr-BE" dirty="0" smtClean="0"/>
              <a:t> – </a:t>
            </a:r>
            <a:r>
              <a:rPr lang="fr-BE" dirty="0" err="1" smtClean="0"/>
              <a:t>Baltic</a:t>
            </a:r>
            <a:r>
              <a:rPr lang="fr-BE" dirty="0" smtClean="0"/>
              <a:t> (</a:t>
            </a:r>
            <a:r>
              <a:rPr lang="fr-BE" dirty="0" err="1" smtClean="0"/>
              <a:t>finished</a:t>
            </a:r>
            <a:r>
              <a:rPr lang="fr-BE" baseline="0" dirty="0" smtClean="0"/>
              <a:t> </a:t>
            </a:r>
            <a:r>
              <a:rPr lang="fr-BE" baseline="0" dirty="0" err="1" smtClean="0"/>
              <a:t>evaluation</a:t>
            </a:r>
            <a:r>
              <a:rPr lang="fr-BE" baseline="0" dirty="0" smtClean="0"/>
              <a:t> but </a:t>
            </a:r>
            <a:r>
              <a:rPr lang="fr-BE" baseline="0" dirty="0" err="1" smtClean="0"/>
              <a:t>still</a:t>
            </a:r>
            <a:r>
              <a:rPr lang="fr-BE" baseline="0" dirty="0" smtClean="0"/>
              <a:t> to </a:t>
            </a:r>
            <a:r>
              <a:rPr lang="fr-BE" baseline="0" dirty="0" err="1" smtClean="0"/>
              <a:t>be</a:t>
            </a:r>
            <a:r>
              <a:rPr lang="fr-BE" baseline="0" dirty="0" smtClean="0"/>
              <a:t> </a:t>
            </a:r>
            <a:r>
              <a:rPr lang="fr-BE" baseline="0" dirty="0" err="1" smtClean="0"/>
              <a:t>contracted</a:t>
            </a:r>
            <a:r>
              <a:rPr lang="fr-BE" baseline="0" dirty="0" smtClean="0"/>
              <a:t>)</a:t>
            </a:r>
            <a:r>
              <a:rPr lang="fr-BE" dirty="0" smtClean="0"/>
              <a:t>, Black </a:t>
            </a:r>
            <a:r>
              <a:rPr lang="fr-BE" dirty="0" err="1" smtClean="0"/>
              <a:t>Sea</a:t>
            </a:r>
            <a:endParaRPr lang="fr-BE" dirty="0" smtClean="0"/>
          </a:p>
          <a:p>
            <a:pPr marL="1143000" lvl="2" indent="-228600">
              <a:buFont typeface="Arial" panose="020B0604020202020204" pitchFamily="34" charset="0"/>
              <a:buChar char="•"/>
            </a:pPr>
            <a:r>
              <a:rPr lang="fr-BE" dirty="0" smtClean="0"/>
              <a:t>MSP assistance </a:t>
            </a:r>
            <a:r>
              <a:rPr lang="fr-BE" dirty="0" err="1" smtClean="0"/>
              <a:t>mechanism</a:t>
            </a:r>
            <a:endParaRPr lang="fr-BE" dirty="0" smtClean="0"/>
          </a:p>
          <a:p>
            <a:pPr marL="1143000" lvl="2" indent="-228600">
              <a:buFont typeface="Arial" panose="020B0604020202020204" pitchFamily="34" charset="0"/>
              <a:buChar char="•"/>
            </a:pPr>
            <a:r>
              <a:rPr lang="fr-BE" dirty="0" err="1" smtClean="0"/>
              <a:t>Study</a:t>
            </a:r>
            <a:r>
              <a:rPr lang="fr-BE" dirty="0" smtClean="0"/>
              <a:t> on MSP</a:t>
            </a:r>
            <a:r>
              <a:rPr lang="fr-BE" baseline="0" dirty="0" smtClean="0"/>
              <a:t> international best practices</a:t>
            </a:r>
            <a:endParaRPr lang="fr-BE" dirty="0" smtClean="0"/>
          </a:p>
          <a:p>
            <a:pPr marL="685800" lvl="1" indent="-228600">
              <a:buFont typeface="Arial" panose="020B0604020202020204" pitchFamily="34" charset="0"/>
              <a:buChar char="•"/>
            </a:pPr>
            <a:r>
              <a:rPr lang="fr-BE" b="1" dirty="0" err="1" smtClean="0"/>
              <a:t>Integrated</a:t>
            </a:r>
            <a:r>
              <a:rPr lang="fr-BE" b="1" dirty="0" smtClean="0"/>
              <a:t> maritime surveillance</a:t>
            </a:r>
            <a:r>
              <a:rPr lang="fr-BE" dirty="0" smtClean="0"/>
              <a:t>:</a:t>
            </a:r>
          </a:p>
          <a:p>
            <a:pPr marL="1143000" lvl="2" indent="-228600">
              <a:buFont typeface="Arial" panose="020B0604020202020204" pitchFamily="34" charset="0"/>
              <a:buChar char="•"/>
            </a:pPr>
            <a:r>
              <a:rPr lang="fr-BE" dirty="0" err="1" smtClean="0"/>
              <a:t>Coastguard</a:t>
            </a:r>
            <a:r>
              <a:rPr lang="fr-BE" dirty="0" smtClean="0"/>
              <a:t> </a:t>
            </a:r>
            <a:r>
              <a:rPr lang="fr-BE" dirty="0" err="1" smtClean="0"/>
              <a:t>cooperation</a:t>
            </a:r>
            <a:r>
              <a:rPr lang="fr-BE" dirty="0" smtClean="0"/>
              <a:t> (</a:t>
            </a:r>
            <a:r>
              <a:rPr lang="fr-BE" dirty="0" err="1" smtClean="0"/>
              <a:t>contracted</a:t>
            </a:r>
            <a:r>
              <a:rPr lang="fr-BE" dirty="0" smtClean="0"/>
              <a:t>)</a:t>
            </a:r>
          </a:p>
          <a:p>
            <a:pPr marL="1143000" lvl="2" indent="-228600">
              <a:buFont typeface="Arial" panose="020B0604020202020204" pitchFamily="34" charset="0"/>
              <a:buChar char="•"/>
            </a:pPr>
            <a:r>
              <a:rPr lang="fr-BE" dirty="0" smtClean="0"/>
              <a:t>IMS IT </a:t>
            </a:r>
            <a:r>
              <a:rPr lang="fr-BE" dirty="0" err="1" smtClean="0"/>
              <a:t>improvements</a:t>
            </a:r>
            <a:r>
              <a:rPr lang="fr-BE" dirty="0" smtClean="0"/>
              <a:t> (</a:t>
            </a:r>
            <a:r>
              <a:rPr lang="fr-BE" dirty="0" err="1" smtClean="0"/>
              <a:t>evaluation</a:t>
            </a:r>
            <a:r>
              <a:rPr lang="fr-BE" dirty="0" smtClean="0"/>
              <a:t>)</a:t>
            </a:r>
          </a:p>
          <a:p>
            <a:pPr marL="228600" indent="-228600">
              <a:buFont typeface="Arial" panose="020B0604020202020204" pitchFamily="34" charset="0"/>
              <a:buChar char="•"/>
            </a:pPr>
            <a:r>
              <a:rPr lang="fr-BE" b="1" dirty="0" err="1" smtClean="0"/>
              <a:t>Skills</a:t>
            </a:r>
            <a:r>
              <a:rPr lang="fr-BE" dirty="0" smtClean="0"/>
              <a:t>:</a:t>
            </a:r>
          </a:p>
          <a:p>
            <a:pPr marL="685800" lvl="1" indent="-228600">
              <a:buFont typeface="Arial" panose="020B0604020202020204" pitchFamily="34" charset="0"/>
              <a:buChar char="•"/>
            </a:pPr>
            <a:r>
              <a:rPr lang="fr-BE" dirty="0" smtClean="0"/>
              <a:t>Maritime training </a:t>
            </a:r>
            <a:r>
              <a:rPr lang="fr-BE" dirty="0" err="1" smtClean="0"/>
              <a:t>academies</a:t>
            </a:r>
            <a:r>
              <a:rPr lang="fr-BE" dirty="0" smtClean="0"/>
              <a:t> network (</a:t>
            </a:r>
            <a:r>
              <a:rPr lang="fr-BE" dirty="0" err="1" smtClean="0"/>
              <a:t>contracted</a:t>
            </a:r>
            <a:r>
              <a:rPr lang="fr-BE"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52847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0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14"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smtClean="0"/>
              <a:t>Modifiez le style du titre</a:t>
            </a:r>
            <a:endParaRPr lang="fr-B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ME SUPPO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10"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smtClean="0"/>
              <a:t>Modifiez le style du titre</a:t>
            </a:r>
            <a:endParaRPr lang="fr-BE"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VIRON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3"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smtClean="0"/>
              <a:t>Modifiez le style du titre</a:t>
            </a:r>
            <a:endParaRPr lang="fr-BE" dirty="0"/>
          </a:p>
        </p:txBody>
      </p:sp>
    </p:spTree>
    <p:extLst>
      <p:ext uri="{BB962C8B-B14F-4D97-AF65-F5344CB8AC3E}">
        <p14:creationId xmlns:p14="http://schemas.microsoft.com/office/powerpoint/2010/main" val="34011222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ER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3"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smtClean="0"/>
              <a:t>Modifiez le style du titre</a:t>
            </a:r>
            <a:endParaRPr lang="fr-BE" dirty="0"/>
          </a:p>
        </p:txBody>
      </p:sp>
    </p:spTree>
    <p:extLst>
      <p:ext uri="{BB962C8B-B14F-4D97-AF65-F5344CB8AC3E}">
        <p14:creationId xmlns:p14="http://schemas.microsoft.com/office/powerpoint/2010/main" val="36453216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RITI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3"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smtClean="0"/>
              <a:t>Modifiez le style du titre</a:t>
            </a:r>
            <a:endParaRPr lang="fr-BE" dirty="0"/>
          </a:p>
        </p:txBody>
      </p:sp>
    </p:spTree>
    <p:extLst>
      <p:ext uri="{BB962C8B-B14F-4D97-AF65-F5344CB8AC3E}">
        <p14:creationId xmlns:p14="http://schemas.microsoft.com/office/powerpoint/2010/main" val="19267794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7" r:id="rId1"/>
    <p:sldLayoutId id="2147483753" r:id="rId2"/>
    <p:sldLayoutId id="2147483752" r:id="rId3"/>
    <p:sldLayoutId id="2147483754" r:id="rId4"/>
    <p:sldLayoutId id="2147483755" r:id="rId5"/>
    <p:sldLayoutId id="2147483756" r:id="rId6"/>
  </p:sldLayoutIdLst>
  <p:hf sldNum="0"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937" y="1628800"/>
            <a:ext cx="7096125" cy="15240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9499" y="4548336"/>
            <a:ext cx="1905000" cy="1905000"/>
          </a:xfrm>
          <a:prstGeom prst="rect">
            <a:avLst/>
          </a:prstGeom>
        </p:spPr>
      </p:pic>
      <p:sp>
        <p:nvSpPr>
          <p:cNvPr id="13" name="TextBox 1"/>
          <p:cNvSpPr txBox="1"/>
          <p:nvPr/>
        </p:nvSpPr>
        <p:spPr>
          <a:xfrm>
            <a:off x="719572" y="3615407"/>
            <a:ext cx="7704856" cy="830997"/>
          </a:xfrm>
          <a:prstGeom prst="rect">
            <a:avLst/>
          </a:prstGeom>
          <a:noFill/>
        </p:spPr>
        <p:txBody>
          <a:bodyPr wrap="square" rtlCol="0">
            <a:spAutoFit/>
          </a:bodyPr>
          <a:ls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ctr"/>
            <a:r>
              <a:rPr lang="fr-BE" sz="2400" dirty="0">
                <a:solidFill>
                  <a:schemeClr val="tx2">
                    <a:lumMod val="65000"/>
                    <a:lumOff val="35000"/>
                  </a:schemeClr>
                </a:solidFill>
              </a:rPr>
              <a:t>EMFF </a:t>
            </a:r>
            <a:r>
              <a:rPr lang="fr-BE" sz="2400" dirty="0" err="1" smtClean="0">
                <a:solidFill>
                  <a:schemeClr val="tx2">
                    <a:lumMod val="65000"/>
                    <a:lumOff val="35000"/>
                  </a:schemeClr>
                </a:solidFill>
              </a:rPr>
              <a:t>implementation</a:t>
            </a:r>
            <a:r>
              <a:rPr lang="fr-BE" sz="2400" dirty="0" smtClean="0">
                <a:solidFill>
                  <a:schemeClr val="tx2">
                    <a:lumMod val="65000"/>
                    <a:lumOff val="35000"/>
                  </a:schemeClr>
                </a:solidFill>
              </a:rPr>
              <a:t/>
            </a:r>
            <a:br>
              <a:rPr lang="fr-BE" sz="2400" dirty="0" smtClean="0">
                <a:solidFill>
                  <a:schemeClr val="tx2">
                    <a:lumMod val="65000"/>
                    <a:lumOff val="35000"/>
                  </a:schemeClr>
                </a:solidFill>
              </a:rPr>
            </a:br>
            <a:r>
              <a:rPr lang="fr-BE" sz="2400" dirty="0" smtClean="0">
                <a:solidFill>
                  <a:schemeClr val="tx2">
                    <a:lumMod val="65000"/>
                    <a:lumOff val="35000"/>
                  </a:schemeClr>
                </a:solidFill>
              </a:rPr>
              <a:t>by </a:t>
            </a:r>
            <a:r>
              <a:rPr lang="fr-BE" sz="2400" dirty="0">
                <a:solidFill>
                  <a:schemeClr val="tx2">
                    <a:lumMod val="65000"/>
                    <a:lumOff val="35000"/>
                  </a:schemeClr>
                </a:solidFill>
              </a:rPr>
              <a:t>EASME</a:t>
            </a:r>
          </a:p>
        </p:txBody>
      </p:sp>
      <p:sp>
        <p:nvSpPr>
          <p:cNvPr id="2" name="TextBox 1"/>
          <p:cNvSpPr txBox="1"/>
          <p:nvPr/>
        </p:nvSpPr>
        <p:spPr>
          <a:xfrm>
            <a:off x="611560" y="5805264"/>
            <a:ext cx="3168352" cy="615553"/>
          </a:xfrm>
          <a:prstGeom prst="rect">
            <a:avLst/>
          </a:prstGeom>
          <a:noFill/>
        </p:spPr>
        <p:txBody>
          <a:bodyPr wrap="square" rtlCol="0">
            <a:spAutoFit/>
          </a:bodyPr>
          <a:lstStyle/>
          <a:p>
            <a:r>
              <a:rPr lang="fr-BE" sz="1800" dirty="0" smtClean="0">
                <a:solidFill>
                  <a:schemeClr val="tx2">
                    <a:lumMod val="50000"/>
                    <a:lumOff val="50000"/>
                  </a:schemeClr>
                </a:solidFill>
              </a:rPr>
              <a:t>IMP MS Expert Group</a:t>
            </a:r>
            <a:r>
              <a:rPr lang="fr-BE" sz="1400" dirty="0" smtClean="0">
                <a:solidFill>
                  <a:schemeClr val="tx2">
                    <a:lumMod val="50000"/>
                    <a:lumOff val="50000"/>
                  </a:schemeClr>
                </a:solidFill>
              </a:rPr>
              <a:t/>
            </a:r>
            <a:br>
              <a:rPr lang="fr-BE" sz="1400" dirty="0" smtClean="0">
                <a:solidFill>
                  <a:schemeClr val="tx2">
                    <a:lumMod val="50000"/>
                    <a:lumOff val="50000"/>
                  </a:schemeClr>
                </a:solidFill>
              </a:rPr>
            </a:br>
            <a:r>
              <a:rPr lang="fr-BE" sz="1600" dirty="0" smtClean="0">
                <a:solidFill>
                  <a:schemeClr val="tx2">
                    <a:lumMod val="50000"/>
                    <a:lumOff val="50000"/>
                  </a:schemeClr>
                </a:solidFill>
              </a:rPr>
              <a:t>Brussels, 20 April 2015</a:t>
            </a:r>
            <a:endParaRPr lang="en-GB" sz="1600" dirty="0" err="1" smtClean="0">
              <a:solidFill>
                <a:schemeClr val="tx2">
                  <a:lumMod val="50000"/>
                  <a:lumOff val="50000"/>
                </a:schemeClr>
              </a:solidFill>
            </a:endParaRPr>
          </a:p>
        </p:txBody>
      </p:sp>
      <p:sp>
        <p:nvSpPr>
          <p:cNvPr id="6" name="TextBox 5"/>
          <p:cNvSpPr txBox="1"/>
          <p:nvPr/>
        </p:nvSpPr>
        <p:spPr>
          <a:xfrm>
            <a:off x="5724128" y="5805264"/>
            <a:ext cx="3096344" cy="584775"/>
          </a:xfrm>
          <a:prstGeom prst="rect">
            <a:avLst/>
          </a:prstGeom>
          <a:noFill/>
        </p:spPr>
        <p:txBody>
          <a:bodyPr wrap="square" rtlCol="0">
            <a:spAutoFit/>
          </a:bodyPr>
          <a:lstStyle/>
          <a:p>
            <a:pPr marL="0" indent="0" algn="r">
              <a:buNone/>
            </a:pPr>
            <a:r>
              <a:rPr lang="fr-BE" sz="1600" dirty="0">
                <a:solidFill>
                  <a:schemeClr val="tx1">
                    <a:lumMod val="50000"/>
                    <a:lumOff val="50000"/>
                  </a:schemeClr>
                </a:solidFill>
              </a:rPr>
              <a:t>Alenka </a:t>
            </a:r>
            <a:r>
              <a:rPr lang="fr-BE" sz="1600" dirty="0" err="1">
                <a:solidFill>
                  <a:schemeClr val="tx1">
                    <a:lumMod val="50000"/>
                    <a:lumOff val="50000"/>
                  </a:schemeClr>
                </a:solidFill>
              </a:rPr>
              <a:t>Kampl</a:t>
            </a:r>
            <a:r>
              <a:rPr lang="fr-BE" sz="1600" dirty="0">
                <a:solidFill>
                  <a:schemeClr val="tx1">
                    <a:lumMod val="50000"/>
                    <a:lumOff val="50000"/>
                  </a:schemeClr>
                </a:solidFill>
              </a:rPr>
              <a:t/>
            </a:r>
            <a:br>
              <a:rPr lang="fr-BE" sz="1600" dirty="0">
                <a:solidFill>
                  <a:schemeClr val="tx1">
                    <a:lumMod val="50000"/>
                    <a:lumOff val="50000"/>
                  </a:schemeClr>
                </a:solidFill>
              </a:rPr>
            </a:br>
            <a:r>
              <a:rPr lang="fr-BE" sz="1600" dirty="0">
                <a:solidFill>
                  <a:schemeClr val="tx1">
                    <a:lumMod val="50000"/>
                    <a:lumOff val="50000"/>
                  </a:schemeClr>
                </a:solidFill>
              </a:rPr>
              <a:t>EASME.A.3 Head of Unit</a:t>
            </a:r>
            <a:endParaRPr lang="fr-BE" sz="2400" dirty="0">
              <a:solidFill>
                <a:schemeClr val="tx1">
                  <a:lumMod val="50000"/>
                  <a:lumOff val="50000"/>
                </a:schemeClr>
              </a:solidFill>
            </a:endParaRPr>
          </a:p>
        </p:txBody>
      </p:sp>
    </p:spTree>
    <p:extLst>
      <p:ext uri="{BB962C8B-B14F-4D97-AF65-F5344CB8AC3E}">
        <p14:creationId xmlns:p14="http://schemas.microsoft.com/office/powerpoint/2010/main" val="1195017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935596" y="2060848"/>
            <a:ext cx="7272808" cy="3384525"/>
          </a:xfrm>
        </p:spPr>
        <p:txBody>
          <a:bodyPr/>
          <a:lstStyle/>
          <a:p>
            <a:r>
              <a:rPr lang="en-GB" b="1" dirty="0" smtClean="0">
                <a:solidFill>
                  <a:srgbClr val="FFD624"/>
                </a:solidFill>
              </a:rPr>
              <a:t>New initiatives:</a:t>
            </a:r>
            <a:r>
              <a:rPr lang="en-GB" b="1" dirty="0" smtClean="0"/>
              <a:t> </a:t>
            </a:r>
          </a:p>
          <a:p>
            <a:pPr lvl="1"/>
            <a:r>
              <a:rPr lang="en-GB" dirty="0" smtClean="0"/>
              <a:t>Monitoring the oceans</a:t>
            </a:r>
          </a:p>
          <a:p>
            <a:pPr lvl="1"/>
            <a:r>
              <a:rPr lang="fr-BE" b="1" dirty="0" err="1" smtClean="0"/>
              <a:t>Economic</a:t>
            </a:r>
            <a:r>
              <a:rPr lang="fr-BE" b="1" dirty="0" smtClean="0"/>
              <a:t> </a:t>
            </a:r>
            <a:r>
              <a:rPr lang="fr-BE" b="1" dirty="0" err="1" smtClean="0"/>
              <a:t>benefits</a:t>
            </a:r>
            <a:r>
              <a:rPr lang="fr-BE" b="1" dirty="0" smtClean="0"/>
              <a:t> of </a:t>
            </a:r>
            <a:r>
              <a:rPr lang="fr-BE" b="1" dirty="0" err="1" smtClean="0"/>
              <a:t>MPAs</a:t>
            </a:r>
            <a:endParaRPr lang="fr-BE" b="1" dirty="0" smtClean="0"/>
          </a:p>
          <a:p>
            <a:pPr lvl="1"/>
            <a:r>
              <a:rPr lang="fr-BE" dirty="0" smtClean="0"/>
              <a:t>Innovation in the </a:t>
            </a:r>
            <a:r>
              <a:rPr lang="fr-BE" dirty="0" err="1" smtClean="0"/>
              <a:t>blue</a:t>
            </a:r>
            <a:r>
              <a:rPr lang="fr-BE" dirty="0" smtClean="0"/>
              <a:t> </a:t>
            </a:r>
            <a:r>
              <a:rPr lang="fr-BE" dirty="0" err="1" smtClean="0"/>
              <a:t>economy</a:t>
            </a:r>
            <a:r>
              <a:rPr lang="fr-BE" dirty="0" smtClean="0"/>
              <a:t> - </a:t>
            </a:r>
            <a:r>
              <a:rPr lang="fr-BE" dirty="0" err="1" smtClean="0"/>
              <a:t>seabasins</a:t>
            </a:r>
            <a:endParaRPr lang="en-GB" dirty="0" smtClean="0"/>
          </a:p>
          <a:p>
            <a:r>
              <a:rPr lang="en-GB" b="1" dirty="0" smtClean="0">
                <a:solidFill>
                  <a:srgbClr val="FFD624"/>
                </a:solidFill>
              </a:rPr>
              <a:t>Building on existing actions:</a:t>
            </a:r>
          </a:p>
          <a:p>
            <a:pPr lvl="1"/>
            <a:r>
              <a:rPr lang="fr-BE" dirty="0" smtClean="0"/>
              <a:t>EMODNET, data ingestion</a:t>
            </a:r>
          </a:p>
          <a:p>
            <a:pPr lvl="1"/>
            <a:r>
              <a:rPr lang="fr-BE" dirty="0" err="1" smtClean="0"/>
              <a:t>Tourism</a:t>
            </a:r>
            <a:endParaRPr lang="fr-BE" dirty="0" smtClean="0"/>
          </a:p>
          <a:p>
            <a:pPr lvl="1"/>
            <a:r>
              <a:rPr lang="fr-BE" dirty="0" smtClean="0"/>
              <a:t>MSP</a:t>
            </a:r>
          </a:p>
          <a:p>
            <a:pPr lvl="1"/>
            <a:r>
              <a:rPr lang="fr-BE" dirty="0" smtClean="0"/>
              <a:t>IMS</a:t>
            </a:r>
          </a:p>
          <a:p>
            <a:pPr lvl="1"/>
            <a:r>
              <a:rPr lang="fr-BE" dirty="0" smtClean="0"/>
              <a:t>Assistance </a:t>
            </a:r>
            <a:r>
              <a:rPr lang="fr-BE" dirty="0" err="1" smtClean="0"/>
              <a:t>mechanisms</a:t>
            </a:r>
            <a:endParaRPr lang="fr-BE" dirty="0" smtClean="0"/>
          </a:p>
        </p:txBody>
      </p:sp>
      <p:sp>
        <p:nvSpPr>
          <p:cNvPr id="3" name="Title 2"/>
          <p:cNvSpPr>
            <a:spLocks noGrp="1"/>
          </p:cNvSpPr>
          <p:nvPr>
            <p:ph type="title"/>
          </p:nvPr>
        </p:nvSpPr>
        <p:spPr>
          <a:xfrm>
            <a:off x="939978" y="1412776"/>
            <a:ext cx="7264045" cy="1037531"/>
          </a:xfrm>
        </p:spPr>
        <p:txBody>
          <a:bodyPr/>
          <a:lstStyle/>
          <a:p>
            <a:r>
              <a:rPr lang="fr-BE" b="1" dirty="0" smtClean="0"/>
              <a:t>EMFF 2015 </a:t>
            </a:r>
            <a:r>
              <a:rPr lang="fr-BE" b="1" dirty="0" err="1" smtClean="0"/>
              <a:t>starting</a:t>
            </a:r>
            <a:endParaRPr lang="en-GB" b="1" dirty="0"/>
          </a:p>
        </p:txBody>
      </p:sp>
    </p:spTree>
    <p:extLst>
      <p:ext uri="{BB962C8B-B14F-4D97-AF65-F5344CB8AC3E}">
        <p14:creationId xmlns:p14="http://schemas.microsoft.com/office/powerpoint/2010/main" val="369016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 calcmode="lin" valueType="num">
                                      <p:cBhvr additive="base">
                                        <p:cTn id="4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90109">
            <a:off x="5002063" y="2606099"/>
            <a:ext cx="3546961" cy="285882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Espace réservé du contenu 1"/>
          <p:cNvSpPr>
            <a:spLocks noGrp="1"/>
          </p:cNvSpPr>
          <p:nvPr>
            <p:ph sz="quarter" idx="10"/>
          </p:nvPr>
        </p:nvSpPr>
        <p:spPr>
          <a:xfrm>
            <a:off x="935596" y="2708771"/>
            <a:ext cx="4428492" cy="2736453"/>
          </a:xfrm>
        </p:spPr>
        <p:txBody>
          <a:bodyPr/>
          <a:lstStyle/>
          <a:p>
            <a:r>
              <a:rPr lang="fr-BE" dirty="0" err="1" smtClean="0">
                <a:solidFill>
                  <a:schemeClr val="bg1"/>
                </a:solidFill>
              </a:rPr>
              <a:t>Continued</a:t>
            </a:r>
            <a:r>
              <a:rPr lang="fr-BE" dirty="0" smtClean="0">
                <a:solidFill>
                  <a:schemeClr val="bg1"/>
                </a:solidFill>
              </a:rPr>
              <a:t> close </a:t>
            </a:r>
            <a:r>
              <a:rPr lang="fr-BE" dirty="0" err="1" smtClean="0">
                <a:solidFill>
                  <a:schemeClr val="bg1"/>
                </a:solidFill>
              </a:rPr>
              <a:t>cooperation</a:t>
            </a:r>
            <a:r>
              <a:rPr lang="fr-BE" dirty="0" smtClean="0">
                <a:solidFill>
                  <a:schemeClr val="bg1"/>
                </a:solidFill>
              </a:rPr>
              <a:t> </a:t>
            </a:r>
            <a:r>
              <a:rPr lang="fr-BE" dirty="0" err="1" smtClean="0">
                <a:solidFill>
                  <a:schemeClr val="bg1"/>
                </a:solidFill>
              </a:rPr>
              <a:t>with</a:t>
            </a:r>
            <a:r>
              <a:rPr lang="fr-BE" dirty="0" smtClean="0">
                <a:solidFill>
                  <a:schemeClr val="bg1"/>
                </a:solidFill>
              </a:rPr>
              <a:t> DG MARE</a:t>
            </a:r>
          </a:p>
          <a:p>
            <a:r>
              <a:rPr lang="fr-BE" dirty="0" smtClean="0">
                <a:solidFill>
                  <a:schemeClr val="bg1"/>
                </a:solidFill>
              </a:rPr>
              <a:t>Support for </a:t>
            </a:r>
            <a:r>
              <a:rPr lang="fr-BE" dirty="0" err="1" smtClean="0">
                <a:solidFill>
                  <a:schemeClr val="bg1"/>
                </a:solidFill>
              </a:rPr>
              <a:t>implementation</a:t>
            </a:r>
            <a:endParaRPr lang="fr-BE" dirty="0" smtClean="0">
              <a:solidFill>
                <a:schemeClr val="bg1"/>
              </a:solidFill>
            </a:endParaRPr>
          </a:p>
          <a:p>
            <a:r>
              <a:rPr lang="fr-BE" dirty="0" err="1">
                <a:solidFill>
                  <a:schemeClr val="bg1"/>
                </a:solidFill>
              </a:rPr>
              <a:t>Potential</a:t>
            </a:r>
            <a:r>
              <a:rPr lang="fr-BE" dirty="0">
                <a:solidFill>
                  <a:schemeClr val="bg1"/>
                </a:solidFill>
              </a:rPr>
              <a:t> </a:t>
            </a:r>
            <a:r>
              <a:rPr lang="fr-BE" dirty="0" smtClean="0">
                <a:solidFill>
                  <a:schemeClr val="bg1"/>
                </a:solidFill>
              </a:rPr>
              <a:t>synergies</a:t>
            </a:r>
          </a:p>
          <a:p>
            <a:endParaRPr lang="fr-BE" dirty="0" smtClean="0">
              <a:solidFill>
                <a:schemeClr val="bg1"/>
              </a:solidFill>
            </a:endParaRPr>
          </a:p>
          <a:p>
            <a:pPr marL="0" indent="0">
              <a:buNone/>
            </a:pPr>
            <a:r>
              <a:rPr lang="en-GB" dirty="0"/>
              <a:t> </a:t>
            </a:r>
            <a:r>
              <a:rPr lang="en-GB" dirty="0" smtClean="0"/>
              <a:t>       &gt;&lt;))))°&gt;</a:t>
            </a:r>
            <a:endParaRPr lang="fr-BE" dirty="0">
              <a:solidFill>
                <a:schemeClr val="bg1"/>
              </a:solidFill>
            </a:endParaRPr>
          </a:p>
          <a:p>
            <a:endParaRPr lang="fr-BE" dirty="0" smtClean="0">
              <a:solidFill>
                <a:schemeClr val="bg1"/>
              </a:solidFill>
            </a:endParaRPr>
          </a:p>
          <a:p>
            <a:endParaRPr lang="fr-BE" dirty="0">
              <a:solidFill>
                <a:schemeClr val="bg1"/>
              </a:solidFill>
            </a:endParaRPr>
          </a:p>
          <a:p>
            <a:pPr marL="0" indent="0" algn="r">
              <a:buNone/>
            </a:pPr>
            <a:endParaRPr lang="fr-BE" sz="1800" b="0" dirty="0" smtClean="0"/>
          </a:p>
          <a:p>
            <a:endParaRPr lang="fr-BE" dirty="0"/>
          </a:p>
          <a:p>
            <a:endParaRPr lang="fr-BE" b="0" dirty="0" smtClean="0"/>
          </a:p>
          <a:p>
            <a:endParaRPr lang="fr-BE" dirty="0"/>
          </a:p>
          <a:p>
            <a:endParaRPr lang="fr-BE" dirty="0"/>
          </a:p>
          <a:p>
            <a:endParaRPr lang="fr-BE" dirty="0"/>
          </a:p>
          <a:p>
            <a:endParaRPr lang="fr-BE" dirty="0" smtClean="0"/>
          </a:p>
        </p:txBody>
      </p:sp>
      <p:sp>
        <p:nvSpPr>
          <p:cNvPr id="3" name="Titre 2"/>
          <p:cNvSpPr>
            <a:spLocks noGrp="1"/>
          </p:cNvSpPr>
          <p:nvPr>
            <p:ph type="title"/>
          </p:nvPr>
        </p:nvSpPr>
        <p:spPr/>
        <p:txBody>
          <a:bodyPr/>
          <a:lstStyle/>
          <a:p>
            <a:r>
              <a:rPr lang="fr-BE" b="1" dirty="0" err="1" smtClean="0"/>
              <a:t>What's</a:t>
            </a:r>
            <a:r>
              <a:rPr lang="fr-BE" b="1" dirty="0" smtClean="0"/>
              <a:t> in </a:t>
            </a:r>
            <a:r>
              <a:rPr lang="fr-BE" b="1" dirty="0" err="1" smtClean="0"/>
              <a:t>it</a:t>
            </a:r>
            <a:r>
              <a:rPr lang="fr-BE" b="1" dirty="0" smtClean="0"/>
              <a:t> for </a:t>
            </a:r>
            <a:r>
              <a:rPr lang="fr-BE" b="1" dirty="0" err="1" smtClean="0"/>
              <a:t>you</a:t>
            </a:r>
            <a:r>
              <a:rPr lang="fr-BE" b="1" dirty="0" smtClean="0"/>
              <a:t>?</a:t>
            </a:r>
            <a:endParaRPr lang="fr-BE" b="1" dirty="0"/>
          </a:p>
        </p:txBody>
      </p:sp>
    </p:spTree>
    <p:extLst>
      <p:ext uri="{BB962C8B-B14F-4D97-AF65-F5344CB8AC3E}">
        <p14:creationId xmlns:p14="http://schemas.microsoft.com/office/powerpoint/2010/main" val="237027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mph" presetSubtype="0" fill="hold" grpId="0" nodeType="clickEffect">
                                  <p:stCondLst>
                                    <p:cond delay="0"/>
                                  </p:stCondLst>
                                  <p:childTnLst>
                                    <p:animScale>
                                      <p:cBhvr>
                                        <p:cTn id="27" dur="2000" fill="hold"/>
                                        <p:tgtEl>
                                          <p:spTgt spid="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r>
              <a:rPr lang="fr-BE" sz="3200" dirty="0" err="1" smtClean="0"/>
              <a:t>Delegation</a:t>
            </a:r>
            <a:endParaRPr lang="fr-BE" sz="3200" dirty="0" smtClean="0"/>
          </a:p>
          <a:p>
            <a:r>
              <a:rPr lang="fr-BE" sz="3200" dirty="0" smtClean="0"/>
              <a:t>EASME</a:t>
            </a:r>
            <a:endParaRPr lang="fr-BE" sz="3200" dirty="0" smtClean="0"/>
          </a:p>
          <a:p>
            <a:r>
              <a:rPr lang="fr-BE" sz="3200" dirty="0" smtClean="0"/>
              <a:t>EMFF – </a:t>
            </a:r>
            <a:r>
              <a:rPr lang="fr-BE" sz="3200" dirty="0" smtClean="0"/>
              <a:t>IMP </a:t>
            </a:r>
            <a:r>
              <a:rPr lang="fr-BE" sz="3200" dirty="0" err="1" smtClean="0"/>
              <a:t>implementation</a:t>
            </a:r>
            <a:endParaRPr lang="fr-BE" sz="3200" dirty="0" smtClean="0"/>
          </a:p>
          <a:p>
            <a:endParaRPr lang="fr-BE" sz="3200" dirty="0" smtClean="0"/>
          </a:p>
          <a:p>
            <a:pPr marL="0" indent="0">
              <a:buNone/>
            </a:pPr>
            <a:endParaRPr lang="fr-BE" dirty="0"/>
          </a:p>
        </p:txBody>
      </p:sp>
      <p:sp>
        <p:nvSpPr>
          <p:cNvPr id="3" name="Titre 2"/>
          <p:cNvSpPr>
            <a:spLocks noGrp="1"/>
          </p:cNvSpPr>
          <p:nvPr>
            <p:ph type="title"/>
          </p:nvPr>
        </p:nvSpPr>
        <p:spPr/>
        <p:txBody>
          <a:bodyPr/>
          <a:lstStyle/>
          <a:p>
            <a:r>
              <a:rPr lang="fr-BE" sz="3600" b="1" dirty="0" err="1" smtClean="0"/>
              <a:t>Overview</a:t>
            </a:r>
            <a:endParaRPr lang="fr-BE" b="1" dirty="0"/>
          </a:p>
        </p:txBody>
      </p:sp>
    </p:spTree>
    <p:extLst>
      <p:ext uri="{BB962C8B-B14F-4D97-AF65-F5344CB8AC3E}">
        <p14:creationId xmlns:p14="http://schemas.microsoft.com/office/powerpoint/2010/main" val="775327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935596" y="2780928"/>
            <a:ext cx="7272808" cy="3384525"/>
          </a:xfrm>
        </p:spPr>
        <p:txBody>
          <a:bodyPr/>
          <a:lstStyle/>
          <a:p>
            <a:pPr marL="0" indent="0">
              <a:buNone/>
            </a:pPr>
            <a:r>
              <a:rPr lang="fr-BE" sz="3200" dirty="0" smtClean="0"/>
              <a:t>EC </a:t>
            </a:r>
            <a:r>
              <a:rPr lang="fr-BE" sz="3200" dirty="0" err="1" smtClean="0"/>
              <a:t>outsources</a:t>
            </a:r>
            <a:r>
              <a:rPr lang="fr-BE" sz="3200" dirty="0" smtClean="0"/>
              <a:t> </a:t>
            </a:r>
          </a:p>
          <a:p>
            <a:r>
              <a:rPr lang="fr-BE" sz="3200" dirty="0" smtClean="0"/>
              <a:t>EU direct management </a:t>
            </a:r>
            <a:r>
              <a:rPr lang="fr-BE" sz="3200" dirty="0" err="1" smtClean="0"/>
              <a:t>tasks</a:t>
            </a:r>
            <a:endParaRPr lang="fr-BE" sz="3200" dirty="0" smtClean="0"/>
          </a:p>
          <a:p>
            <a:r>
              <a:rPr lang="fr-BE" sz="3200" dirty="0" smtClean="0"/>
              <a:t>in an EU </a:t>
            </a:r>
            <a:r>
              <a:rPr lang="fr-BE" sz="3200" dirty="0" err="1" smtClean="0"/>
              <a:t>funding</a:t>
            </a:r>
            <a:r>
              <a:rPr lang="fr-BE" sz="3200" dirty="0" smtClean="0"/>
              <a:t> programme</a:t>
            </a:r>
          </a:p>
          <a:p>
            <a:r>
              <a:rPr lang="fr-BE" sz="3200" dirty="0" smtClean="0"/>
              <a:t>to an </a:t>
            </a:r>
            <a:r>
              <a:rPr lang="fr-BE" sz="3200" dirty="0" err="1" smtClean="0"/>
              <a:t>Executive</a:t>
            </a:r>
            <a:r>
              <a:rPr lang="fr-BE" sz="3200" dirty="0" smtClean="0"/>
              <a:t> Agency (EA)</a:t>
            </a:r>
          </a:p>
        </p:txBody>
      </p:sp>
      <p:sp>
        <p:nvSpPr>
          <p:cNvPr id="3" name="Title 2"/>
          <p:cNvSpPr>
            <a:spLocks noGrp="1"/>
          </p:cNvSpPr>
          <p:nvPr>
            <p:ph type="title"/>
          </p:nvPr>
        </p:nvSpPr>
        <p:spPr/>
        <p:txBody>
          <a:bodyPr/>
          <a:lstStyle/>
          <a:p>
            <a:r>
              <a:rPr lang="fr-BE" sz="3600" b="1" dirty="0" err="1" smtClean="0"/>
              <a:t>Delegation</a:t>
            </a:r>
            <a:endParaRPr lang="en-GB" sz="3600" b="1" dirty="0"/>
          </a:p>
        </p:txBody>
      </p:sp>
    </p:spTree>
    <p:extLst>
      <p:ext uri="{BB962C8B-B14F-4D97-AF65-F5344CB8AC3E}">
        <p14:creationId xmlns:p14="http://schemas.microsoft.com/office/powerpoint/2010/main" val="1174211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95536" y="1988840"/>
            <a:ext cx="7812868" cy="3384525"/>
          </a:xfrm>
        </p:spPr>
        <p:txBody>
          <a:bodyPr/>
          <a:lstStyle/>
          <a:p>
            <a:r>
              <a:rPr lang="fr-BE" dirty="0" smtClean="0"/>
              <a:t>EC/DG MARE – </a:t>
            </a:r>
            <a:r>
              <a:rPr lang="fr-BE" dirty="0" err="1" smtClean="0"/>
              <a:t>political</a:t>
            </a:r>
            <a:r>
              <a:rPr lang="fr-BE" dirty="0" smtClean="0"/>
              <a:t> </a:t>
            </a:r>
            <a:r>
              <a:rPr lang="fr-BE" dirty="0" err="1" smtClean="0"/>
              <a:t>responsibility</a:t>
            </a:r>
            <a:r>
              <a:rPr lang="fr-BE" dirty="0" smtClean="0"/>
              <a:t>:</a:t>
            </a:r>
          </a:p>
          <a:p>
            <a:pPr lvl="1"/>
            <a:r>
              <a:rPr lang="fr-BE" b="0" dirty="0" smtClean="0"/>
              <a:t>Set </a:t>
            </a:r>
            <a:r>
              <a:rPr lang="fr-BE" b="0" dirty="0" err="1" smtClean="0"/>
              <a:t>policy</a:t>
            </a:r>
            <a:r>
              <a:rPr lang="fr-BE" b="0" dirty="0" smtClean="0"/>
              <a:t> </a:t>
            </a:r>
            <a:r>
              <a:rPr lang="fr-BE" b="0" dirty="0" err="1" smtClean="0"/>
              <a:t>priorities</a:t>
            </a:r>
            <a:endParaRPr lang="fr-BE" b="0" dirty="0" smtClean="0"/>
          </a:p>
          <a:p>
            <a:pPr lvl="1"/>
            <a:r>
              <a:rPr lang="fr-BE" b="0" dirty="0" err="1" smtClean="0"/>
              <a:t>Adopt</a:t>
            </a:r>
            <a:r>
              <a:rPr lang="fr-BE" b="0" dirty="0" smtClean="0"/>
              <a:t> EMFF </a:t>
            </a:r>
            <a:r>
              <a:rPr lang="fr-BE" b="0" dirty="0" err="1" smtClean="0"/>
              <a:t>work</a:t>
            </a:r>
            <a:r>
              <a:rPr lang="fr-BE" b="0" dirty="0" smtClean="0"/>
              <a:t> programme</a:t>
            </a:r>
          </a:p>
          <a:p>
            <a:pPr lvl="1"/>
            <a:r>
              <a:rPr lang="fr-BE" b="0" dirty="0" err="1" smtClean="0"/>
              <a:t>Evaluate</a:t>
            </a:r>
            <a:r>
              <a:rPr lang="fr-BE" b="0" dirty="0" smtClean="0"/>
              <a:t> EMFF programme </a:t>
            </a:r>
            <a:r>
              <a:rPr lang="fr-BE" b="0" dirty="0" err="1" smtClean="0"/>
              <a:t>implementation</a:t>
            </a:r>
            <a:endParaRPr lang="fr-BE" b="0" dirty="0" smtClean="0"/>
          </a:p>
          <a:p>
            <a:pPr lvl="1"/>
            <a:r>
              <a:rPr lang="fr-BE" b="0" dirty="0" smtClean="0"/>
              <a:t>Supervise EASME</a:t>
            </a:r>
            <a:endParaRPr lang="fr-BE" dirty="0" smtClean="0"/>
          </a:p>
          <a:p>
            <a:pPr lvl="2"/>
            <a:endParaRPr lang="fr-BE" sz="1000" dirty="0" smtClean="0"/>
          </a:p>
          <a:p>
            <a:r>
              <a:rPr lang="fr-BE" dirty="0" smtClean="0"/>
              <a:t>EASME – </a:t>
            </a:r>
            <a:r>
              <a:rPr lang="fr-BE" dirty="0" err="1" smtClean="0"/>
              <a:t>implementation</a:t>
            </a:r>
            <a:r>
              <a:rPr lang="fr-BE" dirty="0" smtClean="0"/>
              <a:t>:</a:t>
            </a:r>
          </a:p>
          <a:p>
            <a:pPr lvl="1"/>
            <a:r>
              <a:rPr lang="fr-BE" b="0" dirty="0" err="1" smtClean="0"/>
              <a:t>Prepare</a:t>
            </a:r>
            <a:r>
              <a:rPr lang="fr-BE" b="0" dirty="0" smtClean="0"/>
              <a:t> and </a:t>
            </a:r>
            <a:r>
              <a:rPr lang="fr-BE" b="0" dirty="0" err="1" smtClean="0"/>
              <a:t>publish</a:t>
            </a:r>
            <a:r>
              <a:rPr lang="fr-BE" b="0" dirty="0" smtClean="0"/>
              <a:t> calls, manage </a:t>
            </a:r>
            <a:r>
              <a:rPr lang="fr-BE" b="0" dirty="0" err="1" smtClean="0"/>
              <a:t>evaluation</a:t>
            </a:r>
            <a:r>
              <a:rPr lang="fr-BE" b="0" dirty="0" smtClean="0"/>
              <a:t>, </a:t>
            </a:r>
            <a:r>
              <a:rPr lang="fr-BE" b="0" dirty="0" err="1" smtClean="0"/>
              <a:t>award</a:t>
            </a:r>
            <a:r>
              <a:rPr lang="fr-BE" b="0" dirty="0" smtClean="0"/>
              <a:t> </a:t>
            </a:r>
            <a:r>
              <a:rPr lang="fr-BE" b="0" dirty="0" err="1" smtClean="0"/>
              <a:t>decisions</a:t>
            </a:r>
            <a:r>
              <a:rPr lang="fr-BE" b="0" dirty="0" smtClean="0"/>
              <a:t>, </a:t>
            </a:r>
            <a:r>
              <a:rPr lang="fr-BE" b="0" dirty="0" err="1" smtClean="0"/>
              <a:t>contracts</a:t>
            </a:r>
            <a:r>
              <a:rPr lang="fr-BE" b="0" dirty="0" smtClean="0"/>
              <a:t>, </a:t>
            </a:r>
            <a:r>
              <a:rPr lang="fr-BE" b="0" dirty="0" err="1" smtClean="0"/>
              <a:t>payments</a:t>
            </a:r>
            <a:r>
              <a:rPr lang="fr-BE" b="0" dirty="0" smtClean="0"/>
              <a:t>, </a:t>
            </a:r>
            <a:r>
              <a:rPr lang="fr-BE" b="0" dirty="0" err="1" smtClean="0"/>
              <a:t>assess</a:t>
            </a:r>
            <a:r>
              <a:rPr lang="fr-BE" b="0" dirty="0" smtClean="0"/>
              <a:t> reports, monitor and control, information, </a:t>
            </a:r>
            <a:r>
              <a:rPr lang="fr-BE" b="0" dirty="0" err="1" smtClean="0"/>
              <a:t>dissemination</a:t>
            </a:r>
            <a:endParaRPr lang="fr-BE" b="0" dirty="0" smtClean="0"/>
          </a:p>
          <a:p>
            <a:pPr lvl="1"/>
            <a:r>
              <a:rPr lang="fr-BE" b="0" dirty="0" smtClean="0"/>
              <a:t>Direct contacts </a:t>
            </a:r>
            <a:r>
              <a:rPr lang="fr-BE" b="0" dirty="0" err="1" smtClean="0"/>
              <a:t>with</a:t>
            </a:r>
            <a:r>
              <a:rPr lang="fr-BE" b="0" dirty="0" smtClean="0"/>
              <a:t> </a:t>
            </a:r>
            <a:r>
              <a:rPr lang="fr-BE" b="0" dirty="0" err="1" smtClean="0"/>
              <a:t>applicants</a:t>
            </a:r>
            <a:r>
              <a:rPr lang="fr-BE" b="0" dirty="0" smtClean="0"/>
              <a:t>/</a:t>
            </a:r>
            <a:r>
              <a:rPr lang="fr-BE" b="0" dirty="0" err="1" smtClean="0"/>
              <a:t>beneficiaries</a:t>
            </a:r>
            <a:r>
              <a:rPr lang="fr-BE" b="0" dirty="0" smtClean="0"/>
              <a:t> and </a:t>
            </a:r>
            <a:r>
              <a:rPr lang="fr-BE" b="0" dirty="0" err="1" smtClean="0"/>
              <a:t>tenderers</a:t>
            </a:r>
            <a:r>
              <a:rPr lang="fr-BE" b="0" dirty="0" smtClean="0"/>
              <a:t>/</a:t>
            </a:r>
            <a:r>
              <a:rPr lang="fr-BE" b="0" dirty="0" err="1" smtClean="0"/>
              <a:t>contractors</a:t>
            </a:r>
            <a:r>
              <a:rPr lang="fr-BE" b="0" dirty="0" smtClean="0"/>
              <a:t> on </a:t>
            </a:r>
            <a:r>
              <a:rPr lang="fr-BE" b="0" dirty="0" err="1" smtClean="0"/>
              <a:t>behalf</a:t>
            </a:r>
            <a:r>
              <a:rPr lang="fr-BE" b="0" dirty="0" smtClean="0"/>
              <a:t> of DG MARE</a:t>
            </a:r>
          </a:p>
          <a:p>
            <a:pPr lvl="1"/>
            <a:r>
              <a:rPr lang="fr-BE" b="0" dirty="0" smtClean="0"/>
              <a:t>Report to EC/DG MARE</a:t>
            </a:r>
          </a:p>
          <a:p>
            <a:pPr lvl="1"/>
            <a:endParaRPr lang="fr-BE" b="0" dirty="0"/>
          </a:p>
          <a:p>
            <a:pPr lvl="1"/>
            <a:endParaRPr lang="fr-BE" b="0" dirty="0" smtClean="0"/>
          </a:p>
          <a:p>
            <a:pPr lvl="1"/>
            <a:endParaRPr lang="fr-BE" b="0" dirty="0" smtClean="0"/>
          </a:p>
          <a:p>
            <a:endParaRPr lang="fr-BE" b="0" dirty="0" smtClean="0"/>
          </a:p>
        </p:txBody>
      </p:sp>
      <p:sp>
        <p:nvSpPr>
          <p:cNvPr id="3" name="Title 2"/>
          <p:cNvSpPr>
            <a:spLocks noGrp="1"/>
          </p:cNvSpPr>
          <p:nvPr>
            <p:ph type="title"/>
          </p:nvPr>
        </p:nvSpPr>
        <p:spPr>
          <a:xfrm>
            <a:off x="404299" y="1412777"/>
            <a:ext cx="7264045" cy="576064"/>
          </a:xfrm>
        </p:spPr>
        <p:txBody>
          <a:bodyPr/>
          <a:lstStyle/>
          <a:p>
            <a:r>
              <a:rPr lang="fr-BE" b="1" dirty="0" err="1" smtClean="0"/>
              <a:t>Delegation</a:t>
            </a:r>
            <a:r>
              <a:rPr lang="fr-BE" b="1" dirty="0" smtClean="0"/>
              <a:t> in practice</a:t>
            </a:r>
            <a:endParaRPr lang="en-GB" b="1" dirty="0"/>
          </a:p>
        </p:txBody>
      </p:sp>
    </p:spTree>
    <p:extLst>
      <p:ext uri="{BB962C8B-B14F-4D97-AF65-F5344CB8AC3E}">
        <p14:creationId xmlns:p14="http://schemas.microsoft.com/office/powerpoint/2010/main" val="167117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fr-BE" sz="3200" dirty="0" smtClean="0"/>
          </a:p>
          <a:p>
            <a:endParaRPr lang="fr-BE" sz="3200" dirty="0"/>
          </a:p>
          <a:p>
            <a:r>
              <a:rPr lang="fr-BE" sz="3200" dirty="0" err="1" smtClean="0"/>
              <a:t>Efficiency</a:t>
            </a:r>
            <a:r>
              <a:rPr lang="fr-BE" sz="3200" dirty="0" smtClean="0"/>
              <a:t> gains</a:t>
            </a:r>
          </a:p>
          <a:p>
            <a:r>
              <a:rPr lang="fr-BE" sz="3200" dirty="0" smtClean="0"/>
              <a:t>Synergies</a:t>
            </a:r>
            <a:endParaRPr lang="en-GB" sz="3200" dirty="0"/>
          </a:p>
        </p:txBody>
      </p:sp>
      <p:sp>
        <p:nvSpPr>
          <p:cNvPr id="3" name="Title 2"/>
          <p:cNvSpPr>
            <a:spLocks noGrp="1"/>
          </p:cNvSpPr>
          <p:nvPr>
            <p:ph type="title"/>
          </p:nvPr>
        </p:nvSpPr>
        <p:spPr/>
        <p:txBody>
          <a:bodyPr/>
          <a:lstStyle/>
          <a:p>
            <a:r>
              <a:rPr lang="fr-BE" sz="3600" b="1" dirty="0" err="1" smtClean="0"/>
              <a:t>Why</a:t>
            </a:r>
            <a:r>
              <a:rPr lang="fr-BE" sz="3600" b="1" dirty="0" smtClean="0"/>
              <a:t> </a:t>
            </a:r>
            <a:r>
              <a:rPr lang="fr-BE" sz="3600" b="1" dirty="0" err="1" smtClean="0"/>
              <a:t>delegation</a:t>
            </a:r>
            <a:r>
              <a:rPr lang="fr-BE" sz="3600" b="1" dirty="0" smtClean="0"/>
              <a:t>?</a:t>
            </a:r>
            <a:endParaRPr lang="en-GB" sz="3600" b="1" dirty="0"/>
          </a:p>
        </p:txBody>
      </p:sp>
      <p:sp>
        <p:nvSpPr>
          <p:cNvPr id="4" name="Hexagon 3"/>
          <p:cNvSpPr/>
          <p:nvPr/>
        </p:nvSpPr>
        <p:spPr>
          <a:xfrm>
            <a:off x="7812360" y="2691101"/>
            <a:ext cx="864096" cy="792088"/>
          </a:xfrm>
          <a:prstGeom prst="hexagon">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A.1</a:t>
            </a:r>
            <a:endParaRPr lang="en-GB" sz="1800" b="0" dirty="0"/>
          </a:p>
        </p:txBody>
      </p:sp>
      <p:sp>
        <p:nvSpPr>
          <p:cNvPr id="5" name="Hexagon 4"/>
          <p:cNvSpPr/>
          <p:nvPr/>
        </p:nvSpPr>
        <p:spPr>
          <a:xfrm>
            <a:off x="5652120" y="3969060"/>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A.2</a:t>
            </a:r>
            <a:endParaRPr lang="en-GB" sz="1800" b="0" dirty="0"/>
          </a:p>
        </p:txBody>
      </p:sp>
      <p:sp>
        <p:nvSpPr>
          <p:cNvPr id="6" name="Hexagon 5"/>
          <p:cNvSpPr/>
          <p:nvPr/>
        </p:nvSpPr>
        <p:spPr>
          <a:xfrm>
            <a:off x="5652120" y="4833156"/>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A.3</a:t>
            </a:r>
            <a:endParaRPr lang="en-GB" sz="1800" b="0" dirty="0"/>
          </a:p>
        </p:txBody>
      </p:sp>
      <p:sp>
        <p:nvSpPr>
          <p:cNvPr id="7" name="Hexagon 6"/>
          <p:cNvSpPr/>
          <p:nvPr/>
        </p:nvSpPr>
        <p:spPr>
          <a:xfrm>
            <a:off x="6372200" y="3537012"/>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B.1</a:t>
            </a:r>
            <a:endParaRPr lang="en-GB" sz="1800" b="0" dirty="0"/>
          </a:p>
        </p:txBody>
      </p:sp>
      <p:sp>
        <p:nvSpPr>
          <p:cNvPr id="8" name="Hexagon 7"/>
          <p:cNvSpPr/>
          <p:nvPr/>
        </p:nvSpPr>
        <p:spPr>
          <a:xfrm>
            <a:off x="6372200" y="5229200"/>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B.3</a:t>
            </a:r>
            <a:endParaRPr lang="en-GB" sz="1800" b="0" dirty="0"/>
          </a:p>
        </p:txBody>
      </p:sp>
      <p:sp>
        <p:nvSpPr>
          <p:cNvPr id="9" name="Hexagon 8"/>
          <p:cNvSpPr/>
          <p:nvPr/>
        </p:nvSpPr>
        <p:spPr>
          <a:xfrm>
            <a:off x="7092280" y="3969060"/>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C.2</a:t>
            </a:r>
            <a:endParaRPr lang="en-GB" sz="1800" b="0" dirty="0"/>
          </a:p>
        </p:txBody>
      </p:sp>
      <p:sp>
        <p:nvSpPr>
          <p:cNvPr id="10" name="Hexagon 9"/>
          <p:cNvSpPr/>
          <p:nvPr/>
        </p:nvSpPr>
        <p:spPr>
          <a:xfrm>
            <a:off x="6372200" y="4382195"/>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D.2</a:t>
            </a:r>
            <a:endParaRPr lang="en-GB" sz="1800" b="0" dirty="0"/>
          </a:p>
        </p:txBody>
      </p:sp>
      <p:sp>
        <p:nvSpPr>
          <p:cNvPr id="11" name="Hexagon 10"/>
          <p:cNvSpPr/>
          <p:nvPr/>
        </p:nvSpPr>
        <p:spPr>
          <a:xfrm>
            <a:off x="7092280" y="4833156"/>
            <a:ext cx="864096" cy="792088"/>
          </a:xfrm>
          <a:prstGeom prst="hexagon">
            <a:avLst/>
          </a:prstGeom>
          <a:solidFill>
            <a:srgbClr val="3E6FD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E.2</a:t>
            </a:r>
            <a:endParaRPr lang="en-GB" sz="1800" b="0" dirty="0"/>
          </a:p>
        </p:txBody>
      </p:sp>
      <p:sp>
        <p:nvSpPr>
          <p:cNvPr id="12" name="Hexagon 11"/>
          <p:cNvSpPr/>
          <p:nvPr/>
        </p:nvSpPr>
        <p:spPr>
          <a:xfrm>
            <a:off x="7812360" y="4401108"/>
            <a:ext cx="864096" cy="792088"/>
          </a:xfrm>
          <a:prstGeom prst="hexagon">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C.1</a:t>
            </a:r>
            <a:endParaRPr lang="en-GB" sz="1800" b="0" dirty="0"/>
          </a:p>
        </p:txBody>
      </p:sp>
      <p:sp>
        <p:nvSpPr>
          <p:cNvPr id="13" name="Hexagon 12"/>
          <p:cNvSpPr/>
          <p:nvPr/>
        </p:nvSpPr>
        <p:spPr>
          <a:xfrm>
            <a:off x="7092280" y="3104964"/>
            <a:ext cx="864096" cy="792088"/>
          </a:xfrm>
          <a:prstGeom prst="hexagon">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t>D.1</a:t>
            </a:r>
            <a:endParaRPr lang="en-GB" sz="1800" b="0" dirty="0"/>
          </a:p>
        </p:txBody>
      </p:sp>
      <p:sp>
        <p:nvSpPr>
          <p:cNvPr id="14" name="Hexagon 13"/>
          <p:cNvSpPr/>
          <p:nvPr/>
        </p:nvSpPr>
        <p:spPr>
          <a:xfrm>
            <a:off x="7812360" y="3537012"/>
            <a:ext cx="864096" cy="792088"/>
          </a:xfrm>
          <a:prstGeom prst="hexagon">
            <a:avLst/>
          </a:prstGeom>
          <a:solidFill>
            <a:srgbClr val="FFC000"/>
          </a:solidFill>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1800" b="0" dirty="0" smtClean="0">
                <a:solidFill>
                  <a:schemeClr val="tx1"/>
                </a:solidFill>
              </a:rPr>
              <a:t>E.1</a:t>
            </a:r>
            <a:endParaRPr lang="en-GB" sz="1800" b="0" dirty="0">
              <a:solidFill>
                <a:schemeClr val="tx1"/>
              </a:solidFill>
            </a:endParaRPr>
          </a:p>
        </p:txBody>
      </p:sp>
      <p:sp>
        <p:nvSpPr>
          <p:cNvPr id="15" name="TextBox 14"/>
          <p:cNvSpPr txBox="1"/>
          <p:nvPr/>
        </p:nvSpPr>
        <p:spPr>
          <a:xfrm>
            <a:off x="4644008" y="2960948"/>
            <a:ext cx="1944216" cy="83099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fr-BE" sz="2400" dirty="0" err="1" smtClean="0">
                <a:solidFill>
                  <a:srgbClr val="3E6FD2"/>
                </a:solidFill>
              </a:rPr>
              <a:t>Scientific</a:t>
            </a:r>
            <a:r>
              <a:rPr lang="fr-BE" sz="2400" dirty="0" smtClean="0">
                <a:solidFill>
                  <a:srgbClr val="3E6FD2"/>
                </a:solidFill>
              </a:rPr>
              <a:t> </a:t>
            </a:r>
            <a:r>
              <a:rPr lang="fr-BE" sz="2400" dirty="0" err="1" smtClean="0">
                <a:solidFill>
                  <a:srgbClr val="3E6FD2"/>
                </a:solidFill>
              </a:rPr>
              <a:t>advice</a:t>
            </a:r>
            <a:endParaRPr lang="en-GB" sz="2400" dirty="0" err="1" smtClean="0">
              <a:solidFill>
                <a:srgbClr val="3E6FD2"/>
              </a:solidFill>
            </a:endParaRPr>
          </a:p>
        </p:txBody>
      </p:sp>
      <p:sp>
        <p:nvSpPr>
          <p:cNvPr id="16" name="TextBox 15"/>
          <p:cNvSpPr txBox="1"/>
          <p:nvPr/>
        </p:nvSpPr>
        <p:spPr>
          <a:xfrm>
            <a:off x="7020272" y="2211251"/>
            <a:ext cx="1512168" cy="461665"/>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fr-BE" sz="2400" dirty="0" smtClean="0">
                <a:solidFill>
                  <a:srgbClr val="FF0000"/>
                </a:solidFill>
              </a:rPr>
              <a:t>Control</a:t>
            </a:r>
            <a:endParaRPr lang="en-GB" sz="2400" dirty="0" err="1" smtClean="0">
              <a:solidFill>
                <a:srgbClr val="FF0000"/>
              </a:solidFill>
            </a:endParaRPr>
          </a:p>
        </p:txBody>
      </p:sp>
      <p:sp>
        <p:nvSpPr>
          <p:cNvPr id="17" name="TextBox 16"/>
          <p:cNvSpPr txBox="1"/>
          <p:nvPr/>
        </p:nvSpPr>
        <p:spPr>
          <a:xfrm>
            <a:off x="7956376" y="5265204"/>
            <a:ext cx="1008112" cy="52322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fr-BE" sz="2800" dirty="0" smtClean="0">
                <a:solidFill>
                  <a:srgbClr val="FFC000"/>
                </a:solidFill>
              </a:rPr>
              <a:t>IMP</a:t>
            </a:r>
            <a:endParaRPr lang="en-GB" sz="2800" dirty="0" err="1" smtClean="0">
              <a:solidFill>
                <a:srgbClr val="FFC000"/>
              </a:solidFill>
            </a:endParaRPr>
          </a:p>
        </p:txBody>
      </p:sp>
    </p:spTree>
    <p:extLst>
      <p:ext uri="{BB962C8B-B14F-4D97-AF65-F5344CB8AC3E}">
        <p14:creationId xmlns:p14="http://schemas.microsoft.com/office/powerpoint/2010/main" val="327098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7585" y="1311349"/>
            <a:ext cx="3168354" cy="677491"/>
          </a:xfrm>
        </p:spPr>
        <p:txBody>
          <a:bodyPr/>
          <a:lstStyle/>
          <a:p>
            <a:r>
              <a:rPr lang="fr-BE" b="1" dirty="0" err="1" smtClean="0"/>
              <a:t>Why</a:t>
            </a:r>
            <a:r>
              <a:rPr lang="fr-BE" b="1" dirty="0" smtClean="0"/>
              <a:t> EASME?</a:t>
            </a:r>
            <a:endParaRPr lang="en-GB" b="1" dirty="0"/>
          </a:p>
        </p:txBody>
      </p:sp>
      <p:sp>
        <p:nvSpPr>
          <p:cNvPr id="4" name="Oval 3"/>
          <p:cNvSpPr>
            <a:spLocks noChangeAspect="1"/>
          </p:cNvSpPr>
          <p:nvPr/>
        </p:nvSpPr>
        <p:spPr>
          <a:xfrm>
            <a:off x="1122485" y="2348880"/>
            <a:ext cx="1296142" cy="1242138"/>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2800" b="0" dirty="0" smtClean="0">
                <a:solidFill>
                  <a:srgbClr val="FFD624"/>
                </a:solidFill>
              </a:rPr>
              <a:t>A.1</a:t>
            </a:r>
            <a:endParaRPr lang="en-GB" sz="2800" b="0" dirty="0">
              <a:solidFill>
                <a:srgbClr val="FFD624"/>
              </a:solidFill>
            </a:endParaRPr>
          </a:p>
        </p:txBody>
      </p:sp>
      <p:sp>
        <p:nvSpPr>
          <p:cNvPr id="5" name="TextBox 4"/>
          <p:cNvSpPr txBox="1"/>
          <p:nvPr/>
        </p:nvSpPr>
        <p:spPr>
          <a:xfrm>
            <a:off x="467544" y="2276872"/>
            <a:ext cx="1368152" cy="461665"/>
          </a:xfrm>
          <a:prstGeom prst="rect">
            <a:avLst/>
          </a:prstGeom>
          <a:noFill/>
        </p:spPr>
        <p:txBody>
          <a:bodyPr wrap="square" rtlCol="0">
            <a:spAutoFit/>
          </a:bodyPr>
          <a:lstStyle/>
          <a:p>
            <a:r>
              <a:rPr lang="fr-BE" sz="2400" b="0" dirty="0" smtClean="0">
                <a:solidFill>
                  <a:schemeClr val="bg1"/>
                </a:solidFill>
              </a:rPr>
              <a:t>COSME</a:t>
            </a:r>
            <a:endParaRPr lang="en-GB" sz="2400" b="0" dirty="0" err="1" smtClean="0">
              <a:solidFill>
                <a:schemeClr val="bg1"/>
              </a:solidFill>
            </a:endParaRPr>
          </a:p>
        </p:txBody>
      </p:sp>
      <p:sp>
        <p:nvSpPr>
          <p:cNvPr id="6" name="Oval 5"/>
          <p:cNvSpPr>
            <a:spLocks noChangeAspect="1"/>
          </p:cNvSpPr>
          <p:nvPr/>
        </p:nvSpPr>
        <p:spPr>
          <a:xfrm>
            <a:off x="4002806" y="1988840"/>
            <a:ext cx="1878466" cy="1800200"/>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2800" b="0" dirty="0" smtClean="0"/>
          </a:p>
          <a:p>
            <a:pPr algn="ctr" defTabSz="457200" fontAlgn="auto">
              <a:spcBef>
                <a:spcPts val="0"/>
              </a:spcBef>
              <a:spcAft>
                <a:spcPts val="0"/>
              </a:spcAft>
            </a:pPr>
            <a:endParaRPr lang="fr-BE" sz="2800" b="0" dirty="0"/>
          </a:p>
          <a:p>
            <a:pPr algn="ctr" defTabSz="457200" fontAlgn="auto">
              <a:spcBef>
                <a:spcPts val="0"/>
              </a:spcBef>
              <a:spcAft>
                <a:spcPts val="0"/>
              </a:spcAft>
            </a:pPr>
            <a:r>
              <a:rPr lang="fr-BE" sz="2800" b="0" dirty="0" smtClean="0"/>
              <a:t>   </a:t>
            </a:r>
            <a:r>
              <a:rPr lang="fr-BE" sz="2800" b="0" dirty="0" smtClean="0">
                <a:solidFill>
                  <a:srgbClr val="FFD624"/>
                </a:solidFill>
              </a:rPr>
              <a:t>A.2</a:t>
            </a:r>
          </a:p>
          <a:p>
            <a:pPr algn="ctr" defTabSz="457200" fontAlgn="auto">
              <a:spcBef>
                <a:spcPts val="0"/>
              </a:spcBef>
              <a:spcAft>
                <a:spcPts val="0"/>
              </a:spcAft>
            </a:pPr>
            <a:endParaRPr lang="fr-BE" sz="1800" b="0" dirty="0"/>
          </a:p>
          <a:p>
            <a:pPr algn="ctr" defTabSz="457200" fontAlgn="auto">
              <a:spcBef>
                <a:spcPts val="0"/>
              </a:spcBef>
              <a:spcAft>
                <a:spcPts val="0"/>
              </a:spcAft>
            </a:pPr>
            <a:endParaRPr lang="en-GB" sz="1800" b="0" dirty="0"/>
          </a:p>
        </p:txBody>
      </p:sp>
      <p:sp>
        <p:nvSpPr>
          <p:cNvPr id="7" name="TextBox 6"/>
          <p:cNvSpPr txBox="1"/>
          <p:nvPr/>
        </p:nvSpPr>
        <p:spPr>
          <a:xfrm>
            <a:off x="2843808" y="3789040"/>
            <a:ext cx="1584176" cy="584775"/>
          </a:xfrm>
          <a:prstGeom prst="rect">
            <a:avLst/>
          </a:prstGeom>
          <a:noFill/>
          <a:ln>
            <a:solidFill>
              <a:srgbClr val="3166CF"/>
            </a:solidFill>
          </a:ln>
        </p:spPr>
        <p:txBody>
          <a:bodyPr wrap="square" rtlCol="0">
            <a:spAutoFit/>
          </a:bodyPr>
          <a:lstStyle/>
          <a:p>
            <a:pPr algn="ctr"/>
            <a:r>
              <a:rPr lang="fr-BE" sz="3200" b="0" dirty="0" smtClean="0">
                <a:solidFill>
                  <a:schemeClr val="bg1"/>
                </a:solidFill>
              </a:rPr>
              <a:t>H2020</a:t>
            </a:r>
            <a:endParaRPr lang="en-GB" sz="3200" b="0" dirty="0" err="1" smtClean="0">
              <a:solidFill>
                <a:schemeClr val="bg1"/>
              </a:solidFill>
            </a:endParaRPr>
          </a:p>
        </p:txBody>
      </p:sp>
      <p:sp>
        <p:nvSpPr>
          <p:cNvPr id="8" name="TextBox 7"/>
          <p:cNvSpPr txBox="1"/>
          <p:nvPr/>
        </p:nvSpPr>
        <p:spPr>
          <a:xfrm>
            <a:off x="3707904" y="1743199"/>
            <a:ext cx="2808312" cy="461665"/>
          </a:xfrm>
          <a:prstGeom prst="rect">
            <a:avLst/>
          </a:prstGeom>
          <a:noFill/>
        </p:spPr>
        <p:txBody>
          <a:bodyPr wrap="square" rtlCol="0">
            <a:spAutoFit/>
          </a:bodyPr>
          <a:lstStyle/>
          <a:p>
            <a:r>
              <a:rPr lang="fr-BE" sz="2400" b="0" dirty="0" smtClean="0">
                <a:solidFill>
                  <a:schemeClr val="bg1"/>
                </a:solidFill>
              </a:rPr>
              <a:t>SME Instrument</a:t>
            </a:r>
          </a:p>
        </p:txBody>
      </p:sp>
      <p:sp>
        <p:nvSpPr>
          <p:cNvPr id="9" name="TextBox 8"/>
          <p:cNvSpPr txBox="1"/>
          <p:nvPr/>
        </p:nvSpPr>
        <p:spPr>
          <a:xfrm>
            <a:off x="827584" y="3212976"/>
            <a:ext cx="1188132" cy="461665"/>
          </a:xfrm>
          <a:prstGeom prst="rect">
            <a:avLst/>
          </a:prstGeom>
          <a:noFill/>
        </p:spPr>
        <p:txBody>
          <a:bodyPr wrap="square" rtlCol="0">
            <a:spAutoFit/>
          </a:bodyPr>
          <a:lstStyle/>
          <a:p>
            <a:r>
              <a:rPr lang="fr-BE" sz="2400" b="0" dirty="0" smtClean="0">
                <a:solidFill>
                  <a:srgbClr val="FFFF00"/>
                </a:solidFill>
              </a:rPr>
              <a:t>EEN</a:t>
            </a:r>
            <a:endParaRPr lang="en-GB" sz="2400" b="0" dirty="0" err="1" smtClean="0">
              <a:solidFill>
                <a:srgbClr val="FFFF00"/>
              </a:solidFill>
            </a:endParaRPr>
          </a:p>
        </p:txBody>
      </p:sp>
      <p:sp>
        <p:nvSpPr>
          <p:cNvPr id="10" name="Oval 9"/>
          <p:cNvSpPr>
            <a:spLocks noChangeAspect="1"/>
          </p:cNvSpPr>
          <p:nvPr/>
        </p:nvSpPr>
        <p:spPr>
          <a:xfrm>
            <a:off x="6732243" y="2393886"/>
            <a:ext cx="1080117" cy="1035114"/>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2400" b="0" dirty="0" smtClean="0">
                <a:solidFill>
                  <a:srgbClr val="FFD624"/>
                </a:solidFill>
              </a:rPr>
              <a:t>A.3</a:t>
            </a:r>
            <a:endParaRPr lang="en-GB" sz="2400" b="0" dirty="0">
              <a:solidFill>
                <a:srgbClr val="FFD624"/>
              </a:solidFill>
            </a:endParaRPr>
          </a:p>
        </p:txBody>
      </p:sp>
      <p:sp>
        <p:nvSpPr>
          <p:cNvPr id="11" name="TextBox 10"/>
          <p:cNvSpPr txBox="1"/>
          <p:nvPr/>
        </p:nvSpPr>
        <p:spPr>
          <a:xfrm>
            <a:off x="7092280" y="2321877"/>
            <a:ext cx="1224136" cy="461665"/>
          </a:xfrm>
          <a:prstGeom prst="rect">
            <a:avLst/>
          </a:prstGeom>
          <a:noFill/>
        </p:spPr>
        <p:txBody>
          <a:bodyPr wrap="square" rtlCol="0">
            <a:spAutoFit/>
          </a:bodyPr>
          <a:lstStyle/>
          <a:p>
            <a:pPr algn="r"/>
            <a:r>
              <a:rPr lang="fr-BE" sz="2400" b="0" dirty="0" smtClean="0">
                <a:solidFill>
                  <a:schemeClr val="bg1"/>
                </a:solidFill>
              </a:rPr>
              <a:t>EMFF</a:t>
            </a:r>
            <a:endParaRPr lang="en-GB" sz="2400" b="0" dirty="0" err="1" smtClean="0">
              <a:solidFill>
                <a:schemeClr val="bg1"/>
              </a:solidFill>
            </a:endParaRPr>
          </a:p>
        </p:txBody>
      </p:sp>
      <p:sp>
        <p:nvSpPr>
          <p:cNvPr id="12" name="Oval 11"/>
          <p:cNvSpPr>
            <a:spLocks noChangeAspect="1"/>
          </p:cNvSpPr>
          <p:nvPr/>
        </p:nvSpPr>
        <p:spPr>
          <a:xfrm>
            <a:off x="1475658" y="4131078"/>
            <a:ext cx="1296142" cy="1242138"/>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2800" b="0" dirty="0" smtClean="0">
                <a:solidFill>
                  <a:srgbClr val="FFD624"/>
                </a:solidFill>
              </a:rPr>
              <a:t>B.1</a:t>
            </a:r>
            <a:endParaRPr lang="en-GB" sz="2800" b="0" dirty="0">
              <a:solidFill>
                <a:srgbClr val="FFD624"/>
              </a:solidFill>
            </a:endParaRPr>
          </a:p>
        </p:txBody>
      </p:sp>
      <p:sp>
        <p:nvSpPr>
          <p:cNvPr id="14" name="TextBox 13"/>
          <p:cNvSpPr txBox="1"/>
          <p:nvPr/>
        </p:nvSpPr>
        <p:spPr>
          <a:xfrm>
            <a:off x="395536" y="4653136"/>
            <a:ext cx="2664296" cy="830997"/>
          </a:xfrm>
          <a:prstGeom prst="rect">
            <a:avLst/>
          </a:prstGeom>
          <a:noFill/>
        </p:spPr>
        <p:txBody>
          <a:bodyPr wrap="square" rtlCol="0">
            <a:spAutoFit/>
          </a:bodyPr>
          <a:lstStyle/>
          <a:p>
            <a:r>
              <a:rPr lang="fr-BE" sz="2400" b="0" dirty="0" err="1" smtClean="0">
                <a:solidFill>
                  <a:schemeClr val="bg1"/>
                </a:solidFill>
              </a:rPr>
              <a:t>Energy</a:t>
            </a:r>
            <a:r>
              <a:rPr lang="fr-BE" sz="2400" b="0" dirty="0" smtClean="0">
                <a:solidFill>
                  <a:schemeClr val="bg1"/>
                </a:solidFill>
              </a:rPr>
              <a:t> </a:t>
            </a:r>
            <a:r>
              <a:rPr lang="fr-BE" sz="2400" b="0" dirty="0" err="1" smtClean="0">
                <a:solidFill>
                  <a:schemeClr val="bg1"/>
                </a:solidFill>
              </a:rPr>
              <a:t>Efficiency</a:t>
            </a:r>
            <a:endParaRPr lang="en-GB" sz="2400" b="0" dirty="0" err="1" smtClean="0">
              <a:solidFill>
                <a:schemeClr val="bg1"/>
              </a:solidFill>
            </a:endParaRPr>
          </a:p>
        </p:txBody>
      </p:sp>
      <p:sp>
        <p:nvSpPr>
          <p:cNvPr id="15" name="TextBox 14"/>
          <p:cNvSpPr txBox="1"/>
          <p:nvPr/>
        </p:nvSpPr>
        <p:spPr>
          <a:xfrm>
            <a:off x="2303748" y="4926288"/>
            <a:ext cx="1368152" cy="461665"/>
          </a:xfrm>
          <a:prstGeom prst="rect">
            <a:avLst/>
          </a:prstGeom>
          <a:noFill/>
        </p:spPr>
        <p:txBody>
          <a:bodyPr wrap="square" rtlCol="0">
            <a:spAutoFit/>
          </a:bodyPr>
          <a:lstStyle/>
          <a:p>
            <a:r>
              <a:rPr lang="fr-BE" sz="2400" b="0" dirty="0" smtClean="0">
                <a:solidFill>
                  <a:srgbClr val="FFFF00"/>
                </a:solidFill>
              </a:rPr>
              <a:t>EUSEW</a:t>
            </a:r>
            <a:endParaRPr lang="en-GB" sz="2400" b="0" dirty="0" err="1" smtClean="0">
              <a:solidFill>
                <a:srgbClr val="FFFF00"/>
              </a:solidFill>
            </a:endParaRPr>
          </a:p>
        </p:txBody>
      </p:sp>
      <p:sp>
        <p:nvSpPr>
          <p:cNvPr id="16" name="Oval 15"/>
          <p:cNvSpPr>
            <a:spLocks noChangeAspect="1"/>
          </p:cNvSpPr>
          <p:nvPr/>
        </p:nvSpPr>
        <p:spPr>
          <a:xfrm>
            <a:off x="3995938" y="4491117"/>
            <a:ext cx="1584174" cy="1518169"/>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2800" b="0" dirty="0" smtClean="0">
                <a:solidFill>
                  <a:srgbClr val="FFD624"/>
                </a:solidFill>
              </a:rPr>
              <a:t>B.2</a:t>
            </a:r>
            <a:endParaRPr lang="en-GB" sz="2800" b="0" dirty="0">
              <a:solidFill>
                <a:srgbClr val="FFD624"/>
              </a:solidFill>
            </a:endParaRPr>
          </a:p>
        </p:txBody>
      </p:sp>
      <p:cxnSp>
        <p:nvCxnSpPr>
          <p:cNvPr id="19" name="Straight Arrow Connector 18"/>
          <p:cNvCxnSpPr>
            <a:stCxn id="6" idx="3"/>
          </p:cNvCxnSpPr>
          <p:nvPr/>
        </p:nvCxnSpPr>
        <p:spPr bwMode="auto">
          <a:xfrm flipH="1" flipV="1">
            <a:off x="4211960" y="3429000"/>
            <a:ext cx="65941" cy="96407"/>
          </a:xfrm>
          <a:prstGeom prst="straightConnector1">
            <a:avLst/>
          </a:prstGeom>
          <a:noFill/>
          <a:ln w="9525" cap="flat" cmpd="sng" algn="ctr">
            <a:noFill/>
            <a:prstDash val="solid"/>
            <a:round/>
            <a:headEnd type="none" w="med" len="med"/>
            <a:tailEnd type="arrow"/>
          </a:ln>
          <a:effectLst/>
        </p:spPr>
      </p:cxnSp>
      <p:cxnSp>
        <p:nvCxnSpPr>
          <p:cNvPr id="22" name="Curved Connector 21"/>
          <p:cNvCxnSpPr/>
          <p:nvPr/>
        </p:nvCxnSpPr>
        <p:spPr bwMode="auto">
          <a:xfrm rot="5400000" flipH="1" flipV="1">
            <a:off x="3552755" y="3246119"/>
            <a:ext cx="576064" cy="324038"/>
          </a:xfrm>
          <a:prstGeom prst="curvedConnector3">
            <a:avLst>
              <a:gd name="adj1" fmla="val 43650"/>
            </a:avLst>
          </a:prstGeom>
          <a:noFill/>
          <a:ln w="9525" cap="flat" cmpd="sng" algn="ctr">
            <a:noFill/>
            <a:prstDash val="solid"/>
            <a:round/>
            <a:headEnd type="none" w="med" len="med"/>
            <a:tailEnd type="arrow"/>
          </a:ln>
          <a:effectLst/>
        </p:spPr>
      </p:cxnSp>
      <p:sp>
        <p:nvSpPr>
          <p:cNvPr id="23" name="TextBox 22"/>
          <p:cNvSpPr txBox="1"/>
          <p:nvPr/>
        </p:nvSpPr>
        <p:spPr>
          <a:xfrm>
            <a:off x="2843808" y="5478323"/>
            <a:ext cx="2664296" cy="954107"/>
          </a:xfrm>
          <a:prstGeom prst="rect">
            <a:avLst/>
          </a:prstGeom>
          <a:noFill/>
        </p:spPr>
        <p:txBody>
          <a:bodyPr wrap="square" rtlCol="0">
            <a:spAutoFit/>
          </a:bodyPr>
          <a:lstStyle/>
          <a:p>
            <a:r>
              <a:rPr lang="fr-BE" sz="2400" b="0" dirty="0" err="1" smtClean="0">
                <a:solidFill>
                  <a:schemeClr val="bg1"/>
                </a:solidFill>
              </a:rPr>
              <a:t>Climate</a:t>
            </a:r>
            <a:r>
              <a:rPr lang="fr-BE" sz="2400" b="0" dirty="0" smtClean="0">
                <a:solidFill>
                  <a:schemeClr val="bg1"/>
                </a:solidFill>
              </a:rPr>
              <a:t> action</a:t>
            </a:r>
            <a:r>
              <a:rPr lang="fr-BE" sz="1600" b="0" dirty="0" smtClean="0">
                <a:solidFill>
                  <a:schemeClr val="bg1"/>
                </a:solidFill>
              </a:rPr>
              <a:t>, </a:t>
            </a:r>
            <a:r>
              <a:rPr lang="fr-BE" sz="1600" b="0" dirty="0" err="1" smtClean="0">
                <a:solidFill>
                  <a:schemeClr val="bg1"/>
                </a:solidFill>
              </a:rPr>
              <a:t>environment</a:t>
            </a:r>
            <a:r>
              <a:rPr lang="fr-BE" sz="1600" b="0" dirty="0" smtClean="0">
                <a:solidFill>
                  <a:schemeClr val="bg1"/>
                </a:solidFill>
              </a:rPr>
              <a:t>, ressource </a:t>
            </a:r>
            <a:r>
              <a:rPr lang="fr-BE" sz="1600" b="0" dirty="0" err="1" smtClean="0">
                <a:solidFill>
                  <a:schemeClr val="bg1"/>
                </a:solidFill>
              </a:rPr>
              <a:t>efficiency</a:t>
            </a:r>
            <a:r>
              <a:rPr lang="fr-BE" sz="1600" b="0" dirty="0" smtClean="0">
                <a:solidFill>
                  <a:schemeClr val="bg1"/>
                </a:solidFill>
              </a:rPr>
              <a:t>, </a:t>
            </a:r>
            <a:r>
              <a:rPr lang="fr-BE" sz="1600" b="0" dirty="0" err="1" smtClean="0">
                <a:solidFill>
                  <a:schemeClr val="bg1"/>
                </a:solidFill>
              </a:rPr>
              <a:t>raw</a:t>
            </a:r>
            <a:r>
              <a:rPr lang="fr-BE" sz="1600" b="0" dirty="0" smtClean="0">
                <a:solidFill>
                  <a:schemeClr val="bg1"/>
                </a:solidFill>
              </a:rPr>
              <a:t> </a:t>
            </a:r>
            <a:r>
              <a:rPr lang="fr-BE" sz="1600" b="0" dirty="0" err="1" smtClean="0">
                <a:solidFill>
                  <a:schemeClr val="bg1"/>
                </a:solidFill>
              </a:rPr>
              <a:t>materials</a:t>
            </a:r>
            <a:endParaRPr lang="en-GB" sz="1600" b="0" dirty="0" err="1" smtClean="0">
              <a:solidFill>
                <a:schemeClr val="bg1"/>
              </a:solidFill>
            </a:endParaRPr>
          </a:p>
        </p:txBody>
      </p:sp>
      <p:sp>
        <p:nvSpPr>
          <p:cNvPr id="24" name="TextBox 23"/>
          <p:cNvSpPr txBox="1"/>
          <p:nvPr/>
        </p:nvSpPr>
        <p:spPr>
          <a:xfrm>
            <a:off x="4669169" y="4422303"/>
            <a:ext cx="1368152" cy="461665"/>
          </a:xfrm>
          <a:prstGeom prst="rect">
            <a:avLst/>
          </a:prstGeom>
          <a:noFill/>
        </p:spPr>
        <p:txBody>
          <a:bodyPr wrap="square" rtlCol="0">
            <a:spAutoFit/>
          </a:bodyPr>
          <a:lstStyle/>
          <a:p>
            <a:r>
              <a:rPr lang="fr-BE" sz="2400" b="0" dirty="0" smtClean="0">
                <a:solidFill>
                  <a:srgbClr val="FFFF00"/>
                </a:solidFill>
              </a:rPr>
              <a:t>SILC II</a:t>
            </a:r>
            <a:endParaRPr lang="en-GB" sz="2400" b="0" dirty="0" err="1" smtClean="0">
              <a:solidFill>
                <a:srgbClr val="FFFF00"/>
              </a:solidFill>
            </a:endParaRPr>
          </a:p>
        </p:txBody>
      </p:sp>
      <p:sp>
        <p:nvSpPr>
          <p:cNvPr id="25" name="Oval 24"/>
          <p:cNvSpPr>
            <a:spLocks noChangeAspect="1"/>
          </p:cNvSpPr>
          <p:nvPr/>
        </p:nvSpPr>
        <p:spPr>
          <a:xfrm>
            <a:off x="6588224" y="4149079"/>
            <a:ext cx="1440160" cy="1380155"/>
          </a:xfrm>
          <a:prstGeom prst="ellipse">
            <a:avLst/>
          </a:prstGeom>
          <a:solidFill>
            <a:srgbClr val="13317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fr-BE" sz="2800" b="0" dirty="0" smtClean="0">
                <a:solidFill>
                  <a:srgbClr val="FFD624"/>
                </a:solidFill>
              </a:rPr>
              <a:t>B.3</a:t>
            </a:r>
            <a:endParaRPr lang="en-GB" sz="2800" b="0" dirty="0">
              <a:solidFill>
                <a:srgbClr val="FFD624"/>
              </a:solidFill>
            </a:endParaRPr>
          </a:p>
        </p:txBody>
      </p:sp>
      <p:sp>
        <p:nvSpPr>
          <p:cNvPr id="26" name="TextBox 25"/>
          <p:cNvSpPr txBox="1"/>
          <p:nvPr/>
        </p:nvSpPr>
        <p:spPr>
          <a:xfrm>
            <a:off x="6516216" y="5157192"/>
            <a:ext cx="2520280" cy="461665"/>
          </a:xfrm>
          <a:prstGeom prst="rect">
            <a:avLst/>
          </a:prstGeom>
          <a:noFill/>
        </p:spPr>
        <p:txBody>
          <a:bodyPr wrap="square" rtlCol="0">
            <a:spAutoFit/>
          </a:bodyPr>
          <a:lstStyle/>
          <a:p>
            <a:r>
              <a:rPr lang="fr-BE" sz="2400" b="0" dirty="0" smtClean="0">
                <a:solidFill>
                  <a:schemeClr val="bg1"/>
                </a:solidFill>
              </a:rPr>
              <a:t>Eco-Innovation</a:t>
            </a:r>
            <a:endParaRPr lang="en-GB" sz="2400" b="0" dirty="0" err="1" smtClean="0">
              <a:solidFill>
                <a:schemeClr val="bg1"/>
              </a:solidFill>
            </a:endParaRPr>
          </a:p>
        </p:txBody>
      </p:sp>
      <p:sp>
        <p:nvSpPr>
          <p:cNvPr id="27" name="TextBox 26"/>
          <p:cNvSpPr txBox="1"/>
          <p:nvPr/>
        </p:nvSpPr>
        <p:spPr>
          <a:xfrm>
            <a:off x="7092280" y="4077072"/>
            <a:ext cx="936104" cy="461665"/>
          </a:xfrm>
          <a:prstGeom prst="rect">
            <a:avLst/>
          </a:prstGeom>
          <a:noFill/>
        </p:spPr>
        <p:txBody>
          <a:bodyPr wrap="square" rtlCol="0">
            <a:spAutoFit/>
          </a:bodyPr>
          <a:lstStyle/>
          <a:p>
            <a:pPr algn="r"/>
            <a:r>
              <a:rPr lang="fr-BE" sz="2400" b="0" dirty="0" smtClean="0">
                <a:solidFill>
                  <a:schemeClr val="bg1"/>
                </a:solidFill>
              </a:rPr>
              <a:t>LIFE</a:t>
            </a:r>
            <a:endParaRPr lang="en-GB" sz="2400" b="0" dirty="0" err="1" smtClean="0">
              <a:solidFill>
                <a:schemeClr val="bg1"/>
              </a:solidFill>
            </a:endParaRPr>
          </a:p>
        </p:txBody>
      </p:sp>
      <p:sp>
        <p:nvSpPr>
          <p:cNvPr id="28" name="TextBox 27"/>
          <p:cNvSpPr txBox="1"/>
          <p:nvPr/>
        </p:nvSpPr>
        <p:spPr>
          <a:xfrm>
            <a:off x="2555776" y="2204864"/>
            <a:ext cx="2386263" cy="830997"/>
          </a:xfrm>
          <a:prstGeom prst="rect">
            <a:avLst/>
          </a:prstGeom>
          <a:noFill/>
        </p:spPr>
        <p:txBody>
          <a:bodyPr wrap="square" rtlCol="0">
            <a:spAutoFit/>
          </a:bodyPr>
          <a:lstStyle/>
          <a:p>
            <a:r>
              <a:rPr lang="fr-BE" sz="2400" b="0" dirty="0" err="1" smtClean="0">
                <a:solidFill>
                  <a:schemeClr val="bg1"/>
                </a:solidFill>
              </a:rPr>
              <a:t>Fast</a:t>
            </a:r>
            <a:r>
              <a:rPr lang="fr-BE" sz="2400" b="0" dirty="0" smtClean="0">
                <a:solidFill>
                  <a:schemeClr val="bg1"/>
                </a:solidFill>
              </a:rPr>
              <a:t> </a:t>
            </a:r>
            <a:r>
              <a:rPr lang="fr-BE" sz="2400" b="0" dirty="0" err="1" smtClean="0">
                <a:solidFill>
                  <a:schemeClr val="bg1"/>
                </a:solidFill>
              </a:rPr>
              <a:t>Track</a:t>
            </a:r>
            <a:r>
              <a:rPr lang="fr-BE" sz="2400" b="0" dirty="0" smtClean="0">
                <a:solidFill>
                  <a:schemeClr val="bg1"/>
                </a:solidFill>
              </a:rPr>
              <a:t> </a:t>
            </a:r>
            <a:br>
              <a:rPr lang="fr-BE" sz="2400" b="0" dirty="0" smtClean="0">
                <a:solidFill>
                  <a:schemeClr val="bg1"/>
                </a:solidFill>
              </a:rPr>
            </a:br>
            <a:r>
              <a:rPr lang="fr-BE" sz="2400" b="0" dirty="0" smtClean="0">
                <a:solidFill>
                  <a:schemeClr val="bg1"/>
                </a:solidFill>
              </a:rPr>
              <a:t>to Innovation</a:t>
            </a:r>
          </a:p>
        </p:txBody>
      </p:sp>
      <p:sp>
        <p:nvSpPr>
          <p:cNvPr id="31" name="TextBox 30"/>
          <p:cNvSpPr txBox="1"/>
          <p:nvPr/>
        </p:nvSpPr>
        <p:spPr>
          <a:xfrm>
            <a:off x="1259632" y="4047455"/>
            <a:ext cx="792088" cy="461665"/>
          </a:xfrm>
          <a:prstGeom prst="rect">
            <a:avLst/>
          </a:prstGeom>
          <a:noFill/>
        </p:spPr>
        <p:txBody>
          <a:bodyPr wrap="square" rtlCol="0">
            <a:spAutoFit/>
          </a:bodyPr>
          <a:lstStyle/>
          <a:p>
            <a:r>
              <a:rPr lang="fr-BE" sz="2400" b="0" dirty="0" smtClean="0">
                <a:solidFill>
                  <a:schemeClr val="bg1"/>
                </a:solidFill>
              </a:rPr>
              <a:t>IEE</a:t>
            </a:r>
            <a:endParaRPr lang="en-GB" sz="2400" b="0" dirty="0" err="1" smtClean="0">
              <a:solidFill>
                <a:schemeClr val="bg1"/>
              </a:solidFill>
            </a:endParaRPr>
          </a:p>
        </p:txBody>
      </p:sp>
      <p:sp>
        <p:nvSpPr>
          <p:cNvPr id="39" name="Bent Arrow 38"/>
          <p:cNvSpPr/>
          <p:nvPr/>
        </p:nvSpPr>
        <p:spPr>
          <a:xfrm>
            <a:off x="3707904" y="3212976"/>
            <a:ext cx="396044" cy="576064"/>
          </a:xfrm>
          <a:prstGeom prst="bent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solidFill>
                <a:schemeClr val="tx1"/>
              </a:solidFill>
            </a:endParaRPr>
          </a:p>
        </p:txBody>
      </p:sp>
      <p:sp>
        <p:nvSpPr>
          <p:cNvPr id="40" name="Bent Arrow 39"/>
          <p:cNvSpPr/>
          <p:nvPr/>
        </p:nvSpPr>
        <p:spPr>
          <a:xfrm rot="10800000">
            <a:off x="2843808" y="4373815"/>
            <a:ext cx="288032" cy="510153"/>
          </a:xfrm>
          <a:prstGeom prst="bent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solidFill>
                <a:schemeClr val="tx1"/>
              </a:solidFill>
            </a:endParaRPr>
          </a:p>
        </p:txBody>
      </p:sp>
      <p:sp>
        <p:nvSpPr>
          <p:cNvPr id="41" name="Bent Arrow 40"/>
          <p:cNvSpPr/>
          <p:nvPr/>
        </p:nvSpPr>
        <p:spPr>
          <a:xfrm rot="10800000" flipH="1">
            <a:off x="3635897" y="4365104"/>
            <a:ext cx="360043" cy="646331"/>
          </a:xfrm>
          <a:prstGeom prst="bent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solidFill>
                <a:schemeClr val="tx1"/>
              </a:solidFill>
            </a:endParaRPr>
          </a:p>
        </p:txBody>
      </p:sp>
    </p:spTree>
    <p:extLst>
      <p:ext uri="{BB962C8B-B14F-4D97-AF65-F5344CB8AC3E}">
        <p14:creationId xmlns:p14="http://schemas.microsoft.com/office/powerpoint/2010/main" val="312097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500" fill="hold"/>
                                        <p:tgtEl>
                                          <p:spTgt spid="41"/>
                                        </p:tgtEl>
                                        <p:attrNameLst>
                                          <p:attrName>ppt_x</p:attrName>
                                        </p:attrNameLst>
                                      </p:cBhvr>
                                      <p:tavLst>
                                        <p:tav tm="0">
                                          <p:val>
                                            <p:strVal val="#ppt_x"/>
                                          </p:val>
                                        </p:tav>
                                        <p:tav tm="100000">
                                          <p:val>
                                            <p:strVal val="#ppt_x"/>
                                          </p:val>
                                        </p:tav>
                                      </p:tavLst>
                                    </p:anim>
                                    <p:anim calcmode="lin" valueType="num">
                                      <p:cBhvr additive="base">
                                        <p:cTn id="6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ppt_x"/>
                                          </p:val>
                                        </p:tav>
                                        <p:tav tm="100000">
                                          <p:val>
                                            <p:strVal val="#ppt_x"/>
                                          </p:val>
                                        </p:tav>
                                      </p:tavLst>
                                    </p:anim>
                                    <p:anim calcmode="lin" valueType="num">
                                      <p:cBhvr additive="base">
                                        <p:cTn id="68" dur="500" fill="hold"/>
                                        <p:tgtEl>
                                          <p:spTgt spid="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additive="base">
                                        <p:cTn id="75" dur="500" fill="hold"/>
                                        <p:tgtEl>
                                          <p:spTgt spid="6"/>
                                        </p:tgtEl>
                                        <p:attrNameLst>
                                          <p:attrName>ppt_x</p:attrName>
                                        </p:attrNameLst>
                                      </p:cBhvr>
                                      <p:tavLst>
                                        <p:tav tm="0">
                                          <p:val>
                                            <p:strVal val="#ppt_x"/>
                                          </p:val>
                                        </p:tav>
                                        <p:tav tm="100000">
                                          <p:val>
                                            <p:strVal val="#ppt_x"/>
                                          </p:val>
                                        </p:tav>
                                      </p:tavLst>
                                    </p:anim>
                                    <p:anim calcmode="lin" valueType="num">
                                      <p:cBhvr additive="base">
                                        <p:cTn id="7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500" fill="hold"/>
                                        <p:tgtEl>
                                          <p:spTgt spid="31"/>
                                        </p:tgtEl>
                                        <p:attrNameLst>
                                          <p:attrName>ppt_x</p:attrName>
                                        </p:attrNameLst>
                                      </p:cBhvr>
                                      <p:tavLst>
                                        <p:tav tm="0">
                                          <p:val>
                                            <p:strVal val="#ppt_x"/>
                                          </p:val>
                                        </p:tav>
                                        <p:tav tm="100000">
                                          <p:val>
                                            <p:strVal val="#ppt_x"/>
                                          </p:val>
                                        </p:tav>
                                      </p:tavLst>
                                    </p:anim>
                                    <p:anim calcmode="lin" valueType="num">
                                      <p:cBhvr additive="base">
                                        <p:cTn id="82" dur="500" fill="hold"/>
                                        <p:tgtEl>
                                          <p:spTgt spid="3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ppt_x"/>
                                          </p:val>
                                        </p:tav>
                                        <p:tav tm="100000">
                                          <p:val>
                                            <p:strVal val="#ppt_x"/>
                                          </p:val>
                                        </p:tav>
                                      </p:tavLst>
                                    </p:anim>
                                    <p:anim calcmode="lin" valueType="num">
                                      <p:cBhvr additive="base">
                                        <p:cTn id="86" dur="500" fill="hold"/>
                                        <p:tgtEl>
                                          <p:spTgt spid="12"/>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additive="base">
                                        <p:cTn id="89" dur="500" fill="hold"/>
                                        <p:tgtEl>
                                          <p:spTgt spid="14"/>
                                        </p:tgtEl>
                                        <p:attrNameLst>
                                          <p:attrName>ppt_x</p:attrName>
                                        </p:attrNameLst>
                                      </p:cBhvr>
                                      <p:tavLst>
                                        <p:tav tm="0">
                                          <p:val>
                                            <p:strVal val="#ppt_x"/>
                                          </p:val>
                                        </p:tav>
                                        <p:tav tm="100000">
                                          <p:val>
                                            <p:strVal val="#ppt_x"/>
                                          </p:val>
                                        </p:tav>
                                      </p:tavLst>
                                    </p:anim>
                                    <p:anim calcmode="lin" valueType="num">
                                      <p:cBhvr additive="base">
                                        <p:cTn id="90" dur="500" fill="hold"/>
                                        <p:tgtEl>
                                          <p:spTgt spid="1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additive="base">
                                        <p:cTn id="93" dur="500" fill="hold"/>
                                        <p:tgtEl>
                                          <p:spTgt spid="15"/>
                                        </p:tgtEl>
                                        <p:attrNameLst>
                                          <p:attrName>ppt_x</p:attrName>
                                        </p:attrNameLst>
                                      </p:cBhvr>
                                      <p:tavLst>
                                        <p:tav tm="0">
                                          <p:val>
                                            <p:strVal val="#ppt_x"/>
                                          </p:val>
                                        </p:tav>
                                        <p:tav tm="100000">
                                          <p:val>
                                            <p:strVal val="#ppt_x"/>
                                          </p:val>
                                        </p:tav>
                                      </p:tavLst>
                                    </p:anim>
                                    <p:anim calcmode="lin" valueType="num">
                                      <p:cBhvr additive="base">
                                        <p:cTn id="9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additive="base">
                                        <p:cTn id="103" dur="500" fill="hold"/>
                                        <p:tgtEl>
                                          <p:spTgt spid="16"/>
                                        </p:tgtEl>
                                        <p:attrNameLst>
                                          <p:attrName>ppt_x</p:attrName>
                                        </p:attrNameLst>
                                      </p:cBhvr>
                                      <p:tavLst>
                                        <p:tav tm="0">
                                          <p:val>
                                            <p:strVal val="#ppt_x"/>
                                          </p:val>
                                        </p:tav>
                                        <p:tav tm="100000">
                                          <p:val>
                                            <p:strVal val="#ppt_x"/>
                                          </p:val>
                                        </p:tav>
                                      </p:tavLst>
                                    </p:anim>
                                    <p:anim calcmode="lin" valueType="num">
                                      <p:cBhvr additive="base">
                                        <p:cTn id="104" dur="500" fill="hold"/>
                                        <p:tgtEl>
                                          <p:spTgt spid="1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fill="hold"/>
                                        <p:tgtEl>
                                          <p:spTgt spid="23"/>
                                        </p:tgtEl>
                                        <p:attrNameLst>
                                          <p:attrName>ppt_x</p:attrName>
                                        </p:attrNameLst>
                                      </p:cBhvr>
                                      <p:tavLst>
                                        <p:tav tm="0">
                                          <p:val>
                                            <p:strVal val="#ppt_x"/>
                                          </p:val>
                                        </p:tav>
                                        <p:tav tm="100000">
                                          <p:val>
                                            <p:strVal val="#ppt_x"/>
                                          </p:val>
                                        </p:tav>
                                      </p:tavLst>
                                    </p:anim>
                                    <p:anim calcmode="lin" valueType="num">
                                      <p:cBhvr additive="base">
                                        <p:cTn id="10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P spid="9" grpId="0"/>
      <p:bldP spid="10" grpId="0" animBg="1"/>
      <p:bldP spid="11" grpId="0"/>
      <p:bldP spid="12" grpId="0" animBg="1"/>
      <p:bldP spid="14" grpId="0"/>
      <p:bldP spid="15" grpId="0"/>
      <p:bldP spid="16" grpId="0" animBg="1"/>
      <p:bldP spid="23" grpId="0"/>
      <p:bldP spid="24" grpId="0"/>
      <p:bldP spid="25" grpId="0" animBg="1"/>
      <p:bldP spid="26" grpId="0"/>
      <p:bldP spid="27" grpId="0"/>
      <p:bldP spid="28" grpId="0"/>
      <p:bldP spid="31" grpId="0"/>
      <p:bldP spid="39" grpId="0" animBg="1"/>
      <p:bldP spid="40" grpId="0" animBg="1"/>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9978" y="1556792"/>
            <a:ext cx="7264045" cy="1037531"/>
          </a:xfrm>
        </p:spPr>
        <p:txBody>
          <a:bodyPr/>
          <a:lstStyle/>
          <a:p>
            <a:r>
              <a:rPr lang="fr-BE" b="1" dirty="0" err="1" smtClean="0"/>
              <a:t>Which</a:t>
            </a:r>
            <a:r>
              <a:rPr lang="fr-BE" b="1" dirty="0" smtClean="0"/>
              <a:t> EMFF actions?</a:t>
            </a:r>
            <a:endParaRPr lang="en-GB"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373" y="2564904"/>
            <a:ext cx="7647131" cy="259228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triped Right Arrow 1"/>
          <p:cNvSpPr/>
          <p:nvPr/>
        </p:nvSpPr>
        <p:spPr>
          <a:xfrm>
            <a:off x="179512" y="3501008"/>
            <a:ext cx="504056" cy="360040"/>
          </a:xfrm>
          <a:prstGeom prst="stripedRight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p>
        </p:txBody>
      </p:sp>
    </p:spTree>
    <p:extLst>
      <p:ext uri="{BB962C8B-B14F-4D97-AF65-F5344CB8AC3E}">
        <p14:creationId xmlns:p14="http://schemas.microsoft.com/office/powerpoint/2010/main" val="163531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935596" y="2708920"/>
            <a:ext cx="7272808" cy="3384525"/>
          </a:xfrm>
        </p:spPr>
        <p:txBody>
          <a:bodyPr/>
          <a:lstStyle/>
          <a:p>
            <a:r>
              <a:rPr lang="fr-BE" dirty="0" err="1" smtClean="0"/>
              <a:t>Delegation</a:t>
            </a:r>
            <a:r>
              <a:rPr lang="fr-BE" dirty="0" smtClean="0"/>
              <a:t> new for DG MARE and </a:t>
            </a:r>
            <a:r>
              <a:rPr lang="fr-BE" dirty="0" err="1" smtClean="0"/>
              <a:t>its</a:t>
            </a:r>
            <a:r>
              <a:rPr lang="fr-BE" dirty="0" smtClean="0"/>
              <a:t> </a:t>
            </a:r>
            <a:r>
              <a:rPr lang="fr-BE" dirty="0" err="1" smtClean="0"/>
              <a:t>stakeholders</a:t>
            </a:r>
            <a:endParaRPr lang="fr-BE" dirty="0" smtClean="0"/>
          </a:p>
          <a:p>
            <a:r>
              <a:rPr lang="fr-BE" dirty="0" err="1" smtClean="0"/>
              <a:t>Delayed</a:t>
            </a:r>
            <a:r>
              <a:rPr lang="fr-BE" dirty="0" smtClean="0"/>
              <a:t> 2014 WP in </a:t>
            </a:r>
            <a:r>
              <a:rPr lang="fr-BE" dirty="0" err="1" smtClean="0"/>
              <a:t>parallel</a:t>
            </a:r>
            <a:r>
              <a:rPr lang="fr-BE" dirty="0" smtClean="0"/>
              <a:t> </a:t>
            </a:r>
            <a:r>
              <a:rPr lang="fr-BE" dirty="0" err="1" smtClean="0"/>
              <a:t>with</a:t>
            </a:r>
            <a:r>
              <a:rPr lang="fr-BE" dirty="0" smtClean="0"/>
              <a:t> 2015 WP</a:t>
            </a:r>
          </a:p>
          <a:p>
            <a:r>
              <a:rPr lang="fr-BE" dirty="0" smtClean="0"/>
              <a:t>New team and new programme in EASME</a:t>
            </a:r>
          </a:p>
          <a:p>
            <a:r>
              <a:rPr lang="fr-BE" dirty="0" err="1" smtClean="0"/>
              <a:t>Many</a:t>
            </a:r>
            <a:r>
              <a:rPr lang="fr-BE" dirty="0" smtClean="0"/>
              <a:t> parties </a:t>
            </a:r>
            <a:r>
              <a:rPr lang="fr-BE" dirty="0" err="1" smtClean="0"/>
              <a:t>involved</a:t>
            </a:r>
            <a:r>
              <a:rPr lang="fr-BE" dirty="0" smtClean="0"/>
              <a:t> in </a:t>
            </a:r>
            <a:r>
              <a:rPr lang="fr-BE" dirty="0" err="1" smtClean="0"/>
              <a:t>implementation</a:t>
            </a:r>
            <a:endParaRPr lang="fr-BE" dirty="0" smtClean="0"/>
          </a:p>
          <a:p>
            <a:endParaRPr lang="fr-BE" dirty="0"/>
          </a:p>
          <a:p>
            <a:endParaRPr lang="fr-BE" dirty="0"/>
          </a:p>
        </p:txBody>
      </p:sp>
      <p:sp>
        <p:nvSpPr>
          <p:cNvPr id="3" name="Title 2"/>
          <p:cNvSpPr>
            <a:spLocks noGrp="1"/>
          </p:cNvSpPr>
          <p:nvPr>
            <p:ph type="title"/>
          </p:nvPr>
        </p:nvSpPr>
        <p:spPr/>
        <p:txBody>
          <a:bodyPr/>
          <a:lstStyle/>
          <a:p>
            <a:r>
              <a:rPr lang="fr-BE" b="1" dirty="0" smtClean="0"/>
              <a:t>Challenges for 2015</a:t>
            </a:r>
            <a:endParaRPr lang="en-GB" b="1" dirty="0"/>
          </a:p>
        </p:txBody>
      </p:sp>
    </p:spTree>
    <p:extLst>
      <p:ext uri="{BB962C8B-B14F-4D97-AF65-F5344CB8AC3E}">
        <p14:creationId xmlns:p14="http://schemas.microsoft.com/office/powerpoint/2010/main" val="180999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935596" y="2204864"/>
            <a:ext cx="7272808" cy="3384525"/>
          </a:xfrm>
        </p:spPr>
        <p:txBody>
          <a:bodyPr/>
          <a:lstStyle/>
          <a:p>
            <a:r>
              <a:rPr lang="en-GB" b="1" dirty="0" smtClean="0">
                <a:solidFill>
                  <a:srgbClr val="FFD624"/>
                </a:solidFill>
              </a:rPr>
              <a:t>Blue growth sectors:</a:t>
            </a:r>
            <a:r>
              <a:rPr lang="en-GB" b="1" dirty="0" smtClean="0"/>
              <a:t> </a:t>
            </a:r>
          </a:p>
          <a:p>
            <a:pPr lvl="1"/>
            <a:r>
              <a:rPr lang="en-GB" dirty="0"/>
              <a:t>C</a:t>
            </a:r>
            <a:r>
              <a:rPr lang="en-GB" b="1" dirty="0" smtClean="0"/>
              <a:t>oastal tourism</a:t>
            </a:r>
          </a:p>
          <a:p>
            <a:pPr lvl="1"/>
            <a:r>
              <a:rPr lang="en-GB" dirty="0" smtClean="0"/>
              <a:t>O</a:t>
            </a:r>
            <a:r>
              <a:rPr lang="en-GB" b="1" dirty="0" smtClean="0"/>
              <a:t>cean energy</a:t>
            </a:r>
            <a:endParaRPr lang="en-GB" dirty="0" smtClean="0"/>
          </a:p>
          <a:p>
            <a:r>
              <a:rPr lang="en-GB" b="1" dirty="0" smtClean="0">
                <a:solidFill>
                  <a:srgbClr val="FFD624"/>
                </a:solidFill>
              </a:rPr>
              <a:t>Knowledge</a:t>
            </a:r>
            <a:r>
              <a:rPr lang="en-GB" b="1" dirty="0">
                <a:solidFill>
                  <a:srgbClr val="FFD624"/>
                </a:solidFill>
              </a:rPr>
              <a:t>, legal certainty and security in the blue </a:t>
            </a:r>
            <a:r>
              <a:rPr lang="en-GB" b="1" dirty="0" smtClean="0">
                <a:solidFill>
                  <a:srgbClr val="FFD624"/>
                </a:solidFill>
              </a:rPr>
              <a:t>economy:</a:t>
            </a:r>
          </a:p>
          <a:p>
            <a:pPr lvl="1"/>
            <a:r>
              <a:rPr lang="fr-BE" dirty="0" smtClean="0"/>
              <a:t>Marine </a:t>
            </a:r>
            <a:r>
              <a:rPr lang="fr-BE" dirty="0" err="1" smtClean="0"/>
              <a:t>knowledge</a:t>
            </a:r>
            <a:endParaRPr lang="fr-BE" dirty="0" smtClean="0"/>
          </a:p>
          <a:p>
            <a:pPr lvl="1"/>
            <a:r>
              <a:rPr lang="fr-BE" dirty="0" smtClean="0"/>
              <a:t>Maritime spatial planning</a:t>
            </a:r>
          </a:p>
          <a:p>
            <a:pPr lvl="1"/>
            <a:r>
              <a:rPr lang="fr-BE" dirty="0" err="1" smtClean="0"/>
              <a:t>Integrated</a:t>
            </a:r>
            <a:r>
              <a:rPr lang="fr-BE" dirty="0" smtClean="0"/>
              <a:t> maritime surveillance</a:t>
            </a:r>
          </a:p>
          <a:p>
            <a:r>
              <a:rPr lang="fr-BE" b="1" dirty="0" err="1">
                <a:solidFill>
                  <a:srgbClr val="FFD624"/>
                </a:solidFill>
              </a:rPr>
              <a:t>Skills</a:t>
            </a:r>
            <a:r>
              <a:rPr lang="fr-BE" b="1" dirty="0">
                <a:solidFill>
                  <a:srgbClr val="FFD624"/>
                </a:solidFill>
              </a:rPr>
              <a:t> </a:t>
            </a:r>
            <a:r>
              <a:rPr lang="fr-BE" b="1" dirty="0" err="1">
                <a:solidFill>
                  <a:srgbClr val="FFD624"/>
                </a:solidFill>
              </a:rPr>
              <a:t>development</a:t>
            </a:r>
            <a:r>
              <a:rPr lang="fr-BE" dirty="0" smtClean="0">
                <a:solidFill>
                  <a:srgbClr val="FFD624"/>
                </a:solidFill>
              </a:rPr>
              <a:t>:</a:t>
            </a:r>
          </a:p>
          <a:p>
            <a:pPr lvl="1"/>
            <a:r>
              <a:rPr lang="fr-BE" dirty="0" smtClean="0"/>
              <a:t>Maritime training </a:t>
            </a:r>
            <a:r>
              <a:rPr lang="fr-BE" dirty="0" err="1" smtClean="0"/>
              <a:t>academies</a:t>
            </a:r>
            <a:endParaRPr lang="en-GB" dirty="0"/>
          </a:p>
          <a:p>
            <a:endParaRPr lang="fr-BE" dirty="0" smtClean="0"/>
          </a:p>
        </p:txBody>
      </p:sp>
      <p:sp>
        <p:nvSpPr>
          <p:cNvPr id="3" name="Title 2"/>
          <p:cNvSpPr>
            <a:spLocks noGrp="1"/>
          </p:cNvSpPr>
          <p:nvPr>
            <p:ph type="title"/>
          </p:nvPr>
        </p:nvSpPr>
        <p:spPr>
          <a:xfrm>
            <a:off x="939978" y="1412776"/>
            <a:ext cx="7264045" cy="1037531"/>
          </a:xfrm>
        </p:spPr>
        <p:txBody>
          <a:bodyPr/>
          <a:lstStyle/>
          <a:p>
            <a:r>
              <a:rPr lang="fr-BE" b="1" dirty="0" smtClean="0"/>
              <a:t>EMFF 2014 </a:t>
            </a:r>
            <a:r>
              <a:rPr lang="fr-BE" b="1" dirty="0" err="1" smtClean="0"/>
              <a:t>implementation</a:t>
            </a:r>
            <a:endParaRPr lang="en-GB" b="1" dirty="0"/>
          </a:p>
        </p:txBody>
      </p:sp>
    </p:spTree>
    <p:extLst>
      <p:ext uri="{BB962C8B-B14F-4D97-AF65-F5344CB8AC3E}">
        <p14:creationId xmlns:p14="http://schemas.microsoft.com/office/powerpoint/2010/main" val="105835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EAS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13014</TotalTime>
  <Words>910</Words>
  <Application>Microsoft Office PowerPoint</Application>
  <PresentationFormat>On-screen Show (4:3)</PresentationFormat>
  <Paragraphs>168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EASME</vt:lpstr>
      <vt:lpstr>PowerPoint Presentation</vt:lpstr>
      <vt:lpstr>Overview</vt:lpstr>
      <vt:lpstr>Delegation</vt:lpstr>
      <vt:lpstr>Delegation in practice</vt:lpstr>
      <vt:lpstr>Why delegation?</vt:lpstr>
      <vt:lpstr>Why EASME?</vt:lpstr>
      <vt:lpstr>Which EMFF actions?</vt:lpstr>
      <vt:lpstr>Challenges for 2015</vt:lpstr>
      <vt:lpstr>EMFF 2014 implementation</vt:lpstr>
      <vt:lpstr>EMFF 2015 starting</vt:lpstr>
      <vt:lpstr>What's in it for you?</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KAMPL Alenka (EAC)</cp:lastModifiedBy>
  <cp:revision>229</cp:revision>
  <cp:lastPrinted>2015-04-17T07:09:12Z</cp:lastPrinted>
  <dcterms:created xsi:type="dcterms:W3CDTF">2011-10-28T10:25:18Z</dcterms:created>
  <dcterms:modified xsi:type="dcterms:W3CDTF">2015-04-20T06:18:31Z</dcterms:modified>
</cp:coreProperties>
</file>