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14"/>
  </p:notesMasterIdLst>
  <p:handoutMasterIdLst>
    <p:handoutMasterId r:id="rId15"/>
  </p:handoutMasterIdLst>
  <p:sldIdLst>
    <p:sldId id="274" r:id="rId2"/>
    <p:sldId id="375" r:id="rId3"/>
    <p:sldId id="373" r:id="rId4"/>
    <p:sldId id="376" r:id="rId5"/>
    <p:sldId id="379" r:id="rId6"/>
    <p:sldId id="380" r:id="rId7"/>
    <p:sldId id="377" r:id="rId8"/>
    <p:sldId id="378" r:id="rId9"/>
    <p:sldId id="381" r:id="rId10"/>
    <p:sldId id="382" r:id="rId11"/>
    <p:sldId id="383" r:id="rId12"/>
    <p:sldId id="384"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5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E7"/>
    <a:srgbClr val="0068AE"/>
    <a:srgbClr val="00589C"/>
    <a:srgbClr val="25567B"/>
    <a:srgbClr val="00314D"/>
    <a:srgbClr val="69ABDC"/>
    <a:srgbClr val="000000"/>
    <a:srgbClr val="B2E2E8"/>
    <a:srgbClr val="FF0000"/>
    <a:srgbClr val="A6F4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59" autoAdjust="0"/>
    <p:restoredTop sz="66381" autoAdjust="0"/>
  </p:normalViewPr>
  <p:slideViewPr>
    <p:cSldViewPr showGuides="1">
      <p:cViewPr varScale="1">
        <p:scale>
          <a:sx n="62" d="100"/>
          <a:sy n="62" d="100"/>
        </p:scale>
        <p:origin x="1890" y="66"/>
      </p:cViewPr>
      <p:guideLst>
        <p:guide orient="horz" pos="2160"/>
        <p:guide pos="285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042"/>
    </p:cViewPr>
  </p:sorterViewPr>
  <p:notesViewPr>
    <p:cSldViewPr showGuides="1">
      <p:cViewPr varScale="1">
        <p:scale>
          <a:sx n="50" d="100"/>
          <a:sy n="50" d="100"/>
        </p:scale>
        <p:origin x="-1908" y="-9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fontAlgn="auto" hangingPunct="1">
              <a:spcBef>
                <a:spcPct val="0"/>
              </a:spcBef>
              <a:spcAft>
                <a:spcPts val="0"/>
              </a:spcAft>
              <a:buClrTx/>
              <a:buFontTx/>
              <a:buNone/>
              <a:defRPr sz="1200" b="0">
                <a:effectLst/>
                <a:latin typeface="Times" pitchFamily="18" charset="0"/>
              </a:defRPr>
            </a:lvl1pPr>
          </a:lstStyle>
          <a:p>
            <a:pPr>
              <a:defRPr/>
            </a:pPr>
            <a:endParaRPr lang="fr-FR"/>
          </a:p>
        </p:txBody>
      </p:sp>
      <p:sp>
        <p:nvSpPr>
          <p:cNvPr id="4198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ct val="0"/>
              </a:spcBef>
              <a:spcAft>
                <a:spcPts val="0"/>
              </a:spcAft>
              <a:buClrTx/>
              <a:buFontTx/>
              <a:buNone/>
              <a:defRPr sz="1200" b="0">
                <a:effectLst/>
                <a:latin typeface="Times" pitchFamily="18" charset="0"/>
              </a:defRPr>
            </a:lvl1pPr>
          </a:lstStyle>
          <a:p>
            <a:pPr>
              <a:defRPr/>
            </a:pPr>
            <a:endParaRPr lang="fr-FR"/>
          </a:p>
        </p:txBody>
      </p:sp>
      <p:sp>
        <p:nvSpPr>
          <p:cNvPr id="4198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fontAlgn="auto" hangingPunct="1">
              <a:spcBef>
                <a:spcPct val="0"/>
              </a:spcBef>
              <a:spcAft>
                <a:spcPts val="0"/>
              </a:spcAft>
              <a:buClrTx/>
              <a:buFontTx/>
              <a:buNone/>
              <a:defRPr sz="1200" b="0">
                <a:effectLst/>
                <a:latin typeface="Times" pitchFamily="18" charset="0"/>
              </a:defRPr>
            </a:lvl1pPr>
          </a:lstStyle>
          <a:p>
            <a:pPr>
              <a:defRPr/>
            </a:pPr>
            <a:endParaRPr lang="fr-FR"/>
          </a:p>
        </p:txBody>
      </p:sp>
      <p:sp>
        <p:nvSpPr>
          <p:cNvPr id="4198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ct val="0"/>
              </a:spcBef>
              <a:spcAft>
                <a:spcPts val="0"/>
              </a:spcAft>
              <a:buClrTx/>
              <a:buFontTx/>
              <a:buNone/>
              <a:defRPr sz="1200" b="0">
                <a:latin typeface="Times" panose="02020603050405020304" pitchFamily="18" charset="0"/>
              </a:defRPr>
            </a:lvl1pPr>
          </a:lstStyle>
          <a:p>
            <a:pPr>
              <a:defRPr/>
            </a:pPr>
            <a:fld id="{0C2DE0AB-9D0C-43B4-AD5C-BA2250306DEF}" type="slidenum">
              <a:rPr lang="fr-FR" altLang="de-DE"/>
              <a:pPr>
                <a:defRPr/>
              </a:pPr>
              <a:t>‹Nr.›</a:t>
            </a:fld>
            <a:endParaRPr lang="fr-FR" altLang="de-DE"/>
          </a:p>
        </p:txBody>
      </p:sp>
    </p:spTree>
    <p:extLst>
      <p:ext uri="{BB962C8B-B14F-4D97-AF65-F5344CB8AC3E}">
        <p14:creationId xmlns:p14="http://schemas.microsoft.com/office/powerpoint/2010/main" val="3626226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fontAlgn="auto" hangingPunct="1">
              <a:spcBef>
                <a:spcPct val="0"/>
              </a:spcBef>
              <a:spcAft>
                <a:spcPts val="0"/>
              </a:spcAft>
              <a:buClrTx/>
              <a:buFontTx/>
              <a:buNone/>
              <a:defRPr sz="1200" b="0">
                <a:effectLst/>
                <a:latin typeface="Times" pitchFamily="18" charset="0"/>
              </a:defRPr>
            </a:lvl1pPr>
          </a:lstStyle>
          <a:p>
            <a:pPr>
              <a:defRPr/>
            </a:pPr>
            <a:endParaRPr lang="fr-FR"/>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ct val="0"/>
              </a:spcBef>
              <a:spcAft>
                <a:spcPts val="0"/>
              </a:spcAft>
              <a:buClrTx/>
              <a:buFontTx/>
              <a:buNone/>
              <a:defRPr sz="1200" b="0">
                <a:effectLst/>
                <a:latin typeface="Times" pitchFamily="18" charset="0"/>
              </a:defRPr>
            </a:lvl1pPr>
          </a:lstStyle>
          <a:p>
            <a:pPr>
              <a:defRPr/>
            </a:pPr>
            <a:endParaRPr lang="fr-FR"/>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Click to edit Master text styles</a:t>
            </a:r>
          </a:p>
          <a:p>
            <a:pPr lvl="1"/>
            <a:r>
              <a:rPr lang="fr-FR" noProof="0"/>
              <a:t>Second level</a:t>
            </a:r>
          </a:p>
          <a:p>
            <a:pPr lvl="2"/>
            <a:r>
              <a:rPr lang="fr-FR" noProof="0"/>
              <a:t>Third level</a:t>
            </a:r>
          </a:p>
          <a:p>
            <a:pPr lvl="3"/>
            <a:r>
              <a:rPr lang="fr-FR" noProof="0"/>
              <a:t>Fourth level</a:t>
            </a:r>
          </a:p>
          <a:p>
            <a:pPr lvl="4"/>
            <a:r>
              <a:rPr lang="fr-FR" noProof="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fontAlgn="auto" hangingPunct="1">
              <a:spcBef>
                <a:spcPct val="0"/>
              </a:spcBef>
              <a:spcAft>
                <a:spcPts val="0"/>
              </a:spcAft>
              <a:buClrTx/>
              <a:buFontTx/>
              <a:buNone/>
              <a:defRPr sz="1200" b="0">
                <a:effectLst/>
                <a:latin typeface="Times" pitchFamily="18" charset="0"/>
              </a:defRPr>
            </a:lvl1pPr>
          </a:lstStyle>
          <a:p>
            <a:pPr>
              <a:defRPr/>
            </a:pPr>
            <a:endParaRPr lang="fr-FR"/>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ct val="0"/>
              </a:spcBef>
              <a:spcAft>
                <a:spcPts val="0"/>
              </a:spcAft>
              <a:buClrTx/>
              <a:buFontTx/>
              <a:buNone/>
              <a:defRPr sz="1200" b="0">
                <a:latin typeface="Times" panose="02020603050405020304" pitchFamily="18" charset="0"/>
              </a:defRPr>
            </a:lvl1pPr>
          </a:lstStyle>
          <a:p>
            <a:pPr>
              <a:defRPr/>
            </a:pPr>
            <a:fld id="{B5A6521F-15D7-46BD-9FC0-FD66C911AD38}" type="slidenum">
              <a:rPr lang="fr-FR" altLang="de-DE"/>
              <a:pPr>
                <a:defRPr/>
              </a:pPr>
              <a:t>‹Nr.›</a:t>
            </a:fld>
            <a:endParaRPr lang="fr-FR" altLang="de-DE"/>
          </a:p>
        </p:txBody>
      </p:sp>
    </p:spTree>
    <p:extLst>
      <p:ext uri="{BB962C8B-B14F-4D97-AF65-F5344CB8AC3E}">
        <p14:creationId xmlns:p14="http://schemas.microsoft.com/office/powerpoint/2010/main" val="22306416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manida.awi.d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lstStyle/>
          <a:p>
            <a:pPr marL="171450" indent="-171450">
              <a:buFontTx/>
              <a:buChar char="-"/>
              <a:defRPr/>
            </a:pPr>
            <a:endParaRPr lang="en-GB" dirty="0"/>
          </a:p>
        </p:txBody>
      </p:sp>
      <p:sp>
        <p:nvSpPr>
          <p:cNvPr id="512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Aft>
                <a:spcPct val="0"/>
              </a:spcAft>
            </a:pPr>
            <a:fld id="{41667D52-C09C-4835-8811-9ADDDF984DDB}" type="slidenum">
              <a:rPr lang="fr-FR" altLang="de-DE" smtClean="0">
                <a:latin typeface="Times" panose="02020603050405020304" pitchFamily="18" charset="0"/>
              </a:rPr>
              <a:pPr fontAlgn="base">
                <a:spcAft>
                  <a:spcPct val="0"/>
                </a:spcAft>
              </a:pPr>
              <a:t>1</a:t>
            </a:fld>
            <a:endParaRPr lang="fr-FR" altLang="de-DE" dirty="0">
              <a:latin typeface="Times" panose="02020603050405020304" pitchFamily="18" charset="0"/>
            </a:endParaRPr>
          </a:p>
        </p:txBody>
      </p:sp>
    </p:spTree>
    <p:extLst>
      <p:ext uri="{BB962C8B-B14F-4D97-AF65-F5344CB8AC3E}">
        <p14:creationId xmlns:p14="http://schemas.microsoft.com/office/powerpoint/2010/main" val="4071523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fontAlgn="base"/>
            <a:r>
              <a:rPr lang="en-US" sz="1200" b="1" i="0" kern="1200" dirty="0" smtClean="0">
                <a:solidFill>
                  <a:schemeClr val="tx1"/>
                </a:solidFill>
                <a:effectLst/>
                <a:latin typeface="Times" pitchFamily="18" charset="0"/>
                <a:ea typeface="+mn-ea"/>
                <a:cs typeface="+mn-cs"/>
              </a:rPr>
              <a:t>Main challenges for research and implementation</a:t>
            </a:r>
          </a:p>
          <a:p>
            <a:pPr fontAlgn="base"/>
            <a:r>
              <a:rPr lang="en-US" sz="1200" b="1" i="0" kern="1200" dirty="0" smtClean="0">
                <a:solidFill>
                  <a:schemeClr val="tx1"/>
                </a:solidFill>
                <a:effectLst/>
                <a:latin typeface="Times" pitchFamily="18" charset="0"/>
                <a:ea typeface="+mn-ea"/>
                <a:cs typeface="+mn-cs"/>
              </a:rPr>
              <a:t>Metadata integration, harmonization and aggregation</a:t>
            </a:r>
            <a:r>
              <a:rPr lang="en-US" sz="1200" b="0" i="0" kern="1200" dirty="0" smtClean="0">
                <a:solidFill>
                  <a:schemeClr val="tx1"/>
                </a:solidFill>
                <a:effectLst/>
                <a:latin typeface="Times" pitchFamily="18" charset="0"/>
                <a:ea typeface="+mn-ea"/>
                <a:cs typeface="+mn-cs"/>
              </a:rPr>
              <a:t/>
            </a:r>
            <a:br>
              <a:rPr lang="en-US" sz="1200" b="0" i="0" kern="1200" dirty="0" smtClean="0">
                <a:solidFill>
                  <a:schemeClr val="tx1"/>
                </a:solidFill>
                <a:effectLst/>
                <a:latin typeface="Times" pitchFamily="18" charset="0"/>
                <a:ea typeface="+mn-ea"/>
                <a:cs typeface="+mn-cs"/>
              </a:rPr>
            </a:br>
            <a:r>
              <a:rPr lang="en-US" sz="1200" b="0" i="0" kern="1200" dirty="0" smtClean="0">
                <a:solidFill>
                  <a:schemeClr val="tx1"/>
                </a:solidFill>
                <a:effectLst/>
                <a:latin typeface="Times" pitchFamily="18" charset="0"/>
                <a:ea typeface="+mn-ea"/>
                <a:cs typeface="+mn-cs"/>
              </a:rPr>
              <a:t>Data from three national large-scale data e-infrastructures (PANGAEA, </a:t>
            </a:r>
            <a:r>
              <a:rPr lang="en-US" sz="1200" b="0" i="0" kern="1200" dirty="0" err="1" smtClean="0">
                <a:solidFill>
                  <a:schemeClr val="tx1"/>
                </a:solidFill>
                <a:effectLst/>
                <a:latin typeface="Times" pitchFamily="18" charset="0"/>
                <a:ea typeface="+mn-ea"/>
                <a:cs typeface="+mn-cs"/>
              </a:rPr>
              <a:t>COSYNA</a:t>
            </a:r>
            <a:r>
              <a:rPr lang="en-US" sz="1200" b="0" i="0" kern="1200" dirty="0" smtClean="0">
                <a:solidFill>
                  <a:schemeClr val="tx1"/>
                </a:solidFill>
                <a:effectLst/>
                <a:latin typeface="Times" pitchFamily="18" charset="0"/>
                <a:ea typeface="+mn-ea"/>
                <a:cs typeface="+mn-cs"/>
              </a:rPr>
              <a:t>, </a:t>
            </a:r>
            <a:r>
              <a:rPr lang="en-US" sz="1200" b="0" i="0" kern="1200" dirty="0" err="1" smtClean="0">
                <a:solidFill>
                  <a:schemeClr val="tx1"/>
                </a:solidFill>
                <a:effectLst/>
                <a:latin typeface="Times" pitchFamily="18" charset="0"/>
                <a:ea typeface="+mn-ea"/>
                <a:cs typeface="+mn-cs"/>
              </a:rPr>
              <a:t>GDI-BSH</a:t>
            </a:r>
            <a:r>
              <a:rPr lang="en-US" sz="1200" b="0" i="0" kern="1200" dirty="0" smtClean="0">
                <a:solidFill>
                  <a:schemeClr val="tx1"/>
                </a:solidFill>
                <a:effectLst/>
                <a:latin typeface="Times" pitchFamily="18" charset="0"/>
                <a:ea typeface="+mn-ea"/>
                <a:cs typeface="+mn-cs"/>
              </a:rPr>
              <a:t>) and at least three national publication e-infrastructures (</a:t>
            </a:r>
            <a:r>
              <a:rPr lang="en-US" sz="1200" b="0" i="0" kern="1200" dirty="0" err="1" smtClean="0">
                <a:solidFill>
                  <a:schemeClr val="tx1"/>
                </a:solidFill>
                <a:effectLst/>
                <a:latin typeface="Times" pitchFamily="18" charset="0"/>
                <a:ea typeface="+mn-ea"/>
                <a:cs typeface="+mn-cs"/>
              </a:rPr>
              <a:t>ePIC</a:t>
            </a:r>
            <a:r>
              <a:rPr lang="en-US" sz="1200" b="0" i="0" kern="1200" dirty="0" smtClean="0">
                <a:solidFill>
                  <a:schemeClr val="tx1"/>
                </a:solidFill>
                <a:effectLst/>
                <a:latin typeface="Times" pitchFamily="18" charset="0"/>
                <a:ea typeface="+mn-ea"/>
                <a:cs typeface="+mn-cs"/>
              </a:rPr>
              <a:t>, </a:t>
            </a:r>
            <a:r>
              <a:rPr lang="en-US" sz="1200" b="0" i="0" kern="1200" dirty="0" err="1" smtClean="0">
                <a:solidFill>
                  <a:schemeClr val="tx1"/>
                </a:solidFill>
                <a:effectLst/>
                <a:latin typeface="Times" pitchFamily="18" charset="0"/>
                <a:ea typeface="+mn-ea"/>
                <a:cs typeface="+mn-cs"/>
              </a:rPr>
              <a:t>HZG_pubRep</a:t>
            </a:r>
            <a:r>
              <a:rPr lang="en-US" sz="1200" b="0" i="0" kern="1200" dirty="0" smtClean="0">
                <a:solidFill>
                  <a:schemeClr val="tx1"/>
                </a:solidFill>
                <a:effectLst/>
                <a:latin typeface="Times" pitchFamily="18" charset="0"/>
                <a:ea typeface="+mn-ea"/>
                <a:cs typeface="+mn-cs"/>
              </a:rPr>
              <a:t>, </a:t>
            </a:r>
            <a:r>
              <a:rPr lang="en-US" sz="1200" b="0" i="0" kern="1200" dirty="0" err="1" smtClean="0">
                <a:solidFill>
                  <a:schemeClr val="tx1"/>
                </a:solidFill>
                <a:effectLst/>
                <a:latin typeface="Times" pitchFamily="18" charset="0"/>
                <a:ea typeface="+mn-ea"/>
                <a:cs typeface="+mn-cs"/>
              </a:rPr>
              <a:t>OceanRep</a:t>
            </a:r>
            <a:r>
              <a:rPr lang="en-US" sz="1200" b="0" i="0" kern="1200" dirty="0" smtClean="0">
                <a:solidFill>
                  <a:schemeClr val="tx1"/>
                </a:solidFill>
                <a:effectLst/>
                <a:latin typeface="Times" pitchFamily="18" charset="0"/>
                <a:ea typeface="+mn-ea"/>
                <a:cs typeface="+mn-cs"/>
              </a:rPr>
              <a:t>) will be aggregated into a central metadata catalogue. Dynamic procedures for harmonization and integration of content will be developed using common vocabulary, terms (ontology).</a:t>
            </a:r>
          </a:p>
          <a:p>
            <a:pPr fontAlgn="base"/>
            <a:r>
              <a:rPr lang="en-US" sz="1200" b="1" i="0" kern="1200" dirty="0" smtClean="0">
                <a:solidFill>
                  <a:schemeClr val="tx1"/>
                </a:solidFill>
                <a:effectLst/>
                <a:latin typeface="Times" pitchFamily="18" charset="0"/>
                <a:ea typeface="+mn-ea"/>
                <a:cs typeface="+mn-cs"/>
              </a:rPr>
              <a:t>Ingestion and workflow</a:t>
            </a:r>
            <a:r>
              <a:rPr lang="en-US" sz="1200" b="0" i="0" kern="1200" dirty="0" smtClean="0">
                <a:solidFill>
                  <a:schemeClr val="tx1"/>
                </a:solidFill>
                <a:effectLst/>
                <a:latin typeface="Times" pitchFamily="18" charset="0"/>
                <a:ea typeface="+mn-ea"/>
                <a:cs typeface="+mn-cs"/>
              </a:rPr>
              <a:t/>
            </a:r>
            <a:br>
              <a:rPr lang="en-US" sz="1200" b="0" i="0" kern="1200" dirty="0" smtClean="0">
                <a:solidFill>
                  <a:schemeClr val="tx1"/>
                </a:solidFill>
                <a:effectLst/>
                <a:latin typeface="Times" pitchFamily="18" charset="0"/>
                <a:ea typeface="+mn-ea"/>
                <a:cs typeface="+mn-cs"/>
              </a:rPr>
            </a:br>
            <a:r>
              <a:rPr lang="en-US" sz="1200" b="0" i="0" kern="1200" dirty="0" smtClean="0">
                <a:solidFill>
                  <a:schemeClr val="tx1"/>
                </a:solidFill>
                <a:effectLst/>
                <a:latin typeface="Times" pitchFamily="18" charset="0"/>
                <a:ea typeface="+mn-ea"/>
                <a:cs typeface="+mn-cs"/>
              </a:rPr>
              <a:t>We are planning to evaluate the current ingestion and workflow procedures at the distinct partner e-infrastructures; the goal is to be able to suggest new dissemination solutions as well as the establishment of data curation and customer support </a:t>
            </a:r>
            <a:r>
              <a:rPr lang="en-US" sz="1200" b="0" i="0" kern="1200" dirty="0" err="1" smtClean="0">
                <a:solidFill>
                  <a:schemeClr val="tx1"/>
                </a:solidFill>
                <a:effectLst/>
                <a:latin typeface="Times" pitchFamily="18" charset="0"/>
                <a:ea typeface="+mn-ea"/>
                <a:cs typeface="+mn-cs"/>
              </a:rPr>
              <a:t>centres</a:t>
            </a:r>
            <a:r>
              <a:rPr lang="en-US" sz="1200" b="0" i="0" kern="1200" dirty="0" smtClean="0">
                <a:solidFill>
                  <a:schemeClr val="tx1"/>
                </a:solidFill>
                <a:effectLst/>
                <a:latin typeface="Times" pitchFamily="18" charset="0"/>
                <a:ea typeface="+mn-ea"/>
                <a:cs typeface="+mn-cs"/>
              </a:rPr>
              <a:t>, both aiming at concrete improvements in the quality of the end data products. With a view to more automation we will improve the standardization of attaching sensor networks (e.g., </a:t>
            </a:r>
            <a:r>
              <a:rPr lang="en-US" sz="1200" b="0" i="0" kern="1200" dirty="0" err="1" smtClean="0">
                <a:solidFill>
                  <a:schemeClr val="tx1"/>
                </a:solidFill>
                <a:effectLst/>
                <a:latin typeface="Times" pitchFamily="18" charset="0"/>
                <a:ea typeface="+mn-ea"/>
                <a:cs typeface="+mn-cs"/>
              </a:rPr>
              <a:t>OGC</a:t>
            </a:r>
            <a:r>
              <a:rPr lang="en-US" sz="1200" b="0" i="0" kern="1200" dirty="0" smtClean="0">
                <a:solidFill>
                  <a:schemeClr val="tx1"/>
                </a:solidFill>
                <a:effectLst/>
                <a:latin typeface="Times" pitchFamily="18" charset="0"/>
                <a:ea typeface="+mn-ea"/>
                <a:cs typeface="+mn-cs"/>
              </a:rPr>
              <a:t>/</a:t>
            </a:r>
            <a:r>
              <a:rPr lang="en-US" sz="1200" b="0" i="0" kern="1200" dirty="0" err="1" smtClean="0">
                <a:solidFill>
                  <a:schemeClr val="tx1"/>
                </a:solidFill>
                <a:effectLst/>
                <a:latin typeface="Times" pitchFamily="18" charset="0"/>
                <a:ea typeface="+mn-ea"/>
                <a:cs typeface="+mn-cs"/>
              </a:rPr>
              <a:t>SWE</a:t>
            </a:r>
            <a:r>
              <a:rPr lang="en-US" sz="1200" b="0" i="0" kern="1200" dirty="0" smtClean="0">
                <a:solidFill>
                  <a:schemeClr val="tx1"/>
                </a:solidFill>
                <a:effectLst/>
                <a:latin typeface="Times" pitchFamily="18" charset="0"/>
                <a:ea typeface="+mn-ea"/>
                <a:cs typeface="+mn-cs"/>
              </a:rPr>
              <a:t> standards) as well as future versions of </a:t>
            </a:r>
            <a:r>
              <a:rPr lang="en-US" sz="1200" b="0" i="0" kern="1200" dirty="0" err="1" smtClean="0">
                <a:solidFill>
                  <a:schemeClr val="tx1"/>
                </a:solidFill>
                <a:effectLst/>
                <a:latin typeface="Times" pitchFamily="18" charset="0"/>
                <a:ea typeface="+mn-ea"/>
                <a:cs typeface="+mn-cs"/>
              </a:rPr>
              <a:t>DSHIP</a:t>
            </a:r>
            <a:r>
              <a:rPr lang="en-US" sz="1200" b="0" i="0" kern="1200" dirty="0" smtClean="0">
                <a:solidFill>
                  <a:schemeClr val="tx1"/>
                </a:solidFill>
                <a:effectLst/>
                <a:latin typeface="Times" pitchFamily="18" charset="0"/>
                <a:ea typeface="+mn-ea"/>
                <a:cs typeface="+mn-cs"/>
              </a:rPr>
              <a:t> (ship information system), a de-facto standard for research vessels, to repository and portal solutions.</a:t>
            </a:r>
          </a:p>
          <a:p>
            <a:pPr fontAlgn="base"/>
            <a:r>
              <a:rPr lang="en-US" sz="1200" b="1" i="0" kern="1200" dirty="0" smtClean="0">
                <a:solidFill>
                  <a:schemeClr val="tx1"/>
                </a:solidFill>
                <a:effectLst/>
                <a:latin typeface="Times" pitchFamily="18" charset="0"/>
                <a:ea typeface="+mn-ea"/>
                <a:cs typeface="+mn-cs"/>
              </a:rPr>
              <a:t>Discovery, View, Download and Dissemination services</a:t>
            </a:r>
            <a:r>
              <a:rPr lang="en-US" sz="1200" b="0" i="0" kern="1200" dirty="0" smtClean="0">
                <a:solidFill>
                  <a:schemeClr val="tx1"/>
                </a:solidFill>
                <a:effectLst/>
                <a:latin typeface="Times" pitchFamily="18" charset="0"/>
                <a:ea typeface="+mn-ea"/>
                <a:cs typeface="+mn-cs"/>
              </a:rPr>
              <a:t/>
            </a:r>
            <a:br>
              <a:rPr lang="en-US" sz="1200" b="0" i="0" kern="1200" dirty="0" smtClean="0">
                <a:solidFill>
                  <a:schemeClr val="tx1"/>
                </a:solidFill>
                <a:effectLst/>
                <a:latin typeface="Times" pitchFamily="18" charset="0"/>
                <a:ea typeface="+mn-ea"/>
                <a:cs typeface="+mn-cs"/>
              </a:rPr>
            </a:br>
            <a:r>
              <a:rPr lang="en-US" sz="1200" b="0" i="0" kern="1200" dirty="0" smtClean="0">
                <a:solidFill>
                  <a:schemeClr val="tx1"/>
                </a:solidFill>
                <a:effectLst/>
                <a:latin typeface="Times" pitchFamily="18" charset="0"/>
                <a:ea typeface="+mn-ea"/>
                <a:cs typeface="+mn-cs"/>
              </a:rPr>
              <a:t>We are planning to develop a series of content-specific services to enable coherent discovery and visualization (search/browse and mapping services) as well as dissemination of content at European and International levels. Intense exchange of ideas/wishes with scientists will take place.</a:t>
            </a:r>
          </a:p>
          <a:p>
            <a:endParaRPr lang="en-US" dirty="0"/>
          </a:p>
        </p:txBody>
      </p:sp>
      <p:sp>
        <p:nvSpPr>
          <p:cNvPr id="4" name="Foliennummernplatzhalter 3"/>
          <p:cNvSpPr>
            <a:spLocks noGrp="1"/>
          </p:cNvSpPr>
          <p:nvPr>
            <p:ph type="sldNum" sz="quarter" idx="10"/>
          </p:nvPr>
        </p:nvSpPr>
        <p:spPr/>
        <p:txBody>
          <a:bodyPr/>
          <a:lstStyle/>
          <a:p>
            <a:pPr>
              <a:defRPr/>
            </a:pPr>
            <a:fld id="{B5A6521F-15D7-46BD-9FC0-FD66C911AD38}" type="slidenum">
              <a:rPr lang="fr-FR" altLang="de-DE" smtClean="0"/>
              <a:pPr>
                <a:defRPr/>
              </a:pPr>
              <a:t>10</a:t>
            </a:fld>
            <a:endParaRPr lang="fr-FR" altLang="de-DE"/>
          </a:p>
        </p:txBody>
      </p:sp>
    </p:spTree>
    <p:extLst>
      <p:ext uri="{BB962C8B-B14F-4D97-AF65-F5344CB8AC3E}">
        <p14:creationId xmlns:p14="http://schemas.microsoft.com/office/powerpoint/2010/main" val="798330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US" dirty="0" smtClean="0"/>
              <a:t>Overcoming those challenges is of</a:t>
            </a:r>
            <a:r>
              <a:rPr lang="en-US" baseline="0" dirty="0" smtClean="0"/>
              <a:t> global interest.</a:t>
            </a:r>
          </a:p>
          <a:p>
            <a:pPr marL="171450" indent="-171450">
              <a:buFont typeface="Arial" panose="020B0604020202020204" pitchFamily="34" charset="0"/>
              <a:buChar char="•"/>
            </a:pPr>
            <a:r>
              <a:rPr lang="en-US" baseline="0" dirty="0" smtClean="0"/>
              <a:t>Joint action should be taken in an inclusive manner</a:t>
            </a:r>
          </a:p>
          <a:p>
            <a:pPr marL="0" indent="0">
              <a:buFont typeface="Arial" panose="020B0604020202020204" pitchFamily="34" charset="0"/>
              <a:buNone/>
            </a:pPr>
            <a:endParaRPr lang="en-US" dirty="0"/>
          </a:p>
        </p:txBody>
      </p:sp>
      <p:sp>
        <p:nvSpPr>
          <p:cNvPr id="4" name="Foliennummernplatzhalter 3"/>
          <p:cNvSpPr>
            <a:spLocks noGrp="1"/>
          </p:cNvSpPr>
          <p:nvPr>
            <p:ph type="sldNum" sz="quarter" idx="10"/>
          </p:nvPr>
        </p:nvSpPr>
        <p:spPr/>
        <p:txBody>
          <a:bodyPr/>
          <a:lstStyle/>
          <a:p>
            <a:pPr>
              <a:defRPr/>
            </a:pPr>
            <a:fld id="{B5A6521F-15D7-46BD-9FC0-FD66C911AD38}" type="slidenum">
              <a:rPr lang="fr-FR" altLang="de-DE" smtClean="0"/>
              <a:pPr>
                <a:defRPr/>
              </a:pPr>
              <a:t>11</a:t>
            </a:fld>
            <a:endParaRPr lang="fr-FR" altLang="de-DE"/>
          </a:p>
        </p:txBody>
      </p:sp>
    </p:spTree>
    <p:extLst>
      <p:ext uri="{BB962C8B-B14F-4D97-AF65-F5344CB8AC3E}">
        <p14:creationId xmlns:p14="http://schemas.microsoft.com/office/powerpoint/2010/main" val="3698346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How can Germany work complimentarily to the EU</a:t>
            </a:r>
            <a:endParaRPr lang="en-US" dirty="0"/>
          </a:p>
        </p:txBody>
      </p:sp>
      <p:sp>
        <p:nvSpPr>
          <p:cNvPr id="4" name="Foliennummernplatzhalter 3"/>
          <p:cNvSpPr>
            <a:spLocks noGrp="1"/>
          </p:cNvSpPr>
          <p:nvPr>
            <p:ph type="sldNum" sz="quarter" idx="10"/>
          </p:nvPr>
        </p:nvSpPr>
        <p:spPr/>
        <p:txBody>
          <a:bodyPr/>
          <a:lstStyle/>
          <a:p>
            <a:pPr>
              <a:defRPr/>
            </a:pPr>
            <a:fld id="{B5A6521F-15D7-46BD-9FC0-FD66C911AD38}" type="slidenum">
              <a:rPr lang="fr-FR" altLang="de-DE" smtClean="0"/>
              <a:pPr>
                <a:defRPr/>
              </a:pPr>
              <a:t>12</a:t>
            </a:fld>
            <a:endParaRPr lang="fr-FR" altLang="de-DE"/>
          </a:p>
        </p:txBody>
      </p:sp>
    </p:spTree>
    <p:extLst>
      <p:ext uri="{BB962C8B-B14F-4D97-AF65-F5344CB8AC3E}">
        <p14:creationId xmlns:p14="http://schemas.microsoft.com/office/powerpoint/2010/main" val="3910789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a:ln/>
        </p:spPr>
      </p:sp>
      <p:sp>
        <p:nvSpPr>
          <p:cNvPr id="1331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buFont typeface="Wingdings" panose="05000000000000000000" pitchFamily="2" charset="2"/>
              <a:buChar char="F"/>
            </a:pPr>
            <a:r>
              <a:rPr lang="en-US" altLang="de-DE" sz="1200" dirty="0" smtClean="0">
                <a:solidFill>
                  <a:srgbClr val="000066"/>
                </a:solidFill>
                <a:ea typeface="ヒラギノ角ゴ Pro W3"/>
                <a:cs typeface="ヒラギノ角ゴ Pro W3"/>
              </a:rPr>
              <a:t>Non-profit self-</a:t>
            </a:r>
            <a:r>
              <a:rPr lang="en-US" altLang="de-DE" sz="1200" dirty="0" err="1" smtClean="0">
                <a:solidFill>
                  <a:srgbClr val="000066"/>
                </a:solidFill>
                <a:ea typeface="ヒラギノ角ゴ Pro W3"/>
                <a:cs typeface="ヒラギノ角ゴ Pro W3"/>
              </a:rPr>
              <a:t>organisation</a:t>
            </a:r>
            <a:r>
              <a:rPr lang="en-US" altLang="de-DE" sz="1200" dirty="0" smtClean="0">
                <a:solidFill>
                  <a:srgbClr val="000066"/>
                </a:solidFill>
                <a:ea typeface="ヒラギノ角ゴ Pro W3"/>
                <a:cs typeface="ヒラギノ角ゴ Pro W3"/>
              </a:rPr>
              <a:t> of German marine science</a:t>
            </a:r>
          </a:p>
          <a:p>
            <a:pPr>
              <a:spcAft>
                <a:spcPts val="600"/>
              </a:spcAft>
              <a:buFont typeface="Wingdings" panose="05000000000000000000" pitchFamily="2" charset="2"/>
              <a:buChar char="F"/>
            </a:pPr>
            <a:r>
              <a:rPr lang="de-DE" altLang="de-DE" sz="1200" dirty="0" smtClean="0">
                <a:solidFill>
                  <a:srgbClr val="000066"/>
                </a:solidFill>
                <a:ea typeface="ヒラギノ角ゴ Pro W3"/>
                <a:cs typeface="ヒラギノ角ゴ Pro W3"/>
              </a:rPr>
              <a:t>Offices in Berlin </a:t>
            </a:r>
            <a:r>
              <a:rPr lang="de-DE" altLang="de-DE" sz="1200" dirty="0" err="1" smtClean="0">
                <a:solidFill>
                  <a:srgbClr val="000066"/>
                </a:solidFill>
                <a:ea typeface="ヒラギノ角ゴ Pro W3"/>
                <a:cs typeface="ヒラギノ角ゴ Pro W3"/>
              </a:rPr>
              <a:t>and</a:t>
            </a:r>
            <a:r>
              <a:rPr lang="de-DE" altLang="de-DE" sz="1200" dirty="0" smtClean="0">
                <a:solidFill>
                  <a:srgbClr val="000066"/>
                </a:solidFill>
                <a:ea typeface="ヒラギノ角ゴ Pro W3"/>
                <a:cs typeface="ヒラギノ角ゴ Pro W3"/>
              </a:rPr>
              <a:t> </a:t>
            </a:r>
            <a:r>
              <a:rPr lang="de-DE" altLang="de-DE" sz="1200" dirty="0" err="1" smtClean="0">
                <a:solidFill>
                  <a:srgbClr val="000066"/>
                </a:solidFill>
                <a:ea typeface="ヒラギノ角ゴ Pro W3"/>
                <a:cs typeface="ヒラギノ角ゴ Pro W3"/>
              </a:rPr>
              <a:t>Brussels</a:t>
            </a:r>
            <a:endParaRPr lang="de-DE" altLang="de-DE" sz="1200" dirty="0" smtClean="0">
              <a:solidFill>
                <a:srgbClr val="000066"/>
              </a:solidFill>
              <a:ea typeface="ヒラギノ角ゴ Pro W3"/>
              <a:cs typeface="ヒラギノ角ゴ Pro W3"/>
            </a:endParaRPr>
          </a:p>
          <a:p>
            <a:pPr>
              <a:spcAft>
                <a:spcPts val="600"/>
              </a:spcAft>
              <a:buFont typeface="Wingdings" panose="05000000000000000000" pitchFamily="2" charset="2"/>
              <a:buChar char="F"/>
            </a:pPr>
            <a:r>
              <a:rPr lang="de-DE" altLang="de-DE" sz="1200" dirty="0" smtClean="0">
                <a:solidFill>
                  <a:srgbClr val="000066"/>
                </a:solidFill>
                <a:ea typeface="ヒラギノ角ゴ Pro W3"/>
                <a:cs typeface="ヒラギノ角ゴ Pro W3"/>
              </a:rPr>
              <a:t>Lean </a:t>
            </a:r>
            <a:r>
              <a:rPr lang="de-DE" altLang="de-DE" sz="1200" dirty="0" err="1" smtClean="0">
                <a:solidFill>
                  <a:srgbClr val="000066"/>
                </a:solidFill>
                <a:ea typeface="ヒラギノ角ゴ Pro W3"/>
                <a:cs typeface="ヒラギノ角ゴ Pro W3"/>
              </a:rPr>
              <a:t>organisation</a:t>
            </a:r>
            <a:r>
              <a:rPr lang="de-DE" altLang="de-DE" sz="1200" dirty="0" smtClean="0">
                <a:solidFill>
                  <a:srgbClr val="000066"/>
                </a:solidFill>
                <a:ea typeface="ヒラギノ角ゴ Pro W3"/>
                <a:cs typeface="ヒラギノ角ゴ Pro W3"/>
              </a:rPr>
              <a:t> (2 </a:t>
            </a:r>
            <a:r>
              <a:rPr lang="de-DE" altLang="de-DE" sz="1200" dirty="0" err="1" smtClean="0">
                <a:solidFill>
                  <a:srgbClr val="000066"/>
                </a:solidFill>
                <a:ea typeface="ヒラギノ角ゴ Pro W3"/>
                <a:cs typeface="ヒラギノ角ゴ Pro W3"/>
              </a:rPr>
              <a:t>persons</a:t>
            </a:r>
            <a:r>
              <a:rPr lang="de-DE" altLang="de-DE" sz="1200" dirty="0" smtClean="0">
                <a:solidFill>
                  <a:srgbClr val="000066"/>
                </a:solidFill>
                <a:ea typeface="ヒラギノ角ゴ Pro W3"/>
                <a:cs typeface="ヒラギノ角ゴ Pro W3"/>
              </a:rPr>
              <a:t> per </a:t>
            </a:r>
            <a:r>
              <a:rPr lang="de-DE" altLang="de-DE" sz="1200" dirty="0" err="1" smtClean="0">
                <a:solidFill>
                  <a:srgbClr val="000066"/>
                </a:solidFill>
                <a:ea typeface="ヒラギノ角ゴ Pro W3"/>
                <a:cs typeface="ヒラギノ角ゴ Pro W3"/>
              </a:rPr>
              <a:t>office</a:t>
            </a:r>
            <a:r>
              <a:rPr lang="de-DE" altLang="de-DE" sz="1200" dirty="0" smtClean="0">
                <a:solidFill>
                  <a:srgbClr val="000066"/>
                </a:solidFill>
                <a:ea typeface="ヒラギノ角ゴ Pro W3"/>
                <a:cs typeface="ヒラギノ角ゴ Pro W3"/>
              </a:rPr>
              <a:t>) </a:t>
            </a:r>
          </a:p>
          <a:p>
            <a:pPr>
              <a:spcAft>
                <a:spcPts val="600"/>
              </a:spcAft>
              <a:buFont typeface="Wingdings" panose="05000000000000000000" pitchFamily="2" charset="2"/>
              <a:buChar char="F"/>
            </a:pPr>
            <a:r>
              <a:rPr lang="de-DE" altLang="de-DE" sz="1200" dirty="0" smtClean="0">
                <a:solidFill>
                  <a:srgbClr val="000066"/>
                </a:solidFill>
                <a:ea typeface="ヒラギノ角ゴ Pro W3"/>
                <a:cs typeface="ヒラギノ角ゴ Pro W3"/>
              </a:rPr>
              <a:t>Expertise </a:t>
            </a:r>
            <a:r>
              <a:rPr lang="de-DE" altLang="de-DE" sz="1200" dirty="0" err="1" smtClean="0">
                <a:solidFill>
                  <a:srgbClr val="000066"/>
                </a:solidFill>
                <a:ea typeface="ヒラギノ角ゴ Pro W3"/>
                <a:cs typeface="ヒラギノ角ゴ Pro W3"/>
              </a:rPr>
              <a:t>is</a:t>
            </a:r>
            <a:r>
              <a:rPr lang="de-DE" altLang="de-DE" sz="1200" dirty="0" smtClean="0">
                <a:solidFill>
                  <a:srgbClr val="000066"/>
                </a:solidFill>
                <a:ea typeface="ヒラギノ角ゴ Pro W3"/>
                <a:cs typeface="ヒラギノ角ゴ Pro W3"/>
              </a:rPr>
              <a:t> </a:t>
            </a:r>
            <a:r>
              <a:rPr lang="de-DE" altLang="de-DE" sz="1200" dirty="0" err="1" smtClean="0">
                <a:solidFill>
                  <a:srgbClr val="000066"/>
                </a:solidFill>
                <a:ea typeface="ヒラギノ角ゴ Pro W3"/>
                <a:cs typeface="ヒラギノ角ゴ Pro W3"/>
              </a:rPr>
              <a:t>located</a:t>
            </a:r>
            <a:r>
              <a:rPr lang="de-DE" altLang="de-DE" sz="1200" dirty="0" smtClean="0">
                <a:solidFill>
                  <a:srgbClr val="000066"/>
                </a:solidFill>
                <a:ea typeface="ヒラギノ角ゴ Pro W3"/>
                <a:cs typeface="ヒラギノ角ゴ Pro W3"/>
              </a:rPr>
              <a:t> in </a:t>
            </a:r>
            <a:r>
              <a:rPr lang="de-DE" altLang="de-DE" sz="1200" dirty="0" err="1" smtClean="0">
                <a:solidFill>
                  <a:srgbClr val="000066"/>
                </a:solidFill>
                <a:ea typeface="ヒラギノ角ゴ Pro W3"/>
                <a:cs typeface="ヒラギノ角ゴ Pro W3"/>
              </a:rPr>
              <a:t>the</a:t>
            </a:r>
            <a:r>
              <a:rPr lang="de-DE" altLang="de-DE" sz="1200" dirty="0" smtClean="0">
                <a:solidFill>
                  <a:srgbClr val="000066"/>
                </a:solidFill>
                <a:ea typeface="ヒラギノ角ゴ Pro W3"/>
                <a:cs typeface="ヒラギノ角ゴ Pro W3"/>
              </a:rPr>
              <a:t> Member Institutes</a:t>
            </a:r>
          </a:p>
          <a:p>
            <a:pPr>
              <a:spcAft>
                <a:spcPts val="600"/>
              </a:spcAft>
              <a:buFont typeface="Wingdings" panose="05000000000000000000" pitchFamily="2" charset="2"/>
              <a:buChar char="F"/>
            </a:pPr>
            <a:r>
              <a:rPr lang="de-DE" altLang="de-DE" sz="1200" dirty="0" smtClean="0">
                <a:solidFill>
                  <a:srgbClr val="000066"/>
                </a:solidFill>
                <a:ea typeface="ヒラギノ角ゴ Pro W3"/>
                <a:cs typeface="ヒラギノ角ゴ Pro W3"/>
              </a:rPr>
              <a:t>At </a:t>
            </a:r>
            <a:r>
              <a:rPr lang="de-DE" altLang="de-DE" sz="1200" dirty="0" err="1" smtClean="0">
                <a:solidFill>
                  <a:srgbClr val="000066"/>
                </a:solidFill>
                <a:ea typeface="ヒラギノ角ゴ Pro W3"/>
                <a:cs typeface="ヒラギノ角ゴ Pro W3"/>
              </a:rPr>
              <a:t>present</a:t>
            </a:r>
            <a:r>
              <a:rPr lang="de-DE" altLang="de-DE" sz="1200" dirty="0" smtClean="0">
                <a:solidFill>
                  <a:srgbClr val="000066"/>
                </a:solidFill>
                <a:ea typeface="ヒラギノ角ゴ Pro W3"/>
                <a:cs typeface="ヒラギノ角ゴ Pro W3"/>
              </a:rPr>
              <a:t> 17 (</a:t>
            </a:r>
            <a:r>
              <a:rPr lang="de-DE" altLang="de-DE" sz="1200" dirty="0" err="1" smtClean="0">
                <a:solidFill>
                  <a:srgbClr val="000066"/>
                </a:solidFill>
                <a:ea typeface="ヒラギノ角ゴ Pro W3"/>
                <a:cs typeface="ヒラギノ角ゴ Pro W3"/>
              </a:rPr>
              <a:t>soon</a:t>
            </a:r>
            <a:r>
              <a:rPr lang="de-DE" altLang="de-DE" sz="1200" dirty="0" smtClean="0">
                <a:solidFill>
                  <a:srgbClr val="000066"/>
                </a:solidFill>
                <a:ea typeface="ヒラギノ角ゴ Pro W3"/>
                <a:cs typeface="ヒラギノ角ゴ Pro W3"/>
              </a:rPr>
              <a:t> 19) </a:t>
            </a:r>
            <a:r>
              <a:rPr lang="de-DE" altLang="de-DE" sz="1200" dirty="0" err="1" smtClean="0">
                <a:solidFill>
                  <a:srgbClr val="000066"/>
                </a:solidFill>
                <a:ea typeface="ヒラギノ角ゴ Pro W3"/>
                <a:cs typeface="ヒラギノ角ゴ Pro W3"/>
              </a:rPr>
              <a:t>members</a:t>
            </a:r>
            <a:r>
              <a:rPr lang="de-DE" altLang="de-DE" sz="1200" dirty="0" smtClean="0">
                <a:solidFill>
                  <a:srgbClr val="000066"/>
                </a:solidFill>
                <a:ea typeface="ヒラギノ角ゴ Pro W3"/>
                <a:cs typeface="ヒラギノ角ゴ Pro W3"/>
              </a:rPr>
              <a:t>, 1 </a:t>
            </a:r>
            <a:r>
              <a:rPr lang="de-DE" altLang="de-DE" sz="1200" dirty="0" err="1" smtClean="0">
                <a:solidFill>
                  <a:srgbClr val="000066"/>
                </a:solidFill>
                <a:ea typeface="ヒラギノ角ゴ Pro W3"/>
                <a:cs typeface="ヒラギノ角ゴ Pro W3"/>
              </a:rPr>
              <a:t>member</a:t>
            </a:r>
            <a:r>
              <a:rPr lang="de-DE" altLang="de-DE" sz="1200" dirty="0" smtClean="0">
                <a:solidFill>
                  <a:srgbClr val="000066"/>
                </a:solidFill>
                <a:ea typeface="ヒラギノ角ゴ Pro W3"/>
                <a:cs typeface="ヒラギノ角ゴ Pro W3"/>
              </a:rPr>
              <a:t> - 1 </a:t>
            </a:r>
            <a:r>
              <a:rPr lang="de-DE" altLang="de-DE" sz="1200" dirty="0" err="1" smtClean="0">
                <a:solidFill>
                  <a:srgbClr val="000066"/>
                </a:solidFill>
                <a:ea typeface="ヒラギノ角ゴ Pro W3"/>
                <a:cs typeface="ヒラギノ角ゴ Pro W3"/>
              </a:rPr>
              <a:t>voice</a:t>
            </a:r>
            <a:r>
              <a:rPr lang="de-DE" altLang="de-DE" sz="1200" dirty="0" smtClean="0">
                <a:solidFill>
                  <a:srgbClr val="000066"/>
                </a:solidFill>
                <a:ea typeface="ヒラギノ角ゴ Pro W3"/>
                <a:cs typeface="ヒラギノ角ゴ Pro W3"/>
              </a:rPr>
              <a:t>, </a:t>
            </a:r>
            <a:r>
              <a:rPr lang="de-DE" altLang="de-DE" sz="1200" dirty="0" err="1" smtClean="0">
                <a:solidFill>
                  <a:srgbClr val="000066"/>
                </a:solidFill>
                <a:ea typeface="ヒラギノ角ゴ Pro W3"/>
                <a:cs typeface="ヒラギノ角ゴ Pro W3"/>
              </a:rPr>
              <a:t>membership</a:t>
            </a:r>
            <a:r>
              <a:rPr lang="de-DE" altLang="de-DE" sz="1200" dirty="0" smtClean="0">
                <a:solidFill>
                  <a:srgbClr val="000066"/>
                </a:solidFill>
                <a:ea typeface="ヒラギノ角ゴ Pro W3"/>
                <a:cs typeface="ヒラギノ角ゴ Pro W3"/>
              </a:rPr>
              <a:t> </a:t>
            </a:r>
            <a:r>
              <a:rPr lang="de-DE" altLang="de-DE" sz="1200" dirty="0" err="1" smtClean="0">
                <a:solidFill>
                  <a:srgbClr val="000066"/>
                </a:solidFill>
                <a:ea typeface="ヒラギノ角ゴ Pro W3"/>
                <a:cs typeface="ヒラギノ角ゴ Pro W3"/>
              </a:rPr>
              <a:t>dues</a:t>
            </a:r>
            <a:r>
              <a:rPr lang="de-DE" altLang="de-DE" sz="1200" dirty="0" smtClean="0">
                <a:solidFill>
                  <a:srgbClr val="000066"/>
                </a:solidFill>
                <a:ea typeface="ヒラギノ角ゴ Pro W3"/>
                <a:cs typeface="ヒラギノ角ゴ Pro W3"/>
              </a:rPr>
              <a:t> </a:t>
            </a:r>
            <a:r>
              <a:rPr lang="de-DE" altLang="de-DE" sz="1200" dirty="0" err="1" smtClean="0">
                <a:solidFill>
                  <a:srgbClr val="000066"/>
                </a:solidFill>
                <a:ea typeface="ヒラギノ角ゴ Pro W3"/>
                <a:cs typeface="ヒラギノ角ゴ Pro W3"/>
              </a:rPr>
              <a:t>according</a:t>
            </a:r>
            <a:r>
              <a:rPr lang="de-DE" altLang="de-DE" sz="1200" dirty="0" smtClean="0">
                <a:solidFill>
                  <a:srgbClr val="000066"/>
                </a:solidFill>
                <a:ea typeface="ヒラギノ角ゴ Pro W3"/>
                <a:cs typeface="ヒラギノ角ゴ Pro W3"/>
              </a:rPr>
              <a:t> </a:t>
            </a:r>
            <a:r>
              <a:rPr lang="de-DE" altLang="de-DE" sz="1200" dirty="0" err="1" smtClean="0">
                <a:solidFill>
                  <a:srgbClr val="000066"/>
                </a:solidFill>
                <a:ea typeface="ヒラギノ角ゴ Pro W3"/>
                <a:cs typeface="ヒラギノ角ゴ Pro W3"/>
              </a:rPr>
              <a:t>to</a:t>
            </a:r>
            <a:r>
              <a:rPr lang="de-DE" altLang="de-DE" sz="1200" dirty="0" smtClean="0">
                <a:solidFill>
                  <a:srgbClr val="000066"/>
                </a:solidFill>
                <a:ea typeface="ヒラギノ角ゴ Pro W3"/>
                <a:cs typeface="ヒラギノ角ゴ Pro W3"/>
              </a:rPr>
              <a:t> </a:t>
            </a:r>
            <a:r>
              <a:rPr lang="de-DE" altLang="de-DE" sz="1200" dirty="0" err="1" smtClean="0">
                <a:solidFill>
                  <a:srgbClr val="000066"/>
                </a:solidFill>
                <a:ea typeface="ヒラギノ角ゴ Pro W3"/>
                <a:cs typeface="ヒラギノ角ゴ Pro W3"/>
              </a:rPr>
              <a:t>institute</a:t>
            </a:r>
            <a:r>
              <a:rPr lang="de-DE" altLang="de-DE" sz="1200" dirty="0" smtClean="0">
                <a:solidFill>
                  <a:srgbClr val="000066"/>
                </a:solidFill>
                <a:ea typeface="ヒラギノ角ゴ Pro W3"/>
                <a:cs typeface="ヒラギノ角ゴ Pro W3"/>
              </a:rPr>
              <a:t> </a:t>
            </a:r>
            <a:r>
              <a:rPr lang="de-DE" altLang="de-DE" sz="1200" dirty="0" err="1" smtClean="0">
                <a:solidFill>
                  <a:srgbClr val="000066"/>
                </a:solidFill>
                <a:ea typeface="ヒラギノ角ゴ Pro W3"/>
                <a:cs typeface="ヒラギノ角ゴ Pro W3"/>
              </a:rPr>
              <a:t>size</a:t>
            </a:r>
            <a:endParaRPr lang="de-DE" altLang="de-DE" sz="1200" dirty="0" smtClean="0">
              <a:solidFill>
                <a:srgbClr val="000066"/>
              </a:solidFill>
              <a:ea typeface="ヒラギノ角ゴ Pro W3"/>
              <a:cs typeface="ヒラギノ角ゴ Pro W3"/>
            </a:endParaRPr>
          </a:p>
          <a:p>
            <a:pPr>
              <a:spcAft>
                <a:spcPts val="600"/>
              </a:spcAft>
              <a:buFont typeface="Arial" panose="020B0604020202020204" pitchFamily="34" charset="0"/>
              <a:buChar char="•"/>
            </a:pPr>
            <a:endParaRPr lang="de-DE" altLang="de-DE" sz="1200" dirty="0" smtClean="0">
              <a:solidFill>
                <a:srgbClr val="000066"/>
              </a:solidFill>
              <a:ea typeface="ヒラギノ角ゴ Pro W3"/>
              <a:cs typeface="ヒラギノ角ゴ Pro W3"/>
            </a:endParaRPr>
          </a:p>
          <a:p>
            <a:pPr>
              <a:spcAft>
                <a:spcPts val="600"/>
              </a:spcAft>
            </a:pPr>
            <a:r>
              <a:rPr lang="de-DE" altLang="de-DE" sz="1200" dirty="0" smtClean="0">
                <a:solidFill>
                  <a:srgbClr val="000066"/>
                </a:solidFill>
                <a:ea typeface="ヒラギノ角ゴ Pro W3"/>
                <a:cs typeface="ヒラギノ角ゴ Pro W3"/>
              </a:rPr>
              <a:t>Internal </a:t>
            </a:r>
            <a:r>
              <a:rPr lang="de-DE" altLang="de-DE" sz="1200" dirty="0" err="1" smtClean="0">
                <a:solidFill>
                  <a:srgbClr val="000066"/>
                </a:solidFill>
                <a:ea typeface="ヒラギノ角ゴ Pro W3"/>
                <a:cs typeface="ヒラギノ角ゴ Pro W3"/>
              </a:rPr>
              <a:t>structure</a:t>
            </a:r>
            <a:r>
              <a:rPr lang="de-DE" altLang="de-DE" sz="1200" dirty="0" smtClean="0">
                <a:solidFill>
                  <a:srgbClr val="000066"/>
                </a:solidFill>
                <a:ea typeface="ヒラギノ角ゴ Pro W3"/>
                <a:cs typeface="ヒラギノ角ゴ Pro W3"/>
              </a:rPr>
              <a:t> </a:t>
            </a:r>
          </a:p>
          <a:p>
            <a:pPr>
              <a:spcAft>
                <a:spcPts val="600"/>
              </a:spcAft>
              <a:buFont typeface="Wingdings" panose="05000000000000000000" pitchFamily="2" charset="2"/>
              <a:buChar char="F"/>
            </a:pPr>
            <a:r>
              <a:rPr lang="en-US" altLang="de-DE" sz="1200" dirty="0" smtClean="0">
                <a:solidFill>
                  <a:srgbClr val="000066"/>
                </a:solidFill>
                <a:ea typeface="ヒラギノ角ゴ Pro W3"/>
                <a:cs typeface="ヒラギノ角ゴ Pro W3"/>
              </a:rPr>
              <a:t>Board of 5 persons incl. Chair and 2 Co-Chairs</a:t>
            </a:r>
          </a:p>
          <a:p>
            <a:pPr>
              <a:spcAft>
                <a:spcPts val="600"/>
              </a:spcAft>
              <a:buFont typeface="Wingdings" panose="05000000000000000000" pitchFamily="2" charset="2"/>
              <a:buChar char="F"/>
            </a:pPr>
            <a:r>
              <a:rPr lang="en-US" altLang="de-DE" sz="1200" dirty="0" smtClean="0">
                <a:solidFill>
                  <a:srgbClr val="000066"/>
                </a:solidFill>
                <a:ea typeface="ヒラギノ角ゴ Pro W3"/>
                <a:cs typeface="ヒラギノ角ゴ Pro W3"/>
              </a:rPr>
              <a:t>Strategy and working groups</a:t>
            </a:r>
            <a:endParaRPr lang="de-DE" altLang="de-DE" sz="1200" dirty="0" smtClean="0">
              <a:solidFill>
                <a:srgbClr val="000066"/>
              </a:solidFill>
              <a:ea typeface="ヒラギノ角ゴ Pro W3"/>
              <a:cs typeface="ヒラギノ角ゴ Pro W3"/>
            </a:endParaRPr>
          </a:p>
          <a:p>
            <a:endParaRPr lang="en-GB" altLang="de-DE" dirty="0" smtClean="0"/>
          </a:p>
          <a:p>
            <a:pPr fontAlgn="base"/>
            <a:r>
              <a:rPr lang="en-US" sz="1200" b="0" i="0" kern="1200" dirty="0" smtClean="0">
                <a:solidFill>
                  <a:schemeClr val="tx1"/>
                </a:solidFill>
                <a:effectLst/>
                <a:latin typeface="Times" pitchFamily="18" charset="0"/>
                <a:ea typeface="+mn-ea"/>
                <a:cs typeface="+mn-cs"/>
              </a:rPr>
              <a:t>The </a:t>
            </a:r>
            <a:r>
              <a:rPr lang="en-US" sz="1200" b="1" i="0" kern="1200" dirty="0" smtClean="0">
                <a:solidFill>
                  <a:schemeClr val="tx1"/>
                </a:solidFill>
                <a:effectLst/>
                <a:latin typeface="Times" pitchFamily="18" charset="0"/>
                <a:ea typeface="+mn-ea"/>
                <a:cs typeface="+mn-cs"/>
              </a:rPr>
              <a:t>Ma</a:t>
            </a:r>
            <a:r>
              <a:rPr lang="en-US" sz="1200" b="0" i="0" kern="1200" dirty="0" smtClean="0">
                <a:solidFill>
                  <a:schemeClr val="tx1"/>
                </a:solidFill>
                <a:effectLst/>
                <a:latin typeface="Times" pitchFamily="18" charset="0"/>
                <a:ea typeface="+mn-ea"/>
                <a:cs typeface="+mn-cs"/>
              </a:rPr>
              <a:t>rine </a:t>
            </a:r>
            <a:r>
              <a:rPr lang="en-US" sz="1200" b="1" i="0" kern="1200" dirty="0" smtClean="0">
                <a:solidFill>
                  <a:schemeClr val="tx1"/>
                </a:solidFill>
                <a:effectLst/>
                <a:latin typeface="Times" pitchFamily="18" charset="0"/>
                <a:ea typeface="+mn-ea"/>
                <a:cs typeface="+mn-cs"/>
              </a:rPr>
              <a:t>N</a:t>
            </a:r>
            <a:r>
              <a:rPr lang="en-US" sz="1200" b="0" i="0" kern="1200" dirty="0" smtClean="0">
                <a:solidFill>
                  <a:schemeClr val="tx1"/>
                </a:solidFill>
                <a:effectLst/>
                <a:latin typeface="Times" pitchFamily="18" charset="0"/>
                <a:ea typeface="+mn-ea"/>
                <a:cs typeface="+mn-cs"/>
              </a:rPr>
              <a:t>etwork for </a:t>
            </a:r>
            <a:r>
              <a:rPr lang="en-US" sz="1200" b="1" i="0" kern="1200" dirty="0" smtClean="0">
                <a:solidFill>
                  <a:schemeClr val="tx1"/>
                </a:solidFill>
                <a:effectLst/>
                <a:latin typeface="Times" pitchFamily="18" charset="0"/>
                <a:ea typeface="+mn-ea"/>
                <a:cs typeface="+mn-cs"/>
              </a:rPr>
              <a:t>I</a:t>
            </a:r>
            <a:r>
              <a:rPr lang="en-US" sz="1200" b="0" i="0" kern="1200" dirty="0" smtClean="0">
                <a:solidFill>
                  <a:schemeClr val="tx1"/>
                </a:solidFill>
                <a:effectLst/>
                <a:latin typeface="Times" pitchFamily="18" charset="0"/>
                <a:ea typeface="+mn-ea"/>
                <a:cs typeface="+mn-cs"/>
              </a:rPr>
              <a:t>ntegrated </a:t>
            </a:r>
            <a:r>
              <a:rPr lang="en-US" sz="1200" b="1" i="0" kern="1200" dirty="0" smtClean="0">
                <a:solidFill>
                  <a:schemeClr val="tx1"/>
                </a:solidFill>
                <a:effectLst/>
                <a:latin typeface="Times" pitchFamily="18" charset="0"/>
                <a:ea typeface="+mn-ea"/>
                <a:cs typeface="+mn-cs"/>
              </a:rPr>
              <a:t>D</a:t>
            </a:r>
            <a:r>
              <a:rPr lang="en-US" sz="1200" b="0" i="0" kern="1200" dirty="0" smtClean="0">
                <a:solidFill>
                  <a:schemeClr val="tx1"/>
                </a:solidFill>
                <a:effectLst/>
                <a:latin typeface="Times" pitchFamily="18" charset="0"/>
                <a:ea typeface="+mn-ea"/>
                <a:cs typeface="+mn-cs"/>
              </a:rPr>
              <a:t>ata </a:t>
            </a:r>
            <a:r>
              <a:rPr lang="en-US" sz="1200" b="1" i="0" kern="1200" dirty="0" smtClean="0">
                <a:solidFill>
                  <a:schemeClr val="tx1"/>
                </a:solidFill>
                <a:effectLst/>
                <a:latin typeface="Times" pitchFamily="18" charset="0"/>
                <a:ea typeface="+mn-ea"/>
                <a:cs typeface="+mn-cs"/>
              </a:rPr>
              <a:t>A</a:t>
            </a:r>
            <a:r>
              <a:rPr lang="en-US" sz="1200" b="0" i="0" kern="1200" dirty="0" smtClean="0">
                <a:solidFill>
                  <a:schemeClr val="tx1"/>
                </a:solidFill>
                <a:effectLst/>
                <a:latin typeface="Times" pitchFamily="18" charset="0"/>
                <a:ea typeface="+mn-ea"/>
                <a:cs typeface="+mn-cs"/>
              </a:rPr>
              <a:t>ccess aims to provide a networked approach to access and mining of federated e-infrastructures together with a management strategy targeting its long-term sustainability. With </a:t>
            </a:r>
            <a:r>
              <a:rPr lang="en-US" sz="1200" b="0" i="0" kern="1200" dirty="0" err="1" smtClean="0">
                <a:solidFill>
                  <a:schemeClr val="tx1"/>
                </a:solidFill>
                <a:effectLst/>
                <a:latin typeface="Times" pitchFamily="18" charset="0"/>
                <a:ea typeface="+mn-ea"/>
                <a:cs typeface="+mn-cs"/>
              </a:rPr>
              <a:t>MaNIDA’s</a:t>
            </a:r>
            <a:r>
              <a:rPr lang="en-US" sz="1200" b="0" i="0" kern="1200" dirty="0" smtClean="0">
                <a:solidFill>
                  <a:schemeClr val="tx1"/>
                </a:solidFill>
                <a:effectLst/>
                <a:latin typeface="Times" pitchFamily="18" charset="0"/>
                <a:ea typeface="+mn-ea"/>
                <a:cs typeface="+mn-cs"/>
              </a:rPr>
              <a:t> network, we will create a new paradigm in respect to integration, harmonization and aggregation of various types of quality-controlled data and related data products.  </a:t>
            </a:r>
          </a:p>
          <a:p>
            <a:pPr fontAlgn="base"/>
            <a:r>
              <a:rPr lang="en-US" sz="1200" b="0" i="0" kern="1200" dirty="0" smtClean="0">
                <a:solidFill>
                  <a:schemeClr val="tx1"/>
                </a:solidFill>
                <a:effectLst/>
                <a:latin typeface="Times" pitchFamily="18" charset="0"/>
                <a:ea typeface="+mn-ea"/>
                <a:cs typeface="+mn-cs"/>
              </a:rPr>
              <a:t>Primary focus will be given to data derived from nationally operated research and monitoring facilities (vessels, observatories, alert systems, </a:t>
            </a:r>
            <a:r>
              <a:rPr lang="en-US" sz="1200" b="0" i="0" kern="1200" dirty="0" err="1" smtClean="0">
                <a:solidFill>
                  <a:schemeClr val="tx1"/>
                </a:solidFill>
                <a:effectLst/>
                <a:latin typeface="Times" pitchFamily="18" charset="0"/>
                <a:ea typeface="+mn-ea"/>
                <a:cs typeface="+mn-cs"/>
              </a:rPr>
              <a:t>etc</a:t>
            </a:r>
            <a:r>
              <a:rPr lang="en-US" sz="1200" b="0" i="0" kern="1200" dirty="0" smtClean="0">
                <a:solidFill>
                  <a:schemeClr val="tx1"/>
                </a:solidFill>
                <a:effectLst/>
                <a:latin typeface="Times" pitchFamily="18" charset="0"/>
                <a:ea typeface="+mn-ea"/>
                <a:cs typeface="+mn-cs"/>
              </a:rPr>
              <a:t>).</a:t>
            </a:r>
          </a:p>
          <a:p>
            <a:pPr fontAlgn="base"/>
            <a:r>
              <a:rPr lang="en-US" sz="1200" b="0" i="0" kern="1200" dirty="0" smtClean="0">
                <a:solidFill>
                  <a:schemeClr val="tx1"/>
                </a:solidFill>
                <a:effectLst/>
                <a:latin typeface="Times" pitchFamily="18" charset="0"/>
                <a:ea typeface="+mn-ea"/>
                <a:cs typeface="+mn-cs"/>
              </a:rPr>
              <a:t>Related contextual content and publications will also become an integral part of the aggregation effort. </a:t>
            </a:r>
          </a:p>
          <a:p>
            <a:pPr fontAlgn="base"/>
            <a:r>
              <a:rPr lang="en-US" sz="1200" b="0" i="0" kern="1200" dirty="0" smtClean="0">
                <a:solidFill>
                  <a:schemeClr val="tx1"/>
                </a:solidFill>
                <a:effectLst/>
                <a:latin typeface="Times" pitchFamily="18" charset="0"/>
                <a:ea typeface="+mn-ea"/>
                <a:cs typeface="+mn-cs"/>
              </a:rPr>
              <a:t>For the community we will improve ingestion workflows, quality control and user support, thereby achieving substantial enhancements in the lifecycle management of marine scientific data. </a:t>
            </a:r>
          </a:p>
          <a:p>
            <a:pPr fontAlgn="base"/>
            <a:r>
              <a:rPr lang="en-US" sz="1200" b="0" i="0" kern="1200" dirty="0" smtClean="0">
                <a:solidFill>
                  <a:schemeClr val="tx1"/>
                </a:solidFill>
                <a:effectLst/>
                <a:latin typeface="Times" pitchFamily="18" charset="0"/>
                <a:ea typeface="+mn-ea"/>
                <a:cs typeface="+mn-cs"/>
              </a:rPr>
              <a:t>The creation of a data curation and customer support </a:t>
            </a:r>
            <a:r>
              <a:rPr lang="en-US" sz="1200" b="0" i="0" kern="1200" dirty="0" err="1" smtClean="0">
                <a:solidFill>
                  <a:schemeClr val="tx1"/>
                </a:solidFill>
                <a:effectLst/>
                <a:latin typeface="Times" pitchFamily="18" charset="0"/>
                <a:ea typeface="+mn-ea"/>
                <a:cs typeface="+mn-cs"/>
              </a:rPr>
              <a:t>centre</a:t>
            </a:r>
            <a:r>
              <a:rPr lang="en-US" sz="1200" b="0" i="0" kern="1200" dirty="0" smtClean="0">
                <a:solidFill>
                  <a:schemeClr val="tx1"/>
                </a:solidFill>
                <a:effectLst/>
                <a:latin typeface="Times" pitchFamily="18" charset="0"/>
                <a:ea typeface="+mn-ea"/>
                <a:cs typeface="+mn-cs"/>
              </a:rPr>
              <a:t> is planned as well as various workshops. </a:t>
            </a:r>
          </a:p>
          <a:p>
            <a:pPr fontAlgn="base"/>
            <a:r>
              <a:rPr lang="en-US" sz="1200" b="0" i="0" kern="1200" dirty="0" smtClean="0">
                <a:solidFill>
                  <a:schemeClr val="tx1"/>
                </a:solidFill>
                <a:effectLst/>
                <a:latin typeface="Times" pitchFamily="18" charset="0"/>
                <a:ea typeface="+mn-ea"/>
                <a:cs typeface="+mn-cs"/>
              </a:rPr>
              <a:t>Finally such procedures for data integration and aggregation will allow for novel combinations among data and data products.  </a:t>
            </a:r>
          </a:p>
          <a:p>
            <a:endParaRPr lang="en-GB" altLang="de-DE" dirty="0"/>
          </a:p>
        </p:txBody>
      </p:sp>
      <p:sp>
        <p:nvSpPr>
          <p:cNvPr id="1331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fontAlgn="base">
              <a:spcBef>
                <a:spcPct val="0"/>
              </a:spcBef>
              <a:spcAft>
                <a:spcPct val="0"/>
              </a:spcAft>
              <a:defRPr>
                <a:solidFill>
                  <a:schemeClr val="tx1"/>
                </a:solidFill>
                <a:latin typeface="Calibri" panose="020F0502020204030204" pitchFamily="34" charset="0"/>
              </a:defRPr>
            </a:lvl6pPr>
            <a:lvl7pPr marL="3219054" indent="-247620" fontAlgn="base">
              <a:spcBef>
                <a:spcPct val="0"/>
              </a:spcBef>
              <a:spcAft>
                <a:spcPct val="0"/>
              </a:spcAft>
              <a:defRPr>
                <a:solidFill>
                  <a:schemeClr val="tx1"/>
                </a:solidFill>
                <a:latin typeface="Calibri" panose="020F0502020204030204" pitchFamily="34" charset="0"/>
              </a:defRPr>
            </a:lvl7pPr>
            <a:lvl8pPr marL="3714293" indent="-247620" fontAlgn="base">
              <a:spcBef>
                <a:spcPct val="0"/>
              </a:spcBef>
              <a:spcAft>
                <a:spcPct val="0"/>
              </a:spcAft>
              <a:defRPr>
                <a:solidFill>
                  <a:schemeClr val="tx1"/>
                </a:solidFill>
                <a:latin typeface="Calibri" panose="020F0502020204030204" pitchFamily="34" charset="0"/>
              </a:defRPr>
            </a:lvl8pPr>
            <a:lvl9pPr marL="4209532" indent="-247620" fontAlgn="base">
              <a:spcBef>
                <a:spcPct val="0"/>
              </a:spcBef>
              <a:spcAft>
                <a:spcPct val="0"/>
              </a:spcAft>
              <a:defRPr>
                <a:solidFill>
                  <a:schemeClr val="tx1"/>
                </a:solidFill>
                <a:latin typeface="Calibri" panose="020F0502020204030204" pitchFamily="34" charset="0"/>
              </a:defRPr>
            </a:lvl9pPr>
          </a:lstStyle>
          <a:p>
            <a:pPr fontAlgn="base">
              <a:spcAft>
                <a:spcPct val="0"/>
              </a:spcAft>
            </a:pPr>
            <a:fld id="{3574CE64-82FF-4CD5-A17F-1D8DDF190F7C}" type="slidenum">
              <a:rPr lang="fr-FR" altLang="de-DE" smtClean="0">
                <a:latin typeface="Times" panose="02020603050405020304" pitchFamily="18" charset="0"/>
              </a:rPr>
              <a:pPr fontAlgn="base">
                <a:spcAft>
                  <a:spcPct val="0"/>
                </a:spcAft>
              </a:pPr>
              <a:t>2</a:t>
            </a:fld>
            <a:endParaRPr lang="fr-FR" altLang="de-DE">
              <a:latin typeface="Times" panose="02020603050405020304" pitchFamily="18" charset="0"/>
            </a:endParaRPr>
          </a:p>
        </p:txBody>
      </p:sp>
    </p:spTree>
    <p:extLst>
      <p:ext uri="{BB962C8B-B14F-4D97-AF65-F5344CB8AC3E}">
        <p14:creationId xmlns:p14="http://schemas.microsoft.com/office/powerpoint/2010/main" val="646874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a:ln/>
        </p:spPr>
      </p:sp>
      <p:sp>
        <p:nvSpPr>
          <p:cNvPr id="1331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sz="1200" b="0" i="0" kern="1200" dirty="0" smtClean="0">
                <a:solidFill>
                  <a:schemeClr val="tx1"/>
                </a:solidFill>
                <a:effectLst/>
                <a:latin typeface="Times" pitchFamily="18" charset="0"/>
                <a:ea typeface="+mn-ea"/>
                <a:cs typeface="+mn-cs"/>
              </a:rPr>
              <a:t>The </a:t>
            </a:r>
            <a:r>
              <a:rPr lang="en-US" sz="1200" b="1" i="0" kern="1200" dirty="0" smtClean="0">
                <a:solidFill>
                  <a:schemeClr val="tx1"/>
                </a:solidFill>
                <a:effectLst/>
                <a:latin typeface="Times" pitchFamily="18" charset="0"/>
                <a:ea typeface="+mn-ea"/>
                <a:cs typeface="+mn-cs"/>
              </a:rPr>
              <a:t>“</a:t>
            </a:r>
            <a:r>
              <a:rPr lang="en-US" sz="1200" b="1" i="0" u="none" strike="noStrike" kern="1200" dirty="0" smtClean="0">
                <a:solidFill>
                  <a:schemeClr val="tx1"/>
                </a:solidFill>
                <a:effectLst/>
                <a:latin typeface="Times" pitchFamily="18" charset="0"/>
                <a:ea typeface="+mn-ea"/>
                <a:cs typeface="+mn-cs"/>
                <a:hlinkClick r:id="rId3"/>
              </a:rPr>
              <a:t>Data Portal of German Marine Research</a:t>
            </a:r>
            <a:r>
              <a:rPr lang="en-US" sz="1200" b="1" i="0" kern="1200" dirty="0" smtClean="0">
                <a:solidFill>
                  <a:schemeClr val="tx1"/>
                </a:solidFill>
                <a:effectLst/>
                <a:latin typeface="Times" pitchFamily="18" charset="0"/>
                <a:ea typeface="+mn-ea"/>
                <a:cs typeface="+mn-cs"/>
              </a:rPr>
              <a:t>"</a:t>
            </a:r>
            <a:r>
              <a:rPr lang="en-US" sz="1200" b="0" i="0" kern="1200" dirty="0" smtClean="0">
                <a:solidFill>
                  <a:schemeClr val="tx1"/>
                </a:solidFill>
                <a:effectLst/>
                <a:latin typeface="Times" pitchFamily="18" charset="0"/>
                <a:ea typeface="+mn-ea"/>
                <a:cs typeface="+mn-cs"/>
              </a:rPr>
              <a:t> will enhance data mining in various disciplines as well as improve planning of future expeditions (via easy identification of data voids). It will also provide means for combining various data types (underway data, post cruise data, satellite gridded products, modelling data, </a:t>
            </a:r>
            <a:r>
              <a:rPr lang="en-US" sz="1200" b="0" i="0" kern="1200" dirty="0" err="1" smtClean="0">
                <a:solidFill>
                  <a:schemeClr val="tx1"/>
                </a:solidFill>
                <a:effectLst/>
                <a:latin typeface="Times" pitchFamily="18" charset="0"/>
                <a:ea typeface="+mn-ea"/>
                <a:cs typeface="+mn-cs"/>
              </a:rPr>
              <a:t>etc</a:t>
            </a:r>
            <a:r>
              <a:rPr lang="en-US" sz="1200" b="0" i="0" kern="1200" dirty="0" smtClean="0">
                <a:solidFill>
                  <a:schemeClr val="tx1"/>
                </a:solidFill>
                <a:effectLst/>
                <a:latin typeface="Times" pitchFamily="18" charset="0"/>
                <a:ea typeface="+mn-ea"/>
                <a:cs typeface="+mn-cs"/>
              </a:rPr>
              <a:t>) into enhanced data products. This global view on substantial data holdings available from distinct e-infrastructures will give stakeholders a novel support for “data centric science”</a:t>
            </a:r>
            <a:endParaRPr lang="en-GB" altLang="de-DE" dirty="0"/>
          </a:p>
        </p:txBody>
      </p:sp>
      <p:sp>
        <p:nvSpPr>
          <p:cNvPr id="1331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Aft>
                <a:spcPct val="0"/>
              </a:spcAft>
            </a:pPr>
            <a:fld id="{3574CE64-82FF-4CD5-A17F-1D8DDF190F7C}" type="slidenum">
              <a:rPr lang="fr-FR" altLang="de-DE" smtClean="0">
                <a:latin typeface="Times" panose="02020603050405020304" pitchFamily="18" charset="0"/>
              </a:rPr>
              <a:pPr fontAlgn="base">
                <a:spcAft>
                  <a:spcPct val="0"/>
                </a:spcAft>
              </a:pPr>
              <a:t>3</a:t>
            </a:fld>
            <a:endParaRPr lang="fr-FR" altLang="de-DE">
              <a:latin typeface="Times" panose="02020603050405020304" pitchFamily="18" charset="0"/>
            </a:endParaRPr>
          </a:p>
        </p:txBody>
      </p:sp>
    </p:spTree>
    <p:extLst>
      <p:ext uri="{BB962C8B-B14F-4D97-AF65-F5344CB8AC3E}">
        <p14:creationId xmlns:p14="http://schemas.microsoft.com/office/powerpoint/2010/main" val="159099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a:ln/>
        </p:spPr>
      </p:sp>
      <p:sp>
        <p:nvSpPr>
          <p:cNvPr id="1331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lvl="1" indent="0">
              <a:buFont typeface="Arial" panose="020B0604020202020204" pitchFamily="34" charset="0"/>
              <a:buNone/>
            </a:pPr>
            <a:r>
              <a:rPr lang="en-US" sz="1200" b="1" i="0" kern="1200" dirty="0" smtClean="0">
                <a:solidFill>
                  <a:schemeClr val="tx1"/>
                </a:solidFill>
                <a:effectLst/>
                <a:latin typeface="Times" pitchFamily="18" charset="0"/>
                <a:ea typeface="+mn-ea"/>
                <a:cs typeface="+mn-cs"/>
              </a:rPr>
              <a:t>Extremely wide range of data sources</a:t>
            </a:r>
            <a:endParaRPr lang="de-DE" sz="1200" dirty="0" smtClean="0"/>
          </a:p>
          <a:p>
            <a:pPr marL="628650" lvl="1" indent="-171450">
              <a:buFont typeface="Arial" panose="020B0604020202020204" pitchFamily="34" charset="0"/>
              <a:buChar char="•"/>
            </a:pPr>
            <a:r>
              <a:rPr lang="de-DE" sz="1200" dirty="0" err="1" smtClean="0"/>
              <a:t>Ship-based</a:t>
            </a:r>
            <a:r>
              <a:rPr lang="de-DE" sz="1200" dirty="0" smtClean="0"/>
              <a:t> </a:t>
            </a:r>
            <a:r>
              <a:rPr lang="de-DE" sz="1200" dirty="0" err="1" smtClean="0"/>
              <a:t>instruments</a:t>
            </a:r>
            <a:endParaRPr lang="de-DE" sz="1200" dirty="0" smtClean="0"/>
          </a:p>
          <a:p>
            <a:pPr marL="628650" lvl="1" indent="-171450">
              <a:buFont typeface="Arial" panose="020B0604020202020204" pitchFamily="34" charset="0"/>
              <a:buChar char="•"/>
            </a:pPr>
            <a:r>
              <a:rPr lang="de-DE" sz="1200" dirty="0" smtClean="0"/>
              <a:t>Instruments in </a:t>
            </a:r>
            <a:r>
              <a:rPr lang="de-DE" sz="1200" dirty="0" err="1" smtClean="0"/>
              <a:t>water</a:t>
            </a:r>
            <a:r>
              <a:rPr lang="de-DE" sz="1200" dirty="0" smtClean="0"/>
              <a:t> </a:t>
            </a:r>
            <a:r>
              <a:rPr lang="de-DE" sz="1200" dirty="0" err="1" smtClean="0"/>
              <a:t>column</a:t>
            </a:r>
            <a:r>
              <a:rPr lang="de-DE" sz="1200" dirty="0" smtClean="0"/>
              <a:t> </a:t>
            </a:r>
            <a:r>
              <a:rPr lang="de-DE" sz="1200" dirty="0" err="1" smtClean="0"/>
              <a:t>and</a:t>
            </a:r>
            <a:r>
              <a:rPr lang="de-DE" sz="1200" dirty="0" smtClean="0"/>
              <a:t> at </a:t>
            </a:r>
            <a:r>
              <a:rPr lang="de-DE" sz="1200" dirty="0" err="1" smtClean="0"/>
              <a:t>seafloor</a:t>
            </a:r>
            <a:endParaRPr lang="de-DE" sz="1200" dirty="0" smtClean="0"/>
          </a:p>
          <a:p>
            <a:pPr marL="628650" lvl="1" indent="-171450">
              <a:buFont typeface="Arial" panose="020B0604020202020204" pitchFamily="34" charset="0"/>
              <a:buChar char="•"/>
            </a:pPr>
            <a:r>
              <a:rPr lang="de-DE" sz="1200" dirty="0" smtClean="0"/>
              <a:t>Air- </a:t>
            </a:r>
            <a:r>
              <a:rPr lang="de-DE" sz="1200" dirty="0" err="1" smtClean="0"/>
              <a:t>and</a:t>
            </a:r>
            <a:r>
              <a:rPr lang="de-DE" sz="1200" dirty="0" smtClean="0"/>
              <a:t> </a:t>
            </a:r>
            <a:r>
              <a:rPr lang="de-DE" sz="1200" dirty="0" err="1" smtClean="0"/>
              <a:t>space</a:t>
            </a:r>
            <a:r>
              <a:rPr lang="de-DE" sz="1200" dirty="0" smtClean="0"/>
              <a:t>-borne </a:t>
            </a:r>
            <a:r>
              <a:rPr lang="de-DE" sz="1200" dirty="0" err="1" smtClean="0"/>
              <a:t>instruments</a:t>
            </a:r>
            <a:endParaRPr lang="de-DE" sz="1200" dirty="0" smtClean="0"/>
          </a:p>
          <a:p>
            <a:pPr marL="628650" lvl="1" indent="-171450">
              <a:buFont typeface="Arial" panose="020B0604020202020204" pitchFamily="34" charset="0"/>
              <a:buChar char="•"/>
            </a:pPr>
            <a:r>
              <a:rPr lang="de-DE" sz="1200" dirty="0" smtClean="0"/>
              <a:t>Sensor </a:t>
            </a:r>
            <a:r>
              <a:rPr lang="de-DE" sz="1200" dirty="0" err="1" smtClean="0"/>
              <a:t>networks</a:t>
            </a:r>
            <a:endParaRPr lang="de-DE" sz="1200" dirty="0" smtClean="0"/>
          </a:p>
          <a:p>
            <a:pPr marL="628650" lvl="1" indent="-171450">
              <a:buFont typeface="Arial" panose="020B0604020202020204" pitchFamily="34" charset="0"/>
              <a:buChar char="•"/>
            </a:pPr>
            <a:r>
              <a:rPr lang="de-DE" sz="1200" dirty="0" smtClean="0"/>
              <a:t>Individual </a:t>
            </a:r>
            <a:r>
              <a:rPr lang="de-DE" sz="1200" dirty="0" err="1" smtClean="0"/>
              <a:t>data</a:t>
            </a:r>
            <a:r>
              <a:rPr lang="de-DE" sz="1200" dirty="0" smtClean="0"/>
              <a:t> </a:t>
            </a:r>
            <a:r>
              <a:rPr lang="de-DE" sz="1200" dirty="0" err="1" smtClean="0"/>
              <a:t>types</a:t>
            </a:r>
            <a:r>
              <a:rPr lang="de-DE" sz="1200" dirty="0" smtClean="0"/>
              <a:t> </a:t>
            </a:r>
            <a:r>
              <a:rPr lang="de-DE" sz="1200" dirty="0" err="1" smtClean="0"/>
              <a:t>and</a:t>
            </a:r>
            <a:r>
              <a:rPr lang="de-DE" sz="1200" dirty="0" smtClean="0"/>
              <a:t> </a:t>
            </a:r>
            <a:r>
              <a:rPr lang="de-DE" sz="1200" dirty="0" err="1" smtClean="0"/>
              <a:t>formats</a:t>
            </a:r>
            <a:endParaRPr lang="de-DE" sz="1200" dirty="0" smtClean="0"/>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kern="1200" dirty="0" smtClean="0">
                <a:solidFill>
                  <a:schemeClr val="tx1"/>
                </a:solidFill>
                <a:effectLst/>
                <a:latin typeface="Times" pitchFamily="18" charset="0"/>
                <a:ea typeface="+mn-ea"/>
                <a:cs typeface="+mn-cs"/>
              </a:rPr>
              <a:t>Snapshot projects vs. long-term monitoring data</a:t>
            </a:r>
          </a:p>
          <a:p>
            <a:pPr marL="628650" lvl="1" indent="-171450">
              <a:buFont typeface="Arial" panose="020B0604020202020204" pitchFamily="34" charset="0"/>
              <a:buChar char="•"/>
            </a:pPr>
            <a:endParaRPr lang="en-GB" altLang="de-DE" dirty="0"/>
          </a:p>
        </p:txBody>
      </p:sp>
      <p:sp>
        <p:nvSpPr>
          <p:cNvPr id="1331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Aft>
                <a:spcPct val="0"/>
              </a:spcAft>
            </a:pPr>
            <a:fld id="{3574CE64-82FF-4CD5-A17F-1D8DDF190F7C}" type="slidenum">
              <a:rPr lang="fr-FR" altLang="de-DE" smtClean="0">
                <a:latin typeface="Times" panose="02020603050405020304" pitchFamily="18" charset="0"/>
              </a:rPr>
              <a:pPr fontAlgn="base">
                <a:spcAft>
                  <a:spcPct val="0"/>
                </a:spcAft>
              </a:pPr>
              <a:t>4</a:t>
            </a:fld>
            <a:endParaRPr lang="fr-FR" altLang="de-DE">
              <a:latin typeface="Times" panose="02020603050405020304" pitchFamily="18" charset="0"/>
            </a:endParaRPr>
          </a:p>
        </p:txBody>
      </p:sp>
    </p:spTree>
    <p:extLst>
      <p:ext uri="{BB962C8B-B14F-4D97-AF65-F5344CB8AC3E}">
        <p14:creationId xmlns:p14="http://schemas.microsoft.com/office/powerpoint/2010/main" val="2431146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a:ln/>
        </p:spPr>
      </p:sp>
      <p:sp>
        <p:nvSpPr>
          <p:cNvPr id="1331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GB" altLang="de-DE" dirty="0"/>
          </a:p>
        </p:txBody>
      </p:sp>
      <p:sp>
        <p:nvSpPr>
          <p:cNvPr id="1331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Aft>
                <a:spcPct val="0"/>
              </a:spcAft>
            </a:pPr>
            <a:fld id="{3574CE64-82FF-4CD5-A17F-1D8DDF190F7C}" type="slidenum">
              <a:rPr lang="fr-FR" altLang="de-DE" smtClean="0">
                <a:latin typeface="Times" panose="02020603050405020304" pitchFamily="18" charset="0"/>
              </a:rPr>
              <a:pPr fontAlgn="base">
                <a:spcAft>
                  <a:spcPct val="0"/>
                </a:spcAft>
              </a:pPr>
              <a:t>5</a:t>
            </a:fld>
            <a:endParaRPr lang="fr-FR" altLang="de-DE">
              <a:latin typeface="Times" panose="02020603050405020304" pitchFamily="18" charset="0"/>
            </a:endParaRPr>
          </a:p>
        </p:txBody>
      </p:sp>
    </p:spTree>
    <p:extLst>
      <p:ext uri="{BB962C8B-B14F-4D97-AF65-F5344CB8AC3E}">
        <p14:creationId xmlns:p14="http://schemas.microsoft.com/office/powerpoint/2010/main" val="856679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a:ln/>
        </p:spPr>
      </p:sp>
      <p:sp>
        <p:nvSpPr>
          <p:cNvPr id="1331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GB" altLang="de-DE" dirty="0" smtClean="0"/>
              <a:t>Data covers the</a:t>
            </a:r>
            <a:r>
              <a:rPr lang="en-GB" altLang="de-DE" baseline="0" dirty="0" smtClean="0"/>
              <a:t> globe</a:t>
            </a:r>
            <a:endParaRPr lang="en-GB" altLang="de-DE" dirty="0"/>
          </a:p>
        </p:txBody>
      </p:sp>
      <p:sp>
        <p:nvSpPr>
          <p:cNvPr id="1331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Aft>
                <a:spcPct val="0"/>
              </a:spcAft>
            </a:pPr>
            <a:fld id="{3574CE64-82FF-4CD5-A17F-1D8DDF190F7C}" type="slidenum">
              <a:rPr lang="fr-FR" altLang="de-DE" smtClean="0">
                <a:latin typeface="Times" panose="02020603050405020304" pitchFamily="18" charset="0"/>
              </a:rPr>
              <a:pPr fontAlgn="base">
                <a:spcAft>
                  <a:spcPct val="0"/>
                </a:spcAft>
              </a:pPr>
              <a:t>6</a:t>
            </a:fld>
            <a:endParaRPr lang="fr-FR" altLang="de-DE">
              <a:latin typeface="Times" panose="02020603050405020304" pitchFamily="18" charset="0"/>
            </a:endParaRPr>
          </a:p>
        </p:txBody>
      </p:sp>
    </p:spTree>
    <p:extLst>
      <p:ext uri="{BB962C8B-B14F-4D97-AF65-F5344CB8AC3E}">
        <p14:creationId xmlns:p14="http://schemas.microsoft.com/office/powerpoint/2010/main" val="134703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fontAlgn="base"/>
            <a:r>
              <a:rPr lang="en-US" sz="1200" b="1" i="0" kern="1200" dirty="0" smtClean="0">
                <a:solidFill>
                  <a:schemeClr val="tx1"/>
                </a:solidFill>
                <a:effectLst/>
                <a:latin typeface="Times" pitchFamily="18" charset="0"/>
                <a:ea typeface="+mn-ea"/>
                <a:cs typeface="+mn-cs"/>
              </a:rPr>
              <a:t>General Outline of Work</a:t>
            </a:r>
          </a:p>
          <a:p>
            <a:pPr fontAlgn="base"/>
            <a:r>
              <a:rPr lang="en-US" sz="1200" b="0" i="0" kern="1200" dirty="0" smtClean="0">
                <a:solidFill>
                  <a:schemeClr val="tx1"/>
                </a:solidFill>
                <a:effectLst/>
                <a:latin typeface="Times" pitchFamily="18" charset="0"/>
                <a:ea typeface="+mn-ea"/>
                <a:cs typeface="+mn-cs"/>
              </a:rPr>
              <a:t>The overall concept is to build a federation of trusted content providers and offer ultimately a service platform including a portal for accessing aggregated content. The major challenge here is to find interoperable solutions, which lead beyond minimalistic discovery services. The major challenges here are to include steps for quality assessment/assurance and to make this work easier for scientists and less resource-intensive.</a:t>
            </a:r>
            <a:br>
              <a:rPr lang="en-US" sz="1200" b="0" i="0" kern="1200" dirty="0" smtClean="0">
                <a:solidFill>
                  <a:schemeClr val="tx1"/>
                </a:solidFill>
                <a:effectLst/>
                <a:latin typeface="Times" pitchFamily="18" charset="0"/>
                <a:ea typeface="+mn-ea"/>
                <a:cs typeface="+mn-cs"/>
              </a:rPr>
            </a:br>
            <a:r>
              <a:rPr lang="en-US" sz="1200" b="0" i="0" kern="1200" dirty="0" smtClean="0">
                <a:solidFill>
                  <a:schemeClr val="tx1"/>
                </a:solidFill>
                <a:effectLst/>
                <a:latin typeface="Times" pitchFamily="18" charset="0"/>
                <a:ea typeface="+mn-ea"/>
                <a:cs typeface="+mn-cs"/>
              </a:rPr>
              <a:t>An incremental approach to specify and implement technical and organizational improvements is made inevitable: there is already an enormous resource of major infrastructure components, ongoing project work and data available at the partners’ sites.</a:t>
            </a:r>
            <a:br>
              <a:rPr lang="en-US" sz="1200" b="0" i="0" kern="1200" dirty="0" smtClean="0">
                <a:solidFill>
                  <a:schemeClr val="tx1"/>
                </a:solidFill>
                <a:effectLst/>
                <a:latin typeface="Times" pitchFamily="18" charset="0"/>
                <a:ea typeface="+mn-ea"/>
                <a:cs typeface="+mn-cs"/>
              </a:rPr>
            </a:br>
            <a:r>
              <a:rPr lang="en-US" sz="1200" b="0" i="0" kern="1200" dirty="0" err="1" smtClean="0">
                <a:solidFill>
                  <a:schemeClr val="tx1"/>
                </a:solidFill>
                <a:effectLst/>
                <a:latin typeface="Times" pitchFamily="18" charset="0"/>
                <a:ea typeface="+mn-ea"/>
                <a:cs typeface="+mn-cs"/>
              </a:rPr>
              <a:t>MaNIDA</a:t>
            </a:r>
            <a:r>
              <a:rPr lang="en-US" sz="1200" b="0" i="0" kern="1200" dirty="0" smtClean="0">
                <a:solidFill>
                  <a:schemeClr val="tx1"/>
                </a:solidFill>
                <a:effectLst/>
                <a:latin typeface="Times" pitchFamily="18" charset="0"/>
                <a:ea typeface="+mn-ea"/>
                <a:cs typeface="+mn-cs"/>
              </a:rPr>
              <a:t> and the individual partners need to track the evolutionary change of </a:t>
            </a:r>
            <a:r>
              <a:rPr lang="en-US" sz="1200" b="0" i="0" kern="1200" dirty="0" err="1" smtClean="0">
                <a:solidFill>
                  <a:schemeClr val="tx1"/>
                </a:solidFill>
                <a:effectLst/>
                <a:latin typeface="Times" pitchFamily="18" charset="0"/>
                <a:ea typeface="+mn-ea"/>
                <a:cs typeface="+mn-cs"/>
              </a:rPr>
              <a:t>behaviour</a:t>
            </a:r>
            <a:r>
              <a:rPr lang="en-US" sz="1200" b="0" i="0" kern="1200" dirty="0" smtClean="0">
                <a:solidFill>
                  <a:schemeClr val="tx1"/>
                </a:solidFill>
                <a:effectLst/>
                <a:latin typeface="Times" pitchFamily="18" charset="0"/>
                <a:ea typeface="+mn-ea"/>
                <a:cs typeface="+mn-cs"/>
              </a:rPr>
              <a:t> of scientists to share data and their acceptance of data publication and “data intensive science”.</a:t>
            </a:r>
          </a:p>
          <a:p>
            <a:endParaRPr lang="en-US" dirty="0"/>
          </a:p>
        </p:txBody>
      </p:sp>
      <p:sp>
        <p:nvSpPr>
          <p:cNvPr id="4" name="Foliennummernplatzhalter 3"/>
          <p:cNvSpPr>
            <a:spLocks noGrp="1"/>
          </p:cNvSpPr>
          <p:nvPr>
            <p:ph type="sldNum" sz="quarter" idx="10"/>
          </p:nvPr>
        </p:nvSpPr>
        <p:spPr/>
        <p:txBody>
          <a:bodyPr/>
          <a:lstStyle/>
          <a:p>
            <a:pPr>
              <a:defRPr/>
            </a:pPr>
            <a:fld id="{B5A6521F-15D7-46BD-9FC0-FD66C911AD38}" type="slidenum">
              <a:rPr lang="fr-FR" altLang="de-DE" smtClean="0"/>
              <a:pPr>
                <a:defRPr/>
              </a:pPr>
              <a:t>7</a:t>
            </a:fld>
            <a:endParaRPr lang="fr-FR" altLang="de-DE"/>
          </a:p>
        </p:txBody>
      </p:sp>
    </p:spTree>
    <p:extLst>
      <p:ext uri="{BB962C8B-B14F-4D97-AF65-F5344CB8AC3E}">
        <p14:creationId xmlns:p14="http://schemas.microsoft.com/office/powerpoint/2010/main" val="3791955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B5A6521F-15D7-46BD-9FC0-FD66C911AD38}" type="slidenum">
              <a:rPr lang="fr-FR" altLang="de-DE" smtClean="0"/>
              <a:pPr>
                <a:defRPr/>
              </a:pPr>
              <a:t>8</a:t>
            </a:fld>
            <a:endParaRPr lang="fr-FR" altLang="de-DE"/>
          </a:p>
        </p:txBody>
      </p:sp>
    </p:spTree>
    <p:extLst>
      <p:ext uri="{BB962C8B-B14F-4D97-AF65-F5344CB8AC3E}">
        <p14:creationId xmlns:p14="http://schemas.microsoft.com/office/powerpoint/2010/main" val="658489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Access data</a:t>
            </a:r>
            <a:endParaRPr lang="en-US" dirty="0"/>
          </a:p>
        </p:txBody>
      </p:sp>
      <p:sp>
        <p:nvSpPr>
          <p:cNvPr id="4" name="Foliennummernplatzhalter 3"/>
          <p:cNvSpPr>
            <a:spLocks noGrp="1"/>
          </p:cNvSpPr>
          <p:nvPr>
            <p:ph type="sldNum" sz="quarter" idx="10"/>
          </p:nvPr>
        </p:nvSpPr>
        <p:spPr/>
        <p:txBody>
          <a:bodyPr/>
          <a:lstStyle/>
          <a:p>
            <a:pPr>
              <a:defRPr/>
            </a:pPr>
            <a:fld id="{B5A6521F-15D7-46BD-9FC0-FD66C911AD38}" type="slidenum">
              <a:rPr lang="fr-FR" altLang="de-DE" smtClean="0"/>
              <a:pPr>
                <a:defRPr/>
              </a:pPr>
              <a:t>9</a:t>
            </a:fld>
            <a:endParaRPr lang="fr-FR" altLang="de-DE"/>
          </a:p>
        </p:txBody>
      </p:sp>
    </p:spTree>
    <p:extLst>
      <p:ext uri="{BB962C8B-B14F-4D97-AF65-F5344CB8AC3E}">
        <p14:creationId xmlns:p14="http://schemas.microsoft.com/office/powerpoint/2010/main" val="838276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de-DE"/>
              <a:t>Titelmasterformat durch Klicken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lvl1pPr>
              <a:defRPr/>
            </a:lvl1pPr>
          </a:lstStyle>
          <a:p>
            <a:pPr>
              <a:defRPr/>
            </a:pPr>
            <a:fld id="{5AE1CED7-1E57-46BC-A129-F3B6537FB520}" type="datetime1">
              <a:rPr lang="en-US"/>
              <a:pPr>
                <a:defRPr/>
              </a:pPr>
              <a:t>3/24/2017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E74F42-BBE5-45C0-9EFA-51E631794DA4}" type="slidenum">
              <a:rPr lang="en-US"/>
              <a:pPr>
                <a:defRPr/>
              </a:pPr>
              <a:t>‹Nr.›</a:t>
            </a:fld>
            <a:endParaRPr lang="en-US"/>
          </a:p>
        </p:txBody>
      </p:sp>
    </p:spTree>
    <p:extLst>
      <p:ext uri="{BB962C8B-B14F-4D97-AF65-F5344CB8AC3E}">
        <p14:creationId xmlns:p14="http://schemas.microsoft.com/office/powerpoint/2010/main" val="2370320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lvl1pPr>
              <a:defRPr/>
            </a:lvl1pPr>
          </a:lstStyle>
          <a:p>
            <a:pPr>
              <a:defRPr/>
            </a:pPr>
            <a:fld id="{215C77F7-56A0-4124-BBD6-30553C9F26CF}" type="datetime1">
              <a:rPr lang="en-US"/>
              <a:pPr>
                <a:defRPr/>
              </a:pPr>
              <a:t>3/24/2017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CE8BB8-19EE-40F1-A4C0-4490EAE62BFE}" type="slidenum">
              <a:rPr lang="en-US"/>
              <a:pPr>
                <a:defRPr/>
              </a:pPr>
              <a:t>‹Nr.›</a:t>
            </a:fld>
            <a:endParaRPr lang="en-US"/>
          </a:p>
        </p:txBody>
      </p:sp>
    </p:spTree>
    <p:extLst>
      <p:ext uri="{BB962C8B-B14F-4D97-AF65-F5344CB8AC3E}">
        <p14:creationId xmlns:p14="http://schemas.microsoft.com/office/powerpoint/2010/main" val="3282992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de-DE"/>
              <a:t>Titelmasterformat durch Klicken bearbeiten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lvl1pPr>
              <a:defRPr/>
            </a:lvl1pPr>
          </a:lstStyle>
          <a:p>
            <a:pPr>
              <a:defRPr/>
            </a:pPr>
            <a:fld id="{0BE18379-99F7-4B69-B9D2-0699504FBF3B}" type="datetime1">
              <a:rPr lang="en-US"/>
              <a:pPr>
                <a:defRPr/>
              </a:pPr>
              <a:t>3/24/2017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A23429-1101-4B29-B1CC-FD17DF7936C1}" type="slidenum">
              <a:rPr lang="en-US"/>
              <a:pPr>
                <a:defRPr/>
              </a:pPr>
              <a:t>‹Nr.›</a:t>
            </a:fld>
            <a:endParaRPr lang="en-US"/>
          </a:p>
        </p:txBody>
      </p:sp>
    </p:spTree>
    <p:extLst>
      <p:ext uri="{BB962C8B-B14F-4D97-AF65-F5344CB8AC3E}">
        <p14:creationId xmlns:p14="http://schemas.microsoft.com/office/powerpoint/2010/main" val="2945504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lvl1pPr>
              <a:defRPr/>
            </a:lvl1pPr>
          </a:lstStyle>
          <a:p>
            <a:pPr>
              <a:defRPr/>
            </a:pPr>
            <a:fld id="{268E53A5-6F33-4E6B-821B-F87E3C792019}" type="datetime1">
              <a:rPr lang="en-US"/>
              <a:pPr>
                <a:defRPr/>
              </a:pPr>
              <a:t>3/24/2017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EB1616-E866-482A-9EC3-CA144C8D3328}" type="slidenum">
              <a:rPr lang="en-US"/>
              <a:pPr>
                <a:defRPr/>
              </a:pPr>
              <a:t>‹Nr.›</a:t>
            </a:fld>
            <a:endParaRPr lang="en-US"/>
          </a:p>
        </p:txBody>
      </p:sp>
    </p:spTree>
    <p:extLst>
      <p:ext uri="{BB962C8B-B14F-4D97-AF65-F5344CB8AC3E}">
        <p14:creationId xmlns:p14="http://schemas.microsoft.com/office/powerpoint/2010/main" val="2267977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de-DE"/>
              <a:t>Titelmasterformat durch Klicken bearbeiten</a:t>
            </a:r>
            <a:endParaRPr lang="en-US" dirty="0"/>
          </a:p>
        </p:txBody>
      </p:sp>
      <p:sp>
        <p:nvSpPr>
          <p:cNvPr id="3" name="Text Placeholder 2"/>
          <p:cNvSpPr>
            <a:spLocks noGrp="1"/>
          </p:cNvSpPr>
          <p:nvPr>
            <p:ph type="body" idx="1"/>
          </p:nvPr>
        </p:nvSpPr>
        <p:spPr>
          <a:xfrm>
            <a:off x="623888" y="4552634"/>
            <a:ext cx="7886700" cy="1500187"/>
          </a:xfrm>
        </p:spPr>
        <p:txBody>
          <a:bodyPr anchor="t"/>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lvl1pPr>
              <a:defRPr/>
            </a:lvl1pPr>
          </a:lstStyle>
          <a:p>
            <a:pPr>
              <a:defRPr/>
            </a:pPr>
            <a:fld id="{913D5CBA-978B-4794-9EB2-38CB815BD495}" type="datetime1">
              <a:rPr lang="en-US"/>
              <a:pPr>
                <a:defRPr/>
              </a:pPr>
              <a:t>3/24/2017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CF8F74-815D-454F-93F6-F40ACFB7FCD3}" type="slidenum">
              <a:rPr lang="en-US"/>
              <a:pPr>
                <a:defRPr/>
              </a:pPr>
              <a:t>‹Nr.›</a:t>
            </a:fld>
            <a:endParaRPr lang="en-US"/>
          </a:p>
        </p:txBody>
      </p:sp>
    </p:spTree>
    <p:extLst>
      <p:ext uri="{BB962C8B-B14F-4D97-AF65-F5344CB8AC3E}">
        <p14:creationId xmlns:p14="http://schemas.microsoft.com/office/powerpoint/2010/main" val="1252608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3"/>
          <p:cNvSpPr>
            <a:spLocks noGrp="1"/>
          </p:cNvSpPr>
          <p:nvPr>
            <p:ph type="dt" sz="half" idx="10"/>
          </p:nvPr>
        </p:nvSpPr>
        <p:spPr/>
        <p:txBody>
          <a:bodyPr/>
          <a:lstStyle>
            <a:lvl1pPr>
              <a:defRPr/>
            </a:lvl1pPr>
          </a:lstStyle>
          <a:p>
            <a:pPr>
              <a:defRPr/>
            </a:pPr>
            <a:fld id="{5A0F4F75-1C7E-463A-9B4E-5E2874B415C3}" type="datetime1">
              <a:rPr lang="en-US"/>
              <a:pPr>
                <a:defRPr/>
              </a:pPr>
              <a:t>3/24/2017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E40D97F-35E3-4EC5-B4DC-39EC221A236A}" type="slidenum">
              <a:rPr lang="en-US"/>
              <a:pPr>
                <a:defRPr/>
              </a:pPr>
              <a:t>‹Nr.›</a:t>
            </a:fld>
            <a:endParaRPr lang="en-US"/>
          </a:p>
        </p:txBody>
      </p:sp>
    </p:spTree>
    <p:extLst>
      <p:ext uri="{BB962C8B-B14F-4D97-AF65-F5344CB8AC3E}">
        <p14:creationId xmlns:p14="http://schemas.microsoft.com/office/powerpoint/2010/main" val="426133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Formatvorlagen des Textmasters bearbeiten</a:t>
            </a:r>
          </a:p>
        </p:txBody>
      </p:sp>
      <p:sp>
        <p:nvSpPr>
          <p:cNvPr id="4" name="Content Placeholder 3"/>
          <p:cNvSpPr>
            <a:spLocks noGrp="1"/>
          </p:cNvSpPr>
          <p:nvPr>
            <p:ph sz="half" idx="2"/>
          </p:nvPr>
        </p:nvSpPr>
        <p:spPr>
          <a:xfrm>
            <a:off x="633845" y="2507551"/>
            <a:ext cx="3867150" cy="36805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Formatvorlagen des Textmasters bearbeiten</a:t>
            </a:r>
          </a:p>
        </p:txBody>
      </p:sp>
      <p:sp>
        <p:nvSpPr>
          <p:cNvPr id="6" name="Content Placeholder 5"/>
          <p:cNvSpPr>
            <a:spLocks noGrp="1"/>
          </p:cNvSpPr>
          <p:nvPr>
            <p:ph sz="quarter" idx="4"/>
          </p:nvPr>
        </p:nvSpPr>
        <p:spPr>
          <a:xfrm>
            <a:off x="4629150" y="2507551"/>
            <a:ext cx="3886201" cy="36805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0" name="Title 9"/>
          <p:cNvSpPr>
            <a:spLocks noGrp="1"/>
          </p:cNvSpPr>
          <p:nvPr>
            <p:ph type="title"/>
          </p:nvPr>
        </p:nvSpPr>
        <p:spPr/>
        <p:txBody>
          <a:bodyPr/>
          <a:lstStyle/>
          <a:p>
            <a:r>
              <a:rPr lang="de-DE"/>
              <a:t>Titelmasterformat durch Klicken bearbeiten</a:t>
            </a:r>
            <a:endParaRPr lang="en-US" dirty="0"/>
          </a:p>
        </p:txBody>
      </p:sp>
      <p:sp>
        <p:nvSpPr>
          <p:cNvPr id="7" name="Date Placeholder 3"/>
          <p:cNvSpPr>
            <a:spLocks noGrp="1"/>
          </p:cNvSpPr>
          <p:nvPr>
            <p:ph type="dt" sz="half" idx="10"/>
          </p:nvPr>
        </p:nvSpPr>
        <p:spPr/>
        <p:txBody>
          <a:bodyPr/>
          <a:lstStyle>
            <a:lvl1pPr>
              <a:defRPr/>
            </a:lvl1pPr>
          </a:lstStyle>
          <a:p>
            <a:pPr>
              <a:defRPr/>
            </a:pPr>
            <a:fld id="{F3F8211D-906F-4BA5-83E0-FC2C7DB48701}" type="datetime1">
              <a:rPr lang="en-US"/>
              <a:pPr>
                <a:defRPr/>
              </a:pPr>
              <a:t>3/24/2017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D5DFB0C-9FE1-4975-B0F9-67098D8FC3DE}" type="slidenum">
              <a:rPr lang="en-US"/>
              <a:pPr>
                <a:defRPr/>
              </a:pPr>
              <a:t>‹Nr.›</a:t>
            </a:fld>
            <a:endParaRPr lang="en-US"/>
          </a:p>
        </p:txBody>
      </p:sp>
    </p:spTree>
    <p:extLst>
      <p:ext uri="{BB962C8B-B14F-4D97-AF65-F5344CB8AC3E}">
        <p14:creationId xmlns:p14="http://schemas.microsoft.com/office/powerpoint/2010/main" val="2076115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a:t>Titelmasterformat durch Klicken bearbeiten</a:t>
            </a:r>
            <a:endParaRPr lang="en-US"/>
          </a:p>
        </p:txBody>
      </p:sp>
      <p:sp>
        <p:nvSpPr>
          <p:cNvPr id="3" name="Date Placeholder 3"/>
          <p:cNvSpPr>
            <a:spLocks noGrp="1"/>
          </p:cNvSpPr>
          <p:nvPr>
            <p:ph type="dt" sz="half" idx="10"/>
          </p:nvPr>
        </p:nvSpPr>
        <p:spPr/>
        <p:txBody>
          <a:bodyPr/>
          <a:lstStyle>
            <a:lvl1pPr>
              <a:defRPr/>
            </a:lvl1pPr>
          </a:lstStyle>
          <a:p>
            <a:pPr>
              <a:defRPr/>
            </a:pPr>
            <a:fld id="{4D062AD3-E441-4CF0-BD4F-64669138A5F3}" type="datetime1">
              <a:rPr lang="en-US"/>
              <a:pPr>
                <a:defRPr/>
              </a:pPr>
              <a:t>3/24/2017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898B206-4FCC-4615-9837-A9A64C5C03DA}" type="slidenum">
              <a:rPr lang="en-US"/>
              <a:pPr>
                <a:defRPr/>
              </a:pPr>
              <a:t>‹Nr.›</a:t>
            </a:fld>
            <a:endParaRPr lang="en-US"/>
          </a:p>
        </p:txBody>
      </p:sp>
    </p:spTree>
    <p:extLst>
      <p:ext uri="{BB962C8B-B14F-4D97-AF65-F5344CB8AC3E}">
        <p14:creationId xmlns:p14="http://schemas.microsoft.com/office/powerpoint/2010/main" val="962074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CFB782-9933-4DFA-B7E1-6A629E11E091}" type="datetime1">
              <a:rPr lang="en-US"/>
              <a:pPr>
                <a:defRPr/>
              </a:pPr>
              <a:t>3/24/2017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CF71B06-867D-453D-BF18-A116DFBF0289}" type="slidenum">
              <a:rPr lang="en-US"/>
              <a:pPr>
                <a:defRPr/>
              </a:pPr>
              <a:t>‹Nr.›</a:t>
            </a:fld>
            <a:endParaRPr lang="en-US"/>
          </a:p>
        </p:txBody>
      </p:sp>
    </p:spTree>
    <p:extLst>
      <p:ext uri="{BB962C8B-B14F-4D97-AF65-F5344CB8AC3E}">
        <p14:creationId xmlns:p14="http://schemas.microsoft.com/office/powerpoint/2010/main" val="176899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de-DE"/>
              <a:t>Titelmasterformat durch Klicken bearbeiten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30936" y="2057399"/>
            <a:ext cx="2948940" cy="3810001"/>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Formatvorlagen des Textmasters bearbeiten</a:t>
            </a:r>
          </a:p>
        </p:txBody>
      </p:sp>
      <p:sp>
        <p:nvSpPr>
          <p:cNvPr id="5" name="Date Placeholder 3"/>
          <p:cNvSpPr>
            <a:spLocks noGrp="1"/>
          </p:cNvSpPr>
          <p:nvPr>
            <p:ph type="dt" sz="half" idx="10"/>
          </p:nvPr>
        </p:nvSpPr>
        <p:spPr/>
        <p:txBody>
          <a:bodyPr/>
          <a:lstStyle>
            <a:lvl1pPr>
              <a:defRPr/>
            </a:lvl1pPr>
          </a:lstStyle>
          <a:p>
            <a:pPr>
              <a:defRPr/>
            </a:pPr>
            <a:fld id="{0D78210D-E485-48BF-BBEF-EB7D18C1D4E7}" type="datetime1">
              <a:rPr lang="en-US"/>
              <a:pPr>
                <a:defRPr/>
              </a:pPr>
              <a:t>3/24/2017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3057AE-71A1-45C1-AC84-1D2362C62AF4}" type="slidenum">
              <a:rPr lang="en-US"/>
              <a:pPr>
                <a:defRPr/>
              </a:pPr>
              <a:t>‹Nr.›</a:t>
            </a:fld>
            <a:endParaRPr lang="en-US"/>
          </a:p>
        </p:txBody>
      </p:sp>
    </p:spTree>
    <p:extLst>
      <p:ext uri="{BB962C8B-B14F-4D97-AF65-F5344CB8AC3E}">
        <p14:creationId xmlns:p14="http://schemas.microsoft.com/office/powerpoint/2010/main" val="663066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de-DE"/>
              <a:t>Titelmasterformat durch Klicken bearbeiten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de-DE" noProof="0"/>
              <a:t>Bild durch Klicken auf Symbol hinzufügen</a:t>
            </a:r>
            <a:endParaRPr lang="en-US" noProof="0" dirty="0"/>
          </a:p>
        </p:txBody>
      </p:sp>
      <p:sp>
        <p:nvSpPr>
          <p:cNvPr id="4" name="Text Placeholder 3"/>
          <p:cNvSpPr>
            <a:spLocks noGrp="1"/>
          </p:cNvSpPr>
          <p:nvPr>
            <p:ph type="body" sz="half" idx="2"/>
          </p:nvPr>
        </p:nvSpPr>
        <p:spPr>
          <a:xfrm>
            <a:off x="630936" y="2057400"/>
            <a:ext cx="2948940" cy="3810000"/>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Formatvorlagen des Textmasters bearbeiten</a:t>
            </a:r>
          </a:p>
        </p:txBody>
      </p:sp>
      <p:sp>
        <p:nvSpPr>
          <p:cNvPr id="5" name="Date Placeholder 3"/>
          <p:cNvSpPr>
            <a:spLocks noGrp="1"/>
          </p:cNvSpPr>
          <p:nvPr>
            <p:ph type="dt" sz="half" idx="10"/>
          </p:nvPr>
        </p:nvSpPr>
        <p:spPr/>
        <p:txBody>
          <a:bodyPr/>
          <a:lstStyle>
            <a:lvl1pPr>
              <a:defRPr/>
            </a:lvl1pPr>
          </a:lstStyle>
          <a:p>
            <a:pPr>
              <a:defRPr/>
            </a:pPr>
            <a:fld id="{07297959-FE4D-43B4-9ACA-FEF82E2A4EA8}" type="datetime1">
              <a:rPr lang="en-US"/>
              <a:pPr>
                <a:defRPr/>
              </a:pPr>
              <a:t>3/24/2017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DBF262-27FD-4F4E-AA63-19C43D67EE4E}" type="slidenum">
              <a:rPr lang="en-US"/>
              <a:pPr>
                <a:defRPr/>
              </a:pPr>
              <a:t>‹Nr.›</a:t>
            </a:fld>
            <a:endParaRPr lang="en-US"/>
          </a:p>
        </p:txBody>
      </p:sp>
    </p:spTree>
    <p:extLst>
      <p:ext uri="{BB962C8B-B14F-4D97-AF65-F5344CB8AC3E}">
        <p14:creationId xmlns:p14="http://schemas.microsoft.com/office/powerpoint/2010/main" val="2881029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8620"/>
            <a:ext cx="91440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endParaRPr lang="en-US" altLang="de-DE"/>
          </a:p>
        </p:txBody>
      </p:sp>
      <p:sp>
        <p:nvSpPr>
          <p:cNvPr id="3" name="Text Placeholder 2"/>
          <p:cNvSpPr>
            <a:spLocks noGrp="1"/>
          </p:cNvSpPr>
          <p:nvPr>
            <p:ph type="body" idx="1"/>
          </p:nvPr>
        </p:nvSpPr>
        <p:spPr>
          <a:xfrm>
            <a:off x="633413" y="1628800"/>
            <a:ext cx="7886700" cy="4551338"/>
          </a:xfrm>
          <a:prstGeom prst="rect">
            <a:avLst/>
          </a:prstGeom>
        </p:spPr>
        <p:txBody>
          <a:bodyPr vert="horz" lIns="91440" tIns="45720" rIns="91440" bIns="45720" rtlCol="0">
            <a:normAutofit/>
          </a:bodyPr>
          <a:lstStyle/>
          <a:p>
            <a:pPr lvl="0"/>
            <a:r>
              <a:rPr lang="de-DE" dirty="0"/>
              <a:t>Formatvorlagen des Textmasters bearbeiten</a:t>
            </a:r>
          </a:p>
          <a:p>
            <a:pPr lvl="2"/>
            <a:r>
              <a:rPr lang="de-DE" dirty="0"/>
              <a:t>Zweite Ebene</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825" smtClean="0">
                <a:solidFill>
                  <a:schemeClr val="tx1">
                    <a:lumMod val="65000"/>
                    <a:lumOff val="35000"/>
                  </a:schemeClr>
                </a:solidFill>
                <a:latin typeface="+mn-lt"/>
              </a:defRPr>
            </a:lvl1pPr>
          </a:lstStyle>
          <a:p>
            <a:pPr>
              <a:defRPr/>
            </a:pPr>
            <a:fld id="{8B8A0540-2E13-4EF3-9D02-D3FD5986498E}" type="datetime1">
              <a:rPr lang="en-US"/>
              <a:pPr>
                <a:defRPr/>
              </a:pPr>
              <a:t>3/24/2017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825">
                <a:solidFill>
                  <a:schemeClr val="tx1">
                    <a:lumMod val="65000"/>
                    <a:lumOff val="3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62713"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825" smtClean="0">
                <a:solidFill>
                  <a:schemeClr val="tx1">
                    <a:tint val="75000"/>
                  </a:schemeClr>
                </a:solidFill>
                <a:latin typeface="+mn-lt"/>
              </a:defRPr>
            </a:lvl1pPr>
          </a:lstStyle>
          <a:p>
            <a:pPr>
              <a:defRPr/>
            </a:pPr>
            <a:fld id="{969FA0A0-FFD5-43E2-AD76-A33F5AA98BEB}" type="slidenum">
              <a:rPr lang="en-US"/>
              <a:pPr>
                <a:defRPr/>
              </a:pPr>
              <a:t>‹Nr.›</a:t>
            </a:fld>
            <a:endParaRPr lang="en-US"/>
          </a:p>
        </p:txBody>
      </p:sp>
      <p:pic>
        <p:nvPicPr>
          <p:cNvPr id="7" name="Grafik 6"/>
          <p:cNvPicPr>
            <a:picLocks noChangeAspect="1"/>
          </p:cNvPicPr>
          <p:nvPr userDrawn="1"/>
        </p:nvPicPr>
        <p:blipFill rotWithShape="1">
          <a:blip r:embed="rId13"/>
          <a:srcRect t="8304" b="31844"/>
          <a:stretch/>
        </p:blipFill>
        <p:spPr>
          <a:xfrm>
            <a:off x="107950" y="6200775"/>
            <a:ext cx="8964613" cy="582613"/>
          </a:xfrm>
          <a:prstGeom prst="rect">
            <a:avLst/>
          </a:prstGeom>
          <a:solidFill>
            <a:schemeClr val="bg1">
              <a:lumMod val="95000"/>
            </a:schemeClr>
          </a:solidFill>
        </p:spPr>
      </p:pic>
      <p:sp>
        <p:nvSpPr>
          <p:cNvPr id="8" name="Fußzeilenplatzhalter 4"/>
          <p:cNvSpPr txBox="1">
            <a:spLocks/>
          </p:cNvSpPr>
          <p:nvPr userDrawn="1"/>
        </p:nvSpPr>
        <p:spPr>
          <a:xfrm>
            <a:off x="1079500" y="6273800"/>
            <a:ext cx="6985000" cy="404813"/>
          </a:xfrm>
          <a:prstGeom prst="rect">
            <a:avLst/>
          </a:prstGeom>
        </p:spPr>
        <p:txBody>
          <a:bodyPr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ct val="50000"/>
              </a:spcBef>
              <a:spcAft>
                <a:spcPts val="0"/>
              </a:spcAft>
              <a:buClr>
                <a:srgbClr val="003399"/>
              </a:buClr>
              <a:buFont typeface="Wingdings" panose="05000000000000000000" pitchFamily="2" charset="2"/>
              <a:buNone/>
              <a:defRPr/>
            </a:pPr>
            <a:r>
              <a:rPr lang="de-DE" sz="1600" spc="300" dirty="0">
                <a:solidFill>
                  <a:schemeClr val="bg1"/>
                </a:solidFill>
                <a:latin typeface="Arial" panose="020B0604020202020204" pitchFamily="34" charset="0"/>
                <a:cs typeface="Arial" panose="020B0604020202020204" pitchFamily="34" charset="0"/>
              </a:rPr>
              <a:t>www.deutsche-meeresforschung.de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685800" rtl="0" fontAlgn="base">
        <a:lnSpc>
          <a:spcPct val="90000"/>
        </a:lnSpc>
        <a:spcBef>
          <a:spcPct val="0"/>
        </a:spcBef>
        <a:spcAft>
          <a:spcPct val="0"/>
        </a:spcAft>
        <a:defRPr sz="3600" kern="1200">
          <a:solidFill>
            <a:schemeClr val="accent5">
              <a:lumMod val="50000"/>
            </a:schemeClr>
          </a:solidFill>
          <a:latin typeface="+mn-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541338" indent="-541338" algn="l" defTabSz="685800" rtl="0" fontAlgn="base">
        <a:lnSpc>
          <a:spcPct val="90000"/>
        </a:lnSpc>
        <a:spcBef>
          <a:spcPts val="750"/>
        </a:spcBef>
        <a:spcAft>
          <a:spcPct val="0"/>
        </a:spcAft>
        <a:buClr>
          <a:srgbClr val="002060"/>
        </a:buClr>
        <a:buFont typeface="Wingdings" panose="05000000000000000000" pitchFamily="2" charset="2"/>
        <a:buChar char="F"/>
        <a:defRPr sz="2400" kern="1200">
          <a:solidFill>
            <a:schemeClr val="accent5">
              <a:lumMod val="50000"/>
            </a:schemeClr>
          </a:solidFill>
          <a:latin typeface="+mn-lt"/>
          <a:ea typeface="+mn-ea"/>
          <a:cs typeface="+mn-cs"/>
        </a:defRPr>
      </a:lvl1pPr>
      <a:lvl2pPr marL="514350" indent="-171450" algn="l" defTabSz="685800" rtl="0" fontAlgn="base">
        <a:lnSpc>
          <a:spcPct val="90000"/>
        </a:lnSpc>
        <a:spcBef>
          <a:spcPts val="375"/>
        </a:spcBef>
        <a:spcAft>
          <a:spcPct val="0"/>
        </a:spcAft>
        <a:buFont typeface="Wingdings 2" panose="05020102010507070707" pitchFamily="18" charset="2"/>
        <a:buChar char=""/>
        <a:defRPr kern="1200">
          <a:solidFill>
            <a:schemeClr val="accent5">
              <a:lumMod val="50000"/>
            </a:schemeClr>
          </a:solidFill>
          <a:latin typeface="+mn-lt"/>
          <a:ea typeface="+mn-ea"/>
          <a:cs typeface="+mn-cs"/>
        </a:defRPr>
      </a:lvl2pPr>
      <a:lvl3pPr marL="857250" indent="-171450" algn="l" defTabSz="685800" rtl="0" fontAlgn="base">
        <a:lnSpc>
          <a:spcPct val="90000"/>
        </a:lnSpc>
        <a:spcBef>
          <a:spcPts val="375"/>
        </a:spcBef>
        <a:spcAft>
          <a:spcPct val="0"/>
        </a:spcAft>
        <a:buFont typeface="Wingdings 2" panose="05020102010507070707" pitchFamily="18" charset="2"/>
        <a:buChar char=""/>
        <a:defRPr sz="2000" kern="1200">
          <a:solidFill>
            <a:schemeClr val="accent5">
              <a:lumMod val="50000"/>
            </a:schemeClr>
          </a:solidFill>
          <a:latin typeface="+mn-lt"/>
          <a:ea typeface="+mn-ea"/>
          <a:cs typeface="+mn-cs"/>
        </a:defRPr>
      </a:lvl3pPr>
      <a:lvl4pPr marL="1200150" indent="-171450" algn="l" defTabSz="685800" rtl="0" fontAlgn="base">
        <a:lnSpc>
          <a:spcPct val="90000"/>
        </a:lnSpc>
        <a:spcBef>
          <a:spcPts val="375"/>
        </a:spcBef>
        <a:spcAft>
          <a:spcPct val="0"/>
        </a:spcAft>
        <a:buFont typeface="Wingdings 2" panose="05020102010507070707" pitchFamily="18" charset="2"/>
        <a:buChar char=""/>
        <a:defRPr sz="1300" kern="1200">
          <a:solidFill>
            <a:schemeClr val="accent5">
              <a:lumMod val="50000"/>
            </a:schemeClr>
          </a:solidFill>
          <a:latin typeface="+mn-lt"/>
          <a:ea typeface="+mn-ea"/>
          <a:cs typeface="+mn-cs"/>
        </a:defRPr>
      </a:lvl4pPr>
      <a:lvl5pPr marL="1543050" indent="-171450" algn="l" defTabSz="685800" rtl="0" fontAlgn="base">
        <a:lnSpc>
          <a:spcPct val="90000"/>
        </a:lnSpc>
        <a:spcBef>
          <a:spcPts val="375"/>
        </a:spcBef>
        <a:spcAft>
          <a:spcPct val="0"/>
        </a:spcAft>
        <a:buFont typeface="Wingdings 2" panose="05020102010507070707" pitchFamily="18" charset="2"/>
        <a:buChar char=""/>
        <a:defRPr sz="1300" kern="1200">
          <a:solidFill>
            <a:schemeClr val="accent5">
              <a:lumMod val="50000"/>
            </a:schemeClr>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23" Type="http://schemas.openxmlformats.org/officeDocument/2006/relationships/image" Target="../media/image23.pn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 Id="rId22"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0" y="6192838"/>
            <a:ext cx="9144000" cy="692150"/>
          </a:xfrm>
          <a:prstGeom prst="rect">
            <a:avLst/>
          </a:prstGeom>
          <a:solidFill>
            <a:schemeClr val="bg1"/>
          </a:solidFill>
          <a:ln w="9525" cap="flat" cmpd="sng" algn="ctr">
            <a:noFill/>
            <a:prstDash val="solid"/>
            <a:round/>
            <a:headEnd type="none" w="med" len="med"/>
            <a:tailEnd type="none" w="med" len="med"/>
          </a:ln>
          <a:effectLst/>
        </p:spPr>
        <p:txBody>
          <a:bodyPr lIns="180000" tIns="180000" rIns="180000" bIns="180000">
            <a:spAutoFit/>
          </a:bodyPr>
          <a:lstStyle/>
          <a:p>
            <a:pPr algn="ctr" eaLnBrk="1" fontAlgn="auto" hangingPunct="1">
              <a:spcBef>
                <a:spcPct val="50000"/>
              </a:spcBef>
              <a:spcAft>
                <a:spcPts val="0"/>
              </a:spcAft>
              <a:buClr>
                <a:srgbClr val="003399"/>
              </a:buClr>
              <a:buFont typeface="Wingdings" panose="05000000000000000000" pitchFamily="2" charset="2"/>
              <a:buNone/>
              <a:defRPr/>
            </a:pPr>
            <a:endParaRPr lang="en-GB" dirty="0">
              <a:effectLst>
                <a:outerShdw blurRad="38100" dist="38100" dir="2700000" algn="tl">
                  <a:srgbClr val="000000">
                    <a:alpha val="43137"/>
                  </a:srgbClr>
                </a:outerShdw>
              </a:effectLst>
              <a:latin typeface="+mn-lt"/>
            </a:endParaRPr>
          </a:p>
        </p:txBody>
      </p:sp>
      <p:sp>
        <p:nvSpPr>
          <p:cNvPr id="4099" name="Inhaltsplatzhalt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de-DE" dirty="0"/>
          </a:p>
        </p:txBody>
      </p:sp>
      <p:pic>
        <p:nvPicPr>
          <p:cNvPr id="4" name="Grafik 3"/>
          <p:cNvPicPr>
            <a:picLocks noChangeAspect="1"/>
          </p:cNvPicPr>
          <p:nvPr/>
        </p:nvPicPr>
        <p:blipFill>
          <a:blip r:embed="rId3"/>
          <a:stretch>
            <a:fillRect/>
          </a:stretch>
        </p:blipFill>
        <p:spPr>
          <a:xfrm>
            <a:off x="320675" y="446088"/>
            <a:ext cx="8499475" cy="5935662"/>
          </a:xfrm>
          <a:prstGeom prst="rect">
            <a:avLst/>
          </a:prstGeom>
          <a:solidFill>
            <a:schemeClr val="bg1">
              <a:lumMod val="95000"/>
            </a:schemeClr>
          </a:solidFill>
        </p:spPr>
      </p:pic>
      <p:pic>
        <p:nvPicPr>
          <p:cNvPr id="4101" name="Grafik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188" y="5524500"/>
            <a:ext cx="60071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feld 2"/>
          <p:cNvSpPr txBox="1">
            <a:spLocks noChangeArrowheads="1"/>
          </p:cNvSpPr>
          <p:nvPr/>
        </p:nvSpPr>
        <p:spPr bwMode="auto">
          <a:xfrm>
            <a:off x="514350" y="4676775"/>
            <a:ext cx="178151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Clr>
                <a:srgbClr val="003399"/>
              </a:buClr>
              <a:buFont typeface="Wingdings" panose="05000000000000000000" pitchFamily="2" charset="2"/>
              <a:buNone/>
            </a:pPr>
            <a:r>
              <a:rPr lang="en-GB" altLang="de-DE" sz="1700" dirty="0" smtClean="0">
                <a:solidFill>
                  <a:schemeClr val="bg1"/>
                </a:solidFill>
                <a:latin typeface="Trebuchet MS" panose="020B0603020202020204" pitchFamily="34" charset="0"/>
              </a:rPr>
              <a:t>Gauvain Wiemer</a:t>
            </a:r>
            <a:r>
              <a:rPr lang="en-GB" altLang="de-DE" sz="1700" dirty="0">
                <a:solidFill>
                  <a:schemeClr val="bg1"/>
                </a:solidFill>
                <a:latin typeface="Trebuchet MS" panose="020B0603020202020204" pitchFamily="34" charset="0"/>
              </a:rPr>
              <a:t/>
            </a:r>
            <a:br>
              <a:rPr lang="en-GB" altLang="de-DE" sz="1700" dirty="0">
                <a:solidFill>
                  <a:schemeClr val="bg1"/>
                </a:solidFill>
                <a:latin typeface="Trebuchet MS" panose="020B0603020202020204" pitchFamily="34" charset="0"/>
              </a:rPr>
            </a:br>
            <a:r>
              <a:rPr lang="en-GB" altLang="de-DE" sz="1700" dirty="0" smtClean="0">
                <a:solidFill>
                  <a:schemeClr val="bg1"/>
                </a:solidFill>
                <a:latin typeface="Trebuchet MS" panose="020B0603020202020204" pitchFamily="34" charset="0"/>
              </a:rPr>
              <a:t>Brussels </a:t>
            </a:r>
            <a:r>
              <a:rPr lang="en-GB" altLang="de-DE" sz="1700" dirty="0">
                <a:solidFill>
                  <a:schemeClr val="bg1"/>
                </a:solidFill>
                <a:latin typeface="Trebuchet MS" panose="020B0603020202020204" pitchFamily="34" charset="0"/>
              </a:rPr>
              <a:t>Office</a:t>
            </a:r>
          </a:p>
        </p:txBody>
      </p:sp>
      <p:sp>
        <p:nvSpPr>
          <p:cNvPr id="8" name="Textfeld 1"/>
          <p:cNvSpPr txBox="1">
            <a:spLocks noChangeArrowheads="1"/>
          </p:cNvSpPr>
          <p:nvPr/>
        </p:nvSpPr>
        <p:spPr bwMode="auto">
          <a:xfrm>
            <a:off x="539243" y="1899712"/>
            <a:ext cx="828090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Clr>
                <a:srgbClr val="003399"/>
              </a:buClr>
              <a:buFont typeface="Wingdings" panose="05000000000000000000" pitchFamily="2" charset="2"/>
              <a:buNone/>
            </a:pPr>
            <a:r>
              <a:rPr lang="en-US" altLang="de-DE" sz="4000" i="1" dirty="0" smtClean="0">
                <a:solidFill>
                  <a:schemeClr val="bg1"/>
                </a:solidFill>
                <a:latin typeface="Trebuchet MS" panose="020B0603020202020204" pitchFamily="34" charset="0"/>
              </a:rPr>
              <a:t>Towards a </a:t>
            </a:r>
            <a:r>
              <a:rPr lang="en-US" altLang="de-DE" sz="4000" i="1" dirty="0" smtClean="0">
                <a:solidFill>
                  <a:schemeClr val="bg1"/>
                </a:solidFill>
                <a:latin typeface="Trebuchet MS" panose="020B0603020202020204" pitchFamily="34" charset="0"/>
              </a:rPr>
              <a:t>German contribution to the Blue Cloud</a:t>
            </a:r>
            <a:endParaRPr lang="en-US" altLang="de-DE" sz="4000" i="1" dirty="0">
              <a:solidFill>
                <a:schemeClr val="bg1"/>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86150" y="512676"/>
            <a:ext cx="8498318" cy="3970318"/>
          </a:xfrm>
          <a:prstGeom prst="rect">
            <a:avLst/>
          </a:prstGeom>
          <a:noFill/>
        </p:spPr>
        <p:txBody>
          <a:bodyPr wrap="square" rtlCol="0">
            <a:spAutoFit/>
          </a:bodyPr>
          <a:lstStyle/>
          <a:p>
            <a:r>
              <a:rPr lang="en-US" sz="3600" b="1" i="1" dirty="0" smtClean="0">
                <a:solidFill>
                  <a:srgbClr val="00589C"/>
                </a:solidFill>
              </a:rPr>
              <a:t>Challenges</a:t>
            </a:r>
          </a:p>
          <a:p>
            <a:endParaRPr lang="en-US" sz="3600" b="1" i="1" dirty="0" smtClean="0">
              <a:solidFill>
                <a:srgbClr val="00589C"/>
              </a:solidFill>
            </a:endParaRPr>
          </a:p>
          <a:p>
            <a:endParaRPr lang="en-US" sz="3600" b="1" i="1" dirty="0">
              <a:solidFill>
                <a:srgbClr val="00589C"/>
              </a:solidFill>
            </a:endParaRPr>
          </a:p>
          <a:p>
            <a:pPr marL="171450" indent="-171450">
              <a:buFont typeface="Arial" panose="020B0604020202020204" pitchFamily="34" charset="0"/>
              <a:buChar char="•"/>
            </a:pPr>
            <a:r>
              <a:rPr lang="en-US" sz="2400" b="1" dirty="0" smtClean="0">
                <a:solidFill>
                  <a:srgbClr val="00589C"/>
                </a:solidFill>
              </a:rPr>
              <a:t>Extremely</a:t>
            </a:r>
            <a:r>
              <a:rPr lang="de-DE" sz="2400" b="1" dirty="0" smtClean="0">
                <a:solidFill>
                  <a:srgbClr val="00589C"/>
                </a:solidFill>
              </a:rPr>
              <a:t> </a:t>
            </a:r>
            <a:r>
              <a:rPr lang="de-DE" sz="2400" b="1" dirty="0" err="1">
                <a:solidFill>
                  <a:srgbClr val="00589C"/>
                </a:solidFill>
              </a:rPr>
              <a:t>wide</a:t>
            </a:r>
            <a:r>
              <a:rPr lang="de-DE" sz="2400" b="1" dirty="0">
                <a:solidFill>
                  <a:srgbClr val="00589C"/>
                </a:solidFill>
              </a:rPr>
              <a:t> </a:t>
            </a:r>
            <a:r>
              <a:rPr lang="de-DE" sz="2400" b="1" dirty="0" err="1">
                <a:solidFill>
                  <a:srgbClr val="00589C"/>
                </a:solidFill>
              </a:rPr>
              <a:t>range</a:t>
            </a:r>
            <a:r>
              <a:rPr lang="de-DE" sz="2400" b="1" dirty="0">
                <a:solidFill>
                  <a:srgbClr val="00589C"/>
                </a:solidFill>
              </a:rPr>
              <a:t> </a:t>
            </a:r>
            <a:r>
              <a:rPr lang="de-DE" sz="2400" b="1" dirty="0" err="1">
                <a:solidFill>
                  <a:srgbClr val="00589C"/>
                </a:solidFill>
              </a:rPr>
              <a:t>of</a:t>
            </a:r>
            <a:r>
              <a:rPr lang="de-DE" sz="2400" b="1" dirty="0">
                <a:solidFill>
                  <a:srgbClr val="00589C"/>
                </a:solidFill>
              </a:rPr>
              <a:t> </a:t>
            </a:r>
            <a:r>
              <a:rPr lang="de-DE" sz="2400" b="1" dirty="0" err="1">
                <a:solidFill>
                  <a:srgbClr val="00589C"/>
                </a:solidFill>
              </a:rPr>
              <a:t>data</a:t>
            </a:r>
            <a:r>
              <a:rPr lang="de-DE" sz="2400" b="1" dirty="0">
                <a:solidFill>
                  <a:srgbClr val="00589C"/>
                </a:solidFill>
              </a:rPr>
              <a:t> </a:t>
            </a:r>
            <a:r>
              <a:rPr lang="de-DE" sz="2400" b="1" dirty="0" err="1" smtClean="0">
                <a:solidFill>
                  <a:srgbClr val="00589C"/>
                </a:solidFill>
              </a:rPr>
              <a:t>sources</a:t>
            </a:r>
            <a:endParaRPr lang="de-DE" sz="2400" b="1" dirty="0" smtClean="0">
              <a:solidFill>
                <a:srgbClr val="00589C"/>
              </a:solidFill>
            </a:endParaRPr>
          </a:p>
          <a:p>
            <a:pPr marL="171450" indent="-171450">
              <a:buFont typeface="Arial" panose="020B0604020202020204" pitchFamily="34" charset="0"/>
              <a:buChar char="•"/>
            </a:pPr>
            <a:r>
              <a:rPr lang="de-DE" sz="2400" b="1" dirty="0" smtClean="0">
                <a:solidFill>
                  <a:srgbClr val="00589C"/>
                </a:solidFill>
              </a:rPr>
              <a:t>Data </a:t>
            </a:r>
            <a:r>
              <a:rPr lang="de-DE" sz="2400" b="1" dirty="0" err="1">
                <a:solidFill>
                  <a:srgbClr val="00589C"/>
                </a:solidFill>
              </a:rPr>
              <a:t>are</a:t>
            </a:r>
            <a:r>
              <a:rPr lang="de-DE" sz="2400" b="1" dirty="0">
                <a:solidFill>
                  <a:srgbClr val="00589C"/>
                </a:solidFill>
              </a:rPr>
              <a:t> </a:t>
            </a:r>
            <a:r>
              <a:rPr lang="de-DE" sz="2400" b="1" dirty="0" err="1">
                <a:solidFill>
                  <a:srgbClr val="00589C"/>
                </a:solidFill>
              </a:rPr>
              <a:t>stored</a:t>
            </a:r>
            <a:r>
              <a:rPr lang="de-DE" sz="2400" b="1" dirty="0">
                <a:solidFill>
                  <a:srgbClr val="00589C"/>
                </a:solidFill>
              </a:rPr>
              <a:t> in different </a:t>
            </a:r>
            <a:r>
              <a:rPr lang="de-DE" sz="2400" b="1" dirty="0" err="1">
                <a:solidFill>
                  <a:srgbClr val="00589C"/>
                </a:solidFill>
              </a:rPr>
              <a:t>data</a:t>
            </a:r>
            <a:r>
              <a:rPr lang="de-DE" sz="2400" b="1" dirty="0">
                <a:solidFill>
                  <a:srgbClr val="00589C"/>
                </a:solidFill>
              </a:rPr>
              <a:t> </a:t>
            </a:r>
            <a:r>
              <a:rPr lang="de-DE" sz="2400" b="1" dirty="0" err="1">
                <a:solidFill>
                  <a:srgbClr val="00589C"/>
                </a:solidFill>
              </a:rPr>
              <a:t>centers</a:t>
            </a:r>
            <a:r>
              <a:rPr lang="de-DE" sz="2400" b="1" dirty="0">
                <a:solidFill>
                  <a:srgbClr val="00589C"/>
                </a:solidFill>
              </a:rPr>
              <a:t> (</a:t>
            </a:r>
            <a:r>
              <a:rPr lang="de-DE" sz="2400" b="1" dirty="0" err="1">
                <a:solidFill>
                  <a:srgbClr val="00589C"/>
                </a:solidFill>
              </a:rPr>
              <a:t>if</a:t>
            </a:r>
            <a:r>
              <a:rPr lang="de-DE" sz="2400" b="1" dirty="0">
                <a:solidFill>
                  <a:srgbClr val="00589C"/>
                </a:solidFill>
              </a:rPr>
              <a:t> at all </a:t>
            </a:r>
            <a:r>
              <a:rPr lang="de-DE" sz="2400" b="1" dirty="0" smtClean="0">
                <a:solidFill>
                  <a:srgbClr val="00589C"/>
                </a:solidFill>
              </a:rPr>
              <a:t>!)</a:t>
            </a:r>
          </a:p>
          <a:p>
            <a:pPr marL="171450" indent="-171450">
              <a:buFont typeface="Arial" panose="020B0604020202020204" pitchFamily="34" charset="0"/>
              <a:buChar char="•"/>
            </a:pPr>
            <a:r>
              <a:rPr lang="de-DE" sz="2400" b="1" dirty="0" err="1">
                <a:solidFill>
                  <a:srgbClr val="00589C"/>
                </a:solidFill>
              </a:rPr>
              <a:t>Metadata</a:t>
            </a:r>
            <a:r>
              <a:rPr lang="de-DE" sz="2400" b="1" dirty="0">
                <a:solidFill>
                  <a:srgbClr val="00589C"/>
                </a:solidFill>
              </a:rPr>
              <a:t> </a:t>
            </a:r>
            <a:r>
              <a:rPr lang="de-DE" sz="2400" b="1" dirty="0" err="1">
                <a:solidFill>
                  <a:srgbClr val="00589C"/>
                </a:solidFill>
              </a:rPr>
              <a:t>integration</a:t>
            </a:r>
            <a:r>
              <a:rPr lang="de-DE" sz="2400" b="1" dirty="0">
                <a:solidFill>
                  <a:srgbClr val="00589C"/>
                </a:solidFill>
              </a:rPr>
              <a:t>, </a:t>
            </a:r>
            <a:r>
              <a:rPr lang="de-DE" sz="2400" b="1" dirty="0" err="1">
                <a:solidFill>
                  <a:srgbClr val="00589C"/>
                </a:solidFill>
              </a:rPr>
              <a:t>harmonization</a:t>
            </a:r>
            <a:r>
              <a:rPr lang="de-DE" sz="2400" b="1" dirty="0">
                <a:solidFill>
                  <a:srgbClr val="00589C"/>
                </a:solidFill>
              </a:rPr>
              <a:t> </a:t>
            </a:r>
            <a:r>
              <a:rPr lang="de-DE" sz="2400" b="1" dirty="0" err="1">
                <a:solidFill>
                  <a:srgbClr val="00589C"/>
                </a:solidFill>
              </a:rPr>
              <a:t>and</a:t>
            </a:r>
            <a:r>
              <a:rPr lang="de-DE" sz="2400" b="1" dirty="0">
                <a:solidFill>
                  <a:srgbClr val="00589C"/>
                </a:solidFill>
              </a:rPr>
              <a:t> </a:t>
            </a:r>
            <a:r>
              <a:rPr lang="de-DE" sz="2400" b="1" dirty="0" err="1" smtClean="0">
                <a:solidFill>
                  <a:srgbClr val="00589C"/>
                </a:solidFill>
              </a:rPr>
              <a:t>aggregation</a:t>
            </a:r>
            <a:endParaRPr lang="de-DE" sz="2400" b="1" dirty="0" smtClean="0">
              <a:solidFill>
                <a:srgbClr val="00589C"/>
              </a:solidFill>
            </a:endParaRPr>
          </a:p>
          <a:p>
            <a:pPr marL="171450" indent="-171450">
              <a:buFont typeface="Arial" panose="020B0604020202020204" pitchFamily="34" charset="0"/>
              <a:buChar char="•"/>
            </a:pPr>
            <a:r>
              <a:rPr lang="de-DE" sz="2400" b="1" dirty="0">
                <a:solidFill>
                  <a:srgbClr val="00589C"/>
                </a:solidFill>
              </a:rPr>
              <a:t>Ingestion </a:t>
            </a:r>
            <a:r>
              <a:rPr lang="de-DE" sz="2400" b="1" dirty="0" err="1">
                <a:solidFill>
                  <a:srgbClr val="00589C"/>
                </a:solidFill>
              </a:rPr>
              <a:t>and</a:t>
            </a:r>
            <a:r>
              <a:rPr lang="de-DE" sz="2400" b="1" dirty="0">
                <a:solidFill>
                  <a:srgbClr val="00589C"/>
                </a:solidFill>
              </a:rPr>
              <a:t> </a:t>
            </a:r>
            <a:r>
              <a:rPr lang="de-DE" sz="2400" b="1" dirty="0" err="1" smtClean="0">
                <a:solidFill>
                  <a:srgbClr val="00589C"/>
                </a:solidFill>
              </a:rPr>
              <a:t>workflow</a:t>
            </a:r>
            <a:endParaRPr lang="de-DE" sz="2400" b="1" dirty="0" smtClean="0">
              <a:solidFill>
                <a:srgbClr val="00589C"/>
              </a:solidFill>
            </a:endParaRPr>
          </a:p>
          <a:p>
            <a:pPr marL="171450" indent="-171450">
              <a:buFont typeface="Arial" panose="020B0604020202020204" pitchFamily="34" charset="0"/>
              <a:buChar char="•"/>
            </a:pPr>
            <a:r>
              <a:rPr lang="en-US" sz="2400" b="1" dirty="0">
                <a:solidFill>
                  <a:srgbClr val="00589C"/>
                </a:solidFill>
              </a:rPr>
              <a:t>Discovery, View, Download and Dissemination services</a:t>
            </a:r>
            <a:r>
              <a:rPr lang="de-DE" sz="2400" b="1" dirty="0">
                <a:solidFill>
                  <a:srgbClr val="00589C"/>
                </a:solidFill>
              </a:rPr>
              <a:t/>
            </a:r>
            <a:br>
              <a:rPr lang="de-DE" sz="2400" b="1" dirty="0">
                <a:solidFill>
                  <a:srgbClr val="00589C"/>
                </a:solidFill>
              </a:rPr>
            </a:br>
            <a:endParaRPr lang="en-US" sz="2400" b="1" i="1" dirty="0" smtClean="0">
              <a:solidFill>
                <a:srgbClr val="00589C"/>
              </a:solidFill>
            </a:endParaRPr>
          </a:p>
        </p:txBody>
      </p:sp>
    </p:spTree>
    <p:extLst>
      <p:ext uri="{BB962C8B-B14F-4D97-AF65-F5344CB8AC3E}">
        <p14:creationId xmlns:p14="http://schemas.microsoft.com/office/powerpoint/2010/main" val="3167789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86150" y="512676"/>
            <a:ext cx="8498318" cy="3970318"/>
          </a:xfrm>
          <a:prstGeom prst="rect">
            <a:avLst/>
          </a:prstGeom>
          <a:noFill/>
        </p:spPr>
        <p:txBody>
          <a:bodyPr wrap="square" rtlCol="0">
            <a:spAutoFit/>
          </a:bodyPr>
          <a:lstStyle/>
          <a:p>
            <a:r>
              <a:rPr lang="en-US" sz="3600" b="1" i="1" dirty="0" smtClean="0">
                <a:solidFill>
                  <a:srgbClr val="00589C"/>
                </a:solidFill>
              </a:rPr>
              <a:t>Challenges are identical on the national and the European level.</a:t>
            </a:r>
            <a:endParaRPr lang="en-US" sz="3600" b="1" i="1" dirty="0" smtClean="0">
              <a:solidFill>
                <a:srgbClr val="00589C"/>
              </a:solidFill>
            </a:endParaRPr>
          </a:p>
          <a:p>
            <a:endParaRPr lang="en-US" sz="3600" b="1" i="1" dirty="0">
              <a:solidFill>
                <a:srgbClr val="00589C"/>
              </a:solidFill>
            </a:endParaRPr>
          </a:p>
          <a:p>
            <a:pPr marL="171450" indent="-171450">
              <a:buFont typeface="Arial" panose="020B0604020202020204" pitchFamily="34" charset="0"/>
              <a:buChar char="•"/>
            </a:pPr>
            <a:r>
              <a:rPr lang="en-US" sz="2400" b="1" dirty="0" smtClean="0">
                <a:solidFill>
                  <a:srgbClr val="00589C"/>
                </a:solidFill>
              </a:rPr>
              <a:t>Extremely</a:t>
            </a:r>
            <a:r>
              <a:rPr lang="de-DE" sz="2400" b="1" dirty="0" smtClean="0">
                <a:solidFill>
                  <a:srgbClr val="00589C"/>
                </a:solidFill>
              </a:rPr>
              <a:t> </a:t>
            </a:r>
            <a:r>
              <a:rPr lang="de-DE" sz="2400" b="1" dirty="0" err="1">
                <a:solidFill>
                  <a:srgbClr val="00589C"/>
                </a:solidFill>
              </a:rPr>
              <a:t>wide</a:t>
            </a:r>
            <a:r>
              <a:rPr lang="de-DE" sz="2400" b="1" dirty="0">
                <a:solidFill>
                  <a:srgbClr val="00589C"/>
                </a:solidFill>
              </a:rPr>
              <a:t> </a:t>
            </a:r>
            <a:r>
              <a:rPr lang="de-DE" sz="2400" b="1" dirty="0" err="1">
                <a:solidFill>
                  <a:srgbClr val="00589C"/>
                </a:solidFill>
              </a:rPr>
              <a:t>range</a:t>
            </a:r>
            <a:r>
              <a:rPr lang="de-DE" sz="2400" b="1" dirty="0">
                <a:solidFill>
                  <a:srgbClr val="00589C"/>
                </a:solidFill>
              </a:rPr>
              <a:t> </a:t>
            </a:r>
            <a:r>
              <a:rPr lang="de-DE" sz="2400" b="1" dirty="0" err="1">
                <a:solidFill>
                  <a:srgbClr val="00589C"/>
                </a:solidFill>
              </a:rPr>
              <a:t>of</a:t>
            </a:r>
            <a:r>
              <a:rPr lang="de-DE" sz="2400" b="1" dirty="0">
                <a:solidFill>
                  <a:srgbClr val="00589C"/>
                </a:solidFill>
              </a:rPr>
              <a:t> </a:t>
            </a:r>
            <a:r>
              <a:rPr lang="de-DE" sz="2400" b="1" dirty="0" err="1">
                <a:solidFill>
                  <a:srgbClr val="00589C"/>
                </a:solidFill>
              </a:rPr>
              <a:t>data</a:t>
            </a:r>
            <a:r>
              <a:rPr lang="de-DE" sz="2400" b="1" dirty="0">
                <a:solidFill>
                  <a:srgbClr val="00589C"/>
                </a:solidFill>
              </a:rPr>
              <a:t> </a:t>
            </a:r>
            <a:r>
              <a:rPr lang="de-DE" sz="2400" b="1" dirty="0" err="1" smtClean="0">
                <a:solidFill>
                  <a:srgbClr val="00589C"/>
                </a:solidFill>
              </a:rPr>
              <a:t>sources</a:t>
            </a:r>
            <a:endParaRPr lang="de-DE" sz="2400" b="1" dirty="0" smtClean="0">
              <a:solidFill>
                <a:srgbClr val="00589C"/>
              </a:solidFill>
            </a:endParaRPr>
          </a:p>
          <a:p>
            <a:pPr marL="171450" indent="-171450">
              <a:buFont typeface="Arial" panose="020B0604020202020204" pitchFamily="34" charset="0"/>
              <a:buChar char="•"/>
            </a:pPr>
            <a:r>
              <a:rPr lang="de-DE" sz="2400" b="1" dirty="0" smtClean="0">
                <a:solidFill>
                  <a:srgbClr val="00589C"/>
                </a:solidFill>
              </a:rPr>
              <a:t>Data </a:t>
            </a:r>
            <a:r>
              <a:rPr lang="de-DE" sz="2400" b="1" dirty="0" err="1">
                <a:solidFill>
                  <a:srgbClr val="00589C"/>
                </a:solidFill>
              </a:rPr>
              <a:t>are</a:t>
            </a:r>
            <a:r>
              <a:rPr lang="de-DE" sz="2400" b="1" dirty="0">
                <a:solidFill>
                  <a:srgbClr val="00589C"/>
                </a:solidFill>
              </a:rPr>
              <a:t> </a:t>
            </a:r>
            <a:r>
              <a:rPr lang="de-DE" sz="2400" b="1" dirty="0" err="1">
                <a:solidFill>
                  <a:srgbClr val="00589C"/>
                </a:solidFill>
              </a:rPr>
              <a:t>stored</a:t>
            </a:r>
            <a:r>
              <a:rPr lang="de-DE" sz="2400" b="1" dirty="0">
                <a:solidFill>
                  <a:srgbClr val="00589C"/>
                </a:solidFill>
              </a:rPr>
              <a:t> in different </a:t>
            </a:r>
            <a:r>
              <a:rPr lang="de-DE" sz="2400" b="1" dirty="0" err="1">
                <a:solidFill>
                  <a:srgbClr val="00589C"/>
                </a:solidFill>
              </a:rPr>
              <a:t>data</a:t>
            </a:r>
            <a:r>
              <a:rPr lang="de-DE" sz="2400" b="1" dirty="0">
                <a:solidFill>
                  <a:srgbClr val="00589C"/>
                </a:solidFill>
              </a:rPr>
              <a:t> </a:t>
            </a:r>
            <a:r>
              <a:rPr lang="de-DE" sz="2400" b="1" dirty="0" err="1">
                <a:solidFill>
                  <a:srgbClr val="00589C"/>
                </a:solidFill>
              </a:rPr>
              <a:t>centers</a:t>
            </a:r>
            <a:r>
              <a:rPr lang="de-DE" sz="2400" b="1" dirty="0">
                <a:solidFill>
                  <a:srgbClr val="00589C"/>
                </a:solidFill>
              </a:rPr>
              <a:t> (</a:t>
            </a:r>
            <a:r>
              <a:rPr lang="de-DE" sz="2400" b="1" dirty="0" err="1">
                <a:solidFill>
                  <a:srgbClr val="00589C"/>
                </a:solidFill>
              </a:rPr>
              <a:t>if</a:t>
            </a:r>
            <a:r>
              <a:rPr lang="de-DE" sz="2400" b="1" dirty="0">
                <a:solidFill>
                  <a:srgbClr val="00589C"/>
                </a:solidFill>
              </a:rPr>
              <a:t> at all </a:t>
            </a:r>
            <a:r>
              <a:rPr lang="de-DE" sz="2400" b="1" dirty="0" smtClean="0">
                <a:solidFill>
                  <a:srgbClr val="00589C"/>
                </a:solidFill>
              </a:rPr>
              <a:t>!)</a:t>
            </a:r>
          </a:p>
          <a:p>
            <a:pPr marL="171450" indent="-171450">
              <a:buFont typeface="Arial" panose="020B0604020202020204" pitchFamily="34" charset="0"/>
              <a:buChar char="•"/>
            </a:pPr>
            <a:r>
              <a:rPr lang="de-DE" sz="2400" b="1" dirty="0" err="1">
                <a:solidFill>
                  <a:srgbClr val="00589C"/>
                </a:solidFill>
              </a:rPr>
              <a:t>Metadata</a:t>
            </a:r>
            <a:r>
              <a:rPr lang="de-DE" sz="2400" b="1" dirty="0">
                <a:solidFill>
                  <a:srgbClr val="00589C"/>
                </a:solidFill>
              </a:rPr>
              <a:t> </a:t>
            </a:r>
            <a:r>
              <a:rPr lang="de-DE" sz="2400" b="1" dirty="0" err="1">
                <a:solidFill>
                  <a:srgbClr val="00589C"/>
                </a:solidFill>
              </a:rPr>
              <a:t>integration</a:t>
            </a:r>
            <a:r>
              <a:rPr lang="de-DE" sz="2400" b="1" dirty="0">
                <a:solidFill>
                  <a:srgbClr val="00589C"/>
                </a:solidFill>
              </a:rPr>
              <a:t>, </a:t>
            </a:r>
            <a:r>
              <a:rPr lang="de-DE" sz="2400" b="1" dirty="0" err="1">
                <a:solidFill>
                  <a:srgbClr val="00589C"/>
                </a:solidFill>
              </a:rPr>
              <a:t>harmonization</a:t>
            </a:r>
            <a:r>
              <a:rPr lang="de-DE" sz="2400" b="1" dirty="0">
                <a:solidFill>
                  <a:srgbClr val="00589C"/>
                </a:solidFill>
              </a:rPr>
              <a:t> </a:t>
            </a:r>
            <a:r>
              <a:rPr lang="de-DE" sz="2400" b="1" dirty="0" err="1">
                <a:solidFill>
                  <a:srgbClr val="00589C"/>
                </a:solidFill>
              </a:rPr>
              <a:t>and</a:t>
            </a:r>
            <a:r>
              <a:rPr lang="de-DE" sz="2400" b="1" dirty="0">
                <a:solidFill>
                  <a:srgbClr val="00589C"/>
                </a:solidFill>
              </a:rPr>
              <a:t> </a:t>
            </a:r>
            <a:r>
              <a:rPr lang="de-DE" sz="2400" b="1" dirty="0" err="1" smtClean="0">
                <a:solidFill>
                  <a:srgbClr val="00589C"/>
                </a:solidFill>
              </a:rPr>
              <a:t>aggregation</a:t>
            </a:r>
            <a:endParaRPr lang="de-DE" sz="2400" b="1" dirty="0" smtClean="0">
              <a:solidFill>
                <a:srgbClr val="00589C"/>
              </a:solidFill>
            </a:endParaRPr>
          </a:p>
          <a:p>
            <a:pPr marL="171450" indent="-171450">
              <a:buFont typeface="Arial" panose="020B0604020202020204" pitchFamily="34" charset="0"/>
              <a:buChar char="•"/>
            </a:pPr>
            <a:r>
              <a:rPr lang="de-DE" sz="2400" b="1" dirty="0">
                <a:solidFill>
                  <a:srgbClr val="00589C"/>
                </a:solidFill>
              </a:rPr>
              <a:t>Ingestion </a:t>
            </a:r>
            <a:r>
              <a:rPr lang="de-DE" sz="2400" b="1" dirty="0" err="1">
                <a:solidFill>
                  <a:srgbClr val="00589C"/>
                </a:solidFill>
              </a:rPr>
              <a:t>and</a:t>
            </a:r>
            <a:r>
              <a:rPr lang="de-DE" sz="2400" b="1" dirty="0">
                <a:solidFill>
                  <a:srgbClr val="00589C"/>
                </a:solidFill>
              </a:rPr>
              <a:t> </a:t>
            </a:r>
            <a:r>
              <a:rPr lang="de-DE" sz="2400" b="1" dirty="0" err="1" smtClean="0">
                <a:solidFill>
                  <a:srgbClr val="00589C"/>
                </a:solidFill>
              </a:rPr>
              <a:t>workflow</a:t>
            </a:r>
            <a:endParaRPr lang="de-DE" sz="2400" b="1" dirty="0" smtClean="0">
              <a:solidFill>
                <a:srgbClr val="00589C"/>
              </a:solidFill>
            </a:endParaRPr>
          </a:p>
          <a:p>
            <a:pPr marL="171450" indent="-171450">
              <a:buFont typeface="Arial" panose="020B0604020202020204" pitchFamily="34" charset="0"/>
              <a:buChar char="•"/>
            </a:pPr>
            <a:r>
              <a:rPr lang="en-US" sz="2400" b="1" dirty="0">
                <a:solidFill>
                  <a:srgbClr val="00589C"/>
                </a:solidFill>
              </a:rPr>
              <a:t>Discovery, View, Download and Dissemination services</a:t>
            </a:r>
            <a:r>
              <a:rPr lang="de-DE" sz="2400" b="1" dirty="0">
                <a:solidFill>
                  <a:srgbClr val="00589C"/>
                </a:solidFill>
              </a:rPr>
              <a:t/>
            </a:r>
            <a:br>
              <a:rPr lang="de-DE" sz="2400" b="1" dirty="0">
                <a:solidFill>
                  <a:srgbClr val="00589C"/>
                </a:solidFill>
              </a:rPr>
            </a:br>
            <a:endParaRPr lang="en-US" sz="2400" b="1" i="1" dirty="0" smtClean="0">
              <a:solidFill>
                <a:srgbClr val="00589C"/>
              </a:solidFill>
            </a:endParaRPr>
          </a:p>
        </p:txBody>
      </p:sp>
    </p:spTree>
    <p:extLst>
      <p:ext uri="{BB962C8B-B14F-4D97-AF65-F5344CB8AC3E}">
        <p14:creationId xmlns:p14="http://schemas.microsoft.com/office/powerpoint/2010/main" val="2465694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51520" y="512676"/>
            <a:ext cx="8498318" cy="3785652"/>
          </a:xfrm>
          <a:prstGeom prst="rect">
            <a:avLst/>
          </a:prstGeom>
          <a:noFill/>
        </p:spPr>
        <p:txBody>
          <a:bodyPr wrap="square" rtlCol="0">
            <a:spAutoFit/>
          </a:bodyPr>
          <a:lstStyle/>
          <a:p>
            <a:r>
              <a:rPr lang="en-US" sz="3600" b="1" i="1" dirty="0" smtClean="0">
                <a:solidFill>
                  <a:srgbClr val="00589C"/>
                </a:solidFill>
              </a:rPr>
              <a:t>Key message</a:t>
            </a:r>
            <a:endParaRPr lang="en-US" sz="3600" b="1" i="1" dirty="0" smtClean="0">
              <a:solidFill>
                <a:srgbClr val="00589C"/>
              </a:solidFill>
            </a:endParaRPr>
          </a:p>
          <a:p>
            <a:endParaRPr lang="en-US" sz="3600" b="1" i="1" dirty="0" smtClean="0">
              <a:solidFill>
                <a:srgbClr val="00589C"/>
              </a:solidFill>
            </a:endParaRPr>
          </a:p>
          <a:p>
            <a:endParaRPr lang="en-US" sz="3600" b="1" i="1" dirty="0">
              <a:solidFill>
                <a:srgbClr val="00589C"/>
              </a:solidFill>
            </a:endParaRPr>
          </a:p>
          <a:p>
            <a:endParaRPr lang="en-US" sz="3600" b="1" i="1" dirty="0">
              <a:solidFill>
                <a:srgbClr val="00589C"/>
              </a:solidFill>
            </a:endParaRPr>
          </a:p>
          <a:p>
            <a:pPr algn="ctr"/>
            <a:r>
              <a:rPr lang="en-US" sz="2400" b="1" dirty="0" smtClean="0">
                <a:solidFill>
                  <a:srgbClr val="00589C"/>
                </a:solidFill>
              </a:rPr>
              <a:t>The Blue Cloud will be a great success </a:t>
            </a:r>
          </a:p>
          <a:p>
            <a:pPr algn="ctr"/>
            <a:r>
              <a:rPr lang="en-US" sz="2400" b="1" dirty="0">
                <a:solidFill>
                  <a:srgbClr val="00589C"/>
                </a:solidFill>
              </a:rPr>
              <a:t>I</a:t>
            </a:r>
            <a:r>
              <a:rPr lang="en-US" sz="2400" b="1" dirty="0" smtClean="0">
                <a:solidFill>
                  <a:srgbClr val="00589C"/>
                </a:solidFill>
              </a:rPr>
              <a:t>F there is an incentive for all key players to contribute. </a:t>
            </a:r>
            <a:endParaRPr lang="en-US" sz="2400" b="1" dirty="0">
              <a:solidFill>
                <a:srgbClr val="00589C"/>
              </a:solidFill>
            </a:endParaRPr>
          </a:p>
          <a:p>
            <a:r>
              <a:rPr lang="de-DE" sz="2400" b="1" dirty="0" smtClean="0">
                <a:solidFill>
                  <a:srgbClr val="00589C"/>
                </a:solidFill>
              </a:rPr>
              <a:t/>
            </a:r>
            <a:br>
              <a:rPr lang="de-DE" sz="2400" b="1" dirty="0" smtClean="0">
                <a:solidFill>
                  <a:srgbClr val="00589C"/>
                </a:solidFill>
              </a:rPr>
            </a:br>
            <a:endParaRPr lang="en-US" sz="2400" b="1" i="1" dirty="0" smtClean="0">
              <a:solidFill>
                <a:srgbClr val="00589C"/>
              </a:solidFill>
            </a:endParaRPr>
          </a:p>
        </p:txBody>
      </p:sp>
    </p:spTree>
    <p:extLst>
      <p:ext uri="{BB962C8B-B14F-4D97-AF65-F5344CB8AC3E}">
        <p14:creationId xmlns:p14="http://schemas.microsoft.com/office/powerpoint/2010/main" val="2447624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4"/>
          <p:cNvPicPr>
            <a:picLocks noChangeAspect="1" noChangeArrowheads="1"/>
          </p:cNvPicPr>
          <p:nvPr/>
        </p:nvPicPr>
        <p:blipFill>
          <a:blip r:embed="rId3">
            <a:extLst>
              <a:ext uri="{28A0092B-C50C-407E-A947-70E740481C1C}">
                <a14:useLocalDpi xmlns:a14="http://schemas.microsoft.com/office/drawing/2010/main" val="0"/>
              </a:ext>
            </a:extLst>
          </a:blip>
          <a:srcRect l="7851" t="8583" r="5898" b="15707"/>
          <a:stretch>
            <a:fillRect/>
          </a:stretch>
        </p:blipFill>
        <p:spPr bwMode="auto">
          <a:xfrm>
            <a:off x="-508" y="11992"/>
            <a:ext cx="9180513" cy="684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2292" name="Grafik 1"/>
          <p:cNvPicPr preferRelativeResize="0">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975" y="5422430"/>
            <a:ext cx="10445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feld 6"/>
          <p:cNvSpPr txBox="1">
            <a:spLocks noChangeArrowheads="1"/>
          </p:cNvSpPr>
          <p:nvPr/>
        </p:nvSpPr>
        <p:spPr bwMode="auto">
          <a:xfrm>
            <a:off x="135654" y="5744496"/>
            <a:ext cx="142501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de-DE" altLang="de-DE" sz="2600" b="0" dirty="0" err="1">
                <a:solidFill>
                  <a:schemeClr val="bg1"/>
                </a:solidFill>
              </a:rPr>
              <a:t>Brussels</a:t>
            </a:r>
            <a:endParaRPr lang="de-DE" altLang="de-DE" sz="2600" b="0" dirty="0">
              <a:solidFill>
                <a:schemeClr val="bg1"/>
              </a:solidFill>
            </a:endParaRPr>
          </a:p>
        </p:txBody>
      </p:sp>
      <p:pic>
        <p:nvPicPr>
          <p:cNvPr id="12294" name="Grafik 26"/>
          <p:cNvPicPr preferRelativeResize="0">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8138" y="5057751"/>
            <a:ext cx="10445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8"/>
          <p:cNvSpPr txBox="1"/>
          <p:nvPr/>
        </p:nvSpPr>
        <p:spPr>
          <a:xfrm>
            <a:off x="6588224" y="5373216"/>
            <a:ext cx="1222080" cy="523220"/>
          </a:xfrm>
          <a:prstGeom prst="rect">
            <a:avLst/>
          </a:prstGeom>
          <a:noFill/>
        </p:spPr>
        <p:txBody>
          <a:bodyPr wrap="square">
            <a:spAutoFit/>
          </a:bodyPr>
          <a:lstStyle/>
          <a:p>
            <a:pPr algn="ctr" eaLnBrk="1" fontAlgn="auto" hangingPunct="1">
              <a:spcBef>
                <a:spcPts val="0"/>
              </a:spcBef>
              <a:spcAft>
                <a:spcPts val="0"/>
              </a:spcAft>
              <a:defRPr/>
            </a:pPr>
            <a:r>
              <a:rPr lang="de-DE" sz="2800" b="0" kern="0" dirty="0">
                <a:solidFill>
                  <a:schemeClr val="bg1"/>
                </a:solidFill>
                <a:latin typeface="Calibri" panose="020F0502020204030204" pitchFamily="34" charset="0"/>
              </a:rPr>
              <a:t>Berlin</a:t>
            </a:r>
          </a:p>
        </p:txBody>
      </p:sp>
      <p:pic>
        <p:nvPicPr>
          <p:cNvPr id="12297" name="Grafik 3" descr="AWI 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3680941"/>
            <a:ext cx="720725" cy="276225"/>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2298" name="Grafik 4" descr="fis-neu.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7088" y="3680941"/>
            <a:ext cx="720725" cy="296862"/>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12299" name="Grafik 6" descr="ICBM.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7088" y="4138141"/>
            <a:ext cx="719137" cy="750887"/>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2300" name="Grafik 8" descr="Iow.jpg"/>
          <p:cNvPicPr>
            <a:picLocks noChangeAspect="1"/>
          </p:cNvPicPr>
          <p:nvPr/>
        </p:nvPicPr>
        <p:blipFill>
          <a:blip r:embed="rId8" cstate="print">
            <a:extLst>
              <a:ext uri="{28A0092B-C50C-407E-A947-70E740481C1C}">
                <a14:useLocalDpi xmlns:a14="http://schemas.microsoft.com/office/drawing/2010/main" val="0"/>
              </a:ext>
            </a:extLst>
          </a:blip>
          <a:srcRect b="28821"/>
          <a:stretch>
            <a:fillRect/>
          </a:stretch>
        </p:blipFill>
        <p:spPr bwMode="auto">
          <a:xfrm>
            <a:off x="5868988" y="3212628"/>
            <a:ext cx="719137" cy="350838"/>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12301" name="Grafik 9" descr="JacobsUni.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60638" y="4341961"/>
            <a:ext cx="720725" cy="31115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2302" name="Grafik 10" descr="marum.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560638" y="3430116"/>
            <a:ext cx="720725" cy="22542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2303" name="Grafik 11" descr="Meeresmuseum Logo.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929438" y="3820641"/>
            <a:ext cx="720725" cy="422275"/>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12304" name="Grafik 12" descr="mpg.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556718" y="4833156"/>
            <a:ext cx="719138" cy="587375"/>
          </a:xfrm>
          <a:prstGeom prst="rect">
            <a:avLst/>
          </a:prstGeom>
          <a:noFill/>
          <a:ln w="38100">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12305" name="Grafik 14" descr="uni rostock.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849938" y="3717453"/>
            <a:ext cx="720725" cy="709613"/>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2306" name="Grafik 16" descr="zmt.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555776" y="3825403"/>
            <a:ext cx="719138" cy="350838"/>
          </a:xfrm>
          <a:prstGeom prst="rect">
            <a:avLst/>
          </a:prstGeom>
          <a:noFill/>
          <a:ln w="38100">
            <a:solidFill>
              <a:srgbClr val="00CC00"/>
            </a:solidFill>
            <a:miter lim="800000"/>
            <a:headEnd/>
            <a:tailEnd/>
          </a:ln>
          <a:extLst>
            <a:ext uri="{909E8E84-426E-40DD-AFC4-6F175D3DCCD1}">
              <a14:hiddenFill xmlns:a14="http://schemas.microsoft.com/office/drawing/2010/main">
                <a:solidFill>
                  <a:srgbClr val="FFFFFF"/>
                </a:solidFill>
              </a14:hiddenFill>
            </a:ext>
          </a:extLst>
        </p:spPr>
      </p:pic>
      <p:pic>
        <p:nvPicPr>
          <p:cNvPr id="12307" name="Grafik 12" descr="mpg.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527425" y="4330228"/>
            <a:ext cx="719138" cy="585788"/>
          </a:xfrm>
          <a:prstGeom prst="rect">
            <a:avLst/>
          </a:prstGeom>
          <a:noFill/>
          <a:ln w="38100">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12310" name="Picture 2" descr="https://encrypted-tbn2.google.com/images?q=tbn:ANd9GcTcnBacx6MPcZhWorwFYxlf6KHNwBu-Bz18l_SH2g0gZzotncg4"/>
          <p:cNvPicPr>
            <a:picLocks noChangeAspect="1" noChangeArrowheads="1"/>
          </p:cNvPicPr>
          <p:nvPr/>
        </p:nvPicPr>
        <p:blipFill>
          <a:blip r:embed="rId15" cstate="print">
            <a:extLst>
              <a:ext uri="{28A0092B-C50C-407E-A947-70E740481C1C}">
                <a14:useLocalDpi xmlns:a14="http://schemas.microsoft.com/office/drawing/2010/main" val="0"/>
              </a:ext>
            </a:extLst>
          </a:blip>
          <a:srcRect t="26349" b="22963"/>
          <a:stretch>
            <a:fillRect/>
          </a:stretch>
        </p:blipFill>
        <p:spPr bwMode="auto">
          <a:xfrm>
            <a:off x="4394200" y="3388841"/>
            <a:ext cx="720725" cy="365125"/>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uppieren 1"/>
          <p:cNvGrpSpPr/>
          <p:nvPr/>
        </p:nvGrpSpPr>
        <p:grpSpPr>
          <a:xfrm>
            <a:off x="1692275" y="5841976"/>
            <a:ext cx="7451724" cy="625892"/>
            <a:chOff x="1692275" y="5841976"/>
            <a:chExt cx="7451724" cy="625892"/>
          </a:xfrm>
        </p:grpSpPr>
        <p:sp>
          <p:nvSpPr>
            <p:cNvPr id="5" name="Rechteck 4"/>
            <p:cNvSpPr/>
            <p:nvPr/>
          </p:nvSpPr>
          <p:spPr bwMode="auto">
            <a:xfrm>
              <a:off x="1692275" y="5868553"/>
              <a:ext cx="7436520" cy="590550"/>
            </a:xfrm>
            <a:prstGeom prst="rect">
              <a:avLst/>
            </a:prstGeom>
            <a:solidFill>
              <a:srgbClr val="92D050">
                <a:alpha val="80000"/>
              </a:srgbClr>
            </a:solidFill>
            <a:ln w="9525" cap="flat" cmpd="sng" algn="ctr">
              <a:noFill/>
              <a:prstDash val="solid"/>
              <a:round/>
              <a:headEnd type="none" w="med" len="med"/>
              <a:tailEnd type="none" w="med" len="med"/>
            </a:ln>
            <a:effectLst/>
          </p:spPr>
          <p:txBody>
            <a:bodyPr lIns="0" tIns="0" rIns="0" bIns="0"/>
            <a:lstStyle/>
            <a:p>
              <a:pPr eaLnBrk="1" fontAlgn="auto" hangingPunct="1">
                <a:spcBef>
                  <a:spcPts val="0"/>
                </a:spcBef>
                <a:spcAft>
                  <a:spcPts val="0"/>
                </a:spcAft>
                <a:defRPr/>
              </a:pPr>
              <a:endParaRPr lang="de-DE" dirty="0">
                <a:effectLst>
                  <a:outerShdw blurRad="38100" dist="38100" dir="2700000" algn="tl">
                    <a:srgbClr val="000000">
                      <a:alpha val="43137"/>
                    </a:srgbClr>
                  </a:outerShdw>
                </a:effectLst>
                <a:latin typeface="+mn-lt"/>
              </a:endParaRPr>
            </a:p>
          </p:txBody>
        </p:sp>
        <p:sp>
          <p:nvSpPr>
            <p:cNvPr id="22" name="Rechteck 21"/>
            <p:cNvSpPr/>
            <p:nvPr/>
          </p:nvSpPr>
          <p:spPr bwMode="auto">
            <a:xfrm>
              <a:off x="1835696" y="5922939"/>
              <a:ext cx="180000" cy="179387"/>
            </a:xfrm>
            <a:prstGeom prst="rect">
              <a:avLst/>
            </a:prstGeom>
            <a:noFill/>
            <a:ln w="38100" cap="flat" cmpd="sng" algn="ctr">
              <a:solidFill>
                <a:srgbClr val="FFFF00"/>
              </a:solidFill>
              <a:prstDash val="solid"/>
              <a:round/>
              <a:headEnd type="none" w="med" len="med"/>
              <a:tailEnd type="none" w="med" len="med"/>
            </a:ln>
            <a:effectLst/>
          </p:spPr>
          <p:txBody>
            <a:bodyPr lIns="180000" tIns="180000" rIns="180000" bIns="180000">
              <a:spAutoFit/>
            </a:bodyPr>
            <a:lstStyle/>
            <a:p>
              <a:pPr eaLnBrk="1" fontAlgn="auto" hangingPunct="1">
                <a:spcBef>
                  <a:spcPts val="0"/>
                </a:spcBef>
                <a:spcAft>
                  <a:spcPts val="0"/>
                </a:spcAft>
                <a:defRPr/>
              </a:pPr>
              <a:endParaRPr lang="en-GB">
                <a:effectLst>
                  <a:outerShdw blurRad="38100" dist="38100" dir="2700000" algn="tl">
                    <a:srgbClr val="000000">
                      <a:alpha val="43137"/>
                    </a:srgbClr>
                  </a:outerShdw>
                </a:effectLst>
                <a:latin typeface="+mn-lt"/>
              </a:endParaRPr>
            </a:p>
          </p:txBody>
        </p:sp>
        <p:sp>
          <p:nvSpPr>
            <p:cNvPr id="12309" name="Textfeld 22"/>
            <p:cNvSpPr txBox="1">
              <a:spLocks noChangeArrowheads="1"/>
            </p:cNvSpPr>
            <p:nvPr/>
          </p:nvSpPr>
          <p:spPr bwMode="auto">
            <a:xfrm>
              <a:off x="2087724" y="5856264"/>
              <a:ext cx="1640670" cy="345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de-DE" sz="1600" b="0" dirty="0">
                  <a:solidFill>
                    <a:schemeClr val="bg1"/>
                  </a:solidFill>
                  <a:cs typeface="Arial" panose="020B0604020202020204" pitchFamily="34" charset="0"/>
                </a:rPr>
                <a:t>Universities</a:t>
              </a:r>
            </a:p>
          </p:txBody>
        </p:sp>
        <p:sp>
          <p:nvSpPr>
            <p:cNvPr id="25" name="Rechteck 24"/>
            <p:cNvSpPr/>
            <p:nvPr/>
          </p:nvSpPr>
          <p:spPr bwMode="auto">
            <a:xfrm>
              <a:off x="1835696" y="6210276"/>
              <a:ext cx="180000" cy="179388"/>
            </a:xfrm>
            <a:prstGeom prst="rect">
              <a:avLst/>
            </a:prstGeom>
            <a:noFill/>
            <a:ln w="38100" cap="flat" cmpd="sng" algn="ctr">
              <a:solidFill>
                <a:srgbClr val="00B050"/>
              </a:solidFill>
              <a:prstDash val="solid"/>
              <a:round/>
              <a:headEnd type="none" w="med" len="med"/>
              <a:tailEnd type="none" w="med" len="med"/>
            </a:ln>
            <a:effectLst/>
          </p:spPr>
          <p:txBody>
            <a:bodyPr lIns="180000" tIns="180000" rIns="180000" bIns="180000">
              <a:spAutoFit/>
            </a:bodyPr>
            <a:lstStyle/>
            <a:p>
              <a:pPr eaLnBrk="1" fontAlgn="auto" hangingPunct="1">
                <a:spcBef>
                  <a:spcPts val="0"/>
                </a:spcBef>
                <a:spcAft>
                  <a:spcPts val="0"/>
                </a:spcAft>
                <a:defRPr/>
              </a:pPr>
              <a:endParaRPr lang="en-GB">
                <a:effectLst>
                  <a:outerShdw blurRad="38100" dist="38100" dir="2700000" algn="tl">
                    <a:srgbClr val="000000">
                      <a:alpha val="43137"/>
                    </a:srgbClr>
                  </a:outerShdw>
                </a:effectLst>
                <a:latin typeface="+mn-lt"/>
              </a:endParaRPr>
            </a:p>
          </p:txBody>
        </p:sp>
        <p:sp>
          <p:nvSpPr>
            <p:cNvPr id="12312" name="Textfeld 25"/>
            <p:cNvSpPr txBox="1">
              <a:spLocks noChangeArrowheads="1"/>
            </p:cNvSpPr>
            <p:nvPr/>
          </p:nvSpPr>
          <p:spPr bwMode="auto">
            <a:xfrm>
              <a:off x="4231742" y="6129314"/>
              <a:ext cx="1995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de-DE" sz="1600" b="0" dirty="0">
                  <a:solidFill>
                    <a:schemeClr val="bg1"/>
                  </a:solidFill>
                  <a:cs typeface="Arial" panose="020B0604020202020204" pitchFamily="34" charset="0"/>
                </a:rPr>
                <a:t>Helmholtz Centres</a:t>
              </a:r>
            </a:p>
          </p:txBody>
        </p:sp>
        <p:sp>
          <p:nvSpPr>
            <p:cNvPr id="27" name="Rechteck 26"/>
            <p:cNvSpPr/>
            <p:nvPr/>
          </p:nvSpPr>
          <p:spPr bwMode="auto">
            <a:xfrm>
              <a:off x="4050766" y="6210276"/>
              <a:ext cx="180975" cy="179388"/>
            </a:xfrm>
            <a:prstGeom prst="rect">
              <a:avLst/>
            </a:prstGeom>
            <a:noFill/>
            <a:ln w="38100" cap="flat" cmpd="sng" algn="ctr">
              <a:solidFill>
                <a:srgbClr val="0000FF"/>
              </a:solidFill>
              <a:prstDash val="solid"/>
              <a:round/>
              <a:headEnd type="none" w="med" len="med"/>
              <a:tailEnd type="none" w="med" len="med"/>
            </a:ln>
            <a:effectLst/>
          </p:spPr>
          <p:txBody>
            <a:bodyPr lIns="180000" tIns="180000" rIns="180000" bIns="180000">
              <a:spAutoFit/>
            </a:bodyPr>
            <a:lstStyle/>
            <a:p>
              <a:pPr eaLnBrk="1" fontAlgn="auto" hangingPunct="1">
                <a:spcBef>
                  <a:spcPts val="0"/>
                </a:spcBef>
                <a:spcAft>
                  <a:spcPts val="0"/>
                </a:spcAft>
                <a:defRPr/>
              </a:pPr>
              <a:endParaRPr lang="en-GB">
                <a:effectLst>
                  <a:outerShdw blurRad="38100" dist="38100" dir="2700000" algn="tl">
                    <a:srgbClr val="000000">
                      <a:alpha val="43137"/>
                    </a:srgbClr>
                  </a:outerShdw>
                </a:effectLst>
                <a:latin typeface="+mn-lt"/>
              </a:endParaRPr>
            </a:p>
          </p:txBody>
        </p:sp>
        <p:sp>
          <p:nvSpPr>
            <p:cNvPr id="12314" name="Textfeld 27"/>
            <p:cNvSpPr txBox="1">
              <a:spLocks noChangeArrowheads="1"/>
            </p:cNvSpPr>
            <p:nvPr/>
          </p:nvSpPr>
          <p:spPr bwMode="auto">
            <a:xfrm>
              <a:off x="2121506" y="6108676"/>
              <a:ext cx="19723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de-DE" sz="1600" b="0" dirty="0">
                  <a:solidFill>
                    <a:schemeClr val="bg1"/>
                  </a:solidFill>
                  <a:cs typeface="Arial" panose="020B0604020202020204" pitchFamily="34" charset="0"/>
                </a:rPr>
                <a:t>Leibniz Institutes</a:t>
              </a:r>
            </a:p>
          </p:txBody>
        </p:sp>
        <p:sp>
          <p:nvSpPr>
            <p:cNvPr id="29" name="Rechteck 28"/>
            <p:cNvSpPr/>
            <p:nvPr/>
          </p:nvSpPr>
          <p:spPr bwMode="auto">
            <a:xfrm>
              <a:off x="6209120" y="6210276"/>
              <a:ext cx="180000" cy="179388"/>
            </a:xfrm>
            <a:prstGeom prst="rect">
              <a:avLst/>
            </a:prstGeom>
            <a:noFill/>
            <a:ln w="38100" cap="flat" cmpd="sng" algn="ctr">
              <a:solidFill>
                <a:srgbClr val="CC3300"/>
              </a:solidFill>
              <a:prstDash val="solid"/>
              <a:round/>
              <a:headEnd type="none" w="med" len="med"/>
              <a:tailEnd type="none" w="med" len="med"/>
            </a:ln>
            <a:effectLst/>
          </p:spPr>
          <p:txBody>
            <a:bodyPr lIns="180000" tIns="180000" rIns="180000" bIns="180000">
              <a:spAutoFit/>
            </a:bodyPr>
            <a:lstStyle/>
            <a:p>
              <a:pPr eaLnBrk="1" fontAlgn="auto" hangingPunct="1">
                <a:spcBef>
                  <a:spcPts val="0"/>
                </a:spcBef>
                <a:spcAft>
                  <a:spcPts val="0"/>
                </a:spcAft>
                <a:defRPr/>
              </a:pPr>
              <a:endParaRPr lang="en-GB">
                <a:effectLst>
                  <a:outerShdw blurRad="38100" dist="38100" dir="2700000" algn="tl">
                    <a:srgbClr val="000000">
                      <a:alpha val="43137"/>
                    </a:srgbClr>
                  </a:outerShdw>
                </a:effectLst>
                <a:latin typeface="+mn-lt"/>
              </a:endParaRPr>
            </a:p>
          </p:txBody>
        </p:sp>
        <p:sp>
          <p:nvSpPr>
            <p:cNvPr id="12316" name="Textfeld 29"/>
            <p:cNvSpPr txBox="1">
              <a:spLocks noChangeArrowheads="1"/>
            </p:cNvSpPr>
            <p:nvPr/>
          </p:nvSpPr>
          <p:spPr bwMode="auto">
            <a:xfrm>
              <a:off x="6355624" y="6129314"/>
              <a:ext cx="2788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36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de-DE" sz="1600" b="0" dirty="0">
                  <a:solidFill>
                    <a:schemeClr val="bg1"/>
                  </a:solidFill>
                  <a:cs typeface="Arial" panose="020B0604020202020204" pitchFamily="34" charset="0"/>
                </a:rPr>
                <a:t>Government Research Institutes</a:t>
              </a:r>
            </a:p>
          </p:txBody>
        </p:sp>
        <p:sp>
          <p:nvSpPr>
            <p:cNvPr id="31" name="Rechteck 30"/>
            <p:cNvSpPr/>
            <p:nvPr/>
          </p:nvSpPr>
          <p:spPr bwMode="auto">
            <a:xfrm>
              <a:off x="6207604" y="5957864"/>
              <a:ext cx="180000" cy="180975"/>
            </a:xfrm>
            <a:prstGeom prst="rect">
              <a:avLst/>
            </a:prstGeom>
            <a:noFill/>
            <a:ln w="38100" cap="flat" cmpd="sng" algn="ctr">
              <a:solidFill>
                <a:srgbClr val="FF9900"/>
              </a:solidFill>
              <a:prstDash val="solid"/>
              <a:round/>
              <a:headEnd type="none" w="med" len="med"/>
              <a:tailEnd type="none" w="med" len="med"/>
            </a:ln>
            <a:effectLst/>
          </p:spPr>
          <p:txBody>
            <a:bodyPr lIns="180000" tIns="180000" rIns="180000" bIns="180000">
              <a:spAutoFit/>
            </a:bodyPr>
            <a:lstStyle/>
            <a:p>
              <a:pPr eaLnBrk="1" fontAlgn="auto" hangingPunct="1">
                <a:spcBef>
                  <a:spcPts val="0"/>
                </a:spcBef>
                <a:spcAft>
                  <a:spcPts val="0"/>
                </a:spcAft>
                <a:defRPr/>
              </a:pPr>
              <a:endParaRPr lang="en-GB" dirty="0">
                <a:effectLst>
                  <a:outerShdw blurRad="38100" dist="38100" dir="2700000" algn="tl">
                    <a:srgbClr val="000000">
                      <a:alpha val="43137"/>
                    </a:srgbClr>
                  </a:outerShdw>
                </a:effectLst>
                <a:latin typeface="+mn-lt"/>
              </a:endParaRPr>
            </a:p>
          </p:txBody>
        </p:sp>
        <p:sp>
          <p:nvSpPr>
            <p:cNvPr id="12318" name="Textfeld 31"/>
            <p:cNvSpPr txBox="1">
              <a:spLocks noChangeArrowheads="1"/>
            </p:cNvSpPr>
            <p:nvPr/>
          </p:nvSpPr>
          <p:spPr bwMode="auto">
            <a:xfrm>
              <a:off x="6366064" y="5841976"/>
              <a:ext cx="15424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de-DE" sz="1600" b="0" dirty="0">
                  <a:solidFill>
                    <a:schemeClr val="bg1"/>
                  </a:solidFill>
                  <a:cs typeface="Arial" panose="020B0604020202020204" pitchFamily="34" charset="0"/>
                </a:rPr>
                <a:t>Museums</a:t>
              </a:r>
            </a:p>
          </p:txBody>
        </p:sp>
        <p:sp>
          <p:nvSpPr>
            <p:cNvPr id="33" name="Rechteck 32"/>
            <p:cNvSpPr/>
            <p:nvPr/>
          </p:nvSpPr>
          <p:spPr bwMode="auto">
            <a:xfrm>
              <a:off x="4050766" y="5957864"/>
              <a:ext cx="180975" cy="180975"/>
            </a:xfrm>
            <a:prstGeom prst="rect">
              <a:avLst/>
            </a:prstGeom>
            <a:noFill/>
            <a:ln w="38100" cap="flat" cmpd="sng" algn="ctr">
              <a:solidFill>
                <a:srgbClr val="002060"/>
              </a:solidFill>
              <a:prstDash val="solid"/>
              <a:round/>
              <a:headEnd type="none" w="med" len="med"/>
              <a:tailEnd type="none" w="med" len="med"/>
            </a:ln>
            <a:effectLst/>
          </p:spPr>
          <p:txBody>
            <a:bodyPr lIns="180000" tIns="180000" rIns="180000" bIns="180000">
              <a:spAutoFit/>
            </a:bodyPr>
            <a:lstStyle/>
            <a:p>
              <a:pPr eaLnBrk="1" fontAlgn="auto" hangingPunct="1">
                <a:spcBef>
                  <a:spcPts val="0"/>
                </a:spcBef>
                <a:spcAft>
                  <a:spcPts val="0"/>
                </a:spcAft>
                <a:defRPr/>
              </a:pPr>
              <a:endParaRPr lang="en-GB">
                <a:effectLst>
                  <a:outerShdw blurRad="38100" dist="38100" dir="2700000" algn="tl">
                    <a:srgbClr val="000000">
                      <a:alpha val="43137"/>
                    </a:srgbClr>
                  </a:outerShdw>
                </a:effectLst>
                <a:latin typeface="+mn-lt"/>
              </a:endParaRPr>
            </a:p>
          </p:txBody>
        </p:sp>
        <p:sp>
          <p:nvSpPr>
            <p:cNvPr id="12320" name="Textfeld 33"/>
            <p:cNvSpPr txBox="1">
              <a:spLocks noChangeArrowheads="1"/>
            </p:cNvSpPr>
            <p:nvPr/>
          </p:nvSpPr>
          <p:spPr bwMode="auto">
            <a:xfrm>
              <a:off x="4246028" y="5877272"/>
              <a:ext cx="1982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de-DE" sz="1600" b="0" dirty="0">
                  <a:solidFill>
                    <a:schemeClr val="bg1"/>
                  </a:solidFill>
                  <a:cs typeface="Arial" panose="020B0604020202020204" pitchFamily="34" charset="0"/>
                </a:rPr>
                <a:t>Max Planck Institutes</a:t>
              </a:r>
            </a:p>
          </p:txBody>
        </p:sp>
      </p:grpSp>
      <p:pic>
        <p:nvPicPr>
          <p:cNvPr id="12322" name="Picture 2" descr="http://www.cen.uni-hamburg.de/de/bilder-startseite/logo-cen.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27425" y="5030316"/>
            <a:ext cx="719138" cy="342900"/>
          </a:xfrm>
          <a:prstGeom prst="rect">
            <a:avLst/>
          </a:prstGeom>
          <a:solidFill>
            <a:schemeClr val="bg1"/>
          </a:solidFill>
          <a:ln w="25400">
            <a:solidFill>
              <a:srgbClr val="FFFF00"/>
            </a:solidFill>
            <a:miter lim="800000"/>
            <a:headEnd/>
            <a:tailEnd/>
          </a:ln>
        </p:spPr>
      </p:pic>
      <p:pic>
        <p:nvPicPr>
          <p:cNvPr id="12325" name="Picture 2" descr="C:\Users\JSFritz\AppData\Local\Temp\fz3temp-1\GKSS NEUES HZG Logo_rgb_mitzusatz_150mm_300dpi.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24363" y="4204816"/>
            <a:ext cx="1227137" cy="331787"/>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2326" name="Picture 3" descr="C:\Users\JSFritz\AppData\Local\Temp\fz3temp-1\THUENEN_Office_RGB.bmp"/>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527425" y="3895253"/>
            <a:ext cx="719138" cy="288925"/>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12327" name="Picture 3" descr="C:\Users\JSFritz\AppData\Local\Temp\fz3temp-1\THUENEN_Office_RGB.bmp"/>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849938" y="4581053"/>
            <a:ext cx="720725" cy="288925"/>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12328" name="Picture 5" descr="http://www.deutsche-meeresforschung.de/images/Media/kms-logo_1305_vrz_4c.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92613" y="2844328"/>
            <a:ext cx="720725" cy="40322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2329" name="Picture 4" descr="http://www.spp-haefen.de/uploads/pics/DSM.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92275" y="4115916"/>
            <a:ext cx="722313" cy="366712"/>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12330" name="Picture 6" descr="http://www.bmwi.de/BMWi/Redaktion/Bilder/Logos/logo-bgr,property=bild,bereich=bmwi2012,sprache=de,width=280,height=210.jpg"/>
          <p:cNvPicPr>
            <a:picLocks noChangeAspect="1" noChangeArrowheads="1"/>
          </p:cNvPicPr>
          <p:nvPr/>
        </p:nvPicPr>
        <p:blipFill>
          <a:blip r:embed="rId21" cstate="print">
            <a:extLst>
              <a:ext uri="{28A0092B-C50C-407E-A947-70E740481C1C}">
                <a14:useLocalDpi xmlns:a14="http://schemas.microsoft.com/office/drawing/2010/main" val="0"/>
              </a:ext>
            </a:extLst>
          </a:blip>
          <a:srcRect t="13809" b="26982"/>
          <a:stretch>
            <a:fillRect/>
          </a:stretch>
        </p:blipFill>
        <p:spPr bwMode="auto">
          <a:xfrm>
            <a:off x="5832475" y="5020791"/>
            <a:ext cx="719138" cy="319087"/>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12331" name="Picture 8" descr="http://www.windkraft-journal.de/wp-content/uploads/2012/11/BSH-neu.jpg"/>
          <p:cNvPicPr>
            <a:picLocks noChangeAspect="1" noChangeArrowheads="1"/>
          </p:cNvPicPr>
          <p:nvPr/>
        </p:nvPicPr>
        <p:blipFill>
          <a:blip r:embed="rId22">
            <a:extLst>
              <a:ext uri="{28A0092B-C50C-407E-A947-70E740481C1C}">
                <a14:useLocalDpi xmlns:a14="http://schemas.microsoft.com/office/drawing/2010/main" val="0"/>
              </a:ext>
            </a:extLst>
          </a:blip>
          <a:srcRect l="34016" t="6917" r="37611" b="12750"/>
          <a:stretch>
            <a:fillRect/>
          </a:stretch>
        </p:blipFill>
        <p:spPr bwMode="auto">
          <a:xfrm>
            <a:off x="3504946" y="2358553"/>
            <a:ext cx="720725" cy="135890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54" name="Textfeld 1"/>
          <p:cNvSpPr txBox="1">
            <a:spLocks noChangeArrowheads="1"/>
          </p:cNvSpPr>
          <p:nvPr/>
        </p:nvSpPr>
        <p:spPr bwMode="auto">
          <a:xfrm>
            <a:off x="539243" y="511412"/>
            <a:ext cx="86407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Clr>
                <a:srgbClr val="003399"/>
              </a:buClr>
              <a:buFont typeface="Wingdings" panose="05000000000000000000" pitchFamily="2" charset="2"/>
              <a:buNone/>
            </a:pPr>
            <a:r>
              <a:rPr lang="en-US" altLang="de-DE" sz="4000" i="1" dirty="0" smtClean="0">
                <a:solidFill>
                  <a:schemeClr val="bg1"/>
                </a:solidFill>
                <a:latin typeface="Trebuchet MS" panose="020B0603020202020204" pitchFamily="34" charset="0"/>
              </a:rPr>
              <a:t>German Marine Science </a:t>
            </a:r>
            <a:r>
              <a:rPr lang="en-US" altLang="de-DE" sz="4000" i="1" dirty="0" err="1" smtClean="0">
                <a:solidFill>
                  <a:schemeClr val="bg1"/>
                </a:solidFill>
                <a:latin typeface="Trebuchet MS" panose="020B0603020202020204" pitchFamily="34" charset="0"/>
              </a:rPr>
              <a:t>Consotium</a:t>
            </a:r>
            <a:endParaRPr lang="en-US" altLang="de-DE" sz="4000" i="1" dirty="0">
              <a:solidFill>
                <a:schemeClr val="bg1"/>
              </a:solidFill>
              <a:latin typeface="Trebuchet MS" panose="020B0603020202020204" pitchFamily="34" charset="0"/>
            </a:endParaRPr>
          </a:p>
        </p:txBody>
      </p:sp>
      <p:sp>
        <p:nvSpPr>
          <p:cNvPr id="55" name="Textfeld 1"/>
          <p:cNvSpPr txBox="1">
            <a:spLocks noChangeArrowheads="1"/>
          </p:cNvSpPr>
          <p:nvPr/>
        </p:nvSpPr>
        <p:spPr bwMode="auto">
          <a:xfrm>
            <a:off x="542791" y="473950"/>
            <a:ext cx="86407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Clr>
                <a:srgbClr val="003399"/>
              </a:buClr>
              <a:buFont typeface="Wingdings" panose="05000000000000000000" pitchFamily="2" charset="2"/>
              <a:buNone/>
            </a:pPr>
            <a:r>
              <a:rPr lang="en-US" altLang="de-DE" sz="4000" i="1" dirty="0" err="1">
                <a:solidFill>
                  <a:srgbClr val="25567B"/>
                </a:solidFill>
                <a:latin typeface="Trebuchet MS" panose="020B0603020202020204" pitchFamily="34" charset="0"/>
              </a:rPr>
              <a:t>MaNIDA</a:t>
            </a:r>
            <a:r>
              <a:rPr lang="en-US" altLang="de-DE" sz="4000" i="1" dirty="0">
                <a:solidFill>
                  <a:srgbClr val="25567B"/>
                </a:solidFill>
                <a:latin typeface="Trebuchet MS" panose="020B0603020202020204" pitchFamily="34" charset="0"/>
              </a:rPr>
              <a:t> - Marine Network </a:t>
            </a:r>
            <a:r>
              <a:rPr lang="en-US" altLang="de-DE" sz="4000" i="1" dirty="0" smtClean="0">
                <a:solidFill>
                  <a:srgbClr val="25567B"/>
                </a:solidFill>
                <a:latin typeface="Trebuchet MS" panose="020B0603020202020204" pitchFamily="34" charset="0"/>
              </a:rPr>
              <a:t>for Integrated </a:t>
            </a:r>
            <a:r>
              <a:rPr lang="en-US" altLang="de-DE" sz="4000" i="1" dirty="0">
                <a:solidFill>
                  <a:srgbClr val="25567B"/>
                </a:solidFill>
                <a:latin typeface="Trebuchet MS" panose="020B0603020202020204" pitchFamily="34" charset="0"/>
              </a:rPr>
              <a:t>Data Access</a:t>
            </a:r>
          </a:p>
        </p:txBody>
      </p:sp>
      <p:pic>
        <p:nvPicPr>
          <p:cNvPr id="56" name="Grafik 55"/>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39243" y="4301389"/>
            <a:ext cx="8051448" cy="1268978"/>
          </a:xfrm>
          <a:prstGeom prst="rect">
            <a:avLst/>
          </a:prstGeom>
        </p:spPr>
      </p:pic>
    </p:spTree>
    <p:extLst>
      <p:ext uri="{BB962C8B-B14F-4D97-AF65-F5344CB8AC3E}">
        <p14:creationId xmlns:p14="http://schemas.microsoft.com/office/powerpoint/2010/main" val="402265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2.96296E-6 L -0.00399 -0.06504 " pathEditMode="relative" rAng="0" ptsTypes="AA">
                                      <p:cBhvr>
                                        <p:cTn id="6" dur="2000" fill="hold"/>
                                        <p:tgtEl>
                                          <p:spTgt spid="12328"/>
                                        </p:tgtEl>
                                        <p:attrNameLst>
                                          <p:attrName>ppt_x</p:attrName>
                                          <p:attrName>ppt_y</p:attrName>
                                        </p:attrNameLst>
                                      </p:cBhvr>
                                      <p:rCtr x="-208" y="-3264"/>
                                    </p:animMotion>
                                  </p:childTnLst>
                                </p:cTn>
                              </p:par>
                              <p:par>
                                <p:cTn id="7" presetID="42" presetClass="path" presetSubtype="0" accel="50000" decel="50000" fill="hold" nodeType="withEffect">
                                  <p:stCondLst>
                                    <p:cond delay="0"/>
                                  </p:stCondLst>
                                  <p:childTnLst>
                                    <p:animMotion origin="layout" path="M 5.55112E-17 -4.81481E-6 L -0.00764 -0.38657 " pathEditMode="relative" rAng="0" ptsTypes="AA">
                                      <p:cBhvr>
                                        <p:cTn id="8" dur="2000" fill="hold"/>
                                        <p:tgtEl>
                                          <p:spTgt spid="12322"/>
                                        </p:tgtEl>
                                        <p:attrNameLst>
                                          <p:attrName>ppt_x</p:attrName>
                                          <p:attrName>ppt_y</p:attrName>
                                        </p:attrNameLst>
                                      </p:cBhvr>
                                      <p:rCtr x="-382" y="-19329"/>
                                    </p:animMotion>
                                  </p:childTnLst>
                                </p:cTn>
                              </p:par>
                              <p:par>
                                <p:cTn id="9" presetID="42" presetClass="path" presetSubtype="0" accel="50000" decel="50000" fill="hold" nodeType="withEffect">
                                  <p:stCondLst>
                                    <p:cond delay="0"/>
                                  </p:stCondLst>
                                  <p:childTnLst>
                                    <p:animMotion origin="layout" path="M 1.94444E-6 1.48148E-6 L -0.20209 -0.19977 " pathEditMode="relative" rAng="0" ptsTypes="AA">
                                      <p:cBhvr>
                                        <p:cTn id="10" dur="2000" fill="hold"/>
                                        <p:tgtEl>
                                          <p:spTgt spid="12325"/>
                                        </p:tgtEl>
                                        <p:attrNameLst>
                                          <p:attrName>ppt_x</p:attrName>
                                          <p:attrName>ppt_y</p:attrName>
                                        </p:attrNameLst>
                                      </p:cBhvr>
                                      <p:rCtr x="-10104" y="-10000"/>
                                    </p:animMotion>
                                  </p:childTnLst>
                                </p:cTn>
                              </p:par>
                              <p:par>
                                <p:cTn id="11" presetID="42" presetClass="path" presetSubtype="0" accel="50000" decel="50000" fill="hold" nodeType="withEffect">
                                  <p:stCondLst>
                                    <p:cond delay="0"/>
                                  </p:stCondLst>
                                  <p:childTnLst>
                                    <p:animMotion origin="layout" path="M -3.05556E-6 4.44444E-6 L -0.30868 -0.02709 " pathEditMode="relative" rAng="0" ptsTypes="AA">
                                      <p:cBhvr>
                                        <p:cTn id="12" dur="2000" fill="hold"/>
                                        <p:tgtEl>
                                          <p:spTgt spid="12331"/>
                                        </p:tgtEl>
                                        <p:attrNameLst>
                                          <p:attrName>ppt_x</p:attrName>
                                          <p:attrName>ppt_y</p:attrName>
                                        </p:attrNameLst>
                                      </p:cBhvr>
                                      <p:rCtr x="-15434" y="-1366"/>
                                    </p:animMotion>
                                  </p:childTnLst>
                                </p:cTn>
                              </p:par>
                              <p:par>
                                <p:cTn id="13" presetID="42" presetClass="path" presetSubtype="0" accel="50000" decel="50000" fill="hold" nodeType="withEffect">
                                  <p:stCondLst>
                                    <p:cond delay="0"/>
                                  </p:stCondLst>
                                  <p:childTnLst>
                                    <p:animMotion origin="layout" path="M -4.44444E-6 3.33333E-6 L -0.09895 -0.15926 " pathEditMode="relative" rAng="0" ptsTypes="AA">
                                      <p:cBhvr>
                                        <p:cTn id="14" dur="2000" fill="hold"/>
                                        <p:tgtEl>
                                          <p:spTgt spid="12302"/>
                                        </p:tgtEl>
                                        <p:attrNameLst>
                                          <p:attrName>ppt_x</p:attrName>
                                          <p:attrName>ppt_y</p:attrName>
                                        </p:attrNameLst>
                                      </p:cBhvr>
                                      <p:rCtr x="-4948" y="-7963"/>
                                    </p:animMotion>
                                  </p:childTnLst>
                                </p:cTn>
                              </p:par>
                              <p:par>
                                <p:cTn id="15" presetID="42" presetClass="path" presetSubtype="0" accel="50000" decel="50000" fill="hold" nodeType="withEffect">
                                  <p:stCondLst>
                                    <p:cond delay="0"/>
                                  </p:stCondLst>
                                  <p:childTnLst>
                                    <p:animMotion origin="layout" path="M 8.33333E-7 -4.44444E-6 L -0.00399 -0.13356 " pathEditMode="relative" rAng="0" ptsTypes="AA">
                                      <p:cBhvr>
                                        <p:cTn id="16" dur="2000" fill="hold"/>
                                        <p:tgtEl>
                                          <p:spTgt spid="12297"/>
                                        </p:tgtEl>
                                        <p:attrNameLst>
                                          <p:attrName>ppt_x</p:attrName>
                                          <p:attrName>ppt_y</p:attrName>
                                        </p:attrNameLst>
                                      </p:cBhvr>
                                      <p:rCtr x="-208" y="-6690"/>
                                    </p:animMotion>
                                  </p:childTnLst>
                                </p:cTn>
                              </p:par>
                              <p:par>
                                <p:cTn id="17" presetID="42" presetClass="path" presetSubtype="0" accel="50000" decel="50000" fill="hold" nodeType="withEffect">
                                  <p:stCondLst>
                                    <p:cond delay="0"/>
                                  </p:stCondLst>
                                  <p:childTnLst>
                                    <p:animMotion origin="layout" path="M 4.72222E-6 -3.33333E-6 L -0.20105 -0.15856 " pathEditMode="relative" rAng="0" ptsTypes="AA">
                                      <p:cBhvr>
                                        <p:cTn id="18" dur="2000" fill="hold"/>
                                        <p:tgtEl>
                                          <p:spTgt spid="12310"/>
                                        </p:tgtEl>
                                        <p:attrNameLst>
                                          <p:attrName>ppt_x</p:attrName>
                                          <p:attrName>ppt_y</p:attrName>
                                        </p:attrNameLst>
                                      </p:cBhvr>
                                      <p:rCtr x="-10052" y="-7940"/>
                                    </p:animMotion>
                                  </p:childTnLst>
                                </p:cTn>
                              </p:par>
                              <p:par>
                                <p:cTn id="19" presetID="10" presetClass="exit" presetSubtype="0" fill="hold" nodeType="withEffect">
                                  <p:stCondLst>
                                    <p:cond delay="0"/>
                                  </p:stCondLst>
                                  <p:childTnLst>
                                    <p:animEffect transition="out" filter="fade">
                                      <p:cBhvr>
                                        <p:cTn id="20" dur="1000"/>
                                        <p:tgtEl>
                                          <p:spTgt spid="12307"/>
                                        </p:tgtEl>
                                      </p:cBhvr>
                                    </p:animEffect>
                                    <p:set>
                                      <p:cBhvr>
                                        <p:cTn id="21" dur="1" fill="hold">
                                          <p:stCondLst>
                                            <p:cond delay="999"/>
                                          </p:stCondLst>
                                        </p:cTn>
                                        <p:tgtEl>
                                          <p:spTgt spid="12307"/>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1000"/>
                                        <p:tgtEl>
                                          <p:spTgt spid="12326"/>
                                        </p:tgtEl>
                                      </p:cBhvr>
                                    </p:animEffect>
                                    <p:set>
                                      <p:cBhvr>
                                        <p:cTn id="24" dur="1" fill="hold">
                                          <p:stCondLst>
                                            <p:cond delay="999"/>
                                          </p:stCondLst>
                                        </p:cTn>
                                        <p:tgtEl>
                                          <p:spTgt spid="12326"/>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1000"/>
                                        <p:tgtEl>
                                          <p:spTgt spid="12330"/>
                                        </p:tgtEl>
                                      </p:cBhvr>
                                    </p:animEffect>
                                    <p:set>
                                      <p:cBhvr>
                                        <p:cTn id="27" dur="1" fill="hold">
                                          <p:stCondLst>
                                            <p:cond delay="999"/>
                                          </p:stCondLst>
                                        </p:cTn>
                                        <p:tgtEl>
                                          <p:spTgt spid="12330"/>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1000"/>
                                        <p:tgtEl>
                                          <p:spTgt spid="12327"/>
                                        </p:tgtEl>
                                      </p:cBhvr>
                                    </p:animEffect>
                                    <p:set>
                                      <p:cBhvr>
                                        <p:cTn id="30" dur="1" fill="hold">
                                          <p:stCondLst>
                                            <p:cond delay="999"/>
                                          </p:stCondLst>
                                        </p:cTn>
                                        <p:tgtEl>
                                          <p:spTgt spid="12327"/>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1000"/>
                                        <p:tgtEl>
                                          <p:spTgt spid="12300"/>
                                        </p:tgtEl>
                                      </p:cBhvr>
                                    </p:animEffect>
                                    <p:set>
                                      <p:cBhvr>
                                        <p:cTn id="33" dur="1" fill="hold">
                                          <p:stCondLst>
                                            <p:cond delay="999"/>
                                          </p:stCondLst>
                                        </p:cTn>
                                        <p:tgtEl>
                                          <p:spTgt spid="12300"/>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1000"/>
                                        <p:tgtEl>
                                          <p:spTgt spid="12305"/>
                                        </p:tgtEl>
                                      </p:cBhvr>
                                    </p:animEffect>
                                    <p:set>
                                      <p:cBhvr>
                                        <p:cTn id="36" dur="1" fill="hold">
                                          <p:stCondLst>
                                            <p:cond delay="999"/>
                                          </p:stCondLst>
                                        </p:cTn>
                                        <p:tgtEl>
                                          <p:spTgt spid="12305"/>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1000"/>
                                        <p:tgtEl>
                                          <p:spTgt spid="12303"/>
                                        </p:tgtEl>
                                      </p:cBhvr>
                                    </p:animEffect>
                                    <p:set>
                                      <p:cBhvr>
                                        <p:cTn id="39" dur="1" fill="hold">
                                          <p:stCondLst>
                                            <p:cond delay="999"/>
                                          </p:stCondLst>
                                        </p:cTn>
                                        <p:tgtEl>
                                          <p:spTgt spid="12303"/>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00"/>
                                        <p:tgtEl>
                                          <p:spTgt spid="12294"/>
                                        </p:tgtEl>
                                      </p:cBhvr>
                                    </p:animEffect>
                                    <p:set>
                                      <p:cBhvr>
                                        <p:cTn id="42" dur="1" fill="hold">
                                          <p:stCondLst>
                                            <p:cond delay="999"/>
                                          </p:stCondLst>
                                        </p:cTn>
                                        <p:tgtEl>
                                          <p:spTgt spid="12294"/>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1000"/>
                                        <p:tgtEl>
                                          <p:spTgt spid="9"/>
                                        </p:tgtEl>
                                      </p:cBhvr>
                                    </p:animEffect>
                                    <p:set>
                                      <p:cBhvr>
                                        <p:cTn id="45" dur="1" fill="hold">
                                          <p:stCondLst>
                                            <p:cond delay="999"/>
                                          </p:stCondLst>
                                        </p:cTn>
                                        <p:tgtEl>
                                          <p:spTgt spid="9"/>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1000"/>
                                        <p:tgtEl>
                                          <p:spTgt spid="12292"/>
                                        </p:tgtEl>
                                      </p:cBhvr>
                                    </p:animEffect>
                                    <p:set>
                                      <p:cBhvr>
                                        <p:cTn id="48" dur="1" fill="hold">
                                          <p:stCondLst>
                                            <p:cond delay="999"/>
                                          </p:stCondLst>
                                        </p:cTn>
                                        <p:tgtEl>
                                          <p:spTgt spid="12292"/>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1000"/>
                                        <p:tgtEl>
                                          <p:spTgt spid="12293"/>
                                        </p:tgtEl>
                                      </p:cBhvr>
                                    </p:animEffect>
                                    <p:set>
                                      <p:cBhvr>
                                        <p:cTn id="51" dur="1" fill="hold">
                                          <p:stCondLst>
                                            <p:cond delay="999"/>
                                          </p:stCondLst>
                                        </p:cTn>
                                        <p:tgtEl>
                                          <p:spTgt spid="12293"/>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1000"/>
                                        <p:tgtEl>
                                          <p:spTgt spid="12306"/>
                                        </p:tgtEl>
                                      </p:cBhvr>
                                    </p:animEffect>
                                    <p:set>
                                      <p:cBhvr>
                                        <p:cTn id="54" dur="1" fill="hold">
                                          <p:stCondLst>
                                            <p:cond delay="999"/>
                                          </p:stCondLst>
                                        </p:cTn>
                                        <p:tgtEl>
                                          <p:spTgt spid="12306"/>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1000"/>
                                        <p:tgtEl>
                                          <p:spTgt spid="12301"/>
                                        </p:tgtEl>
                                      </p:cBhvr>
                                    </p:animEffect>
                                    <p:set>
                                      <p:cBhvr>
                                        <p:cTn id="57" dur="1" fill="hold">
                                          <p:stCondLst>
                                            <p:cond delay="999"/>
                                          </p:stCondLst>
                                        </p:cTn>
                                        <p:tgtEl>
                                          <p:spTgt spid="12301"/>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1000"/>
                                        <p:tgtEl>
                                          <p:spTgt spid="12304"/>
                                        </p:tgtEl>
                                      </p:cBhvr>
                                    </p:animEffect>
                                    <p:set>
                                      <p:cBhvr>
                                        <p:cTn id="60" dur="1" fill="hold">
                                          <p:stCondLst>
                                            <p:cond delay="999"/>
                                          </p:stCondLst>
                                        </p:cTn>
                                        <p:tgtEl>
                                          <p:spTgt spid="12304"/>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1000"/>
                                        <p:tgtEl>
                                          <p:spTgt spid="12299"/>
                                        </p:tgtEl>
                                      </p:cBhvr>
                                    </p:animEffect>
                                    <p:set>
                                      <p:cBhvr>
                                        <p:cTn id="63" dur="1" fill="hold">
                                          <p:stCondLst>
                                            <p:cond delay="999"/>
                                          </p:stCondLst>
                                        </p:cTn>
                                        <p:tgtEl>
                                          <p:spTgt spid="12299"/>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1000"/>
                                        <p:tgtEl>
                                          <p:spTgt spid="12329"/>
                                        </p:tgtEl>
                                      </p:cBhvr>
                                    </p:animEffect>
                                    <p:set>
                                      <p:cBhvr>
                                        <p:cTn id="66" dur="1" fill="hold">
                                          <p:stCondLst>
                                            <p:cond delay="999"/>
                                          </p:stCondLst>
                                        </p:cTn>
                                        <p:tgtEl>
                                          <p:spTgt spid="12329"/>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1000"/>
                                        <p:tgtEl>
                                          <p:spTgt spid="12298"/>
                                        </p:tgtEl>
                                      </p:cBhvr>
                                    </p:animEffect>
                                    <p:set>
                                      <p:cBhvr>
                                        <p:cTn id="69" dur="1" fill="hold">
                                          <p:stCondLst>
                                            <p:cond delay="999"/>
                                          </p:stCondLst>
                                        </p:cTn>
                                        <p:tgtEl>
                                          <p:spTgt spid="12298"/>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1000"/>
                                        <p:tgtEl>
                                          <p:spTgt spid="2"/>
                                        </p:tgtEl>
                                      </p:cBhvr>
                                    </p:animEffect>
                                    <p:set>
                                      <p:cBhvr>
                                        <p:cTn id="72" dur="1" fill="hold">
                                          <p:stCondLst>
                                            <p:cond delay="999"/>
                                          </p:stCondLst>
                                        </p:cTn>
                                        <p:tgtEl>
                                          <p:spTgt spid="2"/>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2000"/>
                                        <p:tgtEl>
                                          <p:spTgt spid="12290"/>
                                        </p:tgtEl>
                                      </p:cBhvr>
                                    </p:animEffect>
                                    <p:set>
                                      <p:cBhvr>
                                        <p:cTn id="75" dur="1" fill="hold">
                                          <p:stCondLst>
                                            <p:cond delay="1999"/>
                                          </p:stCondLst>
                                        </p:cTn>
                                        <p:tgtEl>
                                          <p:spTgt spid="12290"/>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500"/>
                                        <p:tgtEl>
                                          <p:spTgt spid="54"/>
                                        </p:tgtEl>
                                      </p:cBhvr>
                                    </p:animEffect>
                                    <p:set>
                                      <p:cBhvr>
                                        <p:cTn id="78" dur="1" fill="hold">
                                          <p:stCondLst>
                                            <p:cond delay="499"/>
                                          </p:stCondLst>
                                        </p:cTn>
                                        <p:tgtEl>
                                          <p:spTgt spid="54"/>
                                        </p:tgtEl>
                                        <p:attrNameLst>
                                          <p:attrName>style.visibility</p:attrName>
                                        </p:attrNameLst>
                                      </p:cBhvr>
                                      <p:to>
                                        <p:strVal val="hidden"/>
                                      </p:to>
                                    </p:set>
                                  </p:childTnLst>
                                </p:cTn>
                              </p:par>
                              <p:par>
                                <p:cTn id="79" presetID="1" presetClass="entr" presetSubtype="0" fill="hold" grpId="0" nodeType="withEffect">
                                  <p:stCondLst>
                                    <p:cond delay="1500"/>
                                  </p:stCondLst>
                                  <p:childTnLst>
                                    <p:set>
                                      <p:cBhvr>
                                        <p:cTn id="80" dur="1" fill="hold">
                                          <p:stCondLst>
                                            <p:cond delay="0"/>
                                          </p:stCondLst>
                                        </p:cTn>
                                        <p:tgtEl>
                                          <p:spTgt spid="5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9" grpId="0"/>
      <p:bldP spid="54"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12889"/>
          <a:stretch/>
        </p:blipFill>
        <p:spPr>
          <a:xfrm>
            <a:off x="5328084" y="1552680"/>
            <a:ext cx="4035749" cy="4632908"/>
          </a:xfrm>
          <a:prstGeom prst="rect">
            <a:avLst/>
          </a:prstGeom>
        </p:spPr>
      </p:pic>
      <p:pic>
        <p:nvPicPr>
          <p:cNvPr id="20" name="Grafik 19"/>
          <p:cNvPicPr>
            <a:picLocks noChangeAspect="1"/>
          </p:cNvPicPr>
          <p:nvPr/>
        </p:nvPicPr>
        <p:blipFill rotWithShape="1">
          <a:blip r:embed="rId4"/>
          <a:srcRect l="7239" t="76463" r="72331" b="11781"/>
          <a:stretch/>
        </p:blipFill>
        <p:spPr>
          <a:xfrm>
            <a:off x="6742958" y="2380323"/>
            <a:ext cx="1264824" cy="409428"/>
          </a:xfrm>
          <a:prstGeom prst="rect">
            <a:avLst/>
          </a:prstGeom>
        </p:spPr>
      </p:pic>
      <p:pic>
        <p:nvPicPr>
          <p:cNvPr id="21" name="Grafik 20"/>
          <p:cNvPicPr>
            <a:picLocks noChangeAspect="1"/>
          </p:cNvPicPr>
          <p:nvPr/>
        </p:nvPicPr>
        <p:blipFill rotWithShape="1">
          <a:blip r:embed="rId4"/>
          <a:srcRect l="29673" t="73708" r="47231" b="11781"/>
          <a:stretch/>
        </p:blipFill>
        <p:spPr>
          <a:xfrm>
            <a:off x="6059880" y="2816139"/>
            <a:ext cx="1333929" cy="471425"/>
          </a:xfrm>
          <a:prstGeom prst="rect">
            <a:avLst/>
          </a:prstGeom>
        </p:spPr>
      </p:pic>
      <p:pic>
        <p:nvPicPr>
          <p:cNvPr id="22" name="Grafik 21"/>
          <p:cNvPicPr>
            <a:picLocks noChangeAspect="1"/>
          </p:cNvPicPr>
          <p:nvPr/>
        </p:nvPicPr>
        <p:blipFill rotWithShape="1">
          <a:blip r:embed="rId4"/>
          <a:srcRect l="7239" t="60425" r="61513" b="29573"/>
          <a:stretch/>
        </p:blipFill>
        <p:spPr>
          <a:xfrm>
            <a:off x="4900718" y="1730263"/>
            <a:ext cx="1782443" cy="320927"/>
          </a:xfrm>
          <a:prstGeom prst="rect">
            <a:avLst/>
          </a:prstGeom>
        </p:spPr>
      </p:pic>
      <p:pic>
        <p:nvPicPr>
          <p:cNvPr id="23" name="Grafik 22"/>
          <p:cNvPicPr>
            <a:picLocks noChangeAspect="1"/>
          </p:cNvPicPr>
          <p:nvPr/>
        </p:nvPicPr>
        <p:blipFill rotWithShape="1">
          <a:blip r:embed="rId4"/>
          <a:srcRect l="41380" t="41601" r="49737" b="29169"/>
          <a:stretch/>
        </p:blipFill>
        <p:spPr>
          <a:xfrm>
            <a:off x="8330397" y="2106692"/>
            <a:ext cx="552920" cy="1023432"/>
          </a:xfrm>
          <a:prstGeom prst="rect">
            <a:avLst/>
          </a:prstGeom>
        </p:spPr>
      </p:pic>
      <p:pic>
        <p:nvPicPr>
          <p:cNvPr id="24" name="Grafik 23"/>
          <p:cNvPicPr>
            <a:picLocks noChangeAspect="1"/>
          </p:cNvPicPr>
          <p:nvPr/>
        </p:nvPicPr>
        <p:blipFill rotWithShape="1">
          <a:blip r:embed="rId4"/>
          <a:srcRect l="54931" t="73341" r="34113" b="11781"/>
          <a:stretch/>
        </p:blipFill>
        <p:spPr>
          <a:xfrm>
            <a:off x="7553189" y="2862545"/>
            <a:ext cx="636915" cy="486545"/>
          </a:xfrm>
          <a:prstGeom prst="rect">
            <a:avLst/>
          </a:prstGeom>
        </p:spPr>
      </p:pic>
      <p:pic>
        <p:nvPicPr>
          <p:cNvPr id="25" name="Grafik 24"/>
          <p:cNvPicPr>
            <a:picLocks noChangeAspect="1"/>
          </p:cNvPicPr>
          <p:nvPr/>
        </p:nvPicPr>
        <p:blipFill rotWithShape="1">
          <a:blip r:embed="rId4"/>
          <a:srcRect l="53288" t="54204" r="22831" b="30530"/>
          <a:stretch/>
        </p:blipFill>
        <p:spPr>
          <a:xfrm>
            <a:off x="7128781" y="1841471"/>
            <a:ext cx="1136288" cy="408585"/>
          </a:xfrm>
          <a:prstGeom prst="rect">
            <a:avLst/>
          </a:prstGeom>
        </p:spPr>
      </p:pic>
      <p:sp>
        <p:nvSpPr>
          <p:cNvPr id="2" name="Rechteck 1"/>
          <p:cNvSpPr/>
          <p:nvPr/>
        </p:nvSpPr>
        <p:spPr>
          <a:xfrm>
            <a:off x="6871494" y="1261140"/>
            <a:ext cx="2492339" cy="59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 descr="http://www.cen.uni-hamburg.de/de/bilder-startseite/logo-ce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4228" y="1475877"/>
            <a:ext cx="719138" cy="342900"/>
          </a:xfrm>
          <a:prstGeom prst="rect">
            <a:avLst/>
          </a:prstGeom>
          <a:solidFill>
            <a:schemeClr val="bg1"/>
          </a:solidFill>
          <a:ln w="25400">
            <a:noFill/>
            <a:miter lim="800000"/>
            <a:headEnd/>
            <a:tailEnd/>
          </a:ln>
        </p:spPr>
      </p:pic>
      <p:pic>
        <p:nvPicPr>
          <p:cNvPr id="31" name="Picture 5" descr="http://www.deutsche-meeresforschung.de/images/Media/kms-logo_1305_vrz_4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4216" y="1456511"/>
            <a:ext cx="720725" cy="40322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6" name="Textfeld 1"/>
          <p:cNvSpPr txBox="1">
            <a:spLocks noChangeArrowheads="1"/>
          </p:cNvSpPr>
          <p:nvPr/>
        </p:nvSpPr>
        <p:spPr bwMode="auto">
          <a:xfrm>
            <a:off x="179512" y="85015"/>
            <a:ext cx="86407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Clr>
                <a:srgbClr val="003399"/>
              </a:buClr>
              <a:buFont typeface="Wingdings" panose="05000000000000000000" pitchFamily="2" charset="2"/>
              <a:buNone/>
            </a:pPr>
            <a:r>
              <a:rPr lang="en-US" altLang="de-DE" sz="4000" i="1" dirty="0" err="1">
                <a:solidFill>
                  <a:srgbClr val="25567B"/>
                </a:solidFill>
                <a:latin typeface="Trebuchet MS" panose="020B0603020202020204" pitchFamily="34" charset="0"/>
              </a:rPr>
              <a:t>MaNIDA</a:t>
            </a:r>
            <a:r>
              <a:rPr lang="en-US" altLang="de-DE" sz="4000" i="1" dirty="0">
                <a:solidFill>
                  <a:srgbClr val="25567B"/>
                </a:solidFill>
                <a:latin typeface="Trebuchet MS" panose="020B0603020202020204" pitchFamily="34" charset="0"/>
              </a:rPr>
              <a:t> - Marine Network </a:t>
            </a:r>
            <a:r>
              <a:rPr lang="en-US" altLang="de-DE" sz="4000" i="1" dirty="0" smtClean="0">
                <a:solidFill>
                  <a:srgbClr val="25567B"/>
                </a:solidFill>
                <a:latin typeface="Trebuchet MS" panose="020B0603020202020204" pitchFamily="34" charset="0"/>
              </a:rPr>
              <a:t>for Integrated </a:t>
            </a:r>
            <a:r>
              <a:rPr lang="en-US" altLang="de-DE" sz="4000" i="1" dirty="0">
                <a:solidFill>
                  <a:srgbClr val="25567B"/>
                </a:solidFill>
                <a:latin typeface="Trebuchet MS" panose="020B0603020202020204" pitchFamily="34" charset="0"/>
              </a:rPr>
              <a:t>Data Access</a:t>
            </a:r>
          </a:p>
        </p:txBody>
      </p:sp>
      <p:cxnSp>
        <p:nvCxnSpPr>
          <p:cNvPr id="8" name="Gerade Verbindung mit Pfeil 7"/>
          <p:cNvCxnSpPr/>
          <p:nvPr/>
        </p:nvCxnSpPr>
        <p:spPr>
          <a:xfrm flipH="1">
            <a:off x="4112926" y="2086985"/>
            <a:ext cx="2770569" cy="228194"/>
          </a:xfrm>
          <a:prstGeom prst="straightConnector1">
            <a:avLst/>
          </a:prstGeom>
          <a:ln w="1905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flipH="1" flipV="1">
            <a:off x="4094338" y="2431721"/>
            <a:ext cx="2651898" cy="135318"/>
          </a:xfrm>
          <a:prstGeom prst="straightConnector1">
            <a:avLst/>
          </a:prstGeom>
          <a:ln w="1905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flipH="1">
            <a:off x="4116008" y="2572286"/>
            <a:ext cx="2438364" cy="53800"/>
          </a:xfrm>
          <a:prstGeom prst="straightConnector1">
            <a:avLst/>
          </a:prstGeom>
          <a:ln w="1905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p:nvPr/>
        </p:nvCxnSpPr>
        <p:spPr>
          <a:xfrm flipH="1">
            <a:off x="4116008" y="2664819"/>
            <a:ext cx="2215753" cy="90957"/>
          </a:xfrm>
          <a:prstGeom prst="straightConnector1">
            <a:avLst/>
          </a:prstGeom>
          <a:ln w="19050">
            <a:headEnd type="oval"/>
            <a:tailEnd type="triangle"/>
          </a:ln>
        </p:spPr>
        <p:style>
          <a:lnRef idx="1">
            <a:schemeClr val="accent1"/>
          </a:lnRef>
          <a:fillRef idx="0">
            <a:schemeClr val="accent1"/>
          </a:fillRef>
          <a:effectRef idx="0">
            <a:schemeClr val="accent1"/>
          </a:effectRef>
          <a:fontRef idx="minor">
            <a:schemeClr val="tx1"/>
          </a:fontRef>
        </p:style>
      </p:cxnSp>
      <p:sp>
        <p:nvSpPr>
          <p:cNvPr id="15" name="Abgerundetes Rechteck 14"/>
          <p:cNvSpPr/>
          <p:nvPr/>
        </p:nvSpPr>
        <p:spPr>
          <a:xfrm>
            <a:off x="524124" y="1839395"/>
            <a:ext cx="3403297" cy="3394243"/>
          </a:xfrm>
          <a:prstGeom prst="roundRect">
            <a:avLst/>
          </a:prstGeom>
          <a:solidFill>
            <a:srgbClr val="00AD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fik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6191" y="2069266"/>
            <a:ext cx="2849369" cy="449086"/>
          </a:xfrm>
          <a:prstGeom prst="rect">
            <a:avLst/>
          </a:prstGeom>
          <a:solidFill>
            <a:schemeClr val="bg1"/>
          </a:solidFill>
          <a:ln w="28575">
            <a:solidFill>
              <a:schemeClr val="bg1"/>
            </a:solidFill>
          </a:ln>
        </p:spPr>
      </p:pic>
      <p:sp>
        <p:nvSpPr>
          <p:cNvPr id="34" name="Abgerundetes Rechteck 33"/>
          <p:cNvSpPr/>
          <p:nvPr/>
        </p:nvSpPr>
        <p:spPr>
          <a:xfrm>
            <a:off x="603566" y="3503987"/>
            <a:ext cx="1580022" cy="702232"/>
          </a:xfrm>
          <a:prstGeom prst="roundRect">
            <a:avLst/>
          </a:prstGeom>
          <a:solidFill>
            <a:srgbClr val="0068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Underway data</a:t>
            </a:r>
            <a:endParaRPr lang="en-US" dirty="0"/>
          </a:p>
        </p:txBody>
      </p:sp>
      <p:sp>
        <p:nvSpPr>
          <p:cNvPr id="35" name="Abgerundetes Rechteck 34"/>
          <p:cNvSpPr/>
          <p:nvPr/>
        </p:nvSpPr>
        <p:spPr>
          <a:xfrm>
            <a:off x="2272600" y="3494340"/>
            <a:ext cx="1580022" cy="702232"/>
          </a:xfrm>
          <a:prstGeom prst="roundRect">
            <a:avLst/>
          </a:prstGeom>
          <a:solidFill>
            <a:srgbClr val="0068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Expeditions</a:t>
            </a:r>
            <a:endParaRPr lang="en-US" dirty="0"/>
          </a:p>
        </p:txBody>
      </p:sp>
      <p:sp>
        <p:nvSpPr>
          <p:cNvPr id="36" name="Abgerundetes Rechteck 35"/>
          <p:cNvSpPr/>
          <p:nvPr/>
        </p:nvSpPr>
        <p:spPr>
          <a:xfrm>
            <a:off x="2280841" y="4234646"/>
            <a:ext cx="1580022" cy="702232"/>
          </a:xfrm>
          <a:prstGeom prst="roundRect">
            <a:avLst/>
          </a:prstGeom>
          <a:solidFill>
            <a:srgbClr val="0068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Near real time data</a:t>
            </a:r>
            <a:endParaRPr lang="en-US" dirty="0"/>
          </a:p>
        </p:txBody>
      </p:sp>
      <p:sp>
        <p:nvSpPr>
          <p:cNvPr id="37" name="Abgerundetes Rechteck 36"/>
          <p:cNvSpPr/>
          <p:nvPr/>
        </p:nvSpPr>
        <p:spPr>
          <a:xfrm>
            <a:off x="2272455" y="2740710"/>
            <a:ext cx="1580022" cy="702232"/>
          </a:xfrm>
          <a:prstGeom prst="roundRect">
            <a:avLst/>
          </a:prstGeom>
          <a:solidFill>
            <a:srgbClr val="0068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Reports</a:t>
            </a:r>
            <a:endParaRPr lang="en-US" dirty="0"/>
          </a:p>
        </p:txBody>
      </p:sp>
      <p:sp>
        <p:nvSpPr>
          <p:cNvPr id="38" name="Abgerundetes Rechteck 37"/>
          <p:cNvSpPr/>
          <p:nvPr/>
        </p:nvSpPr>
        <p:spPr>
          <a:xfrm>
            <a:off x="603566" y="2740710"/>
            <a:ext cx="1580022" cy="702232"/>
          </a:xfrm>
          <a:prstGeom prst="roundRect">
            <a:avLst/>
          </a:prstGeom>
          <a:solidFill>
            <a:srgbClr val="0068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Publications</a:t>
            </a:r>
            <a:endParaRPr lang="en-US" dirty="0"/>
          </a:p>
        </p:txBody>
      </p:sp>
      <p:sp>
        <p:nvSpPr>
          <p:cNvPr id="39" name="Abgerundetes Rechteck 38"/>
          <p:cNvSpPr/>
          <p:nvPr/>
        </p:nvSpPr>
        <p:spPr>
          <a:xfrm>
            <a:off x="630374" y="4267264"/>
            <a:ext cx="1580022" cy="702232"/>
          </a:xfrm>
          <a:prstGeom prst="roundRect">
            <a:avLst/>
          </a:prstGeom>
          <a:solidFill>
            <a:srgbClr val="0068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Archived data</a:t>
            </a:r>
            <a:endParaRPr lang="en-US" dirty="0"/>
          </a:p>
        </p:txBody>
      </p:sp>
    </p:spTree>
    <p:extLst>
      <p:ext uri="{BB962C8B-B14F-4D97-AF65-F5344CB8AC3E}">
        <p14:creationId xmlns:p14="http://schemas.microsoft.com/office/powerpoint/2010/main" val="2349578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1"/>
          <p:cNvSpPr txBox="1">
            <a:spLocks noChangeArrowheads="1"/>
          </p:cNvSpPr>
          <p:nvPr/>
        </p:nvSpPr>
        <p:spPr bwMode="auto">
          <a:xfrm>
            <a:off x="179512" y="85015"/>
            <a:ext cx="86407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Clr>
                <a:srgbClr val="003399"/>
              </a:buClr>
              <a:buFont typeface="Wingdings" panose="05000000000000000000" pitchFamily="2" charset="2"/>
              <a:buNone/>
            </a:pPr>
            <a:r>
              <a:rPr lang="en-US" altLang="de-DE" sz="4000" i="1" dirty="0" err="1">
                <a:solidFill>
                  <a:srgbClr val="25567B"/>
                </a:solidFill>
                <a:latin typeface="Trebuchet MS" panose="020B0603020202020204" pitchFamily="34" charset="0"/>
              </a:rPr>
              <a:t>MaNIDA</a:t>
            </a:r>
            <a:r>
              <a:rPr lang="en-US" altLang="de-DE" sz="4000" i="1" dirty="0">
                <a:solidFill>
                  <a:srgbClr val="25567B"/>
                </a:solidFill>
                <a:latin typeface="Trebuchet MS" panose="020B0603020202020204" pitchFamily="34" charset="0"/>
              </a:rPr>
              <a:t> - Marine Network </a:t>
            </a:r>
            <a:r>
              <a:rPr lang="en-US" altLang="de-DE" sz="4000" i="1" dirty="0" smtClean="0">
                <a:solidFill>
                  <a:srgbClr val="25567B"/>
                </a:solidFill>
                <a:latin typeface="Trebuchet MS" panose="020B0603020202020204" pitchFamily="34" charset="0"/>
              </a:rPr>
              <a:t>for Integrated </a:t>
            </a:r>
            <a:r>
              <a:rPr lang="en-US" altLang="de-DE" sz="4000" i="1" dirty="0">
                <a:solidFill>
                  <a:srgbClr val="25567B"/>
                </a:solidFill>
                <a:latin typeface="Trebuchet MS" panose="020B0603020202020204" pitchFamily="34" charset="0"/>
              </a:rPr>
              <a:t>Data Access</a:t>
            </a:r>
          </a:p>
        </p:txBody>
      </p:sp>
      <p:sp>
        <p:nvSpPr>
          <p:cNvPr id="7" name="Textfeld 6"/>
          <p:cNvSpPr txBox="1"/>
          <p:nvPr/>
        </p:nvSpPr>
        <p:spPr>
          <a:xfrm>
            <a:off x="4499893" y="1401712"/>
            <a:ext cx="4575493" cy="1200329"/>
          </a:xfrm>
          <a:prstGeom prst="rect">
            <a:avLst/>
          </a:prstGeom>
          <a:noFill/>
        </p:spPr>
        <p:txBody>
          <a:bodyPr wrap="square" rtlCol="0">
            <a:spAutoFit/>
          </a:bodyPr>
          <a:lstStyle/>
          <a:p>
            <a:r>
              <a:rPr lang="en-US" b="1" dirty="0" smtClean="0">
                <a:solidFill>
                  <a:srgbClr val="00589C"/>
                </a:solidFill>
              </a:rPr>
              <a:t>8 Providers</a:t>
            </a:r>
            <a:r>
              <a:rPr lang="en-US" b="1" dirty="0" smtClean="0">
                <a:solidFill>
                  <a:srgbClr val="00589C"/>
                </a:solidFill>
              </a:rPr>
              <a:t>:</a:t>
            </a:r>
          </a:p>
          <a:p>
            <a:r>
              <a:rPr lang="en-US" dirty="0" smtClean="0">
                <a:solidFill>
                  <a:srgbClr val="00589C"/>
                </a:solidFill>
              </a:rPr>
              <a:t>PANGAEA,  EPIC, </a:t>
            </a:r>
            <a:r>
              <a:rPr lang="en-US" dirty="0" err="1" smtClean="0">
                <a:solidFill>
                  <a:srgbClr val="00589C"/>
                </a:solidFill>
              </a:rPr>
              <a:t>OCEANREP</a:t>
            </a:r>
            <a:r>
              <a:rPr lang="en-US" dirty="0" smtClean="0">
                <a:solidFill>
                  <a:srgbClr val="00589C"/>
                </a:solidFill>
              </a:rPr>
              <a:t>, </a:t>
            </a:r>
            <a:r>
              <a:rPr lang="en-US" dirty="0" err="1" smtClean="0">
                <a:solidFill>
                  <a:srgbClr val="00589C"/>
                </a:solidFill>
              </a:rPr>
              <a:t>COSYNA</a:t>
            </a:r>
            <a:r>
              <a:rPr lang="en-US" dirty="0" smtClean="0">
                <a:solidFill>
                  <a:srgbClr val="00589C"/>
                </a:solidFill>
              </a:rPr>
              <a:t>, DOD </a:t>
            </a:r>
            <a:endParaRPr lang="en-US" dirty="0">
              <a:solidFill>
                <a:srgbClr val="00589C"/>
              </a:solidFill>
            </a:endParaRPr>
          </a:p>
          <a:p>
            <a:r>
              <a:rPr lang="en-US" dirty="0" err="1" smtClean="0">
                <a:solidFill>
                  <a:srgbClr val="00589C"/>
                </a:solidFill>
              </a:rPr>
              <a:t>MARUM</a:t>
            </a:r>
            <a:r>
              <a:rPr lang="en-US" dirty="0" smtClean="0">
                <a:solidFill>
                  <a:srgbClr val="00589C"/>
                </a:solidFill>
              </a:rPr>
              <a:t>, </a:t>
            </a:r>
            <a:r>
              <a:rPr lang="en-US" dirty="0" err="1" smtClean="0">
                <a:solidFill>
                  <a:srgbClr val="00589C"/>
                </a:solidFill>
              </a:rPr>
              <a:t>DKRZ</a:t>
            </a:r>
            <a:r>
              <a:rPr lang="en-US" dirty="0" smtClean="0">
                <a:solidFill>
                  <a:srgbClr val="00589C"/>
                </a:solidFill>
              </a:rPr>
              <a:t>, </a:t>
            </a:r>
            <a:r>
              <a:rPr lang="en-US" dirty="0" err="1" smtClean="0">
                <a:solidFill>
                  <a:srgbClr val="00589C"/>
                </a:solidFill>
              </a:rPr>
              <a:t>AWI</a:t>
            </a:r>
            <a:r>
              <a:rPr lang="en-US" dirty="0" smtClean="0">
                <a:solidFill>
                  <a:srgbClr val="00589C"/>
                </a:solidFill>
              </a:rPr>
              <a:t>-BATHY, </a:t>
            </a:r>
          </a:p>
          <a:p>
            <a:endParaRPr lang="en-US" b="1" dirty="0">
              <a:solidFill>
                <a:srgbClr val="00589C"/>
              </a:solidFill>
            </a:endParaRPr>
          </a:p>
        </p:txBody>
      </p:sp>
      <p:sp>
        <p:nvSpPr>
          <p:cNvPr id="24" name="Abgerundetes Rechteck 23"/>
          <p:cNvSpPr/>
          <p:nvPr/>
        </p:nvSpPr>
        <p:spPr>
          <a:xfrm>
            <a:off x="524124" y="1839395"/>
            <a:ext cx="3403297" cy="3394243"/>
          </a:xfrm>
          <a:prstGeom prst="roundRect">
            <a:avLst/>
          </a:prstGeom>
          <a:solidFill>
            <a:srgbClr val="00AD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fik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191" y="2069266"/>
            <a:ext cx="2849369" cy="449086"/>
          </a:xfrm>
          <a:prstGeom prst="rect">
            <a:avLst/>
          </a:prstGeom>
          <a:solidFill>
            <a:schemeClr val="bg1"/>
          </a:solidFill>
          <a:ln w="28575">
            <a:solidFill>
              <a:schemeClr val="bg1"/>
            </a:solidFill>
          </a:ln>
        </p:spPr>
      </p:pic>
      <p:sp>
        <p:nvSpPr>
          <p:cNvPr id="26" name="Abgerundetes Rechteck 25"/>
          <p:cNvSpPr/>
          <p:nvPr/>
        </p:nvSpPr>
        <p:spPr>
          <a:xfrm>
            <a:off x="603566" y="3503987"/>
            <a:ext cx="1580022" cy="702232"/>
          </a:xfrm>
          <a:prstGeom prst="roundRect">
            <a:avLst/>
          </a:prstGeom>
          <a:solidFill>
            <a:srgbClr val="0068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Underway data</a:t>
            </a:r>
            <a:endParaRPr lang="en-US" dirty="0"/>
          </a:p>
        </p:txBody>
      </p:sp>
      <p:sp>
        <p:nvSpPr>
          <p:cNvPr id="27" name="Abgerundetes Rechteck 26"/>
          <p:cNvSpPr/>
          <p:nvPr/>
        </p:nvSpPr>
        <p:spPr>
          <a:xfrm>
            <a:off x="2272600" y="3494340"/>
            <a:ext cx="1580022" cy="702232"/>
          </a:xfrm>
          <a:prstGeom prst="roundRect">
            <a:avLst/>
          </a:prstGeom>
          <a:solidFill>
            <a:srgbClr val="0068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Expeditions</a:t>
            </a:r>
            <a:endParaRPr lang="en-US" dirty="0"/>
          </a:p>
        </p:txBody>
      </p:sp>
      <p:sp>
        <p:nvSpPr>
          <p:cNvPr id="28" name="Abgerundetes Rechteck 27"/>
          <p:cNvSpPr/>
          <p:nvPr/>
        </p:nvSpPr>
        <p:spPr>
          <a:xfrm>
            <a:off x="2280841" y="4234646"/>
            <a:ext cx="1580022" cy="702232"/>
          </a:xfrm>
          <a:prstGeom prst="roundRect">
            <a:avLst/>
          </a:prstGeom>
          <a:solidFill>
            <a:srgbClr val="0068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Near real time data</a:t>
            </a:r>
            <a:endParaRPr lang="en-US" dirty="0"/>
          </a:p>
        </p:txBody>
      </p:sp>
      <p:sp>
        <p:nvSpPr>
          <p:cNvPr id="29" name="Abgerundetes Rechteck 28"/>
          <p:cNvSpPr/>
          <p:nvPr/>
        </p:nvSpPr>
        <p:spPr>
          <a:xfrm>
            <a:off x="2272455" y="2740710"/>
            <a:ext cx="1580022" cy="702232"/>
          </a:xfrm>
          <a:prstGeom prst="roundRect">
            <a:avLst/>
          </a:prstGeom>
          <a:solidFill>
            <a:srgbClr val="0068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Reports</a:t>
            </a:r>
            <a:endParaRPr lang="en-US" dirty="0"/>
          </a:p>
        </p:txBody>
      </p:sp>
      <p:sp>
        <p:nvSpPr>
          <p:cNvPr id="30" name="Abgerundetes Rechteck 29"/>
          <p:cNvSpPr/>
          <p:nvPr/>
        </p:nvSpPr>
        <p:spPr>
          <a:xfrm>
            <a:off x="603566" y="2740710"/>
            <a:ext cx="1580022" cy="702232"/>
          </a:xfrm>
          <a:prstGeom prst="roundRect">
            <a:avLst/>
          </a:prstGeom>
          <a:solidFill>
            <a:srgbClr val="0068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Publications</a:t>
            </a:r>
            <a:endParaRPr lang="en-US" dirty="0"/>
          </a:p>
        </p:txBody>
      </p:sp>
      <p:sp>
        <p:nvSpPr>
          <p:cNvPr id="31" name="Abgerundetes Rechteck 30"/>
          <p:cNvSpPr/>
          <p:nvPr/>
        </p:nvSpPr>
        <p:spPr>
          <a:xfrm>
            <a:off x="630374" y="4267264"/>
            <a:ext cx="1580022" cy="702232"/>
          </a:xfrm>
          <a:prstGeom prst="roundRect">
            <a:avLst/>
          </a:prstGeom>
          <a:solidFill>
            <a:srgbClr val="0068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Archived data</a:t>
            </a:r>
            <a:endParaRPr lang="en-US" dirty="0"/>
          </a:p>
        </p:txBody>
      </p:sp>
    </p:spTree>
    <p:extLst>
      <p:ext uri="{BB962C8B-B14F-4D97-AF65-F5344CB8AC3E}">
        <p14:creationId xmlns:p14="http://schemas.microsoft.com/office/powerpoint/2010/main" val="1132618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1"/>
          <p:cNvSpPr txBox="1">
            <a:spLocks noChangeArrowheads="1"/>
          </p:cNvSpPr>
          <p:nvPr/>
        </p:nvSpPr>
        <p:spPr bwMode="auto">
          <a:xfrm>
            <a:off x="179512" y="85015"/>
            <a:ext cx="86407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Clr>
                <a:srgbClr val="003399"/>
              </a:buClr>
              <a:buFont typeface="Wingdings" panose="05000000000000000000" pitchFamily="2" charset="2"/>
              <a:buNone/>
            </a:pPr>
            <a:r>
              <a:rPr lang="en-US" altLang="de-DE" sz="4000" i="1" dirty="0" err="1">
                <a:solidFill>
                  <a:srgbClr val="25567B"/>
                </a:solidFill>
                <a:latin typeface="Trebuchet MS" panose="020B0603020202020204" pitchFamily="34" charset="0"/>
              </a:rPr>
              <a:t>MaNIDA</a:t>
            </a:r>
            <a:r>
              <a:rPr lang="en-US" altLang="de-DE" sz="4000" i="1" dirty="0">
                <a:solidFill>
                  <a:srgbClr val="25567B"/>
                </a:solidFill>
                <a:latin typeface="Trebuchet MS" panose="020B0603020202020204" pitchFamily="34" charset="0"/>
              </a:rPr>
              <a:t> - Marine Network </a:t>
            </a:r>
            <a:r>
              <a:rPr lang="en-US" altLang="de-DE" sz="4000" i="1" dirty="0" smtClean="0">
                <a:solidFill>
                  <a:srgbClr val="25567B"/>
                </a:solidFill>
                <a:latin typeface="Trebuchet MS" panose="020B0603020202020204" pitchFamily="34" charset="0"/>
              </a:rPr>
              <a:t>for Integrated </a:t>
            </a:r>
            <a:r>
              <a:rPr lang="en-US" altLang="de-DE" sz="4000" i="1" dirty="0">
                <a:solidFill>
                  <a:srgbClr val="25567B"/>
                </a:solidFill>
                <a:latin typeface="Trebuchet MS" panose="020B0603020202020204" pitchFamily="34" charset="0"/>
              </a:rPr>
              <a:t>Data Access</a:t>
            </a:r>
          </a:p>
        </p:txBody>
      </p:sp>
      <p:sp>
        <p:nvSpPr>
          <p:cNvPr id="7" name="Textfeld 6"/>
          <p:cNvSpPr txBox="1"/>
          <p:nvPr/>
        </p:nvSpPr>
        <p:spPr>
          <a:xfrm>
            <a:off x="4499893" y="1401712"/>
            <a:ext cx="4575493" cy="3693319"/>
          </a:xfrm>
          <a:prstGeom prst="rect">
            <a:avLst/>
          </a:prstGeom>
          <a:noFill/>
        </p:spPr>
        <p:txBody>
          <a:bodyPr wrap="square" rtlCol="0">
            <a:spAutoFit/>
          </a:bodyPr>
          <a:lstStyle/>
          <a:p>
            <a:r>
              <a:rPr lang="en-US" b="1" dirty="0" smtClean="0">
                <a:solidFill>
                  <a:srgbClr val="00589C"/>
                </a:solidFill>
              </a:rPr>
              <a:t>8 Providers</a:t>
            </a:r>
            <a:r>
              <a:rPr lang="en-US" b="1" dirty="0" smtClean="0">
                <a:solidFill>
                  <a:srgbClr val="00589C"/>
                </a:solidFill>
              </a:rPr>
              <a:t>:</a:t>
            </a:r>
          </a:p>
          <a:p>
            <a:r>
              <a:rPr lang="en-US" dirty="0" smtClean="0">
                <a:solidFill>
                  <a:srgbClr val="00589C"/>
                </a:solidFill>
              </a:rPr>
              <a:t>PANGAEA,  EPIC, </a:t>
            </a:r>
            <a:r>
              <a:rPr lang="en-US" dirty="0" err="1" smtClean="0">
                <a:solidFill>
                  <a:srgbClr val="00589C"/>
                </a:solidFill>
              </a:rPr>
              <a:t>OCEANREP</a:t>
            </a:r>
            <a:r>
              <a:rPr lang="en-US" dirty="0" smtClean="0">
                <a:solidFill>
                  <a:srgbClr val="00589C"/>
                </a:solidFill>
              </a:rPr>
              <a:t>, </a:t>
            </a:r>
            <a:r>
              <a:rPr lang="en-US" dirty="0" err="1" smtClean="0">
                <a:solidFill>
                  <a:srgbClr val="00589C"/>
                </a:solidFill>
              </a:rPr>
              <a:t>COSYNA</a:t>
            </a:r>
            <a:r>
              <a:rPr lang="en-US" dirty="0" smtClean="0">
                <a:solidFill>
                  <a:srgbClr val="00589C"/>
                </a:solidFill>
              </a:rPr>
              <a:t>, DOD </a:t>
            </a:r>
            <a:endParaRPr lang="en-US" dirty="0">
              <a:solidFill>
                <a:srgbClr val="00589C"/>
              </a:solidFill>
            </a:endParaRPr>
          </a:p>
          <a:p>
            <a:r>
              <a:rPr lang="en-US" dirty="0" err="1" smtClean="0">
                <a:solidFill>
                  <a:srgbClr val="00589C"/>
                </a:solidFill>
              </a:rPr>
              <a:t>MARUM</a:t>
            </a:r>
            <a:r>
              <a:rPr lang="en-US" dirty="0" smtClean="0">
                <a:solidFill>
                  <a:srgbClr val="00589C"/>
                </a:solidFill>
              </a:rPr>
              <a:t>, </a:t>
            </a:r>
            <a:r>
              <a:rPr lang="en-US" dirty="0" err="1" smtClean="0">
                <a:solidFill>
                  <a:srgbClr val="00589C"/>
                </a:solidFill>
              </a:rPr>
              <a:t>DKRZ</a:t>
            </a:r>
            <a:r>
              <a:rPr lang="en-US" dirty="0" smtClean="0">
                <a:solidFill>
                  <a:srgbClr val="00589C"/>
                </a:solidFill>
              </a:rPr>
              <a:t>, </a:t>
            </a:r>
            <a:r>
              <a:rPr lang="en-US" dirty="0" err="1" smtClean="0">
                <a:solidFill>
                  <a:srgbClr val="00589C"/>
                </a:solidFill>
              </a:rPr>
              <a:t>AWI</a:t>
            </a:r>
            <a:r>
              <a:rPr lang="en-US" dirty="0" smtClean="0">
                <a:solidFill>
                  <a:srgbClr val="00589C"/>
                </a:solidFill>
              </a:rPr>
              <a:t>-BATHY, </a:t>
            </a:r>
          </a:p>
          <a:p>
            <a:endParaRPr lang="en-US" b="1" dirty="0">
              <a:solidFill>
                <a:srgbClr val="00589C"/>
              </a:solidFill>
            </a:endParaRPr>
          </a:p>
          <a:p>
            <a:r>
              <a:rPr lang="en-US" b="1" dirty="0" smtClean="0">
                <a:solidFill>
                  <a:srgbClr val="00589C"/>
                </a:solidFill>
              </a:rPr>
              <a:t>Regions:</a:t>
            </a:r>
          </a:p>
          <a:p>
            <a:r>
              <a:rPr lang="en-US" dirty="0">
                <a:solidFill>
                  <a:srgbClr val="00589C"/>
                </a:solidFill>
              </a:rPr>
              <a:t>Atlantic </a:t>
            </a:r>
            <a:r>
              <a:rPr lang="en-US" dirty="0" smtClean="0">
                <a:solidFill>
                  <a:srgbClr val="00589C"/>
                </a:solidFill>
              </a:rPr>
              <a:t>Ocean, Pacific Ocean, Mainland Europe, European Mainland, Arctic Ocean, Indian </a:t>
            </a:r>
            <a:r>
              <a:rPr lang="en-US" dirty="0">
                <a:solidFill>
                  <a:srgbClr val="00589C"/>
                </a:solidFill>
              </a:rPr>
              <a:t>Ocean </a:t>
            </a:r>
            <a:r>
              <a:rPr lang="en-US" dirty="0" smtClean="0">
                <a:solidFill>
                  <a:srgbClr val="00589C"/>
                </a:solidFill>
              </a:rPr>
              <a:t>,Mainland </a:t>
            </a:r>
            <a:r>
              <a:rPr lang="en-US" dirty="0">
                <a:solidFill>
                  <a:srgbClr val="00589C"/>
                </a:solidFill>
              </a:rPr>
              <a:t>North </a:t>
            </a:r>
            <a:r>
              <a:rPr lang="en-US" dirty="0" smtClean="0">
                <a:solidFill>
                  <a:srgbClr val="00589C"/>
                </a:solidFill>
              </a:rPr>
              <a:t>America, North </a:t>
            </a:r>
            <a:r>
              <a:rPr lang="en-US" dirty="0">
                <a:solidFill>
                  <a:srgbClr val="00589C"/>
                </a:solidFill>
              </a:rPr>
              <a:t>America Mainland </a:t>
            </a:r>
            <a:r>
              <a:rPr lang="en-US" dirty="0" smtClean="0">
                <a:solidFill>
                  <a:srgbClr val="00589C"/>
                </a:solidFill>
              </a:rPr>
              <a:t>,Southern Ocean, Baltic Sea, Mediterranean Region, Mainland Asia, Asian Mainland, South </a:t>
            </a:r>
            <a:r>
              <a:rPr lang="en-US" dirty="0">
                <a:solidFill>
                  <a:srgbClr val="00589C"/>
                </a:solidFill>
              </a:rPr>
              <a:t>China And Eastern Archipelagic </a:t>
            </a:r>
            <a:r>
              <a:rPr lang="en-US" dirty="0" smtClean="0">
                <a:solidFill>
                  <a:srgbClr val="00589C"/>
                </a:solidFill>
              </a:rPr>
              <a:t>Seas</a:t>
            </a:r>
          </a:p>
          <a:p>
            <a:r>
              <a:rPr lang="en-US" dirty="0" smtClean="0">
                <a:solidFill>
                  <a:srgbClr val="00589C"/>
                </a:solidFill>
              </a:rPr>
              <a:t> </a:t>
            </a:r>
          </a:p>
        </p:txBody>
      </p:sp>
      <p:sp>
        <p:nvSpPr>
          <p:cNvPr id="18" name="Abgerundetes Rechteck 17"/>
          <p:cNvSpPr/>
          <p:nvPr/>
        </p:nvSpPr>
        <p:spPr>
          <a:xfrm>
            <a:off x="524124" y="1839395"/>
            <a:ext cx="3403297" cy="3394243"/>
          </a:xfrm>
          <a:prstGeom prst="roundRect">
            <a:avLst/>
          </a:prstGeom>
          <a:solidFill>
            <a:srgbClr val="00AD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fik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191" y="2069266"/>
            <a:ext cx="2849369" cy="449086"/>
          </a:xfrm>
          <a:prstGeom prst="rect">
            <a:avLst/>
          </a:prstGeom>
          <a:solidFill>
            <a:schemeClr val="bg1"/>
          </a:solidFill>
          <a:ln w="28575">
            <a:solidFill>
              <a:schemeClr val="bg1"/>
            </a:solidFill>
          </a:ln>
        </p:spPr>
      </p:pic>
      <p:sp>
        <p:nvSpPr>
          <p:cNvPr id="20" name="Abgerundetes Rechteck 19"/>
          <p:cNvSpPr/>
          <p:nvPr/>
        </p:nvSpPr>
        <p:spPr>
          <a:xfrm>
            <a:off x="603566" y="3503987"/>
            <a:ext cx="1580022" cy="702232"/>
          </a:xfrm>
          <a:prstGeom prst="roundRect">
            <a:avLst/>
          </a:prstGeom>
          <a:solidFill>
            <a:srgbClr val="0068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Underway data</a:t>
            </a:r>
            <a:endParaRPr lang="en-US" dirty="0"/>
          </a:p>
        </p:txBody>
      </p:sp>
      <p:sp>
        <p:nvSpPr>
          <p:cNvPr id="21" name="Abgerundetes Rechteck 20"/>
          <p:cNvSpPr/>
          <p:nvPr/>
        </p:nvSpPr>
        <p:spPr>
          <a:xfrm>
            <a:off x="2272600" y="3494340"/>
            <a:ext cx="1580022" cy="702232"/>
          </a:xfrm>
          <a:prstGeom prst="roundRect">
            <a:avLst/>
          </a:prstGeom>
          <a:solidFill>
            <a:srgbClr val="0068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Expeditions</a:t>
            </a:r>
            <a:endParaRPr lang="en-US" dirty="0"/>
          </a:p>
        </p:txBody>
      </p:sp>
      <p:sp>
        <p:nvSpPr>
          <p:cNvPr id="22" name="Abgerundetes Rechteck 21"/>
          <p:cNvSpPr/>
          <p:nvPr/>
        </p:nvSpPr>
        <p:spPr>
          <a:xfrm>
            <a:off x="2280841" y="4234646"/>
            <a:ext cx="1580022" cy="702232"/>
          </a:xfrm>
          <a:prstGeom prst="roundRect">
            <a:avLst/>
          </a:prstGeom>
          <a:solidFill>
            <a:srgbClr val="0068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Near real time data</a:t>
            </a:r>
            <a:endParaRPr lang="en-US" dirty="0"/>
          </a:p>
        </p:txBody>
      </p:sp>
      <p:sp>
        <p:nvSpPr>
          <p:cNvPr id="23" name="Abgerundetes Rechteck 22"/>
          <p:cNvSpPr/>
          <p:nvPr/>
        </p:nvSpPr>
        <p:spPr>
          <a:xfrm>
            <a:off x="2272455" y="2740710"/>
            <a:ext cx="1580022" cy="702232"/>
          </a:xfrm>
          <a:prstGeom prst="roundRect">
            <a:avLst/>
          </a:prstGeom>
          <a:solidFill>
            <a:srgbClr val="0068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Reports</a:t>
            </a:r>
            <a:endParaRPr lang="en-US" dirty="0"/>
          </a:p>
        </p:txBody>
      </p:sp>
      <p:sp>
        <p:nvSpPr>
          <p:cNvPr id="24" name="Abgerundetes Rechteck 23"/>
          <p:cNvSpPr/>
          <p:nvPr/>
        </p:nvSpPr>
        <p:spPr>
          <a:xfrm>
            <a:off x="603566" y="2740710"/>
            <a:ext cx="1580022" cy="702232"/>
          </a:xfrm>
          <a:prstGeom prst="roundRect">
            <a:avLst/>
          </a:prstGeom>
          <a:solidFill>
            <a:srgbClr val="0068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Publications</a:t>
            </a:r>
            <a:endParaRPr lang="en-US" dirty="0"/>
          </a:p>
        </p:txBody>
      </p:sp>
      <p:sp>
        <p:nvSpPr>
          <p:cNvPr id="25" name="Abgerundetes Rechteck 24"/>
          <p:cNvSpPr/>
          <p:nvPr/>
        </p:nvSpPr>
        <p:spPr>
          <a:xfrm>
            <a:off x="630374" y="4267264"/>
            <a:ext cx="1580022" cy="702232"/>
          </a:xfrm>
          <a:prstGeom prst="roundRect">
            <a:avLst/>
          </a:prstGeom>
          <a:solidFill>
            <a:srgbClr val="0068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Archived data</a:t>
            </a:r>
            <a:endParaRPr lang="en-US" dirty="0"/>
          </a:p>
        </p:txBody>
      </p:sp>
    </p:spTree>
    <p:extLst>
      <p:ext uri="{BB962C8B-B14F-4D97-AF65-F5344CB8AC3E}">
        <p14:creationId xmlns:p14="http://schemas.microsoft.com/office/powerpoint/2010/main" val="3778888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499893" y="1401712"/>
            <a:ext cx="4575493" cy="4247317"/>
          </a:xfrm>
          <a:prstGeom prst="rect">
            <a:avLst/>
          </a:prstGeom>
          <a:noFill/>
        </p:spPr>
        <p:txBody>
          <a:bodyPr wrap="square" rtlCol="0">
            <a:spAutoFit/>
          </a:bodyPr>
          <a:lstStyle/>
          <a:p>
            <a:r>
              <a:rPr lang="en-US" b="1" dirty="0" smtClean="0">
                <a:solidFill>
                  <a:srgbClr val="00589C"/>
                </a:solidFill>
              </a:rPr>
              <a:t>8 Providers</a:t>
            </a:r>
            <a:r>
              <a:rPr lang="en-US" b="1" dirty="0" smtClean="0">
                <a:solidFill>
                  <a:srgbClr val="00589C"/>
                </a:solidFill>
              </a:rPr>
              <a:t>:</a:t>
            </a:r>
          </a:p>
          <a:p>
            <a:r>
              <a:rPr lang="en-US" dirty="0" smtClean="0">
                <a:solidFill>
                  <a:srgbClr val="00589C"/>
                </a:solidFill>
              </a:rPr>
              <a:t>PANGAEA,  EPIC, </a:t>
            </a:r>
            <a:r>
              <a:rPr lang="en-US" dirty="0" err="1" smtClean="0">
                <a:solidFill>
                  <a:srgbClr val="00589C"/>
                </a:solidFill>
              </a:rPr>
              <a:t>OCEANREP</a:t>
            </a:r>
            <a:r>
              <a:rPr lang="en-US" dirty="0" smtClean="0">
                <a:solidFill>
                  <a:srgbClr val="00589C"/>
                </a:solidFill>
              </a:rPr>
              <a:t>, </a:t>
            </a:r>
            <a:r>
              <a:rPr lang="en-US" dirty="0" err="1" smtClean="0">
                <a:solidFill>
                  <a:srgbClr val="00589C"/>
                </a:solidFill>
              </a:rPr>
              <a:t>COSYNA</a:t>
            </a:r>
            <a:r>
              <a:rPr lang="en-US" dirty="0" smtClean="0">
                <a:solidFill>
                  <a:srgbClr val="00589C"/>
                </a:solidFill>
              </a:rPr>
              <a:t>, DOD </a:t>
            </a:r>
            <a:endParaRPr lang="en-US" dirty="0">
              <a:solidFill>
                <a:srgbClr val="00589C"/>
              </a:solidFill>
            </a:endParaRPr>
          </a:p>
          <a:p>
            <a:r>
              <a:rPr lang="en-US" dirty="0" err="1" smtClean="0">
                <a:solidFill>
                  <a:srgbClr val="00589C"/>
                </a:solidFill>
              </a:rPr>
              <a:t>MARUM</a:t>
            </a:r>
            <a:r>
              <a:rPr lang="en-US" dirty="0" smtClean="0">
                <a:solidFill>
                  <a:srgbClr val="00589C"/>
                </a:solidFill>
              </a:rPr>
              <a:t>, </a:t>
            </a:r>
            <a:r>
              <a:rPr lang="en-US" dirty="0" err="1" smtClean="0">
                <a:solidFill>
                  <a:srgbClr val="00589C"/>
                </a:solidFill>
              </a:rPr>
              <a:t>DKRZ</a:t>
            </a:r>
            <a:r>
              <a:rPr lang="en-US" dirty="0" smtClean="0">
                <a:solidFill>
                  <a:srgbClr val="00589C"/>
                </a:solidFill>
              </a:rPr>
              <a:t>, </a:t>
            </a:r>
            <a:r>
              <a:rPr lang="en-US" dirty="0" err="1" smtClean="0">
                <a:solidFill>
                  <a:srgbClr val="00589C"/>
                </a:solidFill>
              </a:rPr>
              <a:t>AWI</a:t>
            </a:r>
            <a:r>
              <a:rPr lang="en-US" dirty="0" smtClean="0">
                <a:solidFill>
                  <a:srgbClr val="00589C"/>
                </a:solidFill>
              </a:rPr>
              <a:t>-BATHY, </a:t>
            </a:r>
          </a:p>
          <a:p>
            <a:endParaRPr lang="en-US" b="1" dirty="0">
              <a:solidFill>
                <a:srgbClr val="00589C"/>
              </a:solidFill>
            </a:endParaRPr>
          </a:p>
          <a:p>
            <a:r>
              <a:rPr lang="en-US" b="1" dirty="0" smtClean="0">
                <a:solidFill>
                  <a:srgbClr val="00589C"/>
                </a:solidFill>
              </a:rPr>
              <a:t>Regions:</a:t>
            </a:r>
          </a:p>
          <a:p>
            <a:r>
              <a:rPr lang="en-US" dirty="0">
                <a:solidFill>
                  <a:srgbClr val="00589C"/>
                </a:solidFill>
              </a:rPr>
              <a:t>Atlantic </a:t>
            </a:r>
            <a:r>
              <a:rPr lang="en-US" dirty="0" smtClean="0">
                <a:solidFill>
                  <a:srgbClr val="00589C"/>
                </a:solidFill>
              </a:rPr>
              <a:t>Ocean, Pacific Ocean, Mainland Europe, European Mainland, Arctic Ocean, Indian </a:t>
            </a:r>
            <a:r>
              <a:rPr lang="en-US" dirty="0">
                <a:solidFill>
                  <a:srgbClr val="00589C"/>
                </a:solidFill>
              </a:rPr>
              <a:t>Ocean </a:t>
            </a:r>
            <a:r>
              <a:rPr lang="en-US" dirty="0" smtClean="0">
                <a:solidFill>
                  <a:srgbClr val="00589C"/>
                </a:solidFill>
              </a:rPr>
              <a:t>,Mainland </a:t>
            </a:r>
            <a:r>
              <a:rPr lang="en-US" dirty="0">
                <a:solidFill>
                  <a:srgbClr val="00589C"/>
                </a:solidFill>
              </a:rPr>
              <a:t>North </a:t>
            </a:r>
            <a:r>
              <a:rPr lang="en-US" dirty="0" smtClean="0">
                <a:solidFill>
                  <a:srgbClr val="00589C"/>
                </a:solidFill>
              </a:rPr>
              <a:t>America, North </a:t>
            </a:r>
            <a:r>
              <a:rPr lang="en-US" dirty="0">
                <a:solidFill>
                  <a:srgbClr val="00589C"/>
                </a:solidFill>
              </a:rPr>
              <a:t>America Mainland </a:t>
            </a:r>
            <a:r>
              <a:rPr lang="en-US" dirty="0" smtClean="0">
                <a:solidFill>
                  <a:srgbClr val="00589C"/>
                </a:solidFill>
              </a:rPr>
              <a:t>,Southern Ocean, Baltic Sea, Mediterranean Region, Mainland Asia, Asian Mainland, South </a:t>
            </a:r>
            <a:r>
              <a:rPr lang="en-US" dirty="0">
                <a:solidFill>
                  <a:srgbClr val="00589C"/>
                </a:solidFill>
              </a:rPr>
              <a:t>China And Eastern Archipelagic </a:t>
            </a:r>
            <a:r>
              <a:rPr lang="en-US" dirty="0" smtClean="0">
                <a:solidFill>
                  <a:srgbClr val="00589C"/>
                </a:solidFill>
              </a:rPr>
              <a:t>Seas</a:t>
            </a:r>
          </a:p>
          <a:p>
            <a:r>
              <a:rPr lang="en-US" dirty="0" smtClean="0">
                <a:solidFill>
                  <a:srgbClr val="00589C"/>
                </a:solidFill>
              </a:rPr>
              <a:t> </a:t>
            </a:r>
          </a:p>
          <a:p>
            <a:r>
              <a:rPr lang="en-US" b="1" dirty="0" smtClean="0">
                <a:solidFill>
                  <a:srgbClr val="00589C"/>
                </a:solidFill>
              </a:rPr>
              <a:t>Parameters:</a:t>
            </a:r>
          </a:p>
          <a:p>
            <a:r>
              <a:rPr lang="en-US" b="1" dirty="0" smtClean="0">
                <a:solidFill>
                  <a:srgbClr val="00589C"/>
                </a:solidFill>
              </a:rPr>
              <a:t>…</a:t>
            </a:r>
          </a:p>
        </p:txBody>
      </p:sp>
      <p:sp>
        <p:nvSpPr>
          <p:cNvPr id="6" name="Textfeld 1"/>
          <p:cNvSpPr txBox="1">
            <a:spLocks noChangeArrowheads="1"/>
          </p:cNvSpPr>
          <p:nvPr/>
        </p:nvSpPr>
        <p:spPr bwMode="auto">
          <a:xfrm>
            <a:off x="179512" y="85015"/>
            <a:ext cx="86407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Clr>
                <a:srgbClr val="003399"/>
              </a:buClr>
              <a:buFont typeface="Wingdings" panose="05000000000000000000" pitchFamily="2" charset="2"/>
              <a:buNone/>
            </a:pPr>
            <a:r>
              <a:rPr lang="en-US" altLang="de-DE" sz="4000" i="1" dirty="0" err="1">
                <a:solidFill>
                  <a:srgbClr val="25567B"/>
                </a:solidFill>
                <a:latin typeface="Trebuchet MS" panose="020B0603020202020204" pitchFamily="34" charset="0"/>
              </a:rPr>
              <a:t>MaNIDA</a:t>
            </a:r>
            <a:r>
              <a:rPr lang="en-US" altLang="de-DE" sz="4000" i="1" dirty="0">
                <a:solidFill>
                  <a:srgbClr val="25567B"/>
                </a:solidFill>
                <a:latin typeface="Trebuchet MS" panose="020B0603020202020204" pitchFamily="34" charset="0"/>
              </a:rPr>
              <a:t> - Marine Network </a:t>
            </a:r>
            <a:r>
              <a:rPr lang="en-US" altLang="de-DE" sz="4000" i="1" dirty="0" smtClean="0">
                <a:solidFill>
                  <a:srgbClr val="25567B"/>
                </a:solidFill>
                <a:latin typeface="Trebuchet MS" panose="020B0603020202020204" pitchFamily="34" charset="0"/>
              </a:rPr>
              <a:t>for Integrated </a:t>
            </a:r>
            <a:r>
              <a:rPr lang="en-US" altLang="de-DE" sz="4000" i="1" dirty="0">
                <a:solidFill>
                  <a:srgbClr val="25567B"/>
                </a:solidFill>
                <a:latin typeface="Trebuchet MS" panose="020B0603020202020204" pitchFamily="34" charset="0"/>
              </a:rPr>
              <a:t>Data Access</a:t>
            </a:r>
          </a:p>
        </p:txBody>
      </p:sp>
      <p:sp>
        <p:nvSpPr>
          <p:cNvPr id="17" name="Abgerundetes Rechteck 16"/>
          <p:cNvSpPr/>
          <p:nvPr/>
        </p:nvSpPr>
        <p:spPr>
          <a:xfrm>
            <a:off x="524124" y="1839395"/>
            <a:ext cx="3403297" cy="3394243"/>
          </a:xfrm>
          <a:prstGeom prst="roundRect">
            <a:avLst/>
          </a:prstGeom>
          <a:solidFill>
            <a:srgbClr val="00AD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fik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191" y="2069266"/>
            <a:ext cx="2849369" cy="449086"/>
          </a:xfrm>
          <a:prstGeom prst="rect">
            <a:avLst/>
          </a:prstGeom>
          <a:solidFill>
            <a:schemeClr val="bg1"/>
          </a:solidFill>
          <a:ln w="28575">
            <a:solidFill>
              <a:schemeClr val="bg1"/>
            </a:solidFill>
          </a:ln>
        </p:spPr>
      </p:pic>
      <p:sp>
        <p:nvSpPr>
          <p:cNvPr id="19" name="Abgerundetes Rechteck 18"/>
          <p:cNvSpPr/>
          <p:nvPr/>
        </p:nvSpPr>
        <p:spPr>
          <a:xfrm>
            <a:off x="603566" y="3503987"/>
            <a:ext cx="1580022" cy="702232"/>
          </a:xfrm>
          <a:prstGeom prst="roundRect">
            <a:avLst/>
          </a:prstGeom>
          <a:solidFill>
            <a:srgbClr val="0068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Underway data</a:t>
            </a:r>
            <a:endParaRPr lang="en-US" dirty="0"/>
          </a:p>
        </p:txBody>
      </p:sp>
      <p:sp>
        <p:nvSpPr>
          <p:cNvPr id="20" name="Abgerundetes Rechteck 19"/>
          <p:cNvSpPr/>
          <p:nvPr/>
        </p:nvSpPr>
        <p:spPr>
          <a:xfrm>
            <a:off x="2272600" y="3494340"/>
            <a:ext cx="1580022" cy="702232"/>
          </a:xfrm>
          <a:prstGeom prst="roundRect">
            <a:avLst/>
          </a:prstGeom>
          <a:solidFill>
            <a:srgbClr val="0068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Expeditions</a:t>
            </a:r>
            <a:endParaRPr lang="en-US" dirty="0"/>
          </a:p>
        </p:txBody>
      </p:sp>
      <p:sp>
        <p:nvSpPr>
          <p:cNvPr id="21" name="Abgerundetes Rechteck 20"/>
          <p:cNvSpPr/>
          <p:nvPr/>
        </p:nvSpPr>
        <p:spPr>
          <a:xfrm>
            <a:off x="2280841" y="4234646"/>
            <a:ext cx="1580022" cy="702232"/>
          </a:xfrm>
          <a:prstGeom prst="roundRect">
            <a:avLst/>
          </a:prstGeom>
          <a:solidFill>
            <a:srgbClr val="0068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Near real time data</a:t>
            </a:r>
            <a:endParaRPr lang="en-US" dirty="0"/>
          </a:p>
        </p:txBody>
      </p:sp>
      <p:sp>
        <p:nvSpPr>
          <p:cNvPr id="22" name="Abgerundetes Rechteck 21"/>
          <p:cNvSpPr/>
          <p:nvPr/>
        </p:nvSpPr>
        <p:spPr>
          <a:xfrm>
            <a:off x="2272455" y="2740710"/>
            <a:ext cx="1580022" cy="702232"/>
          </a:xfrm>
          <a:prstGeom prst="roundRect">
            <a:avLst/>
          </a:prstGeom>
          <a:solidFill>
            <a:srgbClr val="0068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Reports</a:t>
            </a:r>
            <a:endParaRPr lang="en-US" dirty="0"/>
          </a:p>
        </p:txBody>
      </p:sp>
      <p:sp>
        <p:nvSpPr>
          <p:cNvPr id="23" name="Abgerundetes Rechteck 22"/>
          <p:cNvSpPr/>
          <p:nvPr/>
        </p:nvSpPr>
        <p:spPr>
          <a:xfrm>
            <a:off x="603566" y="2740710"/>
            <a:ext cx="1580022" cy="702232"/>
          </a:xfrm>
          <a:prstGeom prst="roundRect">
            <a:avLst/>
          </a:prstGeom>
          <a:solidFill>
            <a:srgbClr val="0068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Publications</a:t>
            </a:r>
            <a:endParaRPr lang="en-US" dirty="0"/>
          </a:p>
        </p:txBody>
      </p:sp>
      <p:sp>
        <p:nvSpPr>
          <p:cNvPr id="24" name="Abgerundetes Rechteck 23"/>
          <p:cNvSpPr/>
          <p:nvPr/>
        </p:nvSpPr>
        <p:spPr>
          <a:xfrm>
            <a:off x="630374" y="4267264"/>
            <a:ext cx="1580022" cy="702232"/>
          </a:xfrm>
          <a:prstGeom prst="roundRect">
            <a:avLst/>
          </a:prstGeom>
          <a:solidFill>
            <a:srgbClr val="0068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Archived data</a:t>
            </a:r>
            <a:endParaRPr lang="en-US" dirty="0"/>
          </a:p>
        </p:txBody>
      </p:sp>
    </p:spTree>
    <p:extLst>
      <p:ext uri="{BB962C8B-B14F-4D97-AF65-F5344CB8AC3E}">
        <p14:creationId xmlns:p14="http://schemas.microsoft.com/office/powerpoint/2010/main" val="1827845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71500" y="0"/>
            <a:ext cx="3672408" cy="6370975"/>
          </a:xfrm>
          <a:prstGeom prst="rect">
            <a:avLst/>
          </a:prstGeom>
        </p:spPr>
        <p:txBody>
          <a:bodyPr wrap="square">
            <a:spAutoFit/>
          </a:bodyPr>
          <a:lstStyle/>
          <a:p>
            <a:r>
              <a:rPr lang="de-DE" sz="800" dirty="0">
                <a:solidFill>
                  <a:srgbClr val="00589C"/>
                </a:solidFill>
              </a:rPr>
              <a:t>AGE (23184)</a:t>
            </a:r>
          </a:p>
          <a:p>
            <a:r>
              <a:rPr lang="de-DE" sz="800" dirty="0" err="1">
                <a:solidFill>
                  <a:srgbClr val="00589C"/>
                </a:solidFill>
              </a:rPr>
              <a:t>ALTITUDE</a:t>
            </a:r>
            <a:r>
              <a:rPr lang="de-DE" sz="800" dirty="0">
                <a:solidFill>
                  <a:srgbClr val="00589C"/>
                </a:solidFill>
              </a:rPr>
              <a:t> (23968)</a:t>
            </a:r>
          </a:p>
          <a:p>
            <a:r>
              <a:rPr lang="de-DE" sz="800" dirty="0">
                <a:solidFill>
                  <a:srgbClr val="00589C"/>
                </a:solidFill>
              </a:rPr>
              <a:t>Age (17179)</a:t>
            </a:r>
          </a:p>
          <a:p>
            <a:r>
              <a:rPr lang="de-DE" sz="800" dirty="0">
                <a:solidFill>
                  <a:srgbClr val="00589C"/>
                </a:solidFill>
              </a:rPr>
              <a:t>Air </a:t>
            </a:r>
            <a:r>
              <a:rPr lang="de-DE" sz="800" dirty="0" err="1">
                <a:solidFill>
                  <a:srgbClr val="00589C"/>
                </a:solidFill>
              </a:rPr>
              <a:t>temperature</a:t>
            </a:r>
            <a:r>
              <a:rPr lang="de-DE" sz="800" dirty="0">
                <a:solidFill>
                  <a:srgbClr val="00589C"/>
                </a:solidFill>
              </a:rPr>
              <a:t> at 2 m </a:t>
            </a:r>
            <a:r>
              <a:rPr lang="de-DE" sz="800" dirty="0" err="1">
                <a:solidFill>
                  <a:srgbClr val="00589C"/>
                </a:solidFill>
              </a:rPr>
              <a:t>height</a:t>
            </a:r>
            <a:r>
              <a:rPr lang="de-DE" sz="800" dirty="0">
                <a:solidFill>
                  <a:srgbClr val="00589C"/>
                </a:solidFill>
              </a:rPr>
              <a:t>(6266)</a:t>
            </a:r>
          </a:p>
          <a:p>
            <a:r>
              <a:rPr lang="de-DE" sz="800" dirty="0" err="1">
                <a:solidFill>
                  <a:srgbClr val="00589C"/>
                </a:solidFill>
              </a:rPr>
              <a:t>Algorithm</a:t>
            </a:r>
            <a:r>
              <a:rPr lang="de-DE" sz="800" dirty="0">
                <a:solidFill>
                  <a:srgbClr val="00589C"/>
                </a:solidFill>
              </a:rPr>
              <a:t> (7591)</a:t>
            </a:r>
          </a:p>
          <a:p>
            <a:r>
              <a:rPr lang="de-DE" sz="800" dirty="0" err="1">
                <a:solidFill>
                  <a:srgbClr val="00589C"/>
                </a:solidFill>
              </a:rPr>
              <a:t>Alkalinity</a:t>
            </a:r>
            <a:r>
              <a:rPr lang="de-DE" sz="800" dirty="0">
                <a:solidFill>
                  <a:srgbClr val="00589C"/>
                </a:solidFill>
              </a:rPr>
              <a:t>, total (5983)</a:t>
            </a:r>
          </a:p>
          <a:p>
            <a:r>
              <a:rPr lang="de-DE" sz="800" dirty="0">
                <a:solidFill>
                  <a:srgbClr val="00589C"/>
                </a:solidFill>
              </a:rPr>
              <a:t>Ammonium (6733)</a:t>
            </a:r>
          </a:p>
          <a:p>
            <a:r>
              <a:rPr lang="de-DE" sz="800" dirty="0" err="1">
                <a:solidFill>
                  <a:srgbClr val="00589C"/>
                </a:solidFill>
              </a:rPr>
              <a:t>Approximate</a:t>
            </a:r>
            <a:r>
              <a:rPr lang="de-DE" sz="800" dirty="0">
                <a:solidFill>
                  <a:srgbClr val="00589C"/>
                </a:solidFill>
              </a:rPr>
              <a:t> </a:t>
            </a:r>
            <a:r>
              <a:rPr lang="de-DE" sz="800" dirty="0" err="1">
                <a:solidFill>
                  <a:srgbClr val="00589C"/>
                </a:solidFill>
              </a:rPr>
              <a:t>age</a:t>
            </a:r>
            <a:r>
              <a:rPr lang="de-DE" sz="800" dirty="0">
                <a:solidFill>
                  <a:srgbClr val="00589C"/>
                </a:solidFill>
              </a:rPr>
              <a:t> </a:t>
            </a:r>
            <a:r>
              <a:rPr lang="de-DE" sz="800" dirty="0" err="1">
                <a:solidFill>
                  <a:srgbClr val="00589C"/>
                </a:solidFill>
              </a:rPr>
              <a:t>of</a:t>
            </a:r>
            <a:r>
              <a:rPr lang="de-DE" sz="800" dirty="0">
                <a:solidFill>
                  <a:srgbClr val="00589C"/>
                </a:solidFill>
              </a:rPr>
              <a:t> </a:t>
            </a:r>
            <a:r>
              <a:rPr lang="de-DE" sz="800" dirty="0" err="1">
                <a:solidFill>
                  <a:srgbClr val="00589C"/>
                </a:solidFill>
              </a:rPr>
              <a:t>pith</a:t>
            </a:r>
            <a:r>
              <a:rPr lang="de-DE" sz="800" dirty="0">
                <a:solidFill>
                  <a:srgbClr val="00589C"/>
                </a:solidFill>
              </a:rPr>
              <a:t> (12847)</a:t>
            </a:r>
          </a:p>
          <a:p>
            <a:r>
              <a:rPr lang="de-DE" sz="800" dirty="0" err="1">
                <a:solidFill>
                  <a:srgbClr val="00589C"/>
                </a:solidFill>
              </a:rPr>
              <a:t>Bottle</a:t>
            </a:r>
            <a:r>
              <a:rPr lang="de-DE" sz="800" dirty="0">
                <a:solidFill>
                  <a:srgbClr val="00589C"/>
                </a:solidFill>
              </a:rPr>
              <a:t> </a:t>
            </a:r>
            <a:r>
              <a:rPr lang="de-DE" sz="800" dirty="0" err="1">
                <a:solidFill>
                  <a:srgbClr val="00589C"/>
                </a:solidFill>
              </a:rPr>
              <a:t>number</a:t>
            </a:r>
            <a:r>
              <a:rPr lang="de-DE" sz="800" dirty="0">
                <a:solidFill>
                  <a:srgbClr val="00589C"/>
                </a:solidFill>
              </a:rPr>
              <a:t> (10928)</a:t>
            </a:r>
          </a:p>
          <a:p>
            <a:r>
              <a:rPr lang="de-DE" sz="800" dirty="0">
                <a:solidFill>
                  <a:srgbClr val="00589C"/>
                </a:solidFill>
              </a:rPr>
              <a:t>Calcium </a:t>
            </a:r>
            <a:r>
              <a:rPr lang="de-DE" sz="800" dirty="0" err="1">
                <a:solidFill>
                  <a:srgbClr val="00589C"/>
                </a:solidFill>
              </a:rPr>
              <a:t>carbonate</a:t>
            </a:r>
            <a:r>
              <a:rPr lang="de-DE" sz="800" dirty="0">
                <a:solidFill>
                  <a:srgbClr val="00589C"/>
                </a:solidFill>
              </a:rPr>
              <a:t> (6391)</a:t>
            </a:r>
          </a:p>
          <a:p>
            <a:r>
              <a:rPr lang="de-DE" sz="800" dirty="0">
                <a:solidFill>
                  <a:srgbClr val="00589C"/>
                </a:solidFill>
              </a:rPr>
              <a:t>Carbon, </a:t>
            </a:r>
            <a:r>
              <a:rPr lang="de-DE" sz="800" dirty="0" err="1">
                <a:solidFill>
                  <a:srgbClr val="00589C"/>
                </a:solidFill>
              </a:rPr>
              <a:t>organic</a:t>
            </a:r>
            <a:r>
              <a:rPr lang="de-DE" sz="800" dirty="0">
                <a:solidFill>
                  <a:srgbClr val="00589C"/>
                </a:solidFill>
              </a:rPr>
              <a:t>, total (6950)</a:t>
            </a:r>
          </a:p>
          <a:p>
            <a:r>
              <a:rPr lang="de-DE" sz="800" dirty="0">
                <a:solidFill>
                  <a:srgbClr val="00589C"/>
                </a:solidFill>
              </a:rPr>
              <a:t>Chlorophyll a (8430)</a:t>
            </a:r>
          </a:p>
          <a:p>
            <a:r>
              <a:rPr lang="de-DE" sz="800" dirty="0">
                <a:solidFill>
                  <a:srgbClr val="00589C"/>
                </a:solidFill>
              </a:rPr>
              <a:t>Code (6886)</a:t>
            </a:r>
          </a:p>
          <a:p>
            <a:r>
              <a:rPr lang="de-DE" sz="800" dirty="0">
                <a:solidFill>
                  <a:srgbClr val="00589C"/>
                </a:solidFill>
              </a:rPr>
              <a:t>Comment (19622)</a:t>
            </a:r>
          </a:p>
          <a:p>
            <a:r>
              <a:rPr lang="de-DE" sz="800" dirty="0" err="1">
                <a:solidFill>
                  <a:srgbClr val="00589C"/>
                </a:solidFill>
              </a:rPr>
              <a:t>Cond_FSI</a:t>
            </a:r>
            <a:r>
              <a:rPr lang="de-DE" sz="800" dirty="0">
                <a:solidFill>
                  <a:srgbClr val="00589C"/>
                </a:solidFill>
              </a:rPr>
              <a:t> (</a:t>
            </a:r>
            <a:r>
              <a:rPr lang="de-DE" sz="800" dirty="0" err="1">
                <a:solidFill>
                  <a:srgbClr val="00589C"/>
                </a:solidFill>
              </a:rPr>
              <a:t>mmho</a:t>
            </a:r>
            <a:r>
              <a:rPr lang="de-DE" sz="800" dirty="0">
                <a:solidFill>
                  <a:srgbClr val="00589C"/>
                </a:solidFill>
              </a:rPr>
              <a:t>/cm) (6056)</a:t>
            </a:r>
          </a:p>
          <a:p>
            <a:r>
              <a:rPr lang="de-DE" sz="800" dirty="0">
                <a:solidFill>
                  <a:srgbClr val="00589C"/>
                </a:solidFill>
              </a:rPr>
              <a:t>Course (6003)</a:t>
            </a:r>
          </a:p>
          <a:p>
            <a:r>
              <a:rPr lang="de-DE" sz="800" dirty="0" err="1">
                <a:solidFill>
                  <a:srgbClr val="00589C"/>
                </a:solidFill>
              </a:rPr>
              <a:t>Current</a:t>
            </a:r>
            <a:r>
              <a:rPr lang="de-DE" sz="800" dirty="0">
                <a:solidFill>
                  <a:srgbClr val="00589C"/>
                </a:solidFill>
              </a:rPr>
              <a:t> </a:t>
            </a:r>
            <a:r>
              <a:rPr lang="de-DE" sz="800" dirty="0" err="1">
                <a:solidFill>
                  <a:srgbClr val="00589C"/>
                </a:solidFill>
              </a:rPr>
              <a:t>velocity</a:t>
            </a:r>
            <a:r>
              <a:rPr lang="de-DE" sz="800" dirty="0">
                <a:solidFill>
                  <a:srgbClr val="00589C"/>
                </a:solidFill>
              </a:rPr>
              <a:t>, </a:t>
            </a:r>
            <a:r>
              <a:rPr lang="de-DE" sz="800" dirty="0" err="1">
                <a:solidFill>
                  <a:srgbClr val="00589C"/>
                </a:solidFill>
              </a:rPr>
              <a:t>east</a:t>
            </a:r>
            <a:r>
              <a:rPr lang="de-DE" sz="800" dirty="0">
                <a:solidFill>
                  <a:srgbClr val="00589C"/>
                </a:solidFill>
              </a:rPr>
              <a:t>-west(11086)</a:t>
            </a:r>
          </a:p>
          <a:p>
            <a:r>
              <a:rPr lang="de-DE" sz="800" dirty="0" err="1">
                <a:solidFill>
                  <a:srgbClr val="00589C"/>
                </a:solidFill>
              </a:rPr>
              <a:t>Current</a:t>
            </a:r>
            <a:r>
              <a:rPr lang="de-DE" sz="800" dirty="0">
                <a:solidFill>
                  <a:srgbClr val="00589C"/>
                </a:solidFill>
              </a:rPr>
              <a:t> </a:t>
            </a:r>
            <a:r>
              <a:rPr lang="de-DE" sz="800" dirty="0" err="1">
                <a:solidFill>
                  <a:srgbClr val="00589C"/>
                </a:solidFill>
              </a:rPr>
              <a:t>velocity</a:t>
            </a:r>
            <a:r>
              <a:rPr lang="de-DE" sz="800" dirty="0">
                <a:solidFill>
                  <a:srgbClr val="00589C"/>
                </a:solidFill>
              </a:rPr>
              <a:t>, </a:t>
            </a:r>
            <a:r>
              <a:rPr lang="de-DE" sz="800" dirty="0" err="1">
                <a:solidFill>
                  <a:srgbClr val="00589C"/>
                </a:solidFill>
              </a:rPr>
              <a:t>north-south</a:t>
            </a:r>
            <a:r>
              <a:rPr lang="de-DE" sz="800" dirty="0">
                <a:solidFill>
                  <a:srgbClr val="00589C"/>
                </a:solidFill>
              </a:rPr>
              <a:t>(11083)</a:t>
            </a:r>
          </a:p>
          <a:p>
            <a:r>
              <a:rPr lang="de-DE" sz="800" dirty="0">
                <a:solidFill>
                  <a:srgbClr val="00589C"/>
                </a:solidFill>
              </a:rPr>
              <a:t>DATE/TIME (115746)</a:t>
            </a:r>
          </a:p>
          <a:p>
            <a:r>
              <a:rPr lang="de-DE" sz="800" dirty="0" err="1">
                <a:solidFill>
                  <a:srgbClr val="00589C"/>
                </a:solidFill>
              </a:rPr>
              <a:t>DEPTH</a:t>
            </a:r>
            <a:r>
              <a:rPr lang="de-DE" sz="800" dirty="0">
                <a:solidFill>
                  <a:srgbClr val="00589C"/>
                </a:solidFill>
              </a:rPr>
              <a:t>, </a:t>
            </a:r>
            <a:r>
              <a:rPr lang="de-DE" sz="800" dirty="0" err="1">
                <a:solidFill>
                  <a:srgbClr val="00589C"/>
                </a:solidFill>
              </a:rPr>
              <a:t>sediment</a:t>
            </a:r>
            <a:r>
              <a:rPr lang="de-DE" sz="800" dirty="0">
                <a:solidFill>
                  <a:srgbClr val="00589C"/>
                </a:solidFill>
              </a:rPr>
              <a:t>/rock (92390)</a:t>
            </a:r>
          </a:p>
          <a:p>
            <a:r>
              <a:rPr lang="de-DE" sz="800" dirty="0" err="1">
                <a:solidFill>
                  <a:srgbClr val="00589C"/>
                </a:solidFill>
              </a:rPr>
              <a:t>DEPTH</a:t>
            </a:r>
            <a:r>
              <a:rPr lang="de-DE" sz="800" dirty="0">
                <a:solidFill>
                  <a:srgbClr val="00589C"/>
                </a:solidFill>
              </a:rPr>
              <a:t>, </a:t>
            </a:r>
            <a:r>
              <a:rPr lang="de-DE" sz="800" dirty="0" err="1">
                <a:solidFill>
                  <a:srgbClr val="00589C"/>
                </a:solidFill>
              </a:rPr>
              <a:t>water</a:t>
            </a:r>
            <a:r>
              <a:rPr lang="de-DE" sz="800" dirty="0">
                <a:solidFill>
                  <a:srgbClr val="00589C"/>
                </a:solidFill>
              </a:rPr>
              <a:t> (94838)</a:t>
            </a:r>
          </a:p>
          <a:p>
            <a:r>
              <a:rPr lang="de-DE" sz="800" dirty="0">
                <a:solidFill>
                  <a:srgbClr val="00589C"/>
                </a:solidFill>
              </a:rPr>
              <a:t>Date/Time </a:t>
            </a:r>
            <a:r>
              <a:rPr lang="de-DE" sz="800" dirty="0" err="1">
                <a:solidFill>
                  <a:srgbClr val="00589C"/>
                </a:solidFill>
              </a:rPr>
              <a:t>of</a:t>
            </a:r>
            <a:r>
              <a:rPr lang="de-DE" sz="800" dirty="0">
                <a:solidFill>
                  <a:srgbClr val="00589C"/>
                </a:solidFill>
              </a:rPr>
              <a:t> </a:t>
            </a:r>
            <a:r>
              <a:rPr lang="de-DE" sz="800" dirty="0" err="1">
                <a:solidFill>
                  <a:srgbClr val="00589C"/>
                </a:solidFill>
              </a:rPr>
              <a:t>event</a:t>
            </a:r>
            <a:r>
              <a:rPr lang="de-DE" sz="800" dirty="0">
                <a:solidFill>
                  <a:srgbClr val="00589C"/>
                </a:solidFill>
              </a:rPr>
              <a:t> (8890)</a:t>
            </a:r>
          </a:p>
          <a:p>
            <a:r>
              <a:rPr lang="de-DE" sz="800" dirty="0" err="1">
                <a:solidFill>
                  <a:srgbClr val="00589C"/>
                </a:solidFill>
              </a:rPr>
              <a:t>Declination</a:t>
            </a:r>
            <a:r>
              <a:rPr lang="de-DE" sz="800" dirty="0">
                <a:solidFill>
                  <a:srgbClr val="00589C"/>
                </a:solidFill>
              </a:rPr>
              <a:t> (5509)</a:t>
            </a:r>
          </a:p>
          <a:p>
            <a:r>
              <a:rPr lang="de-DE" sz="800" dirty="0" err="1">
                <a:solidFill>
                  <a:srgbClr val="00589C"/>
                </a:solidFill>
              </a:rPr>
              <a:t>Density</a:t>
            </a:r>
            <a:r>
              <a:rPr lang="de-DE" sz="800" dirty="0">
                <a:solidFill>
                  <a:srgbClr val="00589C"/>
                </a:solidFill>
              </a:rPr>
              <a:t>, </a:t>
            </a:r>
            <a:r>
              <a:rPr lang="de-DE" sz="800" dirty="0" err="1">
                <a:solidFill>
                  <a:srgbClr val="00589C"/>
                </a:solidFill>
              </a:rPr>
              <a:t>maximum</a:t>
            </a:r>
            <a:r>
              <a:rPr lang="de-DE" sz="800" dirty="0">
                <a:solidFill>
                  <a:srgbClr val="00589C"/>
                </a:solidFill>
              </a:rPr>
              <a:t> (13004)</a:t>
            </a:r>
          </a:p>
          <a:p>
            <a:r>
              <a:rPr lang="de-DE" sz="800" dirty="0" err="1">
                <a:solidFill>
                  <a:srgbClr val="00589C"/>
                </a:solidFill>
              </a:rPr>
              <a:t>Density</a:t>
            </a:r>
            <a:r>
              <a:rPr lang="de-DE" sz="800" dirty="0">
                <a:solidFill>
                  <a:srgbClr val="00589C"/>
                </a:solidFill>
              </a:rPr>
              <a:t>, </a:t>
            </a:r>
            <a:r>
              <a:rPr lang="de-DE" sz="800" dirty="0" err="1">
                <a:solidFill>
                  <a:srgbClr val="00589C"/>
                </a:solidFill>
              </a:rPr>
              <a:t>minimum</a:t>
            </a:r>
            <a:r>
              <a:rPr lang="de-DE" sz="800" dirty="0">
                <a:solidFill>
                  <a:srgbClr val="00589C"/>
                </a:solidFill>
              </a:rPr>
              <a:t> (13004)</a:t>
            </a:r>
          </a:p>
          <a:p>
            <a:r>
              <a:rPr lang="de-DE" sz="800" dirty="0" err="1">
                <a:solidFill>
                  <a:srgbClr val="00589C"/>
                </a:solidFill>
              </a:rPr>
              <a:t>Density</a:t>
            </a:r>
            <a:r>
              <a:rPr lang="de-DE" sz="800" dirty="0">
                <a:solidFill>
                  <a:srgbClr val="00589C"/>
                </a:solidFill>
              </a:rPr>
              <a:t>, </a:t>
            </a:r>
            <a:r>
              <a:rPr lang="de-DE" sz="800" dirty="0" err="1">
                <a:solidFill>
                  <a:srgbClr val="00589C"/>
                </a:solidFill>
              </a:rPr>
              <a:t>wet</a:t>
            </a:r>
            <a:r>
              <a:rPr lang="de-DE" sz="800" dirty="0">
                <a:solidFill>
                  <a:srgbClr val="00589C"/>
                </a:solidFill>
              </a:rPr>
              <a:t> </a:t>
            </a:r>
            <a:r>
              <a:rPr lang="de-DE" sz="800" dirty="0" err="1">
                <a:solidFill>
                  <a:srgbClr val="00589C"/>
                </a:solidFill>
              </a:rPr>
              <a:t>bulk</a:t>
            </a:r>
            <a:r>
              <a:rPr lang="de-DE" sz="800" dirty="0">
                <a:solidFill>
                  <a:srgbClr val="00589C"/>
                </a:solidFill>
              </a:rPr>
              <a:t> (7888)</a:t>
            </a:r>
          </a:p>
          <a:p>
            <a:r>
              <a:rPr lang="de-DE" sz="800" dirty="0" err="1">
                <a:solidFill>
                  <a:srgbClr val="00589C"/>
                </a:solidFill>
              </a:rPr>
              <a:t>Depth</a:t>
            </a:r>
            <a:r>
              <a:rPr lang="de-DE" sz="800" dirty="0">
                <a:solidFill>
                  <a:srgbClr val="00589C"/>
                </a:solidFill>
              </a:rPr>
              <a:t>, </a:t>
            </a:r>
            <a:r>
              <a:rPr lang="de-DE" sz="800" dirty="0" err="1">
                <a:solidFill>
                  <a:srgbClr val="00589C"/>
                </a:solidFill>
              </a:rPr>
              <a:t>bathymetric</a:t>
            </a:r>
            <a:r>
              <a:rPr lang="de-DE" sz="800" dirty="0">
                <a:solidFill>
                  <a:srgbClr val="00589C"/>
                </a:solidFill>
              </a:rPr>
              <a:t>, </a:t>
            </a:r>
            <a:r>
              <a:rPr lang="de-DE" sz="800" dirty="0" err="1">
                <a:solidFill>
                  <a:srgbClr val="00589C"/>
                </a:solidFill>
              </a:rPr>
              <a:t>interpolated</a:t>
            </a:r>
            <a:r>
              <a:rPr lang="de-DE" sz="800" dirty="0">
                <a:solidFill>
                  <a:srgbClr val="00589C"/>
                </a:solidFill>
              </a:rPr>
              <a:t>/</a:t>
            </a:r>
            <a:r>
              <a:rPr lang="de-DE" sz="800" dirty="0" err="1">
                <a:solidFill>
                  <a:srgbClr val="00589C"/>
                </a:solidFill>
              </a:rPr>
              <a:t>gridded</a:t>
            </a:r>
            <a:r>
              <a:rPr lang="de-DE" sz="800" dirty="0">
                <a:solidFill>
                  <a:srgbClr val="00589C"/>
                </a:solidFill>
              </a:rPr>
              <a:t> (9474)</a:t>
            </a:r>
          </a:p>
          <a:p>
            <a:r>
              <a:rPr lang="de-DE" sz="800" dirty="0" err="1">
                <a:solidFill>
                  <a:srgbClr val="00589C"/>
                </a:solidFill>
              </a:rPr>
              <a:t>Depth</a:t>
            </a:r>
            <a:r>
              <a:rPr lang="de-DE" sz="800" dirty="0">
                <a:solidFill>
                  <a:srgbClr val="00589C"/>
                </a:solidFill>
              </a:rPr>
              <a:t>, </a:t>
            </a:r>
            <a:r>
              <a:rPr lang="de-DE" sz="800" dirty="0" err="1">
                <a:solidFill>
                  <a:srgbClr val="00589C"/>
                </a:solidFill>
              </a:rPr>
              <a:t>bottom</a:t>
            </a:r>
            <a:r>
              <a:rPr lang="de-DE" sz="800" dirty="0">
                <a:solidFill>
                  <a:srgbClr val="00589C"/>
                </a:solidFill>
              </a:rPr>
              <a:t>/</a:t>
            </a:r>
            <a:r>
              <a:rPr lang="de-DE" sz="800" dirty="0" err="1">
                <a:solidFill>
                  <a:srgbClr val="00589C"/>
                </a:solidFill>
              </a:rPr>
              <a:t>max</a:t>
            </a:r>
            <a:r>
              <a:rPr lang="de-DE" sz="800" dirty="0">
                <a:solidFill>
                  <a:srgbClr val="00589C"/>
                </a:solidFill>
              </a:rPr>
              <a:t> (18418)</a:t>
            </a:r>
          </a:p>
          <a:p>
            <a:r>
              <a:rPr lang="de-DE" sz="800" dirty="0" err="1">
                <a:solidFill>
                  <a:srgbClr val="00589C"/>
                </a:solidFill>
              </a:rPr>
              <a:t>Depth</a:t>
            </a:r>
            <a:r>
              <a:rPr lang="de-DE" sz="800" dirty="0">
                <a:solidFill>
                  <a:srgbClr val="00589C"/>
                </a:solidFill>
              </a:rPr>
              <a:t>, </a:t>
            </a:r>
            <a:r>
              <a:rPr lang="de-DE" sz="800" dirty="0" err="1">
                <a:solidFill>
                  <a:srgbClr val="00589C"/>
                </a:solidFill>
              </a:rPr>
              <a:t>composite</a:t>
            </a:r>
            <a:r>
              <a:rPr lang="de-DE" sz="800" dirty="0">
                <a:solidFill>
                  <a:srgbClr val="00589C"/>
                </a:solidFill>
              </a:rPr>
              <a:t> (14822)</a:t>
            </a:r>
          </a:p>
          <a:p>
            <a:r>
              <a:rPr lang="de-DE" sz="800" dirty="0" err="1">
                <a:solidFill>
                  <a:srgbClr val="00589C"/>
                </a:solidFill>
              </a:rPr>
              <a:t>Depth</a:t>
            </a:r>
            <a:r>
              <a:rPr lang="de-DE" sz="800" dirty="0">
                <a:solidFill>
                  <a:srgbClr val="00589C"/>
                </a:solidFill>
              </a:rPr>
              <a:t>, top/min (19801)</a:t>
            </a:r>
          </a:p>
          <a:p>
            <a:r>
              <a:rPr lang="de-DE" sz="800" dirty="0">
                <a:solidFill>
                  <a:srgbClr val="00589C"/>
                </a:solidFill>
              </a:rPr>
              <a:t>Dew/</a:t>
            </a:r>
            <a:r>
              <a:rPr lang="de-DE" sz="800" dirty="0" err="1">
                <a:solidFill>
                  <a:srgbClr val="00589C"/>
                </a:solidFill>
              </a:rPr>
              <a:t>frost</a:t>
            </a:r>
            <a:r>
              <a:rPr lang="de-DE" sz="800" dirty="0">
                <a:solidFill>
                  <a:srgbClr val="00589C"/>
                </a:solidFill>
              </a:rPr>
              <a:t> </a:t>
            </a:r>
            <a:r>
              <a:rPr lang="de-DE" sz="800" dirty="0" err="1">
                <a:solidFill>
                  <a:srgbClr val="00589C"/>
                </a:solidFill>
              </a:rPr>
              <a:t>point</a:t>
            </a:r>
            <a:r>
              <a:rPr lang="de-DE" sz="800" dirty="0">
                <a:solidFill>
                  <a:srgbClr val="00589C"/>
                </a:solidFill>
              </a:rPr>
              <a:t> (7451)</a:t>
            </a:r>
          </a:p>
          <a:p>
            <a:r>
              <a:rPr lang="de-DE" sz="800" dirty="0">
                <a:solidFill>
                  <a:srgbClr val="00589C"/>
                </a:solidFill>
              </a:rPr>
              <a:t>Diffuse </a:t>
            </a:r>
            <a:r>
              <a:rPr lang="de-DE" sz="800" dirty="0" err="1">
                <a:solidFill>
                  <a:srgbClr val="00589C"/>
                </a:solidFill>
              </a:rPr>
              <a:t>radiation</a:t>
            </a:r>
            <a:r>
              <a:rPr lang="de-DE" sz="800" dirty="0">
                <a:solidFill>
                  <a:srgbClr val="00589C"/>
                </a:solidFill>
              </a:rPr>
              <a:t> (9189)</a:t>
            </a:r>
          </a:p>
          <a:p>
            <a:r>
              <a:rPr lang="de-DE" sz="800" dirty="0">
                <a:solidFill>
                  <a:srgbClr val="00589C"/>
                </a:solidFill>
              </a:rPr>
              <a:t>Diffuse </a:t>
            </a:r>
            <a:r>
              <a:rPr lang="de-DE" sz="800" dirty="0" err="1">
                <a:solidFill>
                  <a:srgbClr val="00589C"/>
                </a:solidFill>
              </a:rPr>
              <a:t>radiation</a:t>
            </a:r>
            <a:r>
              <a:rPr lang="de-DE" sz="800" dirty="0">
                <a:solidFill>
                  <a:srgbClr val="00589C"/>
                </a:solidFill>
              </a:rPr>
              <a:t>, </a:t>
            </a:r>
            <a:r>
              <a:rPr lang="de-DE" sz="800" dirty="0" err="1">
                <a:solidFill>
                  <a:srgbClr val="00589C"/>
                </a:solidFill>
              </a:rPr>
              <a:t>standard</a:t>
            </a:r>
            <a:r>
              <a:rPr lang="de-DE" sz="800" dirty="0">
                <a:solidFill>
                  <a:srgbClr val="00589C"/>
                </a:solidFill>
              </a:rPr>
              <a:t> </a:t>
            </a:r>
            <a:r>
              <a:rPr lang="de-DE" sz="800" dirty="0" err="1">
                <a:solidFill>
                  <a:srgbClr val="00589C"/>
                </a:solidFill>
              </a:rPr>
              <a:t>deviation</a:t>
            </a:r>
            <a:r>
              <a:rPr lang="de-DE" sz="800" dirty="0">
                <a:solidFill>
                  <a:srgbClr val="00589C"/>
                </a:solidFill>
              </a:rPr>
              <a:t> (6164)</a:t>
            </a:r>
          </a:p>
          <a:p>
            <a:r>
              <a:rPr lang="de-DE" sz="800" dirty="0" err="1">
                <a:solidFill>
                  <a:srgbClr val="00589C"/>
                </a:solidFill>
              </a:rPr>
              <a:t>Direct</a:t>
            </a:r>
            <a:r>
              <a:rPr lang="de-DE" sz="800" dirty="0">
                <a:solidFill>
                  <a:srgbClr val="00589C"/>
                </a:solidFill>
              </a:rPr>
              <a:t> </a:t>
            </a:r>
            <a:r>
              <a:rPr lang="de-DE" sz="800" dirty="0" err="1">
                <a:solidFill>
                  <a:srgbClr val="00589C"/>
                </a:solidFill>
              </a:rPr>
              <a:t>radiation</a:t>
            </a:r>
            <a:r>
              <a:rPr lang="de-DE" sz="800" dirty="0">
                <a:solidFill>
                  <a:srgbClr val="00589C"/>
                </a:solidFill>
              </a:rPr>
              <a:t> (9259)</a:t>
            </a:r>
          </a:p>
          <a:p>
            <a:r>
              <a:rPr lang="de-DE" sz="800" dirty="0" err="1">
                <a:solidFill>
                  <a:srgbClr val="00589C"/>
                </a:solidFill>
              </a:rPr>
              <a:t>Direct</a:t>
            </a:r>
            <a:r>
              <a:rPr lang="de-DE" sz="800" dirty="0">
                <a:solidFill>
                  <a:srgbClr val="00589C"/>
                </a:solidFill>
              </a:rPr>
              <a:t> </a:t>
            </a:r>
            <a:r>
              <a:rPr lang="de-DE" sz="800" dirty="0" err="1">
                <a:solidFill>
                  <a:srgbClr val="00589C"/>
                </a:solidFill>
              </a:rPr>
              <a:t>radiation</a:t>
            </a:r>
            <a:r>
              <a:rPr lang="de-DE" sz="800" dirty="0">
                <a:solidFill>
                  <a:srgbClr val="00589C"/>
                </a:solidFill>
              </a:rPr>
              <a:t>, </a:t>
            </a:r>
            <a:r>
              <a:rPr lang="de-DE" sz="800" dirty="0" err="1">
                <a:solidFill>
                  <a:srgbClr val="00589C"/>
                </a:solidFill>
              </a:rPr>
              <a:t>standard</a:t>
            </a:r>
            <a:r>
              <a:rPr lang="de-DE" sz="800" dirty="0">
                <a:solidFill>
                  <a:srgbClr val="00589C"/>
                </a:solidFill>
              </a:rPr>
              <a:t> </a:t>
            </a:r>
            <a:r>
              <a:rPr lang="de-DE" sz="800" dirty="0" err="1">
                <a:solidFill>
                  <a:srgbClr val="00589C"/>
                </a:solidFill>
              </a:rPr>
              <a:t>deviation</a:t>
            </a:r>
            <a:r>
              <a:rPr lang="de-DE" sz="800" dirty="0">
                <a:solidFill>
                  <a:srgbClr val="00589C"/>
                </a:solidFill>
              </a:rPr>
              <a:t> (6256)</a:t>
            </a:r>
          </a:p>
          <a:p>
            <a:r>
              <a:rPr lang="de-DE" sz="800" dirty="0" err="1">
                <a:solidFill>
                  <a:srgbClr val="00589C"/>
                </a:solidFill>
              </a:rPr>
              <a:t>Distance</a:t>
            </a:r>
            <a:r>
              <a:rPr lang="de-DE" sz="800" dirty="0">
                <a:solidFill>
                  <a:srgbClr val="00589C"/>
                </a:solidFill>
              </a:rPr>
              <a:t> (11923)</a:t>
            </a:r>
          </a:p>
          <a:p>
            <a:r>
              <a:rPr lang="de-DE" sz="800" dirty="0" err="1">
                <a:solidFill>
                  <a:srgbClr val="00589C"/>
                </a:solidFill>
              </a:rPr>
              <a:t>Earlywood</a:t>
            </a:r>
            <a:r>
              <a:rPr lang="de-DE" sz="800" dirty="0">
                <a:solidFill>
                  <a:srgbClr val="00589C"/>
                </a:solidFill>
              </a:rPr>
              <a:t> </a:t>
            </a:r>
            <a:r>
              <a:rPr lang="de-DE" sz="800" dirty="0" err="1">
                <a:solidFill>
                  <a:srgbClr val="00589C"/>
                </a:solidFill>
              </a:rPr>
              <a:t>density</a:t>
            </a:r>
            <a:r>
              <a:rPr lang="de-DE" sz="800" dirty="0">
                <a:solidFill>
                  <a:srgbClr val="00589C"/>
                </a:solidFill>
              </a:rPr>
              <a:t> (8574)</a:t>
            </a:r>
          </a:p>
          <a:p>
            <a:r>
              <a:rPr lang="de-DE" sz="800" dirty="0" err="1">
                <a:solidFill>
                  <a:srgbClr val="00589C"/>
                </a:solidFill>
              </a:rPr>
              <a:t>Earlywood</a:t>
            </a:r>
            <a:r>
              <a:rPr lang="de-DE" sz="800" dirty="0">
                <a:solidFill>
                  <a:srgbClr val="00589C"/>
                </a:solidFill>
              </a:rPr>
              <a:t> </a:t>
            </a:r>
            <a:r>
              <a:rPr lang="de-DE" sz="800" dirty="0" err="1">
                <a:solidFill>
                  <a:srgbClr val="00589C"/>
                </a:solidFill>
              </a:rPr>
              <a:t>width</a:t>
            </a:r>
            <a:r>
              <a:rPr lang="de-DE" sz="800" dirty="0">
                <a:solidFill>
                  <a:srgbClr val="00589C"/>
                </a:solidFill>
              </a:rPr>
              <a:t> (13004)</a:t>
            </a:r>
          </a:p>
          <a:p>
            <a:r>
              <a:rPr lang="de-DE" sz="800" dirty="0">
                <a:solidFill>
                  <a:srgbClr val="00589C"/>
                </a:solidFill>
              </a:rPr>
              <a:t>Elevation </a:t>
            </a:r>
            <a:r>
              <a:rPr lang="de-DE" sz="800" dirty="0" err="1">
                <a:solidFill>
                  <a:srgbClr val="00589C"/>
                </a:solidFill>
              </a:rPr>
              <a:t>of</a:t>
            </a:r>
            <a:r>
              <a:rPr lang="de-DE" sz="800" dirty="0">
                <a:solidFill>
                  <a:srgbClr val="00589C"/>
                </a:solidFill>
              </a:rPr>
              <a:t> </a:t>
            </a:r>
            <a:r>
              <a:rPr lang="de-DE" sz="800" dirty="0" err="1">
                <a:solidFill>
                  <a:srgbClr val="00589C"/>
                </a:solidFill>
              </a:rPr>
              <a:t>event</a:t>
            </a:r>
            <a:r>
              <a:rPr lang="de-DE" sz="800" dirty="0">
                <a:solidFill>
                  <a:srgbClr val="00589C"/>
                </a:solidFill>
              </a:rPr>
              <a:t> (9089)</a:t>
            </a:r>
          </a:p>
          <a:p>
            <a:r>
              <a:rPr lang="de-DE" sz="800" dirty="0">
                <a:solidFill>
                  <a:srgbClr val="00589C"/>
                </a:solidFill>
              </a:rPr>
              <a:t>Event </a:t>
            </a:r>
            <a:r>
              <a:rPr lang="de-DE" sz="800" dirty="0" err="1">
                <a:solidFill>
                  <a:srgbClr val="00589C"/>
                </a:solidFill>
              </a:rPr>
              <a:t>label</a:t>
            </a:r>
            <a:r>
              <a:rPr lang="de-DE" sz="800" dirty="0">
                <a:solidFill>
                  <a:srgbClr val="00589C"/>
                </a:solidFill>
              </a:rPr>
              <a:t> (21869)</a:t>
            </a:r>
          </a:p>
          <a:p>
            <a:r>
              <a:rPr lang="de-DE" sz="800" dirty="0" err="1">
                <a:solidFill>
                  <a:srgbClr val="00589C"/>
                </a:solidFill>
              </a:rPr>
              <a:t>FlowRate_Inlet</a:t>
            </a:r>
            <a:r>
              <a:rPr lang="de-DE" sz="800" dirty="0">
                <a:solidFill>
                  <a:srgbClr val="00589C"/>
                </a:solidFill>
              </a:rPr>
              <a:t> (l/min) (6053)</a:t>
            </a:r>
          </a:p>
          <a:p>
            <a:r>
              <a:rPr lang="de-DE" sz="800" dirty="0" err="1">
                <a:solidFill>
                  <a:srgbClr val="00589C"/>
                </a:solidFill>
              </a:rPr>
              <a:t>Fluor_Turner</a:t>
            </a:r>
            <a:r>
              <a:rPr lang="de-DE" sz="800" dirty="0">
                <a:solidFill>
                  <a:srgbClr val="00589C"/>
                </a:solidFill>
              </a:rPr>
              <a:t> (</a:t>
            </a:r>
            <a:r>
              <a:rPr lang="de-DE" sz="800" dirty="0" err="1">
                <a:solidFill>
                  <a:srgbClr val="00589C"/>
                </a:solidFill>
              </a:rPr>
              <a:t>arb</a:t>
            </a:r>
            <a:r>
              <a:rPr lang="de-DE" sz="800" dirty="0">
                <a:solidFill>
                  <a:srgbClr val="00589C"/>
                </a:solidFill>
              </a:rPr>
              <a:t>. </a:t>
            </a:r>
            <a:r>
              <a:rPr lang="de-DE" sz="800" dirty="0" err="1">
                <a:solidFill>
                  <a:srgbClr val="00589C"/>
                </a:solidFill>
              </a:rPr>
              <a:t>units</a:t>
            </a:r>
            <a:r>
              <a:rPr lang="de-DE" sz="800" dirty="0">
                <a:solidFill>
                  <a:srgbClr val="00589C"/>
                </a:solidFill>
              </a:rPr>
              <a:t>, de facto mg/m**3) (6053)</a:t>
            </a:r>
          </a:p>
          <a:p>
            <a:r>
              <a:rPr lang="de-DE" sz="800" dirty="0" err="1">
                <a:solidFill>
                  <a:srgbClr val="00589C"/>
                </a:solidFill>
              </a:rPr>
              <a:t>Fugacity</a:t>
            </a:r>
            <a:r>
              <a:rPr lang="de-DE" sz="800" dirty="0">
                <a:solidFill>
                  <a:srgbClr val="00589C"/>
                </a:solidFill>
              </a:rPr>
              <a:t> </a:t>
            </a:r>
            <a:r>
              <a:rPr lang="de-DE" sz="800" dirty="0" err="1">
                <a:solidFill>
                  <a:srgbClr val="00589C"/>
                </a:solidFill>
              </a:rPr>
              <a:t>of</a:t>
            </a:r>
            <a:r>
              <a:rPr lang="de-DE" sz="800" dirty="0">
                <a:solidFill>
                  <a:srgbClr val="00589C"/>
                </a:solidFill>
              </a:rPr>
              <a:t> </a:t>
            </a:r>
            <a:r>
              <a:rPr lang="de-DE" sz="800" dirty="0" err="1">
                <a:solidFill>
                  <a:srgbClr val="00589C"/>
                </a:solidFill>
              </a:rPr>
              <a:t>carbon</a:t>
            </a:r>
            <a:r>
              <a:rPr lang="de-DE" sz="800" dirty="0">
                <a:solidFill>
                  <a:srgbClr val="00589C"/>
                </a:solidFill>
              </a:rPr>
              <a:t> </a:t>
            </a:r>
            <a:r>
              <a:rPr lang="de-DE" sz="800" dirty="0" err="1">
                <a:solidFill>
                  <a:srgbClr val="00589C"/>
                </a:solidFill>
              </a:rPr>
              <a:t>dioxide</a:t>
            </a:r>
            <a:r>
              <a:rPr lang="de-DE" sz="800" dirty="0">
                <a:solidFill>
                  <a:srgbClr val="00589C"/>
                </a:solidFill>
              </a:rPr>
              <a:t> (</a:t>
            </a:r>
            <a:r>
              <a:rPr lang="de-DE" sz="800" dirty="0" err="1">
                <a:solidFill>
                  <a:srgbClr val="00589C"/>
                </a:solidFill>
              </a:rPr>
              <a:t>water</a:t>
            </a:r>
            <a:r>
              <a:rPr lang="de-DE" sz="800" dirty="0">
                <a:solidFill>
                  <a:srgbClr val="00589C"/>
                </a:solidFill>
              </a:rPr>
              <a:t>) at </a:t>
            </a:r>
            <a:r>
              <a:rPr lang="de-DE" sz="800" dirty="0" err="1">
                <a:solidFill>
                  <a:srgbClr val="00589C"/>
                </a:solidFill>
              </a:rPr>
              <a:t>sea</a:t>
            </a:r>
            <a:r>
              <a:rPr lang="de-DE" sz="800" dirty="0">
                <a:solidFill>
                  <a:srgbClr val="00589C"/>
                </a:solidFill>
              </a:rPr>
              <a:t> </a:t>
            </a:r>
            <a:r>
              <a:rPr lang="de-DE" sz="800" dirty="0" err="1">
                <a:solidFill>
                  <a:srgbClr val="00589C"/>
                </a:solidFill>
              </a:rPr>
              <a:t>surface</a:t>
            </a:r>
            <a:r>
              <a:rPr lang="de-DE" sz="800" dirty="0">
                <a:solidFill>
                  <a:srgbClr val="00589C"/>
                </a:solidFill>
              </a:rPr>
              <a:t> </a:t>
            </a:r>
            <a:r>
              <a:rPr lang="de-DE" sz="800" dirty="0" err="1">
                <a:solidFill>
                  <a:srgbClr val="00589C"/>
                </a:solidFill>
              </a:rPr>
              <a:t>temperature</a:t>
            </a:r>
            <a:r>
              <a:rPr lang="de-DE" sz="800" dirty="0">
                <a:solidFill>
                  <a:srgbClr val="00589C"/>
                </a:solidFill>
              </a:rPr>
              <a:t> (</a:t>
            </a:r>
            <a:r>
              <a:rPr lang="de-DE" sz="800" dirty="0" err="1">
                <a:solidFill>
                  <a:srgbClr val="00589C"/>
                </a:solidFill>
              </a:rPr>
              <a:t>wet</a:t>
            </a:r>
            <a:r>
              <a:rPr lang="de-DE" sz="800" dirty="0">
                <a:solidFill>
                  <a:srgbClr val="00589C"/>
                </a:solidFill>
              </a:rPr>
              <a:t> </a:t>
            </a:r>
            <a:r>
              <a:rPr lang="de-DE" sz="800" dirty="0" err="1">
                <a:solidFill>
                  <a:srgbClr val="00589C"/>
                </a:solidFill>
              </a:rPr>
              <a:t>air</a:t>
            </a:r>
            <a:r>
              <a:rPr lang="de-DE" sz="800" dirty="0">
                <a:solidFill>
                  <a:srgbClr val="00589C"/>
                </a:solidFill>
              </a:rPr>
              <a:t>) (10600)</a:t>
            </a:r>
          </a:p>
          <a:p>
            <a:r>
              <a:rPr lang="de-DE" sz="800" dirty="0">
                <a:solidFill>
                  <a:srgbClr val="00589C"/>
                </a:solidFill>
              </a:rPr>
              <a:t>HEIGHT </a:t>
            </a:r>
            <a:r>
              <a:rPr lang="de-DE" sz="800" dirty="0" err="1">
                <a:solidFill>
                  <a:srgbClr val="00589C"/>
                </a:solidFill>
              </a:rPr>
              <a:t>above</a:t>
            </a:r>
            <a:r>
              <a:rPr lang="de-DE" sz="800" dirty="0">
                <a:solidFill>
                  <a:srgbClr val="00589C"/>
                </a:solidFill>
              </a:rPr>
              <a:t> </a:t>
            </a:r>
            <a:r>
              <a:rPr lang="de-DE" sz="800" dirty="0" err="1">
                <a:solidFill>
                  <a:srgbClr val="00589C"/>
                </a:solidFill>
              </a:rPr>
              <a:t>ground</a:t>
            </a:r>
            <a:r>
              <a:rPr lang="de-DE" sz="800" dirty="0">
                <a:solidFill>
                  <a:srgbClr val="00589C"/>
                </a:solidFill>
              </a:rPr>
              <a:t> (15554)</a:t>
            </a:r>
          </a:p>
          <a:p>
            <a:r>
              <a:rPr lang="de-DE" sz="800" dirty="0" err="1">
                <a:solidFill>
                  <a:srgbClr val="00589C"/>
                </a:solidFill>
              </a:rPr>
              <a:t>Humidity</a:t>
            </a:r>
            <a:r>
              <a:rPr lang="de-DE" sz="800" dirty="0">
                <a:solidFill>
                  <a:srgbClr val="00589C"/>
                </a:solidFill>
              </a:rPr>
              <a:t>, relative (25257)</a:t>
            </a:r>
          </a:p>
          <a:p>
            <a:r>
              <a:rPr lang="de-DE" sz="800" dirty="0" err="1">
                <a:solidFill>
                  <a:srgbClr val="00589C"/>
                </a:solidFill>
              </a:rPr>
              <a:t>Identification</a:t>
            </a:r>
            <a:r>
              <a:rPr lang="de-DE" sz="800" dirty="0">
                <a:solidFill>
                  <a:srgbClr val="00589C"/>
                </a:solidFill>
              </a:rPr>
              <a:t> (8154)</a:t>
            </a:r>
          </a:p>
          <a:p>
            <a:r>
              <a:rPr lang="de-DE" sz="800" dirty="0" err="1">
                <a:solidFill>
                  <a:srgbClr val="00589C"/>
                </a:solidFill>
              </a:rPr>
              <a:t>LATITUDE</a:t>
            </a:r>
            <a:r>
              <a:rPr lang="de-DE" sz="800" dirty="0">
                <a:solidFill>
                  <a:srgbClr val="00589C"/>
                </a:solidFill>
              </a:rPr>
              <a:t> (56246)</a:t>
            </a:r>
          </a:p>
          <a:p>
            <a:r>
              <a:rPr lang="de-DE" sz="800" dirty="0" err="1">
                <a:solidFill>
                  <a:srgbClr val="00589C"/>
                </a:solidFill>
              </a:rPr>
              <a:t>LONGITUDE</a:t>
            </a:r>
            <a:r>
              <a:rPr lang="de-DE" sz="800" dirty="0">
                <a:solidFill>
                  <a:srgbClr val="00589C"/>
                </a:solidFill>
              </a:rPr>
              <a:t> (56246)</a:t>
            </a:r>
          </a:p>
          <a:p>
            <a:r>
              <a:rPr lang="de-DE" sz="800" dirty="0" err="1">
                <a:solidFill>
                  <a:srgbClr val="00589C"/>
                </a:solidFill>
              </a:rPr>
              <a:t>Latewood</a:t>
            </a:r>
            <a:r>
              <a:rPr lang="de-DE" sz="800" dirty="0">
                <a:solidFill>
                  <a:srgbClr val="00589C"/>
                </a:solidFill>
              </a:rPr>
              <a:t> </a:t>
            </a:r>
            <a:r>
              <a:rPr lang="de-DE" sz="800" dirty="0" err="1">
                <a:solidFill>
                  <a:srgbClr val="00589C"/>
                </a:solidFill>
              </a:rPr>
              <a:t>density</a:t>
            </a:r>
            <a:r>
              <a:rPr lang="de-DE" sz="800" dirty="0">
                <a:solidFill>
                  <a:srgbClr val="00589C"/>
                </a:solidFill>
              </a:rPr>
              <a:t> (8574)</a:t>
            </a:r>
          </a:p>
          <a:p>
            <a:r>
              <a:rPr lang="de-DE" sz="800" dirty="0" err="1">
                <a:solidFill>
                  <a:srgbClr val="00589C"/>
                </a:solidFill>
              </a:rPr>
              <a:t>Latewood</a:t>
            </a:r>
            <a:r>
              <a:rPr lang="de-DE" sz="800" dirty="0">
                <a:solidFill>
                  <a:srgbClr val="00589C"/>
                </a:solidFill>
              </a:rPr>
              <a:t> </a:t>
            </a:r>
            <a:r>
              <a:rPr lang="de-DE" sz="800" dirty="0" err="1">
                <a:solidFill>
                  <a:srgbClr val="00589C"/>
                </a:solidFill>
              </a:rPr>
              <a:t>width</a:t>
            </a:r>
            <a:r>
              <a:rPr lang="de-DE" sz="800" dirty="0">
                <a:solidFill>
                  <a:srgbClr val="00589C"/>
                </a:solidFill>
              </a:rPr>
              <a:t> (13004)</a:t>
            </a:r>
          </a:p>
          <a:p>
            <a:endParaRPr lang="en-US" sz="800" dirty="0">
              <a:solidFill>
                <a:srgbClr val="00589C"/>
              </a:solidFill>
            </a:endParaRPr>
          </a:p>
        </p:txBody>
      </p:sp>
      <p:sp>
        <p:nvSpPr>
          <p:cNvPr id="6" name="Textfeld 5"/>
          <p:cNvSpPr txBox="1"/>
          <p:nvPr/>
        </p:nvSpPr>
        <p:spPr>
          <a:xfrm>
            <a:off x="4031940" y="0"/>
            <a:ext cx="4212468" cy="6370975"/>
          </a:xfrm>
          <a:prstGeom prst="rect">
            <a:avLst/>
          </a:prstGeom>
          <a:noFill/>
        </p:spPr>
        <p:txBody>
          <a:bodyPr wrap="square" rtlCol="0">
            <a:spAutoFit/>
          </a:bodyPr>
          <a:lstStyle/>
          <a:p>
            <a:r>
              <a:rPr lang="de-DE" sz="800" dirty="0" err="1">
                <a:solidFill>
                  <a:srgbClr val="00589C"/>
                </a:solidFill>
              </a:rPr>
              <a:t>Latitude</a:t>
            </a:r>
            <a:r>
              <a:rPr lang="de-DE" sz="800" dirty="0">
                <a:solidFill>
                  <a:srgbClr val="00589C"/>
                </a:solidFill>
              </a:rPr>
              <a:t> </a:t>
            </a:r>
            <a:r>
              <a:rPr lang="de-DE" sz="800" dirty="0" err="1">
                <a:solidFill>
                  <a:srgbClr val="00589C"/>
                </a:solidFill>
              </a:rPr>
              <a:t>of</a:t>
            </a:r>
            <a:r>
              <a:rPr lang="de-DE" sz="800" dirty="0">
                <a:solidFill>
                  <a:srgbClr val="00589C"/>
                </a:solidFill>
              </a:rPr>
              <a:t> </a:t>
            </a:r>
            <a:r>
              <a:rPr lang="de-DE" sz="800" dirty="0" err="1">
                <a:solidFill>
                  <a:srgbClr val="00589C"/>
                </a:solidFill>
              </a:rPr>
              <a:t>event</a:t>
            </a:r>
            <a:r>
              <a:rPr lang="de-DE" sz="800" dirty="0">
                <a:solidFill>
                  <a:srgbClr val="00589C"/>
                </a:solidFill>
              </a:rPr>
              <a:t> (17816)</a:t>
            </a:r>
          </a:p>
          <a:p>
            <a:r>
              <a:rPr lang="de-DE" sz="800" dirty="0" err="1">
                <a:solidFill>
                  <a:srgbClr val="00589C"/>
                </a:solidFill>
              </a:rPr>
              <a:t>Latitude</a:t>
            </a:r>
            <a:r>
              <a:rPr lang="de-DE" sz="800" dirty="0">
                <a:solidFill>
                  <a:srgbClr val="00589C"/>
                </a:solidFill>
              </a:rPr>
              <a:t>, </a:t>
            </a:r>
            <a:r>
              <a:rPr lang="de-DE" sz="800" dirty="0" err="1">
                <a:solidFill>
                  <a:srgbClr val="00589C"/>
                </a:solidFill>
              </a:rPr>
              <a:t>error</a:t>
            </a:r>
            <a:r>
              <a:rPr lang="de-DE" sz="800" dirty="0">
                <a:solidFill>
                  <a:srgbClr val="00589C"/>
                </a:solidFill>
              </a:rPr>
              <a:t> (5926)</a:t>
            </a:r>
          </a:p>
          <a:p>
            <a:r>
              <a:rPr lang="de-DE" sz="800" dirty="0" err="1">
                <a:solidFill>
                  <a:srgbClr val="00589C"/>
                </a:solidFill>
              </a:rPr>
              <a:t>Lithology</a:t>
            </a:r>
            <a:r>
              <a:rPr lang="de-DE" sz="800" dirty="0">
                <a:solidFill>
                  <a:srgbClr val="00589C"/>
                </a:solidFill>
              </a:rPr>
              <a:t>/</a:t>
            </a:r>
            <a:r>
              <a:rPr lang="de-DE" sz="800" dirty="0" err="1">
                <a:solidFill>
                  <a:srgbClr val="00589C"/>
                </a:solidFill>
              </a:rPr>
              <a:t>composition</a:t>
            </a:r>
            <a:r>
              <a:rPr lang="de-DE" sz="800" dirty="0">
                <a:solidFill>
                  <a:srgbClr val="00589C"/>
                </a:solidFill>
              </a:rPr>
              <a:t>/</a:t>
            </a:r>
            <a:r>
              <a:rPr lang="de-DE" sz="800" dirty="0" err="1">
                <a:solidFill>
                  <a:srgbClr val="00589C"/>
                </a:solidFill>
              </a:rPr>
              <a:t>facies</a:t>
            </a:r>
            <a:r>
              <a:rPr lang="de-DE" sz="800" dirty="0">
                <a:solidFill>
                  <a:srgbClr val="00589C"/>
                </a:solidFill>
              </a:rPr>
              <a:t>(5551)</a:t>
            </a:r>
          </a:p>
          <a:p>
            <a:r>
              <a:rPr lang="de-DE" sz="800" dirty="0">
                <a:solidFill>
                  <a:srgbClr val="00589C"/>
                </a:solidFill>
              </a:rPr>
              <a:t>Long-</a:t>
            </a:r>
            <a:r>
              <a:rPr lang="de-DE" sz="800" dirty="0" err="1">
                <a:solidFill>
                  <a:srgbClr val="00589C"/>
                </a:solidFill>
              </a:rPr>
              <a:t>wave</a:t>
            </a:r>
            <a:r>
              <a:rPr lang="de-DE" sz="800" dirty="0">
                <a:solidFill>
                  <a:srgbClr val="00589C"/>
                </a:solidFill>
              </a:rPr>
              <a:t> </a:t>
            </a:r>
            <a:r>
              <a:rPr lang="de-DE" sz="800" dirty="0" err="1">
                <a:solidFill>
                  <a:srgbClr val="00589C"/>
                </a:solidFill>
              </a:rPr>
              <a:t>downward</a:t>
            </a:r>
            <a:r>
              <a:rPr lang="de-DE" sz="800" dirty="0">
                <a:solidFill>
                  <a:srgbClr val="00589C"/>
                </a:solidFill>
              </a:rPr>
              <a:t> </a:t>
            </a:r>
            <a:r>
              <a:rPr lang="de-DE" sz="800" dirty="0" err="1">
                <a:solidFill>
                  <a:srgbClr val="00589C"/>
                </a:solidFill>
              </a:rPr>
              <a:t>radiation</a:t>
            </a:r>
            <a:r>
              <a:rPr lang="de-DE" sz="800" dirty="0">
                <a:solidFill>
                  <a:srgbClr val="00589C"/>
                </a:solidFill>
              </a:rPr>
              <a:t>(10049)</a:t>
            </a:r>
          </a:p>
          <a:p>
            <a:r>
              <a:rPr lang="de-DE" sz="800" dirty="0">
                <a:solidFill>
                  <a:srgbClr val="00589C"/>
                </a:solidFill>
              </a:rPr>
              <a:t>Long-</a:t>
            </a:r>
            <a:r>
              <a:rPr lang="de-DE" sz="800" dirty="0" err="1">
                <a:solidFill>
                  <a:srgbClr val="00589C"/>
                </a:solidFill>
              </a:rPr>
              <a:t>wave</a:t>
            </a:r>
            <a:r>
              <a:rPr lang="de-DE" sz="800" dirty="0">
                <a:solidFill>
                  <a:srgbClr val="00589C"/>
                </a:solidFill>
              </a:rPr>
              <a:t> </a:t>
            </a:r>
            <a:r>
              <a:rPr lang="de-DE" sz="800" dirty="0" err="1">
                <a:solidFill>
                  <a:srgbClr val="00589C"/>
                </a:solidFill>
              </a:rPr>
              <a:t>downward</a:t>
            </a:r>
            <a:r>
              <a:rPr lang="de-DE" sz="800" dirty="0">
                <a:solidFill>
                  <a:srgbClr val="00589C"/>
                </a:solidFill>
              </a:rPr>
              <a:t> </a:t>
            </a:r>
            <a:r>
              <a:rPr lang="de-DE" sz="800" dirty="0" err="1">
                <a:solidFill>
                  <a:srgbClr val="00589C"/>
                </a:solidFill>
              </a:rPr>
              <a:t>radiation</a:t>
            </a:r>
            <a:r>
              <a:rPr lang="de-DE" sz="800" dirty="0">
                <a:solidFill>
                  <a:srgbClr val="00589C"/>
                </a:solidFill>
              </a:rPr>
              <a:t>, </a:t>
            </a:r>
            <a:r>
              <a:rPr lang="de-DE" sz="800" dirty="0" err="1">
                <a:solidFill>
                  <a:srgbClr val="00589C"/>
                </a:solidFill>
              </a:rPr>
              <a:t>standard</a:t>
            </a:r>
            <a:r>
              <a:rPr lang="de-DE" sz="800" dirty="0">
                <a:solidFill>
                  <a:srgbClr val="00589C"/>
                </a:solidFill>
              </a:rPr>
              <a:t> </a:t>
            </a:r>
            <a:r>
              <a:rPr lang="de-DE" sz="800" dirty="0" err="1">
                <a:solidFill>
                  <a:srgbClr val="00589C"/>
                </a:solidFill>
              </a:rPr>
              <a:t>deviation</a:t>
            </a:r>
            <a:r>
              <a:rPr lang="de-DE" sz="800" dirty="0">
                <a:solidFill>
                  <a:srgbClr val="00589C"/>
                </a:solidFill>
              </a:rPr>
              <a:t> (6606)</a:t>
            </a:r>
          </a:p>
          <a:p>
            <a:r>
              <a:rPr lang="de-DE" sz="800" dirty="0" err="1">
                <a:solidFill>
                  <a:srgbClr val="00589C"/>
                </a:solidFill>
              </a:rPr>
              <a:t>Longitude</a:t>
            </a:r>
            <a:r>
              <a:rPr lang="de-DE" sz="800" dirty="0">
                <a:solidFill>
                  <a:srgbClr val="00589C"/>
                </a:solidFill>
              </a:rPr>
              <a:t> </a:t>
            </a:r>
            <a:r>
              <a:rPr lang="de-DE" sz="800" dirty="0" err="1">
                <a:solidFill>
                  <a:srgbClr val="00589C"/>
                </a:solidFill>
              </a:rPr>
              <a:t>of</a:t>
            </a:r>
            <a:r>
              <a:rPr lang="de-DE" sz="800" dirty="0">
                <a:solidFill>
                  <a:srgbClr val="00589C"/>
                </a:solidFill>
              </a:rPr>
              <a:t> </a:t>
            </a:r>
            <a:r>
              <a:rPr lang="de-DE" sz="800" dirty="0" err="1">
                <a:solidFill>
                  <a:srgbClr val="00589C"/>
                </a:solidFill>
              </a:rPr>
              <a:t>event</a:t>
            </a:r>
            <a:r>
              <a:rPr lang="de-DE" sz="800" dirty="0">
                <a:solidFill>
                  <a:srgbClr val="00589C"/>
                </a:solidFill>
              </a:rPr>
              <a:t> (17828)</a:t>
            </a:r>
          </a:p>
          <a:p>
            <a:r>
              <a:rPr lang="de-DE" sz="800" dirty="0" err="1">
                <a:solidFill>
                  <a:srgbClr val="00589C"/>
                </a:solidFill>
              </a:rPr>
              <a:t>Longitude</a:t>
            </a:r>
            <a:r>
              <a:rPr lang="de-DE" sz="800" dirty="0">
                <a:solidFill>
                  <a:srgbClr val="00589C"/>
                </a:solidFill>
              </a:rPr>
              <a:t>, </a:t>
            </a:r>
            <a:r>
              <a:rPr lang="de-DE" sz="800" dirty="0" err="1">
                <a:solidFill>
                  <a:srgbClr val="00589C"/>
                </a:solidFill>
              </a:rPr>
              <a:t>error</a:t>
            </a:r>
            <a:r>
              <a:rPr lang="de-DE" sz="800" dirty="0">
                <a:solidFill>
                  <a:srgbClr val="00589C"/>
                </a:solidFill>
              </a:rPr>
              <a:t> (5924)</a:t>
            </a:r>
          </a:p>
          <a:p>
            <a:r>
              <a:rPr lang="de-DE" sz="800" dirty="0">
                <a:solidFill>
                  <a:srgbClr val="00589C"/>
                </a:solidFill>
              </a:rPr>
              <a:t>Nitrate (11043)</a:t>
            </a:r>
          </a:p>
          <a:p>
            <a:r>
              <a:rPr lang="de-DE" sz="800" dirty="0">
                <a:solidFill>
                  <a:srgbClr val="00589C"/>
                </a:solidFill>
              </a:rPr>
              <a:t>Nitrite (9037)</a:t>
            </a:r>
          </a:p>
          <a:p>
            <a:r>
              <a:rPr lang="de-DE" sz="800" dirty="0">
                <a:solidFill>
                  <a:srgbClr val="00589C"/>
                </a:solidFill>
              </a:rPr>
              <a:t>Oxygen (16284)</a:t>
            </a:r>
          </a:p>
          <a:p>
            <a:r>
              <a:rPr lang="de-DE" sz="800" dirty="0">
                <a:solidFill>
                  <a:srgbClr val="00589C"/>
                </a:solidFill>
              </a:rPr>
              <a:t>Phosphate (13253)</a:t>
            </a:r>
          </a:p>
          <a:p>
            <a:r>
              <a:rPr lang="de-DE" sz="800" dirty="0" err="1">
                <a:solidFill>
                  <a:srgbClr val="00589C"/>
                </a:solidFill>
              </a:rPr>
              <a:t>Present</a:t>
            </a:r>
            <a:r>
              <a:rPr lang="de-DE" sz="800" dirty="0">
                <a:solidFill>
                  <a:srgbClr val="00589C"/>
                </a:solidFill>
              </a:rPr>
              <a:t> </a:t>
            </a:r>
            <a:r>
              <a:rPr lang="de-DE" sz="800" dirty="0" err="1">
                <a:solidFill>
                  <a:srgbClr val="00589C"/>
                </a:solidFill>
              </a:rPr>
              <a:t>weather</a:t>
            </a:r>
            <a:r>
              <a:rPr lang="de-DE" sz="800" dirty="0">
                <a:solidFill>
                  <a:srgbClr val="00589C"/>
                </a:solidFill>
              </a:rPr>
              <a:t> (6977)</a:t>
            </a:r>
          </a:p>
          <a:p>
            <a:r>
              <a:rPr lang="de-DE" sz="800" dirty="0" err="1">
                <a:solidFill>
                  <a:srgbClr val="00589C"/>
                </a:solidFill>
              </a:rPr>
              <a:t>Pressure</a:t>
            </a:r>
            <a:r>
              <a:rPr lang="de-DE" sz="800" dirty="0">
                <a:solidFill>
                  <a:srgbClr val="00589C"/>
                </a:solidFill>
              </a:rPr>
              <a:t> at </a:t>
            </a:r>
            <a:r>
              <a:rPr lang="de-DE" sz="800" dirty="0" err="1">
                <a:solidFill>
                  <a:srgbClr val="00589C"/>
                </a:solidFill>
              </a:rPr>
              <a:t>equilibration</a:t>
            </a:r>
            <a:r>
              <a:rPr lang="de-DE" sz="800" dirty="0">
                <a:solidFill>
                  <a:srgbClr val="00589C"/>
                </a:solidFill>
              </a:rPr>
              <a:t> (6778)</a:t>
            </a:r>
          </a:p>
          <a:p>
            <a:r>
              <a:rPr lang="de-DE" sz="800" dirty="0" err="1">
                <a:solidFill>
                  <a:srgbClr val="00589C"/>
                </a:solidFill>
              </a:rPr>
              <a:t>Pressure</a:t>
            </a:r>
            <a:r>
              <a:rPr lang="de-DE" sz="800" dirty="0">
                <a:solidFill>
                  <a:srgbClr val="00589C"/>
                </a:solidFill>
              </a:rPr>
              <a:t>, at </a:t>
            </a:r>
            <a:r>
              <a:rPr lang="de-DE" sz="800" dirty="0" err="1">
                <a:solidFill>
                  <a:srgbClr val="00589C"/>
                </a:solidFill>
              </a:rPr>
              <a:t>given</a:t>
            </a:r>
            <a:r>
              <a:rPr lang="de-DE" sz="800" dirty="0">
                <a:solidFill>
                  <a:srgbClr val="00589C"/>
                </a:solidFill>
              </a:rPr>
              <a:t> </a:t>
            </a:r>
            <a:r>
              <a:rPr lang="de-DE" sz="800" dirty="0" err="1">
                <a:solidFill>
                  <a:srgbClr val="00589C"/>
                </a:solidFill>
              </a:rPr>
              <a:t>altitude</a:t>
            </a:r>
            <a:r>
              <a:rPr lang="de-DE" sz="800" dirty="0">
                <a:solidFill>
                  <a:srgbClr val="00589C"/>
                </a:solidFill>
              </a:rPr>
              <a:t>(21002)</a:t>
            </a:r>
          </a:p>
          <a:p>
            <a:r>
              <a:rPr lang="de-DE" sz="800" dirty="0" err="1">
                <a:solidFill>
                  <a:srgbClr val="00589C"/>
                </a:solidFill>
              </a:rPr>
              <a:t>Pressure</a:t>
            </a:r>
            <a:r>
              <a:rPr lang="de-DE" sz="800" dirty="0">
                <a:solidFill>
                  <a:srgbClr val="00589C"/>
                </a:solidFill>
              </a:rPr>
              <a:t>, </a:t>
            </a:r>
            <a:r>
              <a:rPr lang="de-DE" sz="800" dirty="0" err="1">
                <a:solidFill>
                  <a:srgbClr val="00589C"/>
                </a:solidFill>
              </a:rPr>
              <a:t>atmospheric</a:t>
            </a:r>
            <a:r>
              <a:rPr lang="de-DE" sz="800" dirty="0">
                <a:solidFill>
                  <a:srgbClr val="00589C"/>
                </a:solidFill>
              </a:rPr>
              <a:t> (12161)</a:t>
            </a:r>
          </a:p>
          <a:p>
            <a:r>
              <a:rPr lang="de-DE" sz="800" dirty="0" err="1">
                <a:solidFill>
                  <a:srgbClr val="00589C"/>
                </a:solidFill>
              </a:rPr>
              <a:t>Pressure</a:t>
            </a:r>
            <a:r>
              <a:rPr lang="de-DE" sz="800" dirty="0">
                <a:solidFill>
                  <a:srgbClr val="00589C"/>
                </a:solidFill>
              </a:rPr>
              <a:t>, </a:t>
            </a:r>
            <a:r>
              <a:rPr lang="de-DE" sz="800" dirty="0" err="1">
                <a:solidFill>
                  <a:srgbClr val="00589C"/>
                </a:solidFill>
              </a:rPr>
              <a:t>atmospheric</a:t>
            </a:r>
            <a:r>
              <a:rPr lang="de-DE" sz="800" dirty="0">
                <a:solidFill>
                  <a:srgbClr val="00589C"/>
                </a:solidFill>
              </a:rPr>
              <a:t>, </a:t>
            </a:r>
            <a:r>
              <a:rPr lang="de-DE" sz="800" dirty="0" err="1">
                <a:solidFill>
                  <a:srgbClr val="00589C"/>
                </a:solidFill>
              </a:rPr>
              <a:t>interpolated</a:t>
            </a:r>
            <a:r>
              <a:rPr lang="de-DE" sz="800" dirty="0">
                <a:solidFill>
                  <a:srgbClr val="00589C"/>
                </a:solidFill>
              </a:rPr>
              <a:t> (9355)</a:t>
            </a:r>
          </a:p>
          <a:p>
            <a:r>
              <a:rPr lang="de-DE" sz="800" dirty="0" err="1">
                <a:solidFill>
                  <a:srgbClr val="00589C"/>
                </a:solidFill>
              </a:rPr>
              <a:t>Pressure</a:t>
            </a:r>
            <a:r>
              <a:rPr lang="de-DE" sz="800" dirty="0">
                <a:solidFill>
                  <a:srgbClr val="00589C"/>
                </a:solidFill>
              </a:rPr>
              <a:t>, </a:t>
            </a:r>
            <a:r>
              <a:rPr lang="de-DE" sz="800" dirty="0" err="1">
                <a:solidFill>
                  <a:srgbClr val="00589C"/>
                </a:solidFill>
              </a:rPr>
              <a:t>water</a:t>
            </a:r>
            <a:r>
              <a:rPr lang="de-DE" sz="800" dirty="0">
                <a:solidFill>
                  <a:srgbClr val="00589C"/>
                </a:solidFill>
              </a:rPr>
              <a:t> (21825)</a:t>
            </a:r>
          </a:p>
          <a:p>
            <a:r>
              <a:rPr lang="de-DE" sz="800" dirty="0">
                <a:solidFill>
                  <a:srgbClr val="00589C"/>
                </a:solidFill>
              </a:rPr>
              <a:t>Quality </a:t>
            </a:r>
            <a:r>
              <a:rPr lang="de-DE" sz="800" dirty="0" err="1">
                <a:solidFill>
                  <a:srgbClr val="00589C"/>
                </a:solidFill>
              </a:rPr>
              <a:t>flag</a:t>
            </a:r>
            <a:r>
              <a:rPr lang="de-DE" sz="800" dirty="0">
                <a:solidFill>
                  <a:srgbClr val="00589C"/>
                </a:solidFill>
              </a:rPr>
              <a:t> (8366)</a:t>
            </a:r>
          </a:p>
          <a:p>
            <a:r>
              <a:rPr lang="de-DE" sz="800" dirty="0">
                <a:solidFill>
                  <a:srgbClr val="00589C"/>
                </a:solidFill>
              </a:rPr>
              <a:t>Ring </a:t>
            </a:r>
            <a:r>
              <a:rPr lang="de-DE" sz="800" dirty="0" err="1">
                <a:solidFill>
                  <a:srgbClr val="00589C"/>
                </a:solidFill>
              </a:rPr>
              <a:t>width</a:t>
            </a:r>
            <a:r>
              <a:rPr lang="de-DE" sz="800" dirty="0">
                <a:solidFill>
                  <a:srgbClr val="00589C"/>
                </a:solidFill>
              </a:rPr>
              <a:t> (17849)</a:t>
            </a:r>
          </a:p>
          <a:p>
            <a:r>
              <a:rPr lang="de-DE" sz="800" dirty="0" err="1">
                <a:solidFill>
                  <a:srgbClr val="00589C"/>
                </a:solidFill>
              </a:rPr>
              <a:t>Salinity</a:t>
            </a:r>
            <a:r>
              <a:rPr lang="de-DE" sz="800" dirty="0">
                <a:solidFill>
                  <a:srgbClr val="00589C"/>
                </a:solidFill>
              </a:rPr>
              <a:t> (40147)</a:t>
            </a:r>
          </a:p>
          <a:p>
            <a:r>
              <a:rPr lang="de-DE" sz="800" dirty="0" err="1">
                <a:solidFill>
                  <a:srgbClr val="00589C"/>
                </a:solidFill>
              </a:rPr>
              <a:t>Salinity</a:t>
            </a:r>
            <a:r>
              <a:rPr lang="de-DE" sz="800" dirty="0">
                <a:solidFill>
                  <a:srgbClr val="00589C"/>
                </a:solidFill>
              </a:rPr>
              <a:t> (</a:t>
            </a:r>
            <a:r>
              <a:rPr lang="de-DE" sz="800" dirty="0" err="1">
                <a:solidFill>
                  <a:srgbClr val="00589C"/>
                </a:solidFill>
              </a:rPr>
              <a:t>PSU</a:t>
            </a:r>
            <a:r>
              <a:rPr lang="de-DE" sz="800" dirty="0">
                <a:solidFill>
                  <a:srgbClr val="00589C"/>
                </a:solidFill>
              </a:rPr>
              <a:t>) (6074)</a:t>
            </a:r>
          </a:p>
          <a:p>
            <a:r>
              <a:rPr lang="de-DE" sz="800" dirty="0" err="1">
                <a:solidFill>
                  <a:srgbClr val="00589C"/>
                </a:solidFill>
              </a:rPr>
              <a:t>Salinity</a:t>
            </a:r>
            <a:r>
              <a:rPr lang="de-DE" sz="800" dirty="0">
                <a:solidFill>
                  <a:srgbClr val="00589C"/>
                </a:solidFill>
              </a:rPr>
              <a:t>, </a:t>
            </a:r>
            <a:r>
              <a:rPr lang="de-DE" sz="800" dirty="0" err="1">
                <a:solidFill>
                  <a:srgbClr val="00589C"/>
                </a:solidFill>
              </a:rPr>
              <a:t>interpolated</a:t>
            </a:r>
            <a:r>
              <a:rPr lang="de-DE" sz="800" dirty="0">
                <a:solidFill>
                  <a:srgbClr val="00589C"/>
                </a:solidFill>
              </a:rPr>
              <a:t> (9343)</a:t>
            </a:r>
          </a:p>
          <a:p>
            <a:r>
              <a:rPr lang="de-DE" sz="800" dirty="0">
                <a:solidFill>
                  <a:srgbClr val="00589C"/>
                </a:solidFill>
              </a:rPr>
              <a:t>Sample ID (6212)</a:t>
            </a:r>
          </a:p>
          <a:p>
            <a:r>
              <a:rPr lang="de-DE" sz="800" dirty="0">
                <a:solidFill>
                  <a:srgbClr val="00589C"/>
                </a:solidFill>
              </a:rPr>
              <a:t>Sample </a:t>
            </a:r>
            <a:r>
              <a:rPr lang="de-DE" sz="800" dirty="0" err="1">
                <a:solidFill>
                  <a:srgbClr val="00589C"/>
                </a:solidFill>
              </a:rPr>
              <a:t>code</a:t>
            </a:r>
            <a:r>
              <a:rPr lang="de-DE" sz="800" dirty="0">
                <a:solidFill>
                  <a:srgbClr val="00589C"/>
                </a:solidFill>
              </a:rPr>
              <a:t>/</a:t>
            </a:r>
            <a:r>
              <a:rPr lang="de-DE" sz="800" dirty="0" err="1">
                <a:solidFill>
                  <a:srgbClr val="00589C"/>
                </a:solidFill>
              </a:rPr>
              <a:t>label</a:t>
            </a:r>
            <a:r>
              <a:rPr lang="de-DE" sz="800" dirty="0">
                <a:solidFill>
                  <a:srgbClr val="00589C"/>
                </a:solidFill>
              </a:rPr>
              <a:t> (77271)</a:t>
            </a:r>
          </a:p>
          <a:p>
            <a:r>
              <a:rPr lang="de-DE" sz="800" dirty="0" err="1">
                <a:solidFill>
                  <a:srgbClr val="00589C"/>
                </a:solidFill>
              </a:rPr>
              <a:t>Sea</a:t>
            </a:r>
            <a:r>
              <a:rPr lang="de-DE" sz="800" dirty="0">
                <a:solidFill>
                  <a:srgbClr val="00589C"/>
                </a:solidFill>
              </a:rPr>
              <a:t> </a:t>
            </a:r>
            <a:r>
              <a:rPr lang="de-DE" sz="800" dirty="0" err="1">
                <a:solidFill>
                  <a:srgbClr val="00589C"/>
                </a:solidFill>
              </a:rPr>
              <a:t>level</a:t>
            </a:r>
            <a:r>
              <a:rPr lang="de-DE" sz="800" dirty="0">
                <a:solidFill>
                  <a:srgbClr val="00589C"/>
                </a:solidFill>
              </a:rPr>
              <a:t> (19494)</a:t>
            </a:r>
          </a:p>
          <a:p>
            <a:r>
              <a:rPr lang="de-DE" sz="800" dirty="0">
                <a:solidFill>
                  <a:srgbClr val="00589C"/>
                </a:solidFill>
              </a:rPr>
              <a:t>Short-</a:t>
            </a:r>
            <a:r>
              <a:rPr lang="de-DE" sz="800" dirty="0" err="1">
                <a:solidFill>
                  <a:srgbClr val="00589C"/>
                </a:solidFill>
              </a:rPr>
              <a:t>wave</a:t>
            </a:r>
            <a:r>
              <a:rPr lang="de-DE" sz="800" dirty="0">
                <a:solidFill>
                  <a:srgbClr val="00589C"/>
                </a:solidFill>
              </a:rPr>
              <a:t> </a:t>
            </a:r>
            <a:r>
              <a:rPr lang="de-DE" sz="800" dirty="0" err="1">
                <a:solidFill>
                  <a:srgbClr val="00589C"/>
                </a:solidFill>
              </a:rPr>
              <a:t>downward</a:t>
            </a:r>
            <a:r>
              <a:rPr lang="de-DE" sz="800" dirty="0">
                <a:solidFill>
                  <a:srgbClr val="00589C"/>
                </a:solidFill>
              </a:rPr>
              <a:t> (GLOBAL) </a:t>
            </a:r>
            <a:r>
              <a:rPr lang="de-DE" sz="800" dirty="0" err="1">
                <a:solidFill>
                  <a:srgbClr val="00589C"/>
                </a:solidFill>
              </a:rPr>
              <a:t>radiation</a:t>
            </a:r>
            <a:r>
              <a:rPr lang="de-DE" sz="800" dirty="0">
                <a:solidFill>
                  <a:srgbClr val="00589C"/>
                </a:solidFill>
              </a:rPr>
              <a:t> (10501)</a:t>
            </a:r>
          </a:p>
          <a:p>
            <a:r>
              <a:rPr lang="de-DE" sz="800" dirty="0">
                <a:solidFill>
                  <a:srgbClr val="00589C"/>
                </a:solidFill>
              </a:rPr>
              <a:t>Short-</a:t>
            </a:r>
            <a:r>
              <a:rPr lang="de-DE" sz="800" dirty="0" err="1">
                <a:solidFill>
                  <a:srgbClr val="00589C"/>
                </a:solidFill>
              </a:rPr>
              <a:t>wave</a:t>
            </a:r>
            <a:r>
              <a:rPr lang="de-DE" sz="800" dirty="0">
                <a:solidFill>
                  <a:srgbClr val="00589C"/>
                </a:solidFill>
              </a:rPr>
              <a:t> </a:t>
            </a:r>
            <a:r>
              <a:rPr lang="de-DE" sz="800" dirty="0" err="1">
                <a:solidFill>
                  <a:srgbClr val="00589C"/>
                </a:solidFill>
              </a:rPr>
              <a:t>downward</a:t>
            </a:r>
            <a:r>
              <a:rPr lang="de-DE" sz="800" dirty="0">
                <a:solidFill>
                  <a:srgbClr val="00589C"/>
                </a:solidFill>
              </a:rPr>
              <a:t> (GLOBAL) </a:t>
            </a:r>
            <a:r>
              <a:rPr lang="de-DE" sz="800" dirty="0" err="1">
                <a:solidFill>
                  <a:srgbClr val="00589C"/>
                </a:solidFill>
              </a:rPr>
              <a:t>radiation</a:t>
            </a:r>
            <a:r>
              <a:rPr lang="de-DE" sz="800" dirty="0">
                <a:solidFill>
                  <a:srgbClr val="00589C"/>
                </a:solidFill>
              </a:rPr>
              <a:t>, </a:t>
            </a:r>
            <a:r>
              <a:rPr lang="de-DE" sz="800" dirty="0" err="1">
                <a:solidFill>
                  <a:srgbClr val="00589C"/>
                </a:solidFill>
              </a:rPr>
              <a:t>standard</a:t>
            </a:r>
            <a:r>
              <a:rPr lang="de-DE" sz="800" dirty="0">
                <a:solidFill>
                  <a:srgbClr val="00589C"/>
                </a:solidFill>
              </a:rPr>
              <a:t> </a:t>
            </a:r>
            <a:r>
              <a:rPr lang="de-DE" sz="800" dirty="0" err="1">
                <a:solidFill>
                  <a:srgbClr val="00589C"/>
                </a:solidFill>
              </a:rPr>
              <a:t>deviation</a:t>
            </a:r>
            <a:r>
              <a:rPr lang="de-DE" sz="800" dirty="0">
                <a:solidFill>
                  <a:srgbClr val="00589C"/>
                </a:solidFill>
              </a:rPr>
              <a:t> (6558)</a:t>
            </a:r>
          </a:p>
          <a:p>
            <a:r>
              <a:rPr lang="de-DE" sz="800" dirty="0">
                <a:solidFill>
                  <a:srgbClr val="00589C"/>
                </a:solidFill>
              </a:rPr>
              <a:t>Silicate (13642)</a:t>
            </a:r>
          </a:p>
          <a:p>
            <a:r>
              <a:rPr lang="de-DE" sz="800" dirty="0">
                <a:solidFill>
                  <a:srgbClr val="00589C"/>
                </a:solidFill>
              </a:rPr>
              <a:t>Snow type (5521)</a:t>
            </a:r>
          </a:p>
          <a:p>
            <a:r>
              <a:rPr lang="de-DE" sz="800" dirty="0">
                <a:solidFill>
                  <a:srgbClr val="00589C"/>
                </a:solidFill>
              </a:rPr>
              <a:t>Station </a:t>
            </a:r>
            <a:r>
              <a:rPr lang="de-DE" sz="800" dirty="0" err="1">
                <a:solidFill>
                  <a:srgbClr val="00589C"/>
                </a:solidFill>
              </a:rPr>
              <a:t>pressure</a:t>
            </a:r>
            <a:r>
              <a:rPr lang="de-DE" sz="800" dirty="0">
                <a:solidFill>
                  <a:srgbClr val="00589C"/>
                </a:solidFill>
              </a:rPr>
              <a:t> (8288)</a:t>
            </a:r>
          </a:p>
          <a:p>
            <a:r>
              <a:rPr lang="de-DE" sz="800" dirty="0">
                <a:solidFill>
                  <a:srgbClr val="00589C"/>
                </a:solidFill>
              </a:rPr>
              <a:t>Strontium (5769)</a:t>
            </a:r>
          </a:p>
          <a:p>
            <a:r>
              <a:rPr lang="de-DE" sz="800" dirty="0" err="1">
                <a:solidFill>
                  <a:srgbClr val="00589C"/>
                </a:solidFill>
              </a:rPr>
              <a:t>Temperature</a:t>
            </a:r>
            <a:r>
              <a:rPr lang="de-DE" sz="800" dirty="0">
                <a:solidFill>
                  <a:srgbClr val="00589C"/>
                </a:solidFill>
              </a:rPr>
              <a:t> at </a:t>
            </a:r>
            <a:r>
              <a:rPr lang="de-DE" sz="800" dirty="0" err="1">
                <a:solidFill>
                  <a:srgbClr val="00589C"/>
                </a:solidFill>
              </a:rPr>
              <a:t>equilibration</a:t>
            </a:r>
            <a:r>
              <a:rPr lang="de-DE" sz="800" dirty="0">
                <a:solidFill>
                  <a:srgbClr val="00589C"/>
                </a:solidFill>
              </a:rPr>
              <a:t>(8282)</a:t>
            </a:r>
          </a:p>
          <a:p>
            <a:r>
              <a:rPr lang="de-DE" sz="800" dirty="0" err="1">
                <a:solidFill>
                  <a:srgbClr val="00589C"/>
                </a:solidFill>
              </a:rPr>
              <a:t>Temperature</a:t>
            </a:r>
            <a:r>
              <a:rPr lang="de-DE" sz="800" dirty="0">
                <a:solidFill>
                  <a:srgbClr val="00589C"/>
                </a:solidFill>
              </a:rPr>
              <a:t>, </a:t>
            </a:r>
            <a:r>
              <a:rPr lang="de-DE" sz="800" dirty="0" err="1">
                <a:solidFill>
                  <a:srgbClr val="00589C"/>
                </a:solidFill>
              </a:rPr>
              <a:t>air</a:t>
            </a:r>
            <a:r>
              <a:rPr lang="de-DE" sz="800" dirty="0">
                <a:solidFill>
                  <a:srgbClr val="00589C"/>
                </a:solidFill>
              </a:rPr>
              <a:t> (28943)</a:t>
            </a:r>
          </a:p>
          <a:p>
            <a:r>
              <a:rPr lang="de-DE" sz="800" dirty="0" err="1">
                <a:solidFill>
                  <a:srgbClr val="00589C"/>
                </a:solidFill>
              </a:rPr>
              <a:t>Temperature</a:t>
            </a:r>
            <a:r>
              <a:rPr lang="de-DE" sz="800" dirty="0">
                <a:solidFill>
                  <a:srgbClr val="00589C"/>
                </a:solidFill>
              </a:rPr>
              <a:t>, </a:t>
            </a:r>
            <a:r>
              <a:rPr lang="de-DE" sz="800" dirty="0" err="1">
                <a:solidFill>
                  <a:srgbClr val="00589C"/>
                </a:solidFill>
              </a:rPr>
              <a:t>water</a:t>
            </a:r>
            <a:r>
              <a:rPr lang="de-DE" sz="800" dirty="0">
                <a:solidFill>
                  <a:srgbClr val="00589C"/>
                </a:solidFill>
              </a:rPr>
              <a:t> (69468)</a:t>
            </a:r>
          </a:p>
          <a:p>
            <a:r>
              <a:rPr lang="de-DE" sz="800" dirty="0" err="1">
                <a:solidFill>
                  <a:srgbClr val="00589C"/>
                </a:solidFill>
              </a:rPr>
              <a:t>Turb_Turner</a:t>
            </a:r>
            <a:r>
              <a:rPr lang="de-DE" sz="800" dirty="0">
                <a:solidFill>
                  <a:srgbClr val="00589C"/>
                </a:solidFill>
              </a:rPr>
              <a:t> (</a:t>
            </a:r>
            <a:r>
              <a:rPr lang="de-DE" sz="800" dirty="0" err="1">
                <a:solidFill>
                  <a:srgbClr val="00589C"/>
                </a:solidFill>
              </a:rPr>
              <a:t>arb</a:t>
            </a:r>
            <a:r>
              <a:rPr lang="de-DE" sz="800" dirty="0">
                <a:solidFill>
                  <a:srgbClr val="00589C"/>
                </a:solidFill>
              </a:rPr>
              <a:t>. </a:t>
            </a:r>
            <a:r>
              <a:rPr lang="de-DE" sz="800" dirty="0" err="1">
                <a:solidFill>
                  <a:srgbClr val="00589C"/>
                </a:solidFill>
              </a:rPr>
              <a:t>units</a:t>
            </a:r>
            <a:r>
              <a:rPr lang="de-DE" sz="800" dirty="0">
                <a:solidFill>
                  <a:srgbClr val="00589C"/>
                </a:solidFill>
              </a:rPr>
              <a:t>) (6053)</a:t>
            </a:r>
          </a:p>
          <a:p>
            <a:r>
              <a:rPr lang="de-DE" sz="800" dirty="0">
                <a:solidFill>
                  <a:srgbClr val="00589C"/>
                </a:solidFill>
              </a:rPr>
              <a:t>Uniform </a:t>
            </a:r>
            <a:r>
              <a:rPr lang="de-DE" sz="800" dirty="0" err="1">
                <a:solidFill>
                  <a:srgbClr val="00589C"/>
                </a:solidFill>
              </a:rPr>
              <a:t>resource</a:t>
            </a:r>
            <a:r>
              <a:rPr lang="de-DE" sz="800" dirty="0">
                <a:solidFill>
                  <a:srgbClr val="00589C"/>
                </a:solidFill>
              </a:rPr>
              <a:t> </a:t>
            </a:r>
            <a:r>
              <a:rPr lang="de-DE" sz="800" dirty="0" err="1">
                <a:solidFill>
                  <a:srgbClr val="00589C"/>
                </a:solidFill>
              </a:rPr>
              <a:t>locator</a:t>
            </a:r>
            <a:r>
              <a:rPr lang="de-DE" sz="800" dirty="0">
                <a:solidFill>
                  <a:srgbClr val="00589C"/>
                </a:solidFill>
              </a:rPr>
              <a:t>/link </a:t>
            </a:r>
            <a:r>
              <a:rPr lang="de-DE" sz="800" dirty="0" err="1">
                <a:solidFill>
                  <a:srgbClr val="00589C"/>
                </a:solidFill>
              </a:rPr>
              <a:t>to</a:t>
            </a:r>
            <a:r>
              <a:rPr lang="de-DE" sz="800" dirty="0">
                <a:solidFill>
                  <a:srgbClr val="00589C"/>
                </a:solidFill>
              </a:rPr>
              <a:t> </a:t>
            </a:r>
            <a:r>
              <a:rPr lang="de-DE" sz="800" dirty="0" err="1">
                <a:solidFill>
                  <a:srgbClr val="00589C"/>
                </a:solidFill>
              </a:rPr>
              <a:t>image</a:t>
            </a:r>
            <a:r>
              <a:rPr lang="de-DE" sz="800" dirty="0">
                <a:solidFill>
                  <a:srgbClr val="00589C"/>
                </a:solidFill>
              </a:rPr>
              <a:t> (5646)</a:t>
            </a:r>
          </a:p>
          <a:p>
            <a:r>
              <a:rPr lang="de-DE" sz="800" dirty="0" err="1">
                <a:solidFill>
                  <a:srgbClr val="00589C"/>
                </a:solidFill>
              </a:rPr>
              <a:t>WaterTemp_Aanderaa</a:t>
            </a:r>
            <a:r>
              <a:rPr lang="de-DE" sz="800" dirty="0">
                <a:solidFill>
                  <a:srgbClr val="00589C"/>
                </a:solidFill>
              </a:rPr>
              <a:t> (°C)(6056)</a:t>
            </a:r>
          </a:p>
          <a:p>
            <a:r>
              <a:rPr lang="de-DE" sz="800" dirty="0" err="1">
                <a:solidFill>
                  <a:srgbClr val="00589C"/>
                </a:solidFill>
              </a:rPr>
              <a:t>WaterTemp_FSI</a:t>
            </a:r>
            <a:r>
              <a:rPr lang="de-DE" sz="800" dirty="0">
                <a:solidFill>
                  <a:srgbClr val="00589C"/>
                </a:solidFill>
              </a:rPr>
              <a:t> (°C) (6053)</a:t>
            </a:r>
          </a:p>
          <a:p>
            <a:r>
              <a:rPr lang="de-DE" sz="800" dirty="0" err="1">
                <a:solidFill>
                  <a:srgbClr val="00589C"/>
                </a:solidFill>
              </a:rPr>
              <a:t>WaterTemp_Turner</a:t>
            </a:r>
            <a:r>
              <a:rPr lang="de-DE" sz="800" dirty="0">
                <a:solidFill>
                  <a:srgbClr val="00589C"/>
                </a:solidFill>
              </a:rPr>
              <a:t> (°C) (6056)</a:t>
            </a:r>
          </a:p>
          <a:p>
            <a:r>
              <a:rPr lang="de-DE" sz="800" dirty="0">
                <a:solidFill>
                  <a:srgbClr val="00589C"/>
                </a:solidFill>
              </a:rPr>
              <a:t>Wind </a:t>
            </a:r>
            <a:r>
              <a:rPr lang="de-DE" sz="800" dirty="0" err="1">
                <a:solidFill>
                  <a:srgbClr val="00589C"/>
                </a:solidFill>
              </a:rPr>
              <a:t>direction</a:t>
            </a:r>
            <a:r>
              <a:rPr lang="de-DE" sz="800" dirty="0">
                <a:solidFill>
                  <a:srgbClr val="00589C"/>
                </a:solidFill>
              </a:rPr>
              <a:t> (30304)</a:t>
            </a:r>
          </a:p>
          <a:p>
            <a:r>
              <a:rPr lang="de-DE" sz="800" dirty="0">
                <a:solidFill>
                  <a:srgbClr val="00589C"/>
                </a:solidFill>
              </a:rPr>
              <a:t>Wind </a:t>
            </a:r>
            <a:r>
              <a:rPr lang="de-DE" sz="800" dirty="0" err="1">
                <a:solidFill>
                  <a:srgbClr val="00589C"/>
                </a:solidFill>
              </a:rPr>
              <a:t>direction</a:t>
            </a:r>
            <a:r>
              <a:rPr lang="de-DE" sz="800" dirty="0">
                <a:solidFill>
                  <a:srgbClr val="00589C"/>
                </a:solidFill>
              </a:rPr>
              <a:t> </a:t>
            </a:r>
            <a:r>
              <a:rPr lang="de-DE" sz="800" dirty="0" err="1">
                <a:solidFill>
                  <a:srgbClr val="00589C"/>
                </a:solidFill>
              </a:rPr>
              <a:t>description</a:t>
            </a:r>
            <a:r>
              <a:rPr lang="de-DE" sz="800" dirty="0">
                <a:solidFill>
                  <a:srgbClr val="00589C"/>
                </a:solidFill>
              </a:rPr>
              <a:t> (5492)</a:t>
            </a:r>
          </a:p>
          <a:p>
            <a:r>
              <a:rPr lang="de-DE" sz="800" dirty="0">
                <a:solidFill>
                  <a:srgbClr val="00589C"/>
                </a:solidFill>
              </a:rPr>
              <a:t>Wind </a:t>
            </a:r>
            <a:r>
              <a:rPr lang="de-DE" sz="800" dirty="0" err="1">
                <a:solidFill>
                  <a:srgbClr val="00589C"/>
                </a:solidFill>
              </a:rPr>
              <a:t>speed</a:t>
            </a:r>
            <a:r>
              <a:rPr lang="de-DE" sz="800" dirty="0">
                <a:solidFill>
                  <a:srgbClr val="00589C"/>
                </a:solidFill>
              </a:rPr>
              <a:t> (30533)</a:t>
            </a:r>
          </a:p>
          <a:p>
            <a:r>
              <a:rPr lang="de-DE" sz="800" dirty="0" err="1">
                <a:solidFill>
                  <a:srgbClr val="00589C"/>
                </a:solidFill>
              </a:rPr>
              <a:t>chlorophyll_concentration_in_sea_water</a:t>
            </a:r>
            <a:r>
              <a:rPr lang="de-DE" sz="800" dirty="0">
                <a:solidFill>
                  <a:srgbClr val="00589C"/>
                </a:solidFill>
              </a:rPr>
              <a:t> (mg/m**3) (6118)</a:t>
            </a:r>
          </a:p>
          <a:p>
            <a:r>
              <a:rPr lang="de-DE" sz="800" dirty="0" err="1">
                <a:solidFill>
                  <a:srgbClr val="00589C"/>
                </a:solidFill>
              </a:rPr>
              <a:t>fractional_saturation_of_oxygen_in_sea_water</a:t>
            </a:r>
            <a:r>
              <a:rPr lang="de-DE" sz="800" dirty="0">
                <a:solidFill>
                  <a:srgbClr val="00589C"/>
                </a:solidFill>
              </a:rPr>
              <a:t> (%) (6531)</a:t>
            </a:r>
          </a:p>
          <a:p>
            <a:r>
              <a:rPr lang="de-DE" sz="800" dirty="0">
                <a:solidFill>
                  <a:srgbClr val="00589C"/>
                </a:solidFill>
              </a:rPr>
              <a:t>pH (6628)</a:t>
            </a:r>
          </a:p>
          <a:p>
            <a:r>
              <a:rPr lang="de-DE" sz="800" dirty="0" err="1">
                <a:solidFill>
                  <a:srgbClr val="00589C"/>
                </a:solidFill>
              </a:rPr>
              <a:t>sea_surface_salinity</a:t>
            </a:r>
            <a:r>
              <a:rPr lang="de-DE" sz="800" dirty="0">
                <a:solidFill>
                  <a:srgbClr val="00589C"/>
                </a:solidFill>
              </a:rPr>
              <a:t> (</a:t>
            </a:r>
            <a:r>
              <a:rPr lang="de-DE" sz="800" dirty="0" err="1">
                <a:solidFill>
                  <a:srgbClr val="00589C"/>
                </a:solidFill>
              </a:rPr>
              <a:t>PSU</a:t>
            </a:r>
            <a:r>
              <a:rPr lang="de-DE" sz="800" dirty="0">
                <a:solidFill>
                  <a:srgbClr val="00589C"/>
                </a:solidFill>
              </a:rPr>
              <a:t>)(6444)</a:t>
            </a:r>
          </a:p>
          <a:p>
            <a:r>
              <a:rPr lang="de-DE" sz="800" dirty="0" err="1">
                <a:solidFill>
                  <a:srgbClr val="00589C"/>
                </a:solidFill>
              </a:rPr>
              <a:t>sea_surface_temperature</a:t>
            </a:r>
            <a:r>
              <a:rPr lang="de-DE" sz="800" dirty="0">
                <a:solidFill>
                  <a:srgbClr val="00589C"/>
                </a:solidFill>
              </a:rPr>
              <a:t> (°C)(6949)</a:t>
            </a:r>
          </a:p>
          <a:p>
            <a:r>
              <a:rPr lang="de-DE" sz="800" dirty="0" err="1">
                <a:solidFill>
                  <a:srgbClr val="00589C"/>
                </a:solidFill>
              </a:rPr>
              <a:t>sea_water_turbidity</a:t>
            </a:r>
            <a:r>
              <a:rPr lang="de-DE" sz="800" dirty="0">
                <a:solidFill>
                  <a:srgbClr val="00589C"/>
                </a:solidFill>
              </a:rPr>
              <a:t> (</a:t>
            </a:r>
            <a:r>
              <a:rPr lang="de-DE" sz="800" dirty="0" err="1">
                <a:solidFill>
                  <a:srgbClr val="00589C"/>
                </a:solidFill>
              </a:rPr>
              <a:t>arb</a:t>
            </a:r>
            <a:r>
              <a:rPr lang="de-DE" sz="800" dirty="0">
                <a:solidFill>
                  <a:srgbClr val="00589C"/>
                </a:solidFill>
              </a:rPr>
              <a:t>. </a:t>
            </a:r>
            <a:r>
              <a:rPr lang="de-DE" sz="800" dirty="0" err="1">
                <a:solidFill>
                  <a:srgbClr val="00589C"/>
                </a:solidFill>
              </a:rPr>
              <a:t>units</a:t>
            </a:r>
            <a:r>
              <a:rPr lang="de-DE" sz="800" dirty="0">
                <a:solidFill>
                  <a:srgbClr val="00589C"/>
                </a:solidFill>
              </a:rPr>
              <a:t>)(6053)</a:t>
            </a:r>
          </a:p>
          <a:p>
            <a:r>
              <a:rPr lang="de-DE" sz="800" dirty="0">
                <a:solidFill>
                  <a:srgbClr val="00589C"/>
                </a:solidFill>
              </a:rPr>
              <a:t>xCO2 (</a:t>
            </a:r>
            <a:r>
              <a:rPr lang="de-DE" sz="800" dirty="0" err="1">
                <a:solidFill>
                  <a:srgbClr val="00589C"/>
                </a:solidFill>
              </a:rPr>
              <a:t>air</a:t>
            </a:r>
            <a:r>
              <a:rPr lang="de-DE" sz="800" dirty="0">
                <a:solidFill>
                  <a:srgbClr val="00589C"/>
                </a:solidFill>
              </a:rPr>
              <a:t>), </a:t>
            </a:r>
            <a:r>
              <a:rPr lang="de-DE" sz="800" dirty="0" err="1">
                <a:solidFill>
                  <a:srgbClr val="00589C"/>
                </a:solidFill>
              </a:rPr>
              <a:t>interpolated</a:t>
            </a:r>
            <a:r>
              <a:rPr lang="de-DE" sz="800" dirty="0">
                <a:solidFill>
                  <a:srgbClr val="00589C"/>
                </a:solidFill>
              </a:rPr>
              <a:t> (6866)</a:t>
            </a:r>
          </a:p>
          <a:p>
            <a:r>
              <a:rPr lang="de-DE" sz="800" dirty="0">
                <a:solidFill>
                  <a:srgbClr val="00589C"/>
                </a:solidFill>
              </a:rPr>
              <a:t>xCO2 (</a:t>
            </a:r>
            <a:r>
              <a:rPr lang="de-DE" sz="800" dirty="0" err="1">
                <a:solidFill>
                  <a:srgbClr val="00589C"/>
                </a:solidFill>
              </a:rPr>
              <a:t>water</a:t>
            </a:r>
            <a:r>
              <a:rPr lang="de-DE" sz="800" dirty="0">
                <a:solidFill>
                  <a:srgbClr val="00589C"/>
                </a:solidFill>
              </a:rPr>
              <a:t>) at </a:t>
            </a:r>
            <a:r>
              <a:rPr lang="de-DE" sz="800" dirty="0" err="1">
                <a:solidFill>
                  <a:srgbClr val="00589C"/>
                </a:solidFill>
              </a:rPr>
              <a:t>equilibrator</a:t>
            </a:r>
            <a:r>
              <a:rPr lang="de-DE" sz="800" dirty="0">
                <a:solidFill>
                  <a:srgbClr val="00589C"/>
                </a:solidFill>
              </a:rPr>
              <a:t> </a:t>
            </a:r>
            <a:r>
              <a:rPr lang="de-DE" sz="800" dirty="0" err="1">
                <a:solidFill>
                  <a:srgbClr val="00589C"/>
                </a:solidFill>
              </a:rPr>
              <a:t>temperature</a:t>
            </a:r>
            <a:r>
              <a:rPr lang="de-DE" sz="800" dirty="0">
                <a:solidFill>
                  <a:srgbClr val="00589C"/>
                </a:solidFill>
              </a:rPr>
              <a:t> (dry </a:t>
            </a:r>
            <a:r>
              <a:rPr lang="de-DE" sz="800" dirty="0" err="1">
                <a:solidFill>
                  <a:srgbClr val="00589C"/>
                </a:solidFill>
              </a:rPr>
              <a:t>air</a:t>
            </a:r>
            <a:r>
              <a:rPr lang="de-DE" sz="800" dirty="0">
                <a:solidFill>
                  <a:srgbClr val="00589C"/>
                </a:solidFill>
              </a:rPr>
              <a:t>) (7557</a:t>
            </a:r>
            <a:r>
              <a:rPr lang="de-DE" sz="800" dirty="0" smtClean="0">
                <a:solidFill>
                  <a:srgbClr val="00589C"/>
                </a:solidFill>
              </a:rPr>
              <a:t>)</a:t>
            </a:r>
            <a:endParaRPr lang="de-DE" sz="800" dirty="0">
              <a:solidFill>
                <a:srgbClr val="00589C"/>
              </a:solidFill>
            </a:endParaRPr>
          </a:p>
        </p:txBody>
      </p:sp>
      <p:sp>
        <p:nvSpPr>
          <p:cNvPr id="8" name="Textfeld 7"/>
          <p:cNvSpPr txBox="1"/>
          <p:nvPr/>
        </p:nvSpPr>
        <p:spPr>
          <a:xfrm>
            <a:off x="1655676" y="2132856"/>
            <a:ext cx="5043432" cy="1569660"/>
          </a:xfrm>
          <a:prstGeom prst="rect">
            <a:avLst/>
          </a:prstGeom>
          <a:noFill/>
        </p:spPr>
        <p:txBody>
          <a:bodyPr wrap="none" rtlCol="0">
            <a:spAutoFit/>
          </a:bodyPr>
          <a:lstStyle/>
          <a:p>
            <a:r>
              <a:rPr lang="en-US" sz="9600" dirty="0" smtClean="0">
                <a:solidFill>
                  <a:srgbClr val="00589C"/>
                </a:solidFill>
              </a:rPr>
              <a:t>Metadata</a:t>
            </a:r>
            <a:endParaRPr lang="en-US" sz="9600" dirty="0">
              <a:solidFill>
                <a:srgbClr val="00589C"/>
              </a:solidFill>
            </a:endParaRPr>
          </a:p>
        </p:txBody>
      </p:sp>
    </p:spTree>
    <p:extLst>
      <p:ext uri="{BB962C8B-B14F-4D97-AF65-F5344CB8AC3E}">
        <p14:creationId xmlns:p14="http://schemas.microsoft.com/office/powerpoint/2010/main" val="166344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srcRect t="7963" r="25703" b="35758"/>
          <a:stretch/>
        </p:blipFill>
        <p:spPr>
          <a:xfrm>
            <a:off x="11038" y="368660"/>
            <a:ext cx="8892988" cy="3789210"/>
          </a:xfrm>
          <a:prstGeom prst="rect">
            <a:avLst/>
          </a:prstGeom>
        </p:spPr>
      </p:pic>
      <p:sp>
        <p:nvSpPr>
          <p:cNvPr id="5" name="Textfeld 4"/>
          <p:cNvSpPr txBox="1"/>
          <p:nvPr/>
        </p:nvSpPr>
        <p:spPr>
          <a:xfrm>
            <a:off x="287525" y="4545124"/>
            <a:ext cx="8856476" cy="646331"/>
          </a:xfrm>
          <a:prstGeom prst="rect">
            <a:avLst/>
          </a:prstGeom>
          <a:noFill/>
        </p:spPr>
        <p:txBody>
          <a:bodyPr wrap="square" rtlCol="0">
            <a:spAutoFit/>
          </a:bodyPr>
          <a:lstStyle/>
          <a:p>
            <a:r>
              <a:rPr lang="en-US" sz="3600" dirty="0" smtClean="0">
                <a:solidFill>
                  <a:srgbClr val="00589C"/>
                </a:solidFill>
              </a:rPr>
              <a:t>Only three parameters from three providers!</a:t>
            </a:r>
          </a:p>
        </p:txBody>
      </p:sp>
      <p:sp>
        <p:nvSpPr>
          <p:cNvPr id="6" name="Rechteck 5"/>
          <p:cNvSpPr/>
          <p:nvPr/>
        </p:nvSpPr>
        <p:spPr>
          <a:xfrm>
            <a:off x="1007604" y="2636912"/>
            <a:ext cx="4572508" cy="162018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7546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srcRect t="7963" r="25703" b="35758"/>
          <a:stretch/>
        </p:blipFill>
        <p:spPr>
          <a:xfrm>
            <a:off x="11038" y="368660"/>
            <a:ext cx="8892988" cy="3789210"/>
          </a:xfrm>
          <a:prstGeom prst="rect">
            <a:avLst/>
          </a:prstGeom>
        </p:spPr>
      </p:pic>
      <p:sp>
        <p:nvSpPr>
          <p:cNvPr id="5" name="Textfeld 4"/>
          <p:cNvSpPr txBox="1"/>
          <p:nvPr/>
        </p:nvSpPr>
        <p:spPr>
          <a:xfrm>
            <a:off x="287525" y="4545124"/>
            <a:ext cx="8856476" cy="1200329"/>
          </a:xfrm>
          <a:prstGeom prst="rect">
            <a:avLst/>
          </a:prstGeom>
          <a:noFill/>
        </p:spPr>
        <p:txBody>
          <a:bodyPr wrap="square" rtlCol="0">
            <a:spAutoFit/>
          </a:bodyPr>
          <a:lstStyle/>
          <a:p>
            <a:r>
              <a:rPr lang="en-US" sz="3600" dirty="0" smtClean="0">
                <a:solidFill>
                  <a:srgbClr val="00589C"/>
                </a:solidFill>
              </a:rPr>
              <a:t>Only </a:t>
            </a:r>
            <a:r>
              <a:rPr lang="en-US" sz="3600" dirty="0" smtClean="0">
                <a:solidFill>
                  <a:srgbClr val="00589C"/>
                </a:solidFill>
              </a:rPr>
              <a:t>three </a:t>
            </a:r>
            <a:r>
              <a:rPr lang="en-US" sz="3600" dirty="0" smtClean="0">
                <a:solidFill>
                  <a:srgbClr val="00589C"/>
                </a:solidFill>
              </a:rPr>
              <a:t>parameters from three providers!</a:t>
            </a:r>
          </a:p>
          <a:p>
            <a:pPr algn="ctr"/>
            <a:r>
              <a:rPr lang="en-US" sz="3600" dirty="0" smtClean="0">
                <a:solidFill>
                  <a:srgbClr val="00589C"/>
                </a:solidFill>
              </a:rPr>
              <a:t>Why?</a:t>
            </a:r>
          </a:p>
        </p:txBody>
      </p:sp>
      <p:sp>
        <p:nvSpPr>
          <p:cNvPr id="2" name="Rechteck 1"/>
          <p:cNvSpPr/>
          <p:nvPr/>
        </p:nvSpPr>
        <p:spPr>
          <a:xfrm>
            <a:off x="1007604" y="2636912"/>
            <a:ext cx="4572508" cy="162018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3550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TM02900743[[fn=Organisch]]</Template>
  <TotalTime>0</TotalTime>
  <Words>573</Words>
  <Application>Microsoft Office PowerPoint</Application>
  <PresentationFormat>Bildschirmpräsentation (4:3)</PresentationFormat>
  <Paragraphs>232</Paragraphs>
  <Slides>12</Slides>
  <Notes>12</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12</vt:i4>
      </vt:variant>
    </vt:vector>
  </HeadingPairs>
  <TitlesOfParts>
    <vt:vector size="21" baseType="lpstr">
      <vt:lpstr>Arial</vt:lpstr>
      <vt:lpstr>Calibri</vt:lpstr>
      <vt:lpstr>Calibri Light</vt:lpstr>
      <vt:lpstr>Times</vt:lpstr>
      <vt:lpstr>Trebuchet MS</vt:lpstr>
      <vt:lpstr>Wingdings</vt:lpstr>
      <vt:lpstr>Wingdings 2</vt:lpstr>
      <vt:lpstr>ヒラギノ角ゴ Pro W3</vt:lpstr>
      <vt:lpstr>HDOfficeLightV0</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Haagen</dc:creator>
  <cp:lastModifiedBy>gwiemer</cp:lastModifiedBy>
  <cp:revision>712</cp:revision>
  <cp:lastPrinted>2015-01-19T13:13:56Z</cp:lastPrinted>
  <dcterms:created xsi:type="dcterms:W3CDTF">2005-10-04T14:01:59Z</dcterms:created>
  <dcterms:modified xsi:type="dcterms:W3CDTF">2017-03-24T13:29:20Z</dcterms:modified>
</cp:coreProperties>
</file>