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63" r:id="rId9"/>
    <p:sldId id="269" r:id="rId10"/>
    <p:sldId id="264" r:id="rId11"/>
    <p:sldId id="266" r:id="rId12"/>
    <p:sldId id="267" r:id="rId13"/>
    <p:sldId id="274" r:id="rId14"/>
    <p:sldId id="276" r:id="rId15"/>
    <p:sldId id="277" r:id="rId16"/>
    <p:sldId id="272" r:id="rId17"/>
    <p:sldId id="278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ymt\inflowindex_year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Sheet1!$G$1:$G$115</c:f>
              <c:numCache>
                <c:formatCode>General</c:formatCode>
                <c:ptCount val="115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</c:numCache>
            </c:numRef>
          </c:cat>
          <c:val>
            <c:numRef>
              <c:f>Sheet1!$I$1:$I$115</c:f>
              <c:numCache>
                <c:formatCode>General</c:formatCode>
                <c:ptCount val="115"/>
                <c:pt idx="0">
                  <c:v>25.5</c:v>
                </c:pt>
                <c:pt idx="1">
                  <c:v>35.700000000000003</c:v>
                </c:pt>
                <c:pt idx="2">
                  <c:v>48.01</c:v>
                </c:pt>
                <c:pt idx="3">
                  <c:v>7.65</c:v>
                </c:pt>
                <c:pt idx="4">
                  <c:v>0</c:v>
                </c:pt>
                <c:pt idx="5">
                  <c:v>0</c:v>
                </c:pt>
                <c:pt idx="6">
                  <c:v>30.3</c:v>
                </c:pt>
                <c:pt idx="7">
                  <c:v>0</c:v>
                </c:pt>
                <c:pt idx="8">
                  <c:v>56.76</c:v>
                </c:pt>
                <c:pt idx="9">
                  <c:v>0</c:v>
                </c:pt>
                <c:pt idx="10">
                  <c:v>0</c:v>
                </c:pt>
                <c:pt idx="11">
                  <c:v>17.62</c:v>
                </c:pt>
                <c:pt idx="12">
                  <c:v>13.63</c:v>
                </c:pt>
                <c:pt idx="13">
                  <c:v>38</c:v>
                </c:pt>
                <c:pt idx="14">
                  <c:v>47.14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19.510000000000002</c:v>
                </c:pt>
                <c:pt idx="21">
                  <c:v>28.7</c:v>
                </c:pt>
                <c:pt idx="22">
                  <c:v>62.77</c:v>
                </c:pt>
                <c:pt idx="23">
                  <c:v>9.3000000000000007</c:v>
                </c:pt>
                <c:pt idx="24">
                  <c:v>0</c:v>
                </c:pt>
                <c:pt idx="25">
                  <c:v>53.82</c:v>
                </c:pt>
                <c:pt idx="26">
                  <c:v>36.880000000000003</c:v>
                </c:pt>
                <c:pt idx="27">
                  <c:v>15.14</c:v>
                </c:pt>
                <c:pt idx="28">
                  <c:v>0</c:v>
                </c:pt>
                <c:pt idx="29">
                  <c:v>0</c:v>
                </c:pt>
                <c:pt idx="30">
                  <c:v>22.9</c:v>
                </c:pt>
                <c:pt idx="31">
                  <c:v>7.48</c:v>
                </c:pt>
                <c:pt idx="32">
                  <c:v>19.350000000000001</c:v>
                </c:pt>
                <c:pt idx="33">
                  <c:v>0</c:v>
                </c:pt>
                <c:pt idx="34">
                  <c:v>37.29</c:v>
                </c:pt>
                <c:pt idx="35">
                  <c:v>34.880000000000003</c:v>
                </c:pt>
                <c:pt idx="36">
                  <c:v>15.17</c:v>
                </c:pt>
                <c:pt idx="37">
                  <c:v>0</c:v>
                </c:pt>
                <c:pt idx="38">
                  <c:v>53.58</c:v>
                </c:pt>
                <c:pt idx="39">
                  <c:v>21.52</c:v>
                </c:pt>
                <c:pt idx="46">
                  <c:v>17.309999999999999</c:v>
                </c:pt>
                <c:pt idx="47">
                  <c:v>0</c:v>
                </c:pt>
                <c:pt idx="48">
                  <c:v>36.08</c:v>
                </c:pt>
                <c:pt idx="49">
                  <c:v>27.31</c:v>
                </c:pt>
                <c:pt idx="50">
                  <c:v>22.22</c:v>
                </c:pt>
                <c:pt idx="51">
                  <c:v>51.7</c:v>
                </c:pt>
                <c:pt idx="52">
                  <c:v>14.23</c:v>
                </c:pt>
                <c:pt idx="53">
                  <c:v>15.58</c:v>
                </c:pt>
                <c:pt idx="54">
                  <c:v>32.159999999999997</c:v>
                </c:pt>
                <c:pt idx="55">
                  <c:v>23.46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35.06</c:v>
                </c:pt>
                <c:pt idx="61">
                  <c:v>29.11</c:v>
                </c:pt>
                <c:pt idx="62">
                  <c:v>0</c:v>
                </c:pt>
                <c:pt idx="63">
                  <c:v>27.03</c:v>
                </c:pt>
                <c:pt idx="64">
                  <c:v>40.97</c:v>
                </c:pt>
                <c:pt idx="65">
                  <c:v>29.5</c:v>
                </c:pt>
                <c:pt idx="66">
                  <c:v>0</c:v>
                </c:pt>
                <c:pt idx="67">
                  <c:v>0</c:v>
                </c:pt>
                <c:pt idx="68">
                  <c:v>3.74</c:v>
                </c:pt>
                <c:pt idx="69">
                  <c:v>42.43</c:v>
                </c:pt>
                <c:pt idx="70">
                  <c:v>14.97</c:v>
                </c:pt>
                <c:pt idx="71">
                  <c:v>38.43</c:v>
                </c:pt>
                <c:pt idx="72">
                  <c:v>0</c:v>
                </c:pt>
                <c:pt idx="73">
                  <c:v>27</c:v>
                </c:pt>
                <c:pt idx="74">
                  <c:v>0</c:v>
                </c:pt>
                <c:pt idx="75">
                  <c:v>15.84</c:v>
                </c:pt>
                <c:pt idx="76">
                  <c:v>38.9</c:v>
                </c:pt>
                <c:pt idx="77">
                  <c:v>6</c:v>
                </c:pt>
                <c:pt idx="78">
                  <c:v>0</c:v>
                </c:pt>
                <c:pt idx="79">
                  <c:v>8</c:v>
                </c:pt>
                <c:pt idx="80">
                  <c:v>0</c:v>
                </c:pt>
                <c:pt idx="81">
                  <c:v>0</c:v>
                </c:pt>
                <c:pt idx="82">
                  <c:v>12.7</c:v>
                </c:pt>
                <c:pt idx="83">
                  <c:v>12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11.2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20.3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10</c:v>
                </c:pt>
                <c:pt idx="112">
                  <c:v>0</c:v>
                </c:pt>
                <c:pt idx="113">
                  <c:v>0</c:v>
                </c:pt>
                <c:pt idx="114">
                  <c:v>39.799999999999997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515200"/>
        <c:axId val="76516736"/>
      </c:barChart>
      <c:catAx>
        <c:axId val="7651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516736"/>
        <c:crosses val="autoZero"/>
        <c:auto val="1"/>
        <c:lblAlgn val="ctr"/>
        <c:lblOffset val="100"/>
        <c:noMultiLvlLbl val="0"/>
      </c:catAx>
      <c:valAx>
        <c:axId val="7651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15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07466-9A07-4BF4-AA1C-AFD822E5ED9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E384A7D8-0D84-4CFD-AF8F-F902E32DB965}">
      <dgm:prSet phldrT="[Tekst]" custT="1"/>
      <dgm:spPr/>
      <dgm:t>
        <a:bodyPr/>
        <a:lstStyle/>
        <a:p>
          <a:r>
            <a:rPr lang="da-DK" sz="1600" b="1" dirty="0" err="1" smtClean="0"/>
            <a:t>Monitoring</a:t>
          </a:r>
          <a:endParaRPr lang="da-DK" sz="1600" b="1" dirty="0"/>
        </a:p>
      </dgm:t>
    </dgm:pt>
    <dgm:pt modelId="{4D1ED78E-0728-4CAE-8B72-ED247891E224}" type="parTrans" cxnId="{E7081A94-29DD-4296-9EA8-D0B1954A058C}">
      <dgm:prSet/>
      <dgm:spPr/>
      <dgm:t>
        <a:bodyPr/>
        <a:lstStyle/>
        <a:p>
          <a:endParaRPr lang="da-DK"/>
        </a:p>
      </dgm:t>
    </dgm:pt>
    <dgm:pt modelId="{E171462E-1375-47B7-9053-193750020BBF}" type="sibTrans" cxnId="{E7081A94-29DD-4296-9EA8-D0B1954A058C}">
      <dgm:prSet/>
      <dgm:spPr/>
      <dgm:t>
        <a:bodyPr/>
        <a:lstStyle/>
        <a:p>
          <a:endParaRPr lang="da-DK"/>
        </a:p>
      </dgm:t>
    </dgm:pt>
    <dgm:pt modelId="{22D31ABF-4811-4955-B9CE-BEB280A2DA40}">
      <dgm:prSet phldrT="[Tekst]" custT="1"/>
      <dgm:spPr/>
      <dgm:t>
        <a:bodyPr/>
        <a:lstStyle/>
        <a:p>
          <a:r>
            <a:rPr lang="da-DK" sz="1600" b="1" dirty="0" err="1" smtClean="0"/>
            <a:t>Modelling</a:t>
          </a:r>
          <a:endParaRPr lang="da-DK" sz="1600" b="1" dirty="0"/>
        </a:p>
      </dgm:t>
    </dgm:pt>
    <dgm:pt modelId="{3095A7B0-F083-4525-8C74-7F4C8387FAF8}" type="parTrans" cxnId="{F966D9B2-722D-49D0-99EF-2043B46C73D4}">
      <dgm:prSet/>
      <dgm:spPr/>
      <dgm:t>
        <a:bodyPr/>
        <a:lstStyle/>
        <a:p>
          <a:endParaRPr lang="da-DK"/>
        </a:p>
      </dgm:t>
    </dgm:pt>
    <dgm:pt modelId="{BF79C283-BABD-4452-A63F-0D75B6A4879E}" type="sibTrans" cxnId="{F966D9B2-722D-49D0-99EF-2043B46C73D4}">
      <dgm:prSet/>
      <dgm:spPr/>
      <dgm:t>
        <a:bodyPr/>
        <a:lstStyle/>
        <a:p>
          <a:endParaRPr lang="da-DK"/>
        </a:p>
      </dgm:t>
    </dgm:pt>
    <dgm:pt modelId="{9B9CE25B-709F-4E8F-88D7-5FE7E0279ECC}">
      <dgm:prSet phldrT="[Tekst]" custT="1"/>
      <dgm:spPr/>
      <dgm:t>
        <a:bodyPr/>
        <a:lstStyle/>
        <a:p>
          <a:r>
            <a:rPr lang="da-DK" sz="1600" b="1" dirty="0" err="1" smtClean="0"/>
            <a:t>Assessment</a:t>
          </a:r>
          <a:endParaRPr lang="da-DK" sz="1600" b="1" dirty="0"/>
        </a:p>
      </dgm:t>
    </dgm:pt>
    <dgm:pt modelId="{B15A65E6-0430-4926-853E-E8A3CB794F2C}" type="parTrans" cxnId="{416EF43A-0D8C-45F7-A694-F092352FDA10}">
      <dgm:prSet/>
      <dgm:spPr/>
      <dgm:t>
        <a:bodyPr/>
        <a:lstStyle/>
        <a:p>
          <a:endParaRPr lang="da-DK"/>
        </a:p>
      </dgm:t>
    </dgm:pt>
    <dgm:pt modelId="{B0AEDB84-6CB7-4328-8A5B-861CB0C39647}" type="sibTrans" cxnId="{416EF43A-0D8C-45F7-A694-F092352FDA10}">
      <dgm:prSet/>
      <dgm:spPr/>
      <dgm:t>
        <a:bodyPr/>
        <a:lstStyle/>
        <a:p>
          <a:endParaRPr lang="da-DK"/>
        </a:p>
      </dgm:t>
    </dgm:pt>
    <dgm:pt modelId="{51E2FF3C-2FEA-4C9C-844B-6F9696B0DC56}">
      <dgm:prSet/>
      <dgm:spPr/>
      <dgm:t>
        <a:bodyPr/>
        <a:lstStyle/>
        <a:p>
          <a:r>
            <a:rPr lang="da-DK" dirty="0" err="1" smtClean="0"/>
            <a:t>Sustained</a:t>
          </a:r>
          <a:r>
            <a:rPr lang="da-DK" dirty="0" smtClean="0"/>
            <a:t>, </a:t>
          </a:r>
          <a:r>
            <a:rPr lang="da-DK" dirty="0" err="1" smtClean="0"/>
            <a:t>cost-effective</a:t>
          </a:r>
          <a:endParaRPr lang="da-DK" dirty="0"/>
        </a:p>
      </dgm:t>
    </dgm:pt>
    <dgm:pt modelId="{0BF75100-8657-4368-BA77-6DF5BB79DBA5}" type="parTrans" cxnId="{2173C9CF-4419-4E84-AB62-1FA6BFC28021}">
      <dgm:prSet/>
      <dgm:spPr/>
      <dgm:t>
        <a:bodyPr/>
        <a:lstStyle/>
        <a:p>
          <a:endParaRPr lang="da-DK"/>
        </a:p>
      </dgm:t>
    </dgm:pt>
    <dgm:pt modelId="{56D7D6B0-FF62-4E5B-8427-93DB7C2A4F9A}" type="sibTrans" cxnId="{2173C9CF-4419-4E84-AB62-1FA6BFC28021}">
      <dgm:prSet/>
      <dgm:spPr/>
      <dgm:t>
        <a:bodyPr/>
        <a:lstStyle/>
        <a:p>
          <a:endParaRPr lang="da-DK"/>
        </a:p>
      </dgm:t>
    </dgm:pt>
    <dgm:pt modelId="{26973A41-20D1-4A58-815C-776859F3F0E9}">
      <dgm:prSet/>
      <dgm:spPr/>
      <dgm:t>
        <a:bodyPr/>
        <a:lstStyle/>
        <a:p>
          <a:r>
            <a:rPr lang="da-DK" dirty="0" smtClean="0"/>
            <a:t>Knowledge generation</a:t>
          </a:r>
          <a:endParaRPr lang="da-DK" dirty="0"/>
        </a:p>
      </dgm:t>
    </dgm:pt>
    <dgm:pt modelId="{BEC5D800-52C5-4F08-9980-970F6C0C985A}" type="parTrans" cxnId="{F992A865-53CC-4C8B-B896-7D312F05DF3E}">
      <dgm:prSet/>
      <dgm:spPr/>
      <dgm:t>
        <a:bodyPr/>
        <a:lstStyle/>
        <a:p>
          <a:endParaRPr lang="da-DK"/>
        </a:p>
      </dgm:t>
    </dgm:pt>
    <dgm:pt modelId="{0900D26A-728E-409B-9E49-55AB5A3E7EA1}" type="sibTrans" cxnId="{F992A865-53CC-4C8B-B896-7D312F05DF3E}">
      <dgm:prSet/>
      <dgm:spPr/>
      <dgm:t>
        <a:bodyPr/>
        <a:lstStyle/>
        <a:p>
          <a:endParaRPr lang="da-DK"/>
        </a:p>
      </dgm:t>
    </dgm:pt>
    <dgm:pt modelId="{E791EA86-6813-4297-94E4-EC2E3D2D0F8A}">
      <dgm:prSet/>
      <dgm:spPr/>
      <dgm:t>
        <a:bodyPr/>
        <a:lstStyle/>
        <a:p>
          <a:r>
            <a:rPr lang="da-DK" dirty="0" err="1" smtClean="0"/>
            <a:t>Unified</a:t>
          </a:r>
          <a:r>
            <a:rPr lang="da-DK" dirty="0" smtClean="0"/>
            <a:t>, </a:t>
          </a:r>
          <a:r>
            <a:rPr lang="da-DK" dirty="0" err="1" smtClean="0"/>
            <a:t>seamless</a:t>
          </a:r>
          <a:r>
            <a:rPr lang="da-DK" dirty="0" smtClean="0"/>
            <a:t>, </a:t>
          </a:r>
          <a:r>
            <a:rPr lang="da-DK" dirty="0" err="1" smtClean="0"/>
            <a:t>coupled</a:t>
          </a:r>
          <a:endParaRPr lang="da-DK" dirty="0"/>
        </a:p>
      </dgm:t>
    </dgm:pt>
    <dgm:pt modelId="{884F2FCD-E02D-473A-A44D-5F0CD4FEA718}" type="parTrans" cxnId="{4215CC79-781E-4C20-B31B-6987F8B9A1C1}">
      <dgm:prSet/>
      <dgm:spPr/>
      <dgm:t>
        <a:bodyPr/>
        <a:lstStyle/>
        <a:p>
          <a:endParaRPr lang="da-DK"/>
        </a:p>
      </dgm:t>
    </dgm:pt>
    <dgm:pt modelId="{62DA9B01-584A-4E96-A701-934CAA1BF045}" type="sibTrans" cxnId="{4215CC79-781E-4C20-B31B-6987F8B9A1C1}">
      <dgm:prSet/>
      <dgm:spPr/>
      <dgm:t>
        <a:bodyPr/>
        <a:lstStyle/>
        <a:p>
          <a:endParaRPr lang="da-DK"/>
        </a:p>
      </dgm:t>
    </dgm:pt>
    <dgm:pt modelId="{39FDEE47-6F8D-4C21-BDA2-D3C65AFDB8CB}">
      <dgm:prSet/>
      <dgm:spPr/>
      <dgm:t>
        <a:bodyPr/>
        <a:lstStyle/>
        <a:p>
          <a:r>
            <a:rPr lang="da-DK" smtClean="0"/>
            <a:t>Rapid, operational, adaptive, integrated</a:t>
          </a:r>
          <a:endParaRPr lang="da-DK"/>
        </a:p>
      </dgm:t>
    </dgm:pt>
    <dgm:pt modelId="{A67CBC72-34D9-4463-A2C8-058CEE884F2F}" type="parTrans" cxnId="{82DC2379-E73E-47E7-9B1F-8D632EDCC036}">
      <dgm:prSet/>
      <dgm:spPr/>
      <dgm:t>
        <a:bodyPr/>
        <a:lstStyle/>
        <a:p>
          <a:endParaRPr lang="da-DK"/>
        </a:p>
      </dgm:t>
    </dgm:pt>
    <dgm:pt modelId="{E67D6D4F-7D86-4A81-8041-BF220A71C794}" type="sibTrans" cxnId="{82DC2379-E73E-47E7-9B1F-8D632EDCC036}">
      <dgm:prSet/>
      <dgm:spPr/>
      <dgm:t>
        <a:bodyPr/>
        <a:lstStyle/>
        <a:p>
          <a:endParaRPr lang="da-DK"/>
        </a:p>
      </dgm:t>
    </dgm:pt>
    <dgm:pt modelId="{6A65E4EF-B2E4-47A1-B180-A7D591F6D666}">
      <dgm:prSet custT="1"/>
      <dgm:spPr/>
      <dgm:t>
        <a:bodyPr/>
        <a:lstStyle/>
        <a:p>
          <a:r>
            <a:rPr lang="da-DK" sz="1600" b="1" dirty="0" err="1" smtClean="0"/>
            <a:t>Prediction</a:t>
          </a:r>
          <a:endParaRPr lang="da-DK" sz="1600" b="1" dirty="0"/>
        </a:p>
      </dgm:t>
    </dgm:pt>
    <dgm:pt modelId="{78CF8FC9-2FD4-48B5-BEAE-40DB8C775B95}" type="parTrans" cxnId="{9A6C6923-3127-46B0-A9B4-0BD43948030F}">
      <dgm:prSet/>
      <dgm:spPr/>
      <dgm:t>
        <a:bodyPr/>
        <a:lstStyle/>
        <a:p>
          <a:endParaRPr lang="da-DK"/>
        </a:p>
      </dgm:t>
    </dgm:pt>
    <dgm:pt modelId="{39D75671-69F2-4625-8F3A-DD59A99F2A95}" type="sibTrans" cxnId="{9A6C6923-3127-46B0-A9B4-0BD43948030F}">
      <dgm:prSet/>
      <dgm:spPr/>
      <dgm:t>
        <a:bodyPr/>
        <a:lstStyle/>
        <a:p>
          <a:endParaRPr lang="da-DK"/>
        </a:p>
      </dgm:t>
    </dgm:pt>
    <dgm:pt modelId="{C7EE07DB-BA6A-4048-A1CD-366B67C60A93}">
      <dgm:prSet custT="1"/>
      <dgm:spPr/>
      <dgm:t>
        <a:bodyPr/>
        <a:lstStyle/>
        <a:p>
          <a:r>
            <a:rPr lang="da-DK" sz="1600" b="1" dirty="0" smtClean="0"/>
            <a:t>Management</a:t>
          </a:r>
          <a:endParaRPr lang="da-DK" sz="1600" b="1" dirty="0"/>
        </a:p>
      </dgm:t>
    </dgm:pt>
    <dgm:pt modelId="{681B31EC-7CD2-402E-AC7C-5086C0F85379}" type="parTrans" cxnId="{5B1EAE5D-B241-4DF3-AE16-15B0D46C15FF}">
      <dgm:prSet/>
      <dgm:spPr/>
      <dgm:t>
        <a:bodyPr/>
        <a:lstStyle/>
        <a:p>
          <a:endParaRPr lang="da-DK"/>
        </a:p>
      </dgm:t>
    </dgm:pt>
    <dgm:pt modelId="{B1FC59D8-D20A-4A6E-A6DC-4177CDDC1DC9}" type="sibTrans" cxnId="{5B1EAE5D-B241-4DF3-AE16-15B0D46C15FF}">
      <dgm:prSet/>
      <dgm:spPr/>
      <dgm:t>
        <a:bodyPr/>
        <a:lstStyle/>
        <a:p>
          <a:endParaRPr lang="da-DK"/>
        </a:p>
      </dgm:t>
    </dgm:pt>
    <dgm:pt modelId="{132432B6-5456-44BC-BF2B-B834B0708B94}">
      <dgm:prSet/>
      <dgm:spPr/>
      <dgm:t>
        <a:bodyPr/>
        <a:lstStyle/>
        <a:p>
          <a:r>
            <a:rPr lang="da-DK" dirty="0" err="1" smtClean="0"/>
            <a:t>Ecosystem-based</a:t>
          </a:r>
          <a:r>
            <a:rPr lang="da-DK" dirty="0" smtClean="0"/>
            <a:t>, Knowledge &amp; </a:t>
          </a:r>
          <a:r>
            <a:rPr lang="da-DK" dirty="0" err="1" smtClean="0"/>
            <a:t>fact</a:t>
          </a:r>
          <a:r>
            <a:rPr lang="da-DK" dirty="0" smtClean="0"/>
            <a:t> </a:t>
          </a:r>
          <a:r>
            <a:rPr lang="da-DK" dirty="0" err="1" smtClean="0"/>
            <a:t>based</a:t>
          </a:r>
          <a:endParaRPr lang="da-DK" dirty="0"/>
        </a:p>
      </dgm:t>
    </dgm:pt>
    <dgm:pt modelId="{A73EE06F-503C-48B3-B87D-D115CB8A5050}" type="parTrans" cxnId="{08798667-93B5-4821-B803-51B0F769DAD4}">
      <dgm:prSet/>
      <dgm:spPr/>
      <dgm:t>
        <a:bodyPr/>
        <a:lstStyle/>
        <a:p>
          <a:endParaRPr lang="da-DK"/>
        </a:p>
      </dgm:t>
    </dgm:pt>
    <dgm:pt modelId="{EE18C76F-E03B-4EFA-879F-70E34E1A44CE}" type="sibTrans" cxnId="{08798667-93B5-4821-B803-51B0F769DAD4}">
      <dgm:prSet/>
      <dgm:spPr/>
      <dgm:t>
        <a:bodyPr/>
        <a:lstStyle/>
        <a:p>
          <a:endParaRPr lang="da-DK"/>
        </a:p>
      </dgm:t>
    </dgm:pt>
    <dgm:pt modelId="{3C374015-72E1-48EA-B5BC-3222F6F95E97}">
      <dgm:prSet/>
      <dgm:spPr/>
      <dgm:t>
        <a:bodyPr/>
        <a:lstStyle/>
        <a:p>
          <a:r>
            <a:rPr lang="da-DK" smtClean="0"/>
            <a:t>Fit-for-purpose, accurate </a:t>
          </a:r>
          <a:endParaRPr lang="da-DK"/>
        </a:p>
      </dgm:t>
    </dgm:pt>
    <dgm:pt modelId="{918840ED-D4DC-4BAD-8291-786128422425}" type="parTrans" cxnId="{26D94E0E-5558-4375-8704-C5C17F3C4CB7}">
      <dgm:prSet/>
      <dgm:spPr/>
      <dgm:t>
        <a:bodyPr/>
        <a:lstStyle/>
        <a:p>
          <a:endParaRPr lang="da-DK"/>
        </a:p>
      </dgm:t>
    </dgm:pt>
    <dgm:pt modelId="{B85D2C22-4D73-4372-9E02-45A8A4117579}" type="sibTrans" cxnId="{26D94E0E-5558-4375-8704-C5C17F3C4CB7}">
      <dgm:prSet/>
      <dgm:spPr/>
      <dgm:t>
        <a:bodyPr/>
        <a:lstStyle/>
        <a:p>
          <a:endParaRPr lang="da-DK"/>
        </a:p>
      </dgm:t>
    </dgm:pt>
    <dgm:pt modelId="{F35AD355-2982-430F-B88D-55FAE588115C}" type="pres">
      <dgm:prSet presAssocID="{95A07466-9A07-4BF4-AA1C-AFD822E5ED90}" presName="linearFlow" presStyleCnt="0">
        <dgm:presLayoutVars>
          <dgm:dir/>
          <dgm:animLvl val="lvl"/>
          <dgm:resizeHandles val="exact"/>
        </dgm:presLayoutVars>
      </dgm:prSet>
      <dgm:spPr/>
    </dgm:pt>
    <dgm:pt modelId="{80445B3B-FB9E-4D2D-8320-B0CE05126303}" type="pres">
      <dgm:prSet presAssocID="{E384A7D8-0D84-4CFD-AF8F-F902E32DB965}" presName="composite" presStyleCnt="0"/>
      <dgm:spPr/>
    </dgm:pt>
    <dgm:pt modelId="{EAC507BA-75F3-47C8-A152-41FCF2F7892D}" type="pres">
      <dgm:prSet presAssocID="{E384A7D8-0D84-4CFD-AF8F-F902E32DB965}" presName="parentText" presStyleLbl="alignNode1" presStyleIdx="0" presStyleCnt="5" custScaleX="105828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9FC3F34-294E-45A2-B04D-3728029D65C6}" type="pres">
      <dgm:prSet presAssocID="{E384A7D8-0D84-4CFD-AF8F-F902E32DB965}" presName="descendantText" presStyleLbl="alignAcc1" presStyleIdx="0" presStyleCnt="5" custScaleX="10013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395412-41AF-49F0-BC4F-DE44D72AC31C}" type="pres">
      <dgm:prSet presAssocID="{E171462E-1375-47B7-9053-193750020BBF}" presName="sp" presStyleCnt="0"/>
      <dgm:spPr/>
    </dgm:pt>
    <dgm:pt modelId="{B4DFE8A4-A4D6-4DA8-A436-FF611FCD7783}" type="pres">
      <dgm:prSet presAssocID="{22D31ABF-4811-4955-B9CE-BEB280A2DA40}" presName="composite" presStyleCnt="0"/>
      <dgm:spPr/>
    </dgm:pt>
    <dgm:pt modelId="{443F42C3-650A-4318-8406-9A534D7C063D}" type="pres">
      <dgm:prSet presAssocID="{22D31ABF-4811-4955-B9CE-BEB280A2DA4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1772969-77E7-42FC-9AEF-015CD030BE0C}" type="pres">
      <dgm:prSet presAssocID="{22D31ABF-4811-4955-B9CE-BEB280A2DA4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94ED47-D9FB-402F-82F2-88F6E9BD120E}" type="pres">
      <dgm:prSet presAssocID="{BF79C283-BABD-4452-A63F-0D75B6A4879E}" presName="sp" presStyleCnt="0"/>
      <dgm:spPr/>
    </dgm:pt>
    <dgm:pt modelId="{453E6881-19D2-40EE-82D9-4266FCAADE31}" type="pres">
      <dgm:prSet presAssocID="{9B9CE25B-709F-4E8F-88D7-5FE7E0279ECC}" presName="composite" presStyleCnt="0"/>
      <dgm:spPr/>
    </dgm:pt>
    <dgm:pt modelId="{371702FD-5A5A-4EF1-8C82-05E16D4A2337}" type="pres">
      <dgm:prSet presAssocID="{9B9CE25B-709F-4E8F-88D7-5FE7E0279E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38EAF37-6849-4CCD-9ECF-C92FA492E20E}" type="pres">
      <dgm:prSet presAssocID="{9B9CE25B-709F-4E8F-88D7-5FE7E0279E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D34267-00C7-490A-A05B-AF02CA5AB678}" type="pres">
      <dgm:prSet presAssocID="{B0AEDB84-6CB7-4328-8A5B-861CB0C39647}" presName="sp" presStyleCnt="0"/>
      <dgm:spPr/>
    </dgm:pt>
    <dgm:pt modelId="{838F732A-8A0A-4367-B326-25B1879F1811}" type="pres">
      <dgm:prSet presAssocID="{6A65E4EF-B2E4-47A1-B180-A7D591F6D666}" presName="composite" presStyleCnt="0"/>
      <dgm:spPr/>
    </dgm:pt>
    <dgm:pt modelId="{073CDD25-B8AF-49A1-B9EB-F51683C2DEEE}" type="pres">
      <dgm:prSet presAssocID="{6A65E4EF-B2E4-47A1-B180-A7D591F6D66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F13FA17-19C9-46A2-AFBB-A886C6995469}" type="pres">
      <dgm:prSet presAssocID="{6A65E4EF-B2E4-47A1-B180-A7D591F6D66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AC45FAE-FB76-4E25-94E8-124A135E1A84}" type="pres">
      <dgm:prSet presAssocID="{39D75671-69F2-4625-8F3A-DD59A99F2A95}" presName="sp" presStyleCnt="0"/>
      <dgm:spPr/>
    </dgm:pt>
    <dgm:pt modelId="{43670C21-213B-4B67-80CB-20A9CF96B0B2}" type="pres">
      <dgm:prSet presAssocID="{C7EE07DB-BA6A-4048-A1CD-366B67C60A93}" presName="composite" presStyleCnt="0"/>
      <dgm:spPr/>
    </dgm:pt>
    <dgm:pt modelId="{11BC352B-8A99-4729-AD65-475F2874DAD7}" type="pres">
      <dgm:prSet presAssocID="{C7EE07DB-BA6A-4048-A1CD-366B67C60A9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556511B-A445-4041-BB6B-73BAE14CFE7B}" type="pres">
      <dgm:prSet presAssocID="{C7EE07DB-BA6A-4048-A1CD-366B67C60A9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49CF246D-6563-48A6-9541-159D083831A2}" type="presOf" srcId="{6A65E4EF-B2E4-47A1-B180-A7D591F6D666}" destId="{073CDD25-B8AF-49A1-B9EB-F51683C2DEEE}" srcOrd="0" destOrd="0" presId="urn:microsoft.com/office/officeart/2005/8/layout/chevron2"/>
    <dgm:cxn modelId="{08798667-93B5-4821-B803-51B0F769DAD4}" srcId="{C7EE07DB-BA6A-4048-A1CD-366B67C60A93}" destId="{132432B6-5456-44BC-BF2B-B834B0708B94}" srcOrd="0" destOrd="0" parTransId="{A73EE06F-503C-48B3-B87D-D115CB8A5050}" sibTransId="{EE18C76F-E03B-4EFA-879F-70E34E1A44CE}"/>
    <dgm:cxn modelId="{DCB50768-2CBD-4A2B-B6FA-9DF3FE04E337}" type="presOf" srcId="{132432B6-5456-44BC-BF2B-B834B0708B94}" destId="{F556511B-A445-4041-BB6B-73BAE14CFE7B}" srcOrd="0" destOrd="0" presId="urn:microsoft.com/office/officeart/2005/8/layout/chevron2"/>
    <dgm:cxn modelId="{82DC2379-E73E-47E7-9B1F-8D632EDCC036}" srcId="{9B9CE25B-709F-4E8F-88D7-5FE7E0279ECC}" destId="{39FDEE47-6F8D-4C21-BDA2-D3C65AFDB8CB}" srcOrd="0" destOrd="0" parTransId="{A67CBC72-34D9-4463-A2C8-058CEE884F2F}" sibTransId="{E67D6D4F-7D86-4A81-8041-BF220A71C794}"/>
    <dgm:cxn modelId="{5731CAAB-B265-44A2-8A61-71E5B9525DD6}" type="presOf" srcId="{26973A41-20D1-4A58-815C-776859F3F0E9}" destId="{39FC3F34-294E-45A2-B04D-3728029D65C6}" srcOrd="0" destOrd="1" presId="urn:microsoft.com/office/officeart/2005/8/layout/chevron2"/>
    <dgm:cxn modelId="{C2681255-20ED-46F4-AE4F-40401849688A}" type="presOf" srcId="{9B9CE25B-709F-4E8F-88D7-5FE7E0279ECC}" destId="{371702FD-5A5A-4EF1-8C82-05E16D4A2337}" srcOrd="0" destOrd="0" presId="urn:microsoft.com/office/officeart/2005/8/layout/chevron2"/>
    <dgm:cxn modelId="{400B4ED0-C497-42AD-A614-0075E89936B5}" type="presOf" srcId="{95A07466-9A07-4BF4-AA1C-AFD822E5ED90}" destId="{F35AD355-2982-430F-B88D-55FAE588115C}" srcOrd="0" destOrd="0" presId="urn:microsoft.com/office/officeart/2005/8/layout/chevron2"/>
    <dgm:cxn modelId="{239B3D7D-04E8-44DF-83AA-DB6C29A58CF7}" type="presOf" srcId="{3C374015-72E1-48EA-B5BC-3222F6F95E97}" destId="{AF13FA17-19C9-46A2-AFBB-A886C6995469}" srcOrd="0" destOrd="0" presId="urn:microsoft.com/office/officeart/2005/8/layout/chevron2"/>
    <dgm:cxn modelId="{F966D9B2-722D-49D0-99EF-2043B46C73D4}" srcId="{95A07466-9A07-4BF4-AA1C-AFD822E5ED90}" destId="{22D31ABF-4811-4955-B9CE-BEB280A2DA40}" srcOrd="1" destOrd="0" parTransId="{3095A7B0-F083-4525-8C74-7F4C8387FAF8}" sibTransId="{BF79C283-BABD-4452-A63F-0D75B6A4879E}"/>
    <dgm:cxn modelId="{93B6B4D0-77F7-44E6-9733-73B5E3ED1BEF}" type="presOf" srcId="{51E2FF3C-2FEA-4C9C-844B-6F9696B0DC56}" destId="{39FC3F34-294E-45A2-B04D-3728029D65C6}" srcOrd="0" destOrd="0" presId="urn:microsoft.com/office/officeart/2005/8/layout/chevron2"/>
    <dgm:cxn modelId="{416EF43A-0D8C-45F7-A694-F092352FDA10}" srcId="{95A07466-9A07-4BF4-AA1C-AFD822E5ED90}" destId="{9B9CE25B-709F-4E8F-88D7-5FE7E0279ECC}" srcOrd="2" destOrd="0" parTransId="{B15A65E6-0430-4926-853E-E8A3CB794F2C}" sibTransId="{B0AEDB84-6CB7-4328-8A5B-861CB0C39647}"/>
    <dgm:cxn modelId="{2173C9CF-4419-4E84-AB62-1FA6BFC28021}" srcId="{E384A7D8-0D84-4CFD-AF8F-F902E32DB965}" destId="{51E2FF3C-2FEA-4C9C-844B-6F9696B0DC56}" srcOrd="0" destOrd="0" parTransId="{0BF75100-8657-4368-BA77-6DF5BB79DBA5}" sibTransId="{56D7D6B0-FF62-4E5B-8427-93DB7C2A4F9A}"/>
    <dgm:cxn modelId="{06D56A96-6174-4DE3-923F-B01AB7006927}" type="presOf" srcId="{E791EA86-6813-4297-94E4-EC2E3D2D0F8A}" destId="{21772969-77E7-42FC-9AEF-015CD030BE0C}" srcOrd="0" destOrd="0" presId="urn:microsoft.com/office/officeart/2005/8/layout/chevron2"/>
    <dgm:cxn modelId="{9558E8AB-E888-463D-BFDB-B63119CB2F83}" type="presOf" srcId="{22D31ABF-4811-4955-B9CE-BEB280A2DA40}" destId="{443F42C3-650A-4318-8406-9A534D7C063D}" srcOrd="0" destOrd="0" presId="urn:microsoft.com/office/officeart/2005/8/layout/chevron2"/>
    <dgm:cxn modelId="{F992A865-53CC-4C8B-B896-7D312F05DF3E}" srcId="{E384A7D8-0D84-4CFD-AF8F-F902E32DB965}" destId="{26973A41-20D1-4A58-815C-776859F3F0E9}" srcOrd="1" destOrd="0" parTransId="{BEC5D800-52C5-4F08-9980-970F6C0C985A}" sibTransId="{0900D26A-728E-409B-9E49-55AB5A3E7EA1}"/>
    <dgm:cxn modelId="{D5078F08-4728-46B1-B51E-4A804563305A}" type="presOf" srcId="{E384A7D8-0D84-4CFD-AF8F-F902E32DB965}" destId="{EAC507BA-75F3-47C8-A152-41FCF2F7892D}" srcOrd="0" destOrd="0" presId="urn:microsoft.com/office/officeart/2005/8/layout/chevron2"/>
    <dgm:cxn modelId="{E7081A94-29DD-4296-9EA8-D0B1954A058C}" srcId="{95A07466-9A07-4BF4-AA1C-AFD822E5ED90}" destId="{E384A7D8-0D84-4CFD-AF8F-F902E32DB965}" srcOrd="0" destOrd="0" parTransId="{4D1ED78E-0728-4CAE-8B72-ED247891E224}" sibTransId="{E171462E-1375-47B7-9053-193750020BBF}"/>
    <dgm:cxn modelId="{37E105FB-9787-44B8-8522-322D6525C1DA}" type="presOf" srcId="{C7EE07DB-BA6A-4048-A1CD-366B67C60A93}" destId="{11BC352B-8A99-4729-AD65-475F2874DAD7}" srcOrd="0" destOrd="0" presId="urn:microsoft.com/office/officeart/2005/8/layout/chevron2"/>
    <dgm:cxn modelId="{26D94E0E-5558-4375-8704-C5C17F3C4CB7}" srcId="{6A65E4EF-B2E4-47A1-B180-A7D591F6D666}" destId="{3C374015-72E1-48EA-B5BC-3222F6F95E97}" srcOrd="0" destOrd="0" parTransId="{918840ED-D4DC-4BAD-8291-786128422425}" sibTransId="{B85D2C22-4D73-4372-9E02-45A8A4117579}"/>
    <dgm:cxn modelId="{4215CC79-781E-4C20-B31B-6987F8B9A1C1}" srcId="{22D31ABF-4811-4955-B9CE-BEB280A2DA40}" destId="{E791EA86-6813-4297-94E4-EC2E3D2D0F8A}" srcOrd="0" destOrd="0" parTransId="{884F2FCD-E02D-473A-A44D-5F0CD4FEA718}" sibTransId="{62DA9B01-584A-4E96-A701-934CAA1BF045}"/>
    <dgm:cxn modelId="{9A6C6923-3127-46B0-A9B4-0BD43948030F}" srcId="{95A07466-9A07-4BF4-AA1C-AFD822E5ED90}" destId="{6A65E4EF-B2E4-47A1-B180-A7D591F6D666}" srcOrd="3" destOrd="0" parTransId="{78CF8FC9-2FD4-48B5-BEAE-40DB8C775B95}" sibTransId="{39D75671-69F2-4625-8F3A-DD59A99F2A95}"/>
    <dgm:cxn modelId="{8B1D9EF1-C2AB-4B46-95F8-182A286874F8}" type="presOf" srcId="{39FDEE47-6F8D-4C21-BDA2-D3C65AFDB8CB}" destId="{A38EAF37-6849-4CCD-9ECF-C92FA492E20E}" srcOrd="0" destOrd="0" presId="urn:microsoft.com/office/officeart/2005/8/layout/chevron2"/>
    <dgm:cxn modelId="{5B1EAE5D-B241-4DF3-AE16-15B0D46C15FF}" srcId="{95A07466-9A07-4BF4-AA1C-AFD822E5ED90}" destId="{C7EE07DB-BA6A-4048-A1CD-366B67C60A93}" srcOrd="4" destOrd="0" parTransId="{681B31EC-7CD2-402E-AC7C-5086C0F85379}" sibTransId="{B1FC59D8-D20A-4A6E-A6DC-4177CDDC1DC9}"/>
    <dgm:cxn modelId="{25FD0948-300D-4D3E-BB71-835AEC1BFBE7}" type="presParOf" srcId="{F35AD355-2982-430F-B88D-55FAE588115C}" destId="{80445B3B-FB9E-4D2D-8320-B0CE05126303}" srcOrd="0" destOrd="0" presId="urn:microsoft.com/office/officeart/2005/8/layout/chevron2"/>
    <dgm:cxn modelId="{2DA23486-8F1A-4668-A7FE-61F9E836617E}" type="presParOf" srcId="{80445B3B-FB9E-4D2D-8320-B0CE05126303}" destId="{EAC507BA-75F3-47C8-A152-41FCF2F7892D}" srcOrd="0" destOrd="0" presId="urn:microsoft.com/office/officeart/2005/8/layout/chevron2"/>
    <dgm:cxn modelId="{6A142960-24B5-44E6-A5E7-01F623F43B00}" type="presParOf" srcId="{80445B3B-FB9E-4D2D-8320-B0CE05126303}" destId="{39FC3F34-294E-45A2-B04D-3728029D65C6}" srcOrd="1" destOrd="0" presId="urn:microsoft.com/office/officeart/2005/8/layout/chevron2"/>
    <dgm:cxn modelId="{A70E2DC4-4428-4696-8EC9-F4B349CDEAC1}" type="presParOf" srcId="{F35AD355-2982-430F-B88D-55FAE588115C}" destId="{3A395412-41AF-49F0-BC4F-DE44D72AC31C}" srcOrd="1" destOrd="0" presId="urn:microsoft.com/office/officeart/2005/8/layout/chevron2"/>
    <dgm:cxn modelId="{4BC430C6-2BA1-44AF-AB5B-FF92879D1B4B}" type="presParOf" srcId="{F35AD355-2982-430F-B88D-55FAE588115C}" destId="{B4DFE8A4-A4D6-4DA8-A436-FF611FCD7783}" srcOrd="2" destOrd="0" presId="urn:microsoft.com/office/officeart/2005/8/layout/chevron2"/>
    <dgm:cxn modelId="{6D096995-1B65-4C93-84F4-3A0DE142A7AB}" type="presParOf" srcId="{B4DFE8A4-A4D6-4DA8-A436-FF611FCD7783}" destId="{443F42C3-650A-4318-8406-9A534D7C063D}" srcOrd="0" destOrd="0" presId="urn:microsoft.com/office/officeart/2005/8/layout/chevron2"/>
    <dgm:cxn modelId="{540EB07A-CA45-46DD-A673-D928EF8E0C0B}" type="presParOf" srcId="{B4DFE8A4-A4D6-4DA8-A436-FF611FCD7783}" destId="{21772969-77E7-42FC-9AEF-015CD030BE0C}" srcOrd="1" destOrd="0" presId="urn:microsoft.com/office/officeart/2005/8/layout/chevron2"/>
    <dgm:cxn modelId="{80952343-7CCE-4FE2-98CE-FF3ABD0D0275}" type="presParOf" srcId="{F35AD355-2982-430F-B88D-55FAE588115C}" destId="{7B94ED47-D9FB-402F-82F2-88F6E9BD120E}" srcOrd="3" destOrd="0" presId="urn:microsoft.com/office/officeart/2005/8/layout/chevron2"/>
    <dgm:cxn modelId="{6CC43463-E547-4FD0-97E3-BAA3600D14FF}" type="presParOf" srcId="{F35AD355-2982-430F-B88D-55FAE588115C}" destId="{453E6881-19D2-40EE-82D9-4266FCAADE31}" srcOrd="4" destOrd="0" presId="urn:microsoft.com/office/officeart/2005/8/layout/chevron2"/>
    <dgm:cxn modelId="{70F921BA-C9DE-4AC2-82E2-54BA3C1AE8A9}" type="presParOf" srcId="{453E6881-19D2-40EE-82D9-4266FCAADE31}" destId="{371702FD-5A5A-4EF1-8C82-05E16D4A2337}" srcOrd="0" destOrd="0" presId="urn:microsoft.com/office/officeart/2005/8/layout/chevron2"/>
    <dgm:cxn modelId="{4F832A9A-3D61-46F3-9F7E-F1E80D464A14}" type="presParOf" srcId="{453E6881-19D2-40EE-82D9-4266FCAADE31}" destId="{A38EAF37-6849-4CCD-9ECF-C92FA492E20E}" srcOrd="1" destOrd="0" presId="urn:microsoft.com/office/officeart/2005/8/layout/chevron2"/>
    <dgm:cxn modelId="{B30E9AFE-2DE7-45DF-9E28-23D005507A20}" type="presParOf" srcId="{F35AD355-2982-430F-B88D-55FAE588115C}" destId="{B6D34267-00C7-490A-A05B-AF02CA5AB678}" srcOrd="5" destOrd="0" presId="urn:microsoft.com/office/officeart/2005/8/layout/chevron2"/>
    <dgm:cxn modelId="{7C25DAB8-A65A-440A-B947-78008B14EB98}" type="presParOf" srcId="{F35AD355-2982-430F-B88D-55FAE588115C}" destId="{838F732A-8A0A-4367-B326-25B1879F1811}" srcOrd="6" destOrd="0" presId="urn:microsoft.com/office/officeart/2005/8/layout/chevron2"/>
    <dgm:cxn modelId="{119B00B5-5731-4BC2-A025-93C819C640C1}" type="presParOf" srcId="{838F732A-8A0A-4367-B326-25B1879F1811}" destId="{073CDD25-B8AF-49A1-B9EB-F51683C2DEEE}" srcOrd="0" destOrd="0" presId="urn:microsoft.com/office/officeart/2005/8/layout/chevron2"/>
    <dgm:cxn modelId="{E662D65F-8F7A-48E4-8ADD-624BA0C82211}" type="presParOf" srcId="{838F732A-8A0A-4367-B326-25B1879F1811}" destId="{AF13FA17-19C9-46A2-AFBB-A886C6995469}" srcOrd="1" destOrd="0" presId="urn:microsoft.com/office/officeart/2005/8/layout/chevron2"/>
    <dgm:cxn modelId="{B2B73788-132B-4CD1-935A-F2169C1963E3}" type="presParOf" srcId="{F35AD355-2982-430F-B88D-55FAE588115C}" destId="{3AC45FAE-FB76-4E25-94E8-124A135E1A84}" srcOrd="7" destOrd="0" presId="urn:microsoft.com/office/officeart/2005/8/layout/chevron2"/>
    <dgm:cxn modelId="{A64CAA7A-873A-4DC5-A96A-FF08B283937B}" type="presParOf" srcId="{F35AD355-2982-430F-B88D-55FAE588115C}" destId="{43670C21-213B-4B67-80CB-20A9CF96B0B2}" srcOrd="8" destOrd="0" presId="urn:microsoft.com/office/officeart/2005/8/layout/chevron2"/>
    <dgm:cxn modelId="{90756A00-2E00-4754-BF7F-64E90BFF8B6A}" type="presParOf" srcId="{43670C21-213B-4B67-80CB-20A9CF96B0B2}" destId="{11BC352B-8A99-4729-AD65-475F2874DAD7}" srcOrd="0" destOrd="0" presId="urn:microsoft.com/office/officeart/2005/8/layout/chevron2"/>
    <dgm:cxn modelId="{EEA76ADE-479A-48C1-993C-CF2C7113BCCD}" type="presParOf" srcId="{43670C21-213B-4B67-80CB-20A9CF96B0B2}" destId="{F556511B-A445-4041-BB6B-73BAE14CFE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507BA-75F3-47C8-A152-41FCF2F7892D}">
      <dsp:nvSpPr>
        <dsp:cNvPr id="0" name=""/>
        <dsp:cNvSpPr/>
      </dsp:nvSpPr>
      <dsp:spPr>
        <a:xfrm rot="5400000">
          <a:off x="-161274" y="152141"/>
          <a:ext cx="1145988" cy="848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err="1" smtClean="0"/>
            <a:t>Monitoring</a:t>
          </a:r>
          <a:endParaRPr lang="da-DK" sz="1600" b="1" kern="1200" dirty="0"/>
        </a:p>
      </dsp:txBody>
      <dsp:txXfrm rot="-5400000">
        <a:off x="-12751" y="428091"/>
        <a:ext cx="848943" cy="297045"/>
      </dsp:txXfrm>
    </dsp:sp>
    <dsp:sp modelId="{39FC3F34-294E-45A2-B04D-3728029D65C6}">
      <dsp:nvSpPr>
        <dsp:cNvPr id="0" name=""/>
        <dsp:cNvSpPr/>
      </dsp:nvSpPr>
      <dsp:spPr>
        <a:xfrm rot="5400000">
          <a:off x="2053205" y="-1238900"/>
          <a:ext cx="745284" cy="3230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dirty="0" err="1" smtClean="0"/>
            <a:t>Sustained</a:t>
          </a:r>
          <a:r>
            <a:rPr lang="da-DK" sz="2100" kern="1200" dirty="0" smtClean="0"/>
            <a:t>, </a:t>
          </a:r>
          <a:r>
            <a:rPr lang="da-DK" sz="2100" kern="1200" dirty="0" err="1" smtClean="0"/>
            <a:t>cost-effective</a:t>
          </a:r>
          <a:endParaRPr lang="da-DK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dirty="0" smtClean="0"/>
            <a:t>Knowledge generation</a:t>
          </a:r>
          <a:endParaRPr lang="da-DK" sz="2100" kern="1200" dirty="0"/>
        </a:p>
      </dsp:txBody>
      <dsp:txXfrm rot="-5400000">
        <a:off x="810686" y="40001"/>
        <a:ext cx="3193940" cy="672520"/>
      </dsp:txXfrm>
    </dsp:sp>
    <dsp:sp modelId="{443F42C3-650A-4318-8406-9A534D7C063D}">
      <dsp:nvSpPr>
        <dsp:cNvPr id="0" name=""/>
        <dsp:cNvSpPr/>
      </dsp:nvSpPr>
      <dsp:spPr>
        <a:xfrm rot="5400000">
          <a:off x="-184650" y="1194510"/>
          <a:ext cx="1145988" cy="802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err="1" smtClean="0"/>
            <a:t>Modelling</a:t>
          </a:r>
          <a:endParaRPr lang="da-DK" sz="1600" b="1" kern="1200" dirty="0"/>
        </a:p>
      </dsp:txBody>
      <dsp:txXfrm rot="-5400000">
        <a:off x="-12752" y="1423708"/>
        <a:ext cx="802192" cy="343796"/>
      </dsp:txXfrm>
    </dsp:sp>
    <dsp:sp modelId="{21772969-77E7-42FC-9AEF-015CD030BE0C}">
      <dsp:nvSpPr>
        <dsp:cNvPr id="0" name=""/>
        <dsp:cNvSpPr/>
      </dsp:nvSpPr>
      <dsp:spPr>
        <a:xfrm rot="5400000">
          <a:off x="2030025" y="-217973"/>
          <a:ext cx="744892" cy="3226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dirty="0" err="1" smtClean="0"/>
            <a:t>Unified</a:t>
          </a:r>
          <a:r>
            <a:rPr lang="da-DK" sz="2100" kern="1200" dirty="0" smtClean="0"/>
            <a:t>, </a:t>
          </a:r>
          <a:r>
            <a:rPr lang="da-DK" sz="2100" kern="1200" dirty="0" err="1" smtClean="0"/>
            <a:t>seamless</a:t>
          </a:r>
          <a:r>
            <a:rPr lang="da-DK" sz="2100" kern="1200" dirty="0" smtClean="0"/>
            <a:t>, </a:t>
          </a:r>
          <a:r>
            <a:rPr lang="da-DK" sz="2100" kern="1200" dirty="0" err="1" smtClean="0"/>
            <a:t>coupled</a:t>
          </a:r>
          <a:endParaRPr lang="da-DK" sz="2100" kern="1200" dirty="0"/>
        </a:p>
      </dsp:txBody>
      <dsp:txXfrm rot="-5400000">
        <a:off x="789440" y="1058975"/>
        <a:ext cx="3189700" cy="672166"/>
      </dsp:txXfrm>
    </dsp:sp>
    <dsp:sp modelId="{371702FD-5A5A-4EF1-8C82-05E16D4A2337}">
      <dsp:nvSpPr>
        <dsp:cNvPr id="0" name=""/>
        <dsp:cNvSpPr/>
      </dsp:nvSpPr>
      <dsp:spPr>
        <a:xfrm rot="5400000">
          <a:off x="-184650" y="2213503"/>
          <a:ext cx="1145988" cy="802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err="1" smtClean="0"/>
            <a:t>Assessment</a:t>
          </a:r>
          <a:endParaRPr lang="da-DK" sz="1600" b="1" kern="1200" dirty="0"/>
        </a:p>
      </dsp:txBody>
      <dsp:txXfrm rot="-5400000">
        <a:off x="-12752" y="2442701"/>
        <a:ext cx="802192" cy="343796"/>
      </dsp:txXfrm>
    </dsp:sp>
    <dsp:sp modelId="{A38EAF37-6849-4CCD-9ECF-C92FA492E20E}">
      <dsp:nvSpPr>
        <dsp:cNvPr id="0" name=""/>
        <dsp:cNvSpPr/>
      </dsp:nvSpPr>
      <dsp:spPr>
        <a:xfrm rot="5400000">
          <a:off x="2030025" y="801020"/>
          <a:ext cx="744892" cy="3226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smtClean="0"/>
            <a:t>Rapid, operational, adaptive, integrated</a:t>
          </a:r>
          <a:endParaRPr lang="da-DK" sz="2100" kern="1200"/>
        </a:p>
      </dsp:txBody>
      <dsp:txXfrm rot="-5400000">
        <a:off x="789440" y="2077969"/>
        <a:ext cx="3189700" cy="672166"/>
      </dsp:txXfrm>
    </dsp:sp>
    <dsp:sp modelId="{073CDD25-B8AF-49A1-B9EB-F51683C2DEEE}">
      <dsp:nvSpPr>
        <dsp:cNvPr id="0" name=""/>
        <dsp:cNvSpPr/>
      </dsp:nvSpPr>
      <dsp:spPr>
        <a:xfrm rot="5400000">
          <a:off x="-184650" y="3232497"/>
          <a:ext cx="1145988" cy="802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err="1" smtClean="0"/>
            <a:t>Prediction</a:t>
          </a:r>
          <a:endParaRPr lang="da-DK" sz="1600" b="1" kern="1200" dirty="0"/>
        </a:p>
      </dsp:txBody>
      <dsp:txXfrm rot="-5400000">
        <a:off x="-12752" y="3461695"/>
        <a:ext cx="802192" cy="343796"/>
      </dsp:txXfrm>
    </dsp:sp>
    <dsp:sp modelId="{AF13FA17-19C9-46A2-AFBB-A886C6995469}">
      <dsp:nvSpPr>
        <dsp:cNvPr id="0" name=""/>
        <dsp:cNvSpPr/>
      </dsp:nvSpPr>
      <dsp:spPr>
        <a:xfrm rot="5400000">
          <a:off x="2030025" y="1820013"/>
          <a:ext cx="744892" cy="3226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smtClean="0"/>
            <a:t>Fit-for-purpose, accurate </a:t>
          </a:r>
          <a:endParaRPr lang="da-DK" sz="2100" kern="1200"/>
        </a:p>
      </dsp:txBody>
      <dsp:txXfrm rot="-5400000">
        <a:off x="789440" y="3096962"/>
        <a:ext cx="3189700" cy="672166"/>
      </dsp:txXfrm>
    </dsp:sp>
    <dsp:sp modelId="{11BC352B-8A99-4729-AD65-475F2874DAD7}">
      <dsp:nvSpPr>
        <dsp:cNvPr id="0" name=""/>
        <dsp:cNvSpPr/>
      </dsp:nvSpPr>
      <dsp:spPr>
        <a:xfrm rot="5400000">
          <a:off x="-184650" y="4251490"/>
          <a:ext cx="1145988" cy="8021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b="1" kern="1200" dirty="0" smtClean="0"/>
            <a:t>Management</a:t>
          </a:r>
          <a:endParaRPr lang="da-DK" sz="1600" b="1" kern="1200" dirty="0"/>
        </a:p>
      </dsp:txBody>
      <dsp:txXfrm rot="-5400000">
        <a:off x="-12752" y="4480688"/>
        <a:ext cx="802192" cy="343796"/>
      </dsp:txXfrm>
    </dsp:sp>
    <dsp:sp modelId="{F556511B-A445-4041-BB6B-73BAE14CFE7B}">
      <dsp:nvSpPr>
        <dsp:cNvPr id="0" name=""/>
        <dsp:cNvSpPr/>
      </dsp:nvSpPr>
      <dsp:spPr>
        <a:xfrm rot="5400000">
          <a:off x="2030025" y="2839006"/>
          <a:ext cx="744892" cy="3226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100" kern="1200" dirty="0" err="1" smtClean="0"/>
            <a:t>Ecosystem-based</a:t>
          </a:r>
          <a:r>
            <a:rPr lang="da-DK" sz="2100" kern="1200" dirty="0" smtClean="0"/>
            <a:t>, Knowledge &amp; </a:t>
          </a:r>
          <a:r>
            <a:rPr lang="da-DK" sz="2100" kern="1200" dirty="0" err="1" smtClean="0"/>
            <a:t>fact</a:t>
          </a:r>
          <a:r>
            <a:rPr lang="da-DK" sz="2100" kern="1200" dirty="0" smtClean="0"/>
            <a:t> </a:t>
          </a:r>
          <a:r>
            <a:rPr lang="da-DK" sz="2100" kern="1200" dirty="0" err="1" smtClean="0"/>
            <a:t>based</a:t>
          </a:r>
          <a:endParaRPr lang="da-DK" sz="2100" kern="1200" dirty="0"/>
        </a:p>
      </dsp:txBody>
      <dsp:txXfrm rot="-5400000">
        <a:off x="789440" y="4115955"/>
        <a:ext cx="3189700" cy="672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540F-7A43-4122-B0BE-789E22D6E808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10C49-6E8E-48A7-87F8-530B5F7039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94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870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946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76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79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223694"/>
            <a:ext cx="8440738" cy="63125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17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0"/>
          <p:cNvSpPr>
            <a:spLocks noGrp="1"/>
          </p:cNvSpPr>
          <p:nvPr>
            <p:ph type="title"/>
          </p:nvPr>
        </p:nvSpPr>
        <p:spPr>
          <a:xfrm>
            <a:off x="601216" y="529516"/>
            <a:ext cx="613102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idx="1"/>
          </p:nvPr>
        </p:nvSpPr>
        <p:spPr>
          <a:xfrm>
            <a:off x="539552" y="1685007"/>
            <a:ext cx="8085584" cy="368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563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13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3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0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137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25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0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3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1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E8A1-2E0B-4FA7-862B-D8CD12B018EA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3591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EU-China Blue Year Event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4DB1-F168-47A1-8307-97E3D9AC22D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38" y="19596"/>
            <a:ext cx="2428462" cy="102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s@dmi.d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://www.google.dk/url?sa=i&amp;rct=j&amp;q=&amp;esrc=s&amp;source=images&amp;cd=&amp;cad=rja&amp;uact=8&amp;ved=0ahUKEwjW6djsjYPUAhXB2CwKHS2aCvcQjRwIBw&amp;url=http://www.syke.fi/en-US/content/40245/25989&amp;psig=AFQjCNH9AWc-THCkdM9uGBNYG--ZPNIL4A&amp;ust=1495528964905747" TargetMode="Externa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ahUKEwjr0dCEo5PUAhVLDJoKHTKUDN4QjRwIBw&amp;url=http://www.helcom.fi/baltic-sea-trends/eutrophication/inputs-of-nutrients/developments-in-nutrient-inputs&amp;psig=AFQjCNGAcNCsglgg1c9oLprOlRYiDyz6jw&amp;ust=14960844431466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dk/url?sa=i&amp;rct=j&amp;q=&amp;esrc=s&amp;source=images&amp;cd=&amp;cad=rja&amp;uact=8&amp;ved=0ahUKEwiJpqSB4ZLUAhVBOSwKHVefAN4QjRwIBw&amp;url=https://www.researchgate.net/figure/301913595_fig2_Fig-2-Ecosystem-services-of-the-Baltic-Sea-Underlying-ecosystem-services-important-for&amp;psig=AFQjCNHArc_FSOwtKgVw-P-EB2nGBhMwNw&amp;ust=1496066655991262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Research and challenges towards operational ecology and adaptive ecosystem management: Baltic Sea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da-DK" dirty="0" smtClean="0"/>
              <a:t>Jun She, </a:t>
            </a:r>
            <a:r>
              <a:rPr lang="da-DK" dirty="0" smtClean="0">
                <a:hlinkClick r:id="rId2"/>
              </a:rPr>
              <a:t>js@dmi.dk</a:t>
            </a:r>
            <a:r>
              <a:rPr lang="da-DK" dirty="0" smtClean="0"/>
              <a:t>  </a:t>
            </a:r>
          </a:p>
          <a:p>
            <a:r>
              <a:rPr lang="da-DK" dirty="0" smtClean="0"/>
              <a:t>Danish </a:t>
            </a:r>
            <a:r>
              <a:rPr lang="da-DK" dirty="0" err="1" smtClean="0"/>
              <a:t>Meteorological</a:t>
            </a:r>
            <a:r>
              <a:rPr lang="da-DK" dirty="0" smtClean="0"/>
              <a:t> </a:t>
            </a:r>
            <a:r>
              <a:rPr lang="da-DK" dirty="0" err="1" smtClean="0"/>
              <a:t>Insitute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32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HELCOM </a:t>
            </a:r>
            <a:r>
              <a:rPr lang="da-DK" sz="2800" b="1" dirty="0" err="1"/>
              <a:t>e</a:t>
            </a:r>
            <a:r>
              <a:rPr lang="da-DK" sz="2800" b="1" dirty="0" err="1" smtClean="0"/>
              <a:t>utrophication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assessment</a:t>
            </a:r>
            <a:r>
              <a:rPr lang="da-DK" sz="2800" b="1" dirty="0" smtClean="0"/>
              <a:t>  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5 </a:t>
            </a:r>
            <a:r>
              <a:rPr lang="da-DK" b="1" dirty="0" err="1" smtClean="0"/>
              <a:t>year</a:t>
            </a:r>
            <a:r>
              <a:rPr lang="da-DK" b="1" dirty="0" smtClean="0"/>
              <a:t> </a:t>
            </a:r>
            <a:r>
              <a:rPr lang="da-DK" b="1" dirty="0" err="1" smtClean="0"/>
              <a:t>assessment</a:t>
            </a:r>
            <a:r>
              <a:rPr lang="da-DK" b="1" dirty="0" smtClean="0"/>
              <a:t> </a:t>
            </a:r>
            <a:r>
              <a:rPr lang="da-DK" dirty="0" smtClean="0"/>
              <a:t>(in-</a:t>
            </a:r>
            <a:r>
              <a:rPr lang="da-DK" dirty="0" err="1" smtClean="0"/>
              <a:t>situ</a:t>
            </a:r>
            <a:r>
              <a:rPr lang="da-DK" dirty="0" smtClean="0"/>
              <a:t> data </a:t>
            </a:r>
            <a:r>
              <a:rPr lang="da-DK" dirty="0" err="1" smtClean="0"/>
              <a:t>only</a:t>
            </a:r>
            <a:r>
              <a:rPr lang="da-DK" dirty="0" smtClean="0"/>
              <a:t>):</a:t>
            </a:r>
          </a:p>
          <a:p>
            <a:pPr lvl="1"/>
            <a:r>
              <a:rPr lang="da-DK" dirty="0" smtClean="0"/>
              <a:t>2001-2006</a:t>
            </a:r>
          </a:p>
          <a:p>
            <a:pPr lvl="1"/>
            <a:r>
              <a:rPr lang="da-DK" dirty="0" smtClean="0"/>
              <a:t>2007-2011</a:t>
            </a:r>
          </a:p>
          <a:p>
            <a:pPr lvl="1"/>
            <a:r>
              <a:rPr lang="da-DK" dirty="0" smtClean="0"/>
              <a:t>2012-2016 (in </a:t>
            </a:r>
            <a:r>
              <a:rPr lang="da-DK" dirty="0" err="1" smtClean="0"/>
              <a:t>preparation</a:t>
            </a:r>
            <a:r>
              <a:rPr lang="da-DK" dirty="0" smtClean="0"/>
              <a:t>)</a:t>
            </a:r>
            <a:endParaRPr lang="da-DK" dirty="0" smtClean="0"/>
          </a:p>
          <a:p>
            <a:r>
              <a:rPr lang="da-DK" b="1" dirty="0" err="1"/>
              <a:t>Y</a:t>
            </a:r>
            <a:r>
              <a:rPr lang="da-DK" b="1" dirty="0" err="1" smtClean="0"/>
              <a:t>early</a:t>
            </a:r>
            <a:r>
              <a:rPr lang="da-DK" b="1" dirty="0" smtClean="0"/>
              <a:t> </a:t>
            </a:r>
            <a:r>
              <a:rPr lang="da-DK" b="1" dirty="0" err="1" smtClean="0"/>
              <a:t>fact</a:t>
            </a:r>
            <a:r>
              <a:rPr lang="da-DK" b="1" dirty="0" smtClean="0"/>
              <a:t> </a:t>
            </a:r>
            <a:r>
              <a:rPr lang="da-DK" b="1" dirty="0" err="1" smtClean="0"/>
              <a:t>sheets</a:t>
            </a:r>
            <a:r>
              <a:rPr lang="da-DK" b="1" dirty="0" smtClean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satellite</a:t>
            </a:r>
            <a:r>
              <a:rPr lang="da-DK" dirty="0" smtClean="0"/>
              <a:t> data </a:t>
            </a:r>
            <a:r>
              <a:rPr lang="da-DK" dirty="0" err="1" smtClean="0"/>
              <a:t>used</a:t>
            </a:r>
            <a:r>
              <a:rPr lang="da-DK" dirty="0" smtClean="0"/>
              <a:t>)</a:t>
            </a:r>
            <a:endParaRPr lang="da-DK" dirty="0"/>
          </a:p>
          <a:p>
            <a:pPr lvl="1"/>
            <a:r>
              <a:rPr lang="en-US" dirty="0" err="1" smtClean="0">
                <a:effectLst/>
              </a:rPr>
              <a:t>Öberg</a:t>
            </a:r>
            <a:r>
              <a:rPr lang="en-US" dirty="0" smtClean="0">
                <a:effectLst/>
              </a:rPr>
              <a:t>, J., 2016. Cyanobacteria blooms in the Baltic Sea. HELCOM Baltic Sea Environment Fact Sheets 2016. Online. </a:t>
            </a:r>
            <a:endParaRPr lang="da-DK" dirty="0"/>
          </a:p>
        </p:txBody>
      </p:sp>
      <p:pic>
        <p:nvPicPr>
          <p:cNvPr id="5122" name="Picture 2" descr="EUTRO_Status_v2_withoutco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18425"/>
            <a:ext cx="4132168" cy="52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t="12268" r="15437" b="8410"/>
          <a:stretch/>
        </p:blipFill>
        <p:spPr bwMode="auto">
          <a:xfrm>
            <a:off x="7461609" y="1700808"/>
            <a:ext cx="1651412" cy="13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364088" y="17008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2007-2011 </a:t>
            </a:r>
            <a:r>
              <a:rPr lang="zh-CN" altLang="da-DK" b="1" dirty="0" smtClean="0">
                <a:solidFill>
                  <a:srgbClr val="FF0000"/>
                </a:solidFill>
              </a:rPr>
              <a:t>富营养状态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164288" y="14034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2016</a:t>
            </a:r>
            <a:r>
              <a:rPr lang="zh-CN" altLang="da-DK" b="1" dirty="0" smtClean="0">
                <a:solidFill>
                  <a:srgbClr val="FF0000"/>
                </a:solidFill>
              </a:rPr>
              <a:t>夏季藻华日数</a:t>
            </a:r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6836456" cy="900336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 smtClean="0">
                <a:solidFill>
                  <a:schemeClr val="tx1"/>
                </a:solidFill>
              </a:rPr>
              <a:t>CMEMS Ocean State Report 2016: </a:t>
            </a:r>
            <a:r>
              <a:rPr lang="da-DK" b="1" dirty="0" err="1" smtClean="0">
                <a:solidFill>
                  <a:schemeClr val="tx1"/>
                </a:solidFill>
              </a:rPr>
              <a:t>Baltic</a:t>
            </a:r>
            <a:r>
              <a:rPr lang="da-DK" b="1" dirty="0" smtClean="0">
                <a:solidFill>
                  <a:schemeClr val="tx1"/>
                </a:solidFill>
              </a:rPr>
              <a:t> Sea </a:t>
            </a:r>
            <a:r>
              <a:rPr lang="da-DK" b="1" dirty="0" err="1" smtClean="0">
                <a:solidFill>
                  <a:schemeClr val="tx1"/>
                </a:solidFill>
              </a:rPr>
              <a:t>inflow</a:t>
            </a:r>
            <a:r>
              <a:rPr lang="da-DK" b="1" dirty="0" smtClean="0">
                <a:solidFill>
                  <a:schemeClr val="tx1"/>
                </a:solidFill>
              </a:rPr>
              <a:t>, </a:t>
            </a:r>
            <a:r>
              <a:rPr lang="da-DK" b="1" dirty="0" err="1" smtClean="0">
                <a:solidFill>
                  <a:schemeClr val="tx1"/>
                </a:solidFill>
              </a:rPr>
              <a:t>Eutrophication</a:t>
            </a:r>
            <a:r>
              <a:rPr lang="da-DK" b="1" dirty="0" smtClean="0">
                <a:solidFill>
                  <a:schemeClr val="tx1"/>
                </a:solidFill>
              </a:rPr>
              <a:t>, </a:t>
            </a:r>
            <a:r>
              <a:rPr lang="da-DK" b="1" dirty="0" err="1" smtClean="0">
                <a:solidFill>
                  <a:schemeClr val="tx1"/>
                </a:solidFill>
              </a:rPr>
              <a:t>hypoxia</a:t>
            </a:r>
            <a:r>
              <a:rPr lang="da-DK" b="1" dirty="0" smtClean="0">
                <a:solidFill>
                  <a:schemeClr val="tx1"/>
                </a:solidFill>
              </a:rPr>
              <a:t>,  </a:t>
            </a:r>
            <a:r>
              <a:rPr lang="da-DK" b="1" dirty="0" err="1" smtClean="0">
                <a:solidFill>
                  <a:schemeClr val="tx1"/>
                </a:solidFill>
              </a:rPr>
              <a:t>low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sea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level</a:t>
            </a:r>
            <a:r>
              <a:rPr lang="da-DK" b="1" dirty="0" smtClean="0">
                <a:solidFill>
                  <a:schemeClr val="tx1"/>
                </a:solidFill>
              </a:rPr>
              <a:t> event (BAL MFC, CNR)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Picture 54"/>
          <p:cNvPicPr/>
          <p:nvPr/>
        </p:nvPicPr>
        <p:blipFill>
          <a:blip r:embed="rId2"/>
          <a:stretch>
            <a:fillRect/>
          </a:stretch>
        </p:blipFill>
        <p:spPr>
          <a:xfrm>
            <a:off x="3629382" y="4061329"/>
            <a:ext cx="5623137" cy="1599919"/>
          </a:xfrm>
          <a:prstGeom prst="rect">
            <a:avLst/>
          </a:prstGeom>
          <a:ln>
            <a:noFill/>
          </a:ln>
        </p:spPr>
      </p:pic>
      <p:pic>
        <p:nvPicPr>
          <p:cNvPr id="7" name="Picture 63"/>
          <p:cNvPicPr/>
          <p:nvPr/>
        </p:nvPicPr>
        <p:blipFill rotWithShape="1">
          <a:blip r:embed="rId3"/>
          <a:srcRect t="2697" b="66062"/>
          <a:stretch/>
        </p:blipFill>
        <p:spPr>
          <a:xfrm>
            <a:off x="0" y="1916832"/>
            <a:ext cx="3635999" cy="1404316"/>
          </a:xfrm>
          <a:prstGeom prst="rect">
            <a:avLst/>
          </a:prstGeom>
          <a:ln>
            <a:noFill/>
          </a:ln>
        </p:spPr>
      </p:pic>
      <p:pic>
        <p:nvPicPr>
          <p:cNvPr id="8" name="Picture 4" descr="C:\Users\mariliis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598352" cy="18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SST\OSR2\Bothnian_Bay_ice_v1\Bothnian_Bay_ice\lowest_ssh_monthly_1978_2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4876"/>
            <a:ext cx="3635999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57859" y="15475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Salinity</a:t>
            </a:r>
            <a:r>
              <a:rPr lang="da-DK" dirty="0" smtClean="0"/>
              <a:t> at </a:t>
            </a:r>
            <a:r>
              <a:rPr lang="da-DK" dirty="0" err="1" smtClean="0"/>
              <a:t>Baltic</a:t>
            </a:r>
            <a:r>
              <a:rPr lang="da-DK" dirty="0" smtClean="0"/>
              <a:t> Proper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710259" y="335873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Summer </a:t>
            </a:r>
            <a:r>
              <a:rPr lang="da-DK" dirty="0" err="1" smtClean="0"/>
              <a:t>bloom</a:t>
            </a:r>
            <a:r>
              <a:rPr lang="da-DK" dirty="0"/>
              <a:t> </a:t>
            </a:r>
            <a:r>
              <a:rPr lang="da-DK" dirty="0" err="1" smtClean="0"/>
              <a:t>spatiotemporal</a:t>
            </a:r>
            <a:r>
              <a:rPr lang="da-DK" dirty="0" smtClean="0"/>
              <a:t> </a:t>
            </a:r>
            <a:r>
              <a:rPr lang="da-DK" dirty="0" err="1" smtClean="0"/>
              <a:t>coverage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5508104" y="369199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Salinity</a:t>
            </a:r>
            <a:r>
              <a:rPr lang="da-DK" dirty="0" smtClean="0"/>
              <a:t> &amp; </a:t>
            </a:r>
            <a:r>
              <a:rPr lang="da-DK" dirty="0" err="1" smtClean="0"/>
              <a:t>mean</a:t>
            </a:r>
            <a:r>
              <a:rPr lang="da-DK" dirty="0" smtClean="0"/>
              <a:t> </a:t>
            </a:r>
            <a:r>
              <a:rPr lang="da-DK" dirty="0" err="1" smtClean="0"/>
              <a:t>sea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4788024" y="15475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Monthly</a:t>
            </a:r>
            <a:r>
              <a:rPr lang="da-DK" dirty="0" smtClean="0"/>
              <a:t> min. Sea </a:t>
            </a:r>
            <a:r>
              <a:rPr lang="da-DK" dirty="0" err="1" smtClean="0"/>
              <a:t>level</a:t>
            </a:r>
            <a:r>
              <a:rPr lang="da-DK" dirty="0" smtClean="0"/>
              <a:t> at Kemi – N. </a:t>
            </a:r>
            <a:r>
              <a:rPr lang="da-DK" dirty="0" err="1" smtClean="0"/>
              <a:t>Baltic</a:t>
            </a:r>
            <a:endParaRPr lang="da-DK" dirty="0"/>
          </a:p>
        </p:txBody>
      </p:sp>
      <p:sp>
        <p:nvSpPr>
          <p:cNvPr id="5" name="Ellipse 4"/>
          <p:cNvSpPr/>
          <p:nvPr/>
        </p:nvSpPr>
        <p:spPr>
          <a:xfrm>
            <a:off x="6678031" y="2996952"/>
            <a:ext cx="1566377" cy="288032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87225" y="873185"/>
            <a:ext cx="7295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Arial" charset="0"/>
              </a:rPr>
              <a:t>OSR Eutrophication 2016: </a:t>
            </a:r>
            <a:r>
              <a:rPr lang="fr-FR" sz="2800" b="1" dirty="0" err="1" smtClean="0">
                <a:latin typeface="Arial" charset="0"/>
              </a:rPr>
              <a:t>bottom</a:t>
            </a:r>
            <a:r>
              <a:rPr lang="fr-FR" sz="2800" b="1" dirty="0" smtClean="0">
                <a:latin typeface="Arial" charset="0"/>
              </a:rPr>
              <a:t> </a:t>
            </a:r>
            <a:r>
              <a:rPr lang="fr-FR" sz="2800" b="1" dirty="0" err="1" smtClean="0">
                <a:latin typeface="Arial" charset="0"/>
              </a:rPr>
              <a:t>oxygen</a:t>
            </a:r>
            <a:endParaRPr lang="fr-FR" sz="2800" b="1" dirty="0" smtClean="0">
              <a:latin typeface="Arial" charset="0"/>
            </a:endParaRPr>
          </a:p>
        </p:txBody>
      </p:sp>
      <p:pic>
        <p:nvPicPr>
          <p:cNvPr id="1027" name="Billed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10" y="1396405"/>
            <a:ext cx="2322190" cy="19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led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96405"/>
            <a:ext cx="2333463" cy="19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led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02" y="1372953"/>
            <a:ext cx="2361046" cy="20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5496" y="1591632"/>
            <a:ext cx="2388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Oxygen situation </a:t>
            </a:r>
            <a:r>
              <a:rPr lang="en-US" dirty="0"/>
              <a:t>near the seabed in the Baltic Sea in </a:t>
            </a:r>
            <a:r>
              <a:rPr lang="en-US" dirty="0" smtClean="0"/>
              <a:t>15 August </a:t>
            </a:r>
            <a:r>
              <a:rPr lang="en-US" dirty="0"/>
              <a:t>2014, 2015 and </a:t>
            </a:r>
            <a:r>
              <a:rPr lang="en-US" dirty="0" smtClean="0"/>
              <a:t>2016, BAL MFC </a:t>
            </a:r>
            <a:r>
              <a:rPr lang="da-DK" dirty="0" smtClean="0"/>
              <a:t>(</a:t>
            </a:r>
            <a:r>
              <a:rPr lang="da-DK" dirty="0" smtClean="0">
                <a:solidFill>
                  <a:srgbClr val="FF0000"/>
                </a:solidFill>
              </a:rPr>
              <a:t>ERGOM</a:t>
            </a:r>
            <a:r>
              <a:rPr lang="zh-CN" altLang="da-DK" dirty="0" smtClean="0">
                <a:solidFill>
                  <a:srgbClr val="FF0000"/>
                </a:solidFill>
              </a:rPr>
              <a:t>模式底层溶解氧</a:t>
            </a:r>
            <a:r>
              <a:rPr lang="da-DK" altLang="zh-CN" dirty="0" smtClean="0">
                <a:solidFill>
                  <a:srgbClr val="FF0000"/>
                </a:solidFill>
              </a:rPr>
              <a:t>, </a:t>
            </a:r>
            <a:r>
              <a:rPr lang="da-DK" altLang="zh-CN" dirty="0" smtClean="0">
                <a:solidFill>
                  <a:srgbClr val="FF0000"/>
                </a:solidFill>
              </a:rPr>
              <a:t>2014-16 </a:t>
            </a:r>
            <a:r>
              <a:rPr lang="da-DK" altLang="zh-CN" dirty="0" smtClean="0">
                <a:solidFill>
                  <a:srgbClr val="FF0000"/>
                </a:solidFill>
              </a:rPr>
              <a:t>8.15</a:t>
            </a:r>
            <a:r>
              <a:rPr lang="da-DK" altLang="zh-CN" dirty="0" smtClean="0"/>
              <a:t>)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35496" y="3762906"/>
            <a:ext cx="2388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Oxygen situation </a:t>
            </a:r>
            <a:r>
              <a:rPr lang="en-US" dirty="0"/>
              <a:t>near the seabed in the Baltic Sea in August 2014, 2015 and 2016 © </a:t>
            </a:r>
            <a:r>
              <a:rPr lang="en-US" dirty="0" smtClean="0"/>
              <a:t>SYKE</a:t>
            </a:r>
          </a:p>
          <a:p>
            <a:r>
              <a:rPr lang="da-DK" altLang="zh-CN" dirty="0" smtClean="0"/>
              <a:t>(</a:t>
            </a:r>
            <a:r>
              <a:rPr lang="zh-CN" altLang="da-DK" dirty="0" smtClean="0">
                <a:solidFill>
                  <a:srgbClr val="FF0000"/>
                </a:solidFill>
              </a:rPr>
              <a:t>观测底层溶解氧</a:t>
            </a:r>
            <a:r>
              <a:rPr lang="da-DK" altLang="zh-CN" dirty="0" smtClean="0">
                <a:solidFill>
                  <a:srgbClr val="FF0000"/>
                </a:solidFill>
              </a:rPr>
              <a:t>, 2014/16 8.)</a:t>
            </a:r>
            <a:endParaRPr lang="da-DK" dirty="0" smtClean="0">
              <a:solidFill>
                <a:srgbClr val="FF0000"/>
              </a:solidFill>
            </a:endParaRPr>
          </a:p>
        </p:txBody>
      </p:sp>
      <p:pic>
        <p:nvPicPr>
          <p:cNvPr id="1033" name="Picture 9" descr="Billedresultat for Oxygen situation near the seabed in the Baltic Sea in August 2014, 2015 and 20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80411"/>
            <a:ext cx="6264696" cy="260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da-DK" sz="3200" b="1" dirty="0" smtClean="0"/>
              <a:t>LTL </a:t>
            </a:r>
            <a:r>
              <a:rPr lang="da-DK" sz="3200" b="1" dirty="0" err="1"/>
              <a:t>r</a:t>
            </a:r>
            <a:r>
              <a:rPr lang="da-DK" sz="3200" b="1" dirty="0" err="1" smtClean="0"/>
              <a:t>esponse</a:t>
            </a:r>
            <a:r>
              <a:rPr lang="da-DK" sz="3200" b="1" dirty="0" smtClean="0"/>
              <a:t> to human </a:t>
            </a:r>
            <a:r>
              <a:rPr lang="da-DK" sz="3200" b="1" dirty="0" smtClean="0"/>
              <a:t>&amp; </a:t>
            </a:r>
            <a:r>
              <a:rPr lang="da-DK" sz="3200" b="1" dirty="0" err="1" smtClean="0"/>
              <a:t>natural</a:t>
            </a:r>
            <a:r>
              <a:rPr lang="da-DK" sz="3200" b="1" dirty="0" smtClean="0"/>
              <a:t> </a:t>
            </a:r>
            <a:r>
              <a:rPr lang="da-DK" sz="3200" b="1" dirty="0" smtClean="0"/>
              <a:t>pressure</a:t>
            </a:r>
            <a:br>
              <a:rPr lang="da-DK" sz="3200" b="1" dirty="0" smtClean="0"/>
            </a:br>
            <a:r>
              <a:rPr lang="zh-CN" altLang="da-DK" sz="3200" b="1" dirty="0" smtClean="0"/>
              <a:t>低</a:t>
            </a:r>
            <a:r>
              <a:rPr lang="zh-CN" altLang="da-DK" sz="3200" b="1" dirty="0"/>
              <a:t>营</a:t>
            </a:r>
            <a:r>
              <a:rPr lang="zh-CN" altLang="da-DK" sz="3200" b="1" dirty="0" smtClean="0"/>
              <a:t>养层对</a:t>
            </a:r>
            <a:r>
              <a:rPr lang="zh-CN" altLang="da-DK" sz="3200" b="1" dirty="0"/>
              <a:t>人</a:t>
            </a:r>
            <a:r>
              <a:rPr lang="zh-CN" altLang="da-DK" sz="3200" b="1" dirty="0" smtClean="0"/>
              <a:t>类和自然压力的响应</a:t>
            </a:r>
            <a:r>
              <a:rPr lang="da-DK" sz="3200" b="1" dirty="0" smtClean="0"/>
              <a:t> 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 smtClean="0"/>
              <a:t>Nutrient</a:t>
            </a:r>
            <a:r>
              <a:rPr lang="da-DK" dirty="0" smtClean="0"/>
              <a:t> load has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reduced</a:t>
            </a:r>
            <a:r>
              <a:rPr lang="da-DK" dirty="0" smtClean="0"/>
              <a:t> </a:t>
            </a:r>
            <a:r>
              <a:rPr lang="da-DK" dirty="0" err="1" smtClean="0"/>
              <a:t>since</a:t>
            </a:r>
            <a:r>
              <a:rPr lang="da-DK" dirty="0" smtClean="0"/>
              <a:t> 1990s </a:t>
            </a:r>
          </a:p>
          <a:p>
            <a:endParaRPr lang="da-DK" dirty="0" smtClean="0"/>
          </a:p>
          <a:p>
            <a:r>
              <a:rPr lang="da-DK" dirty="0" err="1"/>
              <a:t>E</a:t>
            </a:r>
            <a:r>
              <a:rPr lang="da-DK" dirty="0" err="1" smtClean="0"/>
              <a:t>utrophication</a:t>
            </a:r>
            <a:r>
              <a:rPr lang="da-DK" dirty="0" smtClean="0"/>
              <a:t> has not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improved</a:t>
            </a:r>
            <a:r>
              <a:rPr lang="da-DK" dirty="0" smtClean="0"/>
              <a:t> as </a:t>
            </a:r>
            <a:r>
              <a:rPr lang="da-DK" dirty="0" err="1" smtClean="0"/>
              <a:t>expected</a:t>
            </a:r>
            <a:r>
              <a:rPr lang="da-DK" dirty="0" smtClean="0"/>
              <a:t>.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change</a:t>
            </a:r>
            <a:r>
              <a:rPr lang="da-DK" dirty="0" smtClean="0"/>
              <a:t> (eg </a:t>
            </a:r>
            <a:r>
              <a:rPr lang="da-DK" dirty="0" err="1" smtClean="0"/>
              <a:t>increase</a:t>
            </a:r>
            <a:r>
              <a:rPr lang="da-DK" dirty="0" smtClean="0"/>
              <a:t> of temperature) </a:t>
            </a:r>
            <a:r>
              <a:rPr lang="da-DK" dirty="0" err="1" smtClean="0"/>
              <a:t>makes</a:t>
            </a:r>
            <a:r>
              <a:rPr lang="da-DK" dirty="0" smtClean="0"/>
              <a:t> the reversal of </a:t>
            </a:r>
            <a:r>
              <a:rPr lang="da-DK" dirty="0" err="1" smtClean="0"/>
              <a:t>eutrophication</a:t>
            </a:r>
            <a:r>
              <a:rPr lang="da-DK" dirty="0" smtClean="0"/>
              <a:t> more </a:t>
            </a:r>
            <a:r>
              <a:rPr lang="da-DK" dirty="0" err="1" smtClean="0"/>
              <a:t>difficult</a:t>
            </a:r>
            <a:r>
              <a:rPr lang="da-DK" dirty="0" smtClean="0"/>
              <a:t>.  </a:t>
            </a:r>
          </a:p>
          <a:p>
            <a:endParaRPr lang="da-DK" dirty="0" smtClean="0"/>
          </a:p>
          <a:p>
            <a:r>
              <a:rPr lang="da-DK" dirty="0"/>
              <a:t>Oxygen </a:t>
            </a:r>
            <a:r>
              <a:rPr lang="da-DK" dirty="0" err="1"/>
              <a:t>condition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10 times </a:t>
            </a:r>
            <a:r>
              <a:rPr lang="da-DK" dirty="0" err="1"/>
              <a:t>worse</a:t>
            </a:r>
            <a:r>
              <a:rPr lang="da-DK" dirty="0"/>
              <a:t> in 2012 </a:t>
            </a:r>
            <a:r>
              <a:rPr lang="da-DK" dirty="0" err="1"/>
              <a:t>than</a:t>
            </a:r>
            <a:r>
              <a:rPr lang="da-DK" dirty="0"/>
              <a:t> a </a:t>
            </a:r>
            <a:r>
              <a:rPr lang="da-DK" dirty="0" err="1"/>
              <a:t>centuary</a:t>
            </a:r>
            <a:r>
              <a:rPr lang="da-DK" dirty="0"/>
              <a:t> </a:t>
            </a:r>
            <a:r>
              <a:rPr lang="da-DK" dirty="0" err="1"/>
              <a:t>ago</a:t>
            </a:r>
            <a:r>
              <a:rPr lang="da-DK" dirty="0"/>
              <a:t> </a:t>
            </a:r>
          </a:p>
          <a:p>
            <a:endParaRPr lang="da-DK" dirty="0" smtClean="0"/>
          </a:p>
        </p:txBody>
      </p:sp>
      <p:pic>
        <p:nvPicPr>
          <p:cNvPr id="7170" name="Picture 2" descr="https://3c1703fe8d.site.internapcdn.net/newman/gfx/news/hires/2014/1-oxygendepl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4038600" cy="13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ledresultat for Baltic Sea nutrient load reduc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3186"/>
            <a:ext cx="4109392" cy="15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187352"/>
              </p:ext>
            </p:extLst>
          </p:nvPr>
        </p:nvGraphicFramePr>
        <p:xfrm>
          <a:off x="4581999" y="5287280"/>
          <a:ext cx="4546848" cy="118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kstboks 3"/>
          <p:cNvSpPr txBox="1"/>
          <p:nvPr/>
        </p:nvSpPr>
        <p:spPr>
          <a:xfrm>
            <a:off x="4680520" y="1223854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水携营养盐入海载荷年际变化</a:t>
            </a:r>
            <a:r>
              <a:rPr lang="da-DK" altLang="zh-CN" b="1" dirty="0" smtClean="0"/>
              <a:t>: </a:t>
            </a:r>
            <a:r>
              <a:rPr lang="da-DK" altLang="zh-CN" b="1" dirty="0" err="1" smtClean="0"/>
              <a:t>nutrint</a:t>
            </a:r>
            <a:r>
              <a:rPr lang="da-DK" altLang="zh-CN" b="1" dirty="0" smtClean="0"/>
              <a:t> load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5364088" y="47158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/>
              <a:t>底</a:t>
            </a:r>
            <a:r>
              <a:rPr lang="zh-CN" altLang="da-DK" b="1" dirty="0" smtClean="0"/>
              <a:t>层溶解氧</a:t>
            </a:r>
            <a:r>
              <a:rPr lang="da-DK" altLang="zh-CN" b="1" dirty="0" smtClean="0"/>
              <a:t>: 1906, 1955, 2012; </a:t>
            </a:r>
            <a:r>
              <a:rPr lang="da-DK" altLang="zh-CN" b="1" dirty="0" smtClean="0">
                <a:solidFill>
                  <a:srgbClr val="FF0000"/>
                </a:solidFill>
              </a:rPr>
              <a:t>red</a:t>
            </a:r>
            <a:r>
              <a:rPr lang="da-DK" altLang="zh-CN" b="1" dirty="0" smtClean="0"/>
              <a:t>: </a:t>
            </a:r>
            <a:r>
              <a:rPr lang="da-DK" altLang="zh-CN" b="1" dirty="0" err="1" smtClean="0"/>
              <a:t>hypoxia</a:t>
            </a:r>
            <a:r>
              <a:rPr lang="da-DK" altLang="zh-CN" b="1" dirty="0" smtClean="0"/>
              <a:t>; </a:t>
            </a:r>
            <a:r>
              <a:rPr lang="da-DK" altLang="zh-CN" b="1" dirty="0" err="1" smtClean="0"/>
              <a:t>black</a:t>
            </a:r>
            <a:r>
              <a:rPr lang="da-DK" altLang="zh-CN" b="1" dirty="0" smtClean="0"/>
              <a:t>: </a:t>
            </a:r>
            <a:r>
              <a:rPr lang="da-DK" altLang="zh-CN" b="1" dirty="0" err="1" smtClean="0"/>
              <a:t>anoxia</a:t>
            </a:r>
            <a:endParaRPr lang="da-DK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4860032" y="64440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波罗的海主要入流事件指数</a:t>
            </a:r>
            <a:r>
              <a:rPr lang="da-DK" altLang="zh-CN" b="1" dirty="0"/>
              <a:t> </a:t>
            </a:r>
            <a:r>
              <a:rPr lang="da-DK" altLang="zh-CN" b="1" dirty="0" smtClean="0"/>
              <a:t>(1900-2014)</a:t>
            </a:r>
            <a:endParaRPr lang="da-DK" b="1" dirty="0"/>
          </a:p>
        </p:txBody>
      </p:sp>
      <p:sp>
        <p:nvSpPr>
          <p:cNvPr id="10" name="Tekstboks 9"/>
          <p:cNvSpPr txBox="1"/>
          <p:nvPr/>
        </p:nvSpPr>
        <p:spPr>
          <a:xfrm>
            <a:off x="7676728" y="5431404"/>
            <a:ext cx="11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b="1" dirty="0" smtClean="0"/>
              <a:t>MBI</a:t>
            </a:r>
            <a:r>
              <a:rPr lang="da-DK" altLang="zh-CN" b="1" dirty="0"/>
              <a:t> </a:t>
            </a:r>
            <a:r>
              <a:rPr lang="da-DK" altLang="zh-CN" b="1" dirty="0" err="1" smtClean="0"/>
              <a:t>index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4370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" y="2579692"/>
            <a:ext cx="4583723" cy="3201987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198" name="Titel 1"/>
          <p:cNvSpPr>
            <a:spLocks noGrp="1"/>
          </p:cNvSpPr>
          <p:nvPr>
            <p:ph type="title" idx="4294967295"/>
          </p:nvPr>
        </p:nvSpPr>
        <p:spPr>
          <a:xfrm>
            <a:off x="81340" y="1044600"/>
            <a:ext cx="5786804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altLang="en-US" sz="3200" b="1" dirty="0" smtClean="0">
                <a:latin typeface="Calibri" panose="020F0502020204030204" pitchFamily="34" charset="0"/>
              </a:rPr>
              <a:t>Nitrogen </a:t>
            </a:r>
            <a:r>
              <a:rPr lang="de-DE" altLang="en-US" sz="3200" b="1" dirty="0" err="1" smtClean="0">
                <a:latin typeface="Calibri" panose="020F0502020204030204" pitchFamily="34" charset="0"/>
              </a:rPr>
              <a:t>deposition</a:t>
            </a:r>
            <a:r>
              <a:rPr lang="de-DE" altLang="en-US" sz="32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3200" b="1" dirty="0" err="1" smtClean="0">
                <a:latin typeface="Calibri" panose="020F0502020204030204" pitchFamily="34" charset="0"/>
              </a:rPr>
              <a:t>from</a:t>
            </a:r>
            <a:r>
              <a:rPr lang="de-DE" altLang="en-US" sz="3200" b="1" dirty="0" smtClean="0">
                <a:latin typeface="Calibri" panose="020F0502020204030204" pitchFamily="34" charset="0"/>
              </a:rPr>
              <a:t> </a:t>
            </a:r>
            <a:r>
              <a:rPr lang="de-DE" altLang="en-US" sz="3200" b="1" dirty="0" err="1" smtClean="0">
                <a:latin typeface="Calibri" panose="020F0502020204030204" pitchFamily="34" charset="0"/>
              </a:rPr>
              <a:t>Shipping</a:t>
            </a:r>
            <a:r>
              <a:rPr lang="de-DE" altLang="en-US" sz="3200" b="1" dirty="0" smtClean="0">
                <a:latin typeface="Calibri" panose="020F0502020204030204" pitchFamily="34" charset="0"/>
              </a:rPr>
              <a:t>  </a:t>
            </a:r>
            <a:endParaRPr lang="de-DE" alt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3" y="2579693"/>
            <a:ext cx="4661388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"/>
          <p:cNvSpPr txBox="1">
            <a:spLocks/>
          </p:cNvSpPr>
          <p:nvPr/>
        </p:nvSpPr>
        <p:spPr bwMode="gray">
          <a:xfrm>
            <a:off x="4439064" y="1844675"/>
            <a:ext cx="394188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0">
              <a:defRPr/>
            </a:pPr>
            <a:r>
              <a:rPr lang="de-DE" sz="2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de-DE" sz="20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ontribution</a:t>
            </a: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by</a:t>
            </a: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shipping</a:t>
            </a: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July</a:t>
            </a: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2012</a:t>
            </a:r>
          </a:p>
          <a:p>
            <a:pPr indent="0">
              <a:defRPr/>
            </a:pPr>
            <a:r>
              <a:rPr lang="de-DE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2012</a:t>
            </a:r>
            <a:r>
              <a:rPr lang="zh-CN" altLang="da-DK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年</a:t>
            </a:r>
            <a:r>
              <a:rPr lang="da-DK" altLang="zh-CN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zh-CN" altLang="da-DK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月航运导致的大气沉降</a:t>
            </a:r>
            <a:endParaRPr lang="de-DE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l="86928"/>
          <a:stretch/>
        </p:blipFill>
        <p:spPr bwMode="auto">
          <a:xfrm>
            <a:off x="3774833" y="1844675"/>
            <a:ext cx="841131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2"/>
          <a:stretch>
            <a:fillRect/>
          </a:stretch>
        </p:blipFill>
        <p:spPr bwMode="auto">
          <a:xfrm>
            <a:off x="8266235" y="1628780"/>
            <a:ext cx="958362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7" descr="Logo Helmholtz-Zentrum Geestha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3"/>
            <a:ext cx="192844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platzhalter 2"/>
          <p:cNvSpPr>
            <a:spLocks noGrp="1"/>
          </p:cNvSpPr>
          <p:nvPr>
            <p:ph type="body" sz="half" idx="4294967295"/>
          </p:nvPr>
        </p:nvSpPr>
        <p:spPr>
          <a:xfrm>
            <a:off x="232767" y="1835149"/>
            <a:ext cx="3940420" cy="6635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r>
              <a:rPr lang="de-DE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total </a:t>
            </a:r>
            <a:r>
              <a:rPr lang="de-DE" alt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deposition</a:t>
            </a:r>
            <a:r>
              <a:rPr lang="de-DE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de-DE" alt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Nox</a:t>
            </a:r>
            <a:r>
              <a:rPr lang="de-DE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de-DE" altLang="en-US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July</a:t>
            </a:r>
            <a:r>
              <a:rPr lang="de-DE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de-DE" alt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2012</a:t>
            </a:r>
          </a:p>
          <a:p>
            <a:pPr marL="0" indent="0" eaLnBrk="1" hangingPunct="1">
              <a:defRPr/>
            </a:pPr>
            <a:r>
              <a:rPr lang="da-DK" altLang="en-US" sz="2000" dirty="0" smtClean="0">
                <a:latin typeface="Calibri" panose="020F0502020204030204" pitchFamily="34" charset="0"/>
              </a:rPr>
              <a:t>2012</a:t>
            </a:r>
            <a:r>
              <a:rPr lang="zh-CN" altLang="da-DK" sz="2000" dirty="0" smtClean="0">
                <a:latin typeface="Calibri" panose="020F0502020204030204" pitchFamily="34" charset="0"/>
              </a:rPr>
              <a:t>年</a:t>
            </a:r>
            <a:r>
              <a:rPr lang="da-DK" altLang="zh-CN" sz="2000" dirty="0" smtClean="0">
                <a:latin typeface="Calibri" panose="020F0502020204030204" pitchFamily="34" charset="0"/>
              </a:rPr>
              <a:t>7</a:t>
            </a:r>
            <a:r>
              <a:rPr lang="zh-CN" altLang="da-DK" sz="2000" dirty="0" smtClean="0">
                <a:latin typeface="Calibri" panose="020F0502020204030204" pitchFamily="34" charset="0"/>
              </a:rPr>
              <a:t>月大气沉降</a:t>
            </a:r>
            <a:endParaRPr lang="de-DE" alt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52492" y="6324600"/>
            <a:ext cx="1905000" cy="33813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BD77B7-150F-4772-90FF-8E0956255867}" type="slidenum">
              <a:rPr lang="de-DE" altLang="en-US" sz="1600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de-DE" altLang="en-US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8" name="Textfeld 13"/>
          <p:cNvSpPr txBox="1">
            <a:spLocks noChangeArrowheads="1"/>
          </p:cNvSpPr>
          <p:nvPr/>
        </p:nvSpPr>
        <p:spPr bwMode="auto">
          <a:xfrm>
            <a:off x="612168" y="6569075"/>
            <a:ext cx="2465483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Helvetica LT"/>
                <a:cs typeface="Arial" pitchFamily="34" charset="0"/>
              </a:rPr>
              <a:t>volker.matthias@hzg.de</a:t>
            </a:r>
          </a:p>
        </p:txBody>
      </p:sp>
    </p:spTree>
    <p:extLst>
      <p:ext uri="{BB962C8B-B14F-4D97-AF65-F5344CB8AC3E}">
        <p14:creationId xmlns:p14="http://schemas.microsoft.com/office/powerpoint/2010/main" val="1886586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756141" y="3602043"/>
            <a:ext cx="7559920" cy="1144587"/>
          </a:xfrm>
          <a:prstGeom prst="parallelogram">
            <a:avLst>
              <a:gd name="adj" fmla="val 10266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443" y="468313"/>
            <a:ext cx="6128238" cy="5842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b="1" dirty="0" err="1" smtClean="0">
                <a:latin typeface="Calibri" panose="020F0502020204030204" pitchFamily="34" charset="0"/>
              </a:rPr>
              <a:t>Nutrient</a:t>
            </a:r>
            <a:r>
              <a:rPr lang="de-DE" sz="3200" b="1" dirty="0" smtClean="0">
                <a:latin typeface="Calibri" panose="020F0502020204030204" pitchFamily="34" charset="0"/>
              </a:rPr>
              <a:t> </a:t>
            </a:r>
            <a:r>
              <a:rPr lang="de-DE" sz="3200" b="1" dirty="0" err="1" smtClean="0">
                <a:latin typeface="Calibri" panose="020F0502020204030204" pitchFamily="34" charset="0"/>
              </a:rPr>
              <a:t>tagging</a:t>
            </a:r>
            <a:endParaRPr lang="de-DE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1288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2000" b="1" dirty="0" smtClean="0">
                <a:latin typeface="Calibri" panose="020F0502020204030204" pitchFamily="34" charset="0"/>
              </a:rPr>
              <a:t>Goal:  </a:t>
            </a:r>
            <a:r>
              <a:rPr lang="de-DE" sz="2000" dirty="0" err="1" smtClean="0">
                <a:latin typeface="Calibri" panose="020F0502020204030204" pitchFamily="34" charset="0"/>
              </a:rPr>
              <a:t>estimate</a:t>
            </a:r>
            <a:r>
              <a:rPr lang="de-DE" sz="2000" dirty="0" smtClean="0">
                <a:latin typeface="Calibri" panose="020F0502020204030204" pitchFamily="34" charset="0"/>
              </a:rPr>
              <a:t> of </a:t>
            </a:r>
            <a:r>
              <a:rPr lang="de-DE" sz="2000" dirty="0" err="1" smtClean="0">
                <a:latin typeface="Calibri" panose="020F0502020204030204" pitchFamily="34" charset="0"/>
              </a:rPr>
              <a:t>contribution</a:t>
            </a:r>
            <a:r>
              <a:rPr lang="de-DE" sz="2000" dirty="0" smtClean="0">
                <a:latin typeface="Calibri" panose="020F0502020204030204" pitchFamily="34" charset="0"/>
              </a:rPr>
              <a:t>  of </a:t>
            </a:r>
            <a:r>
              <a:rPr lang="de-DE" sz="2000" dirty="0" err="1" smtClean="0">
                <a:latin typeface="Calibri" panose="020F0502020204030204" pitchFamily="34" charset="0"/>
              </a:rPr>
              <a:t>anthropogenic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nutrient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input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to</a:t>
            </a:r>
            <a:r>
              <a:rPr lang="de-DE" sz="2000" dirty="0" smtClean="0">
                <a:latin typeface="Calibri" panose="020F0502020204030204" pitchFamily="34" charset="0"/>
              </a:rPr>
              <a:t/>
            </a:r>
            <a:br>
              <a:rPr lang="de-DE" sz="2000" dirty="0" smtClean="0">
                <a:latin typeface="Calibri" panose="020F0502020204030204" pitchFamily="34" charset="0"/>
              </a:rPr>
            </a:br>
            <a:r>
              <a:rPr lang="de-DE" sz="2000" dirty="0" smtClean="0">
                <a:latin typeface="Calibri" panose="020F0502020204030204" pitchFamily="34" charset="0"/>
              </a:rPr>
              <a:t>      </a:t>
            </a:r>
            <a:r>
              <a:rPr lang="de-DE" sz="2000" dirty="0" err="1" smtClean="0">
                <a:latin typeface="Calibri" panose="020F0502020204030204" pitchFamily="34" charset="0"/>
              </a:rPr>
              <a:t>algea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blooms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and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eutrophication</a:t>
            </a:r>
            <a:r>
              <a:rPr lang="de-DE" sz="2000" dirty="0" smtClean="0">
                <a:latin typeface="Calibri" panose="020F0502020204030204" pitchFamily="34" charset="0"/>
              </a:rPr>
              <a:t> (</a:t>
            </a:r>
            <a:r>
              <a:rPr lang="zh-CN" altLang="da-DK" sz="2000" dirty="0" smtClean="0">
                <a:latin typeface="Calibri" panose="020F0502020204030204" pitchFamily="34" charset="0"/>
              </a:rPr>
              <a:t>人类活动营养盐输入流动轨迹</a:t>
            </a:r>
            <a:r>
              <a:rPr lang="da-DK" altLang="zh-CN" sz="2000" dirty="0" smtClean="0">
                <a:latin typeface="Calibri" panose="020F0502020204030204" pitchFamily="34" charset="0"/>
              </a:rPr>
              <a:t>)</a:t>
            </a:r>
            <a:endParaRPr lang="de-DE" sz="20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de-DE" sz="2000" dirty="0" smtClean="0">
                <a:latin typeface="Calibri" panose="020F0502020204030204" pitchFamily="34" charset="0"/>
              </a:rPr>
              <a:t>        &gt; </a:t>
            </a:r>
            <a:r>
              <a:rPr lang="de-DE" sz="2000" dirty="0" err="1" smtClean="0">
                <a:latin typeface="Calibri" panose="020F0502020204030204" pitchFamily="34" charset="0"/>
              </a:rPr>
              <a:t>Simulations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with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tagged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nitrate</a:t>
            </a:r>
            <a:r>
              <a:rPr lang="de-DE" sz="2000" dirty="0" smtClean="0"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latin typeface="Calibri" panose="020F0502020204030204" pitchFamily="34" charset="0"/>
              </a:rPr>
              <a:t>input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6141" y="4733925"/>
            <a:ext cx="6408127" cy="1358900"/>
          </a:xfrm>
          <a:prstGeom prst="rect">
            <a:avLst/>
          </a:prstGeom>
          <a:solidFill>
            <a:srgbClr val="80C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8114" y="3956053"/>
            <a:ext cx="216877" cy="212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9130" y="3811591"/>
            <a:ext cx="106973" cy="357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10800000">
            <a:off x="6145823" y="4168775"/>
            <a:ext cx="323850" cy="325438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9676" y="4168775"/>
            <a:ext cx="1044819" cy="3254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6268" y="4852988"/>
            <a:ext cx="61106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6256" y="4852988"/>
            <a:ext cx="218343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6818" y="4852988"/>
            <a:ext cx="561243" cy="360362"/>
          </a:xfrm>
          <a:prstGeom prst="rect">
            <a:avLst/>
          </a:prstGeom>
          <a:solidFill>
            <a:srgbClr val="008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6266" y="4852988"/>
            <a:ext cx="1295400" cy="36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64577" y="3416300"/>
            <a:ext cx="3849566" cy="1093788"/>
          </a:xfrm>
          <a:custGeom>
            <a:avLst/>
            <a:gdLst>
              <a:gd name="connsiteX0" fmla="*/ 3153250 w 3235638"/>
              <a:gd name="connsiteY0" fmla="*/ 143945 h 1093152"/>
              <a:gd name="connsiteX1" fmla="*/ 2801558 w 3235638"/>
              <a:gd name="connsiteY1" fmla="*/ 515734 h 1093152"/>
              <a:gd name="connsiteX2" fmla="*/ 2279044 w 3235638"/>
              <a:gd name="connsiteY2" fmla="*/ 646363 h 1093152"/>
              <a:gd name="connsiteX3" fmla="*/ 1696239 w 3235638"/>
              <a:gd name="connsiteY3" fmla="*/ 907620 h 1093152"/>
              <a:gd name="connsiteX4" fmla="*/ 1234015 w 3235638"/>
              <a:gd name="connsiteY4" fmla="*/ 1038249 h 1093152"/>
              <a:gd name="connsiteX5" fmla="*/ 590921 w 3235638"/>
              <a:gd name="connsiteY5" fmla="*/ 1068394 h 1093152"/>
              <a:gd name="connsiteX6" fmla="*/ 299518 w 3235638"/>
              <a:gd name="connsiteY6" fmla="*/ 1068394 h 1093152"/>
              <a:gd name="connsiteX7" fmla="*/ 28213 w 3235638"/>
              <a:gd name="connsiteY7" fmla="*/ 1088490 h 1093152"/>
              <a:gd name="connsiteX8" fmla="*/ 118648 w 3235638"/>
              <a:gd name="connsiteY8" fmla="*/ 967910 h 1093152"/>
              <a:gd name="connsiteX9" fmla="*/ 1002903 w 3235638"/>
              <a:gd name="connsiteY9" fmla="*/ 103752 h 1093152"/>
              <a:gd name="connsiteX10" fmla="*/ 3022622 w 3235638"/>
              <a:gd name="connsiteY10" fmla="*/ 23365 h 1093152"/>
              <a:gd name="connsiteX11" fmla="*/ 3153250 w 3235638"/>
              <a:gd name="connsiteY11" fmla="*/ 143945 h 109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35638" h="1093152">
                <a:moveTo>
                  <a:pt x="3153250" y="143945"/>
                </a:moveTo>
                <a:cubicBezTo>
                  <a:pt x="3116406" y="226007"/>
                  <a:pt x="2947259" y="431998"/>
                  <a:pt x="2801558" y="515734"/>
                </a:cubicBezTo>
                <a:cubicBezTo>
                  <a:pt x="2655857" y="599470"/>
                  <a:pt x="2463264" y="581049"/>
                  <a:pt x="2279044" y="646363"/>
                </a:cubicBezTo>
                <a:cubicBezTo>
                  <a:pt x="2094824" y="711677"/>
                  <a:pt x="1870410" y="842306"/>
                  <a:pt x="1696239" y="907620"/>
                </a:cubicBezTo>
                <a:cubicBezTo>
                  <a:pt x="1522068" y="972934"/>
                  <a:pt x="1418235" y="1011453"/>
                  <a:pt x="1234015" y="1038249"/>
                </a:cubicBezTo>
                <a:cubicBezTo>
                  <a:pt x="1049795" y="1065045"/>
                  <a:pt x="746670" y="1063370"/>
                  <a:pt x="590921" y="1068394"/>
                </a:cubicBezTo>
                <a:cubicBezTo>
                  <a:pt x="435172" y="1073418"/>
                  <a:pt x="393303" y="1065045"/>
                  <a:pt x="299518" y="1068394"/>
                </a:cubicBezTo>
                <a:cubicBezTo>
                  <a:pt x="205733" y="1071743"/>
                  <a:pt x="58358" y="1105237"/>
                  <a:pt x="28213" y="1088490"/>
                </a:cubicBezTo>
                <a:cubicBezTo>
                  <a:pt x="-1932" y="1071743"/>
                  <a:pt x="-43800" y="1132033"/>
                  <a:pt x="118648" y="967910"/>
                </a:cubicBezTo>
                <a:cubicBezTo>
                  <a:pt x="281096" y="803787"/>
                  <a:pt x="518907" y="261176"/>
                  <a:pt x="1002903" y="103752"/>
                </a:cubicBezTo>
                <a:cubicBezTo>
                  <a:pt x="1486899" y="-53672"/>
                  <a:pt x="2667580" y="11642"/>
                  <a:pt x="3022622" y="23365"/>
                </a:cubicBezTo>
                <a:cubicBezTo>
                  <a:pt x="3377664" y="35088"/>
                  <a:pt x="3190094" y="61883"/>
                  <a:pt x="3153250" y="14394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375" name="TextBox 24"/>
          <p:cNvSpPr txBox="1">
            <a:spLocks noChangeArrowheads="1"/>
          </p:cNvSpPr>
          <p:nvPr/>
        </p:nvSpPr>
        <p:spPr bwMode="auto">
          <a:xfrm>
            <a:off x="5398477" y="4806950"/>
            <a:ext cx="973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2000" b="1" dirty="0" smtClean="0">
                <a:latin typeface="Helvetica LT"/>
                <a:cs typeface="Arial" pitchFamily="34" charset="0"/>
              </a:rPr>
              <a:t>Nitrats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6141" y="6092830"/>
            <a:ext cx="6408127" cy="504825"/>
          </a:xfrm>
          <a:prstGeom prst="rect">
            <a:avLst/>
          </a:prstGeom>
          <a:solidFill>
            <a:srgbClr val="B08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920" y="6156330"/>
            <a:ext cx="1295400" cy="358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7812" y="6156330"/>
            <a:ext cx="109903" cy="358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6974" y="6156330"/>
            <a:ext cx="288680" cy="358775"/>
          </a:xfrm>
          <a:prstGeom prst="rect">
            <a:avLst/>
          </a:prstGeom>
          <a:solidFill>
            <a:srgbClr val="008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7920" y="6156330"/>
            <a:ext cx="1295400" cy="35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15" idx="2"/>
          </p:cNvCxnSpPr>
          <p:nvPr/>
        </p:nvCxnSpPr>
        <p:spPr>
          <a:xfrm>
            <a:off x="4763966" y="5213355"/>
            <a:ext cx="0" cy="39052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934308" y="5167313"/>
            <a:ext cx="1295400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45423" y="5167313"/>
            <a:ext cx="288681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633" y="5167313"/>
            <a:ext cx="468923" cy="360362"/>
          </a:xfrm>
          <a:prstGeom prst="rect">
            <a:avLst/>
          </a:prstGeom>
          <a:solidFill>
            <a:srgbClr val="008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34308" y="5167313"/>
            <a:ext cx="1295400" cy="36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386" name="TextBox 38"/>
          <p:cNvSpPr txBox="1">
            <a:spLocks noChangeArrowheads="1"/>
          </p:cNvSpPr>
          <p:nvPr/>
        </p:nvSpPr>
        <p:spPr bwMode="auto">
          <a:xfrm>
            <a:off x="1937241" y="4792663"/>
            <a:ext cx="141116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2000" b="1" dirty="0" err="1" smtClean="0">
                <a:latin typeface="Helvetica LT"/>
                <a:cs typeface="Arial" pitchFamily="34" charset="0"/>
              </a:rPr>
              <a:t>Diatoms</a:t>
            </a:r>
            <a:endParaRPr lang="de-DE" altLang="en-US" sz="2000" b="1" dirty="0" smtClean="0">
              <a:latin typeface="Helvetica LT"/>
              <a:cs typeface="Arial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557707" y="3560768"/>
            <a:ext cx="2158511" cy="822325"/>
          </a:xfrm>
          <a:custGeom>
            <a:avLst/>
            <a:gdLst>
              <a:gd name="connsiteX0" fmla="*/ 209705 w 2159686"/>
              <a:gd name="connsiteY0" fmla="*/ 14 h 822882"/>
              <a:gd name="connsiteX1" fmla="*/ 943234 w 2159686"/>
              <a:gd name="connsiteY1" fmla="*/ 241175 h 822882"/>
              <a:gd name="connsiteX2" fmla="*/ 1737054 w 2159686"/>
              <a:gd name="connsiteY2" fmla="*/ 281368 h 822882"/>
              <a:gd name="connsiteX3" fmla="*/ 2159085 w 2159686"/>
              <a:gd name="connsiteY3" fmla="*/ 472287 h 822882"/>
              <a:gd name="connsiteX4" fmla="*/ 1837538 w 2159686"/>
              <a:gd name="connsiteY4" fmla="*/ 602915 h 822882"/>
              <a:gd name="connsiteX5" fmla="*/ 1355217 w 2159686"/>
              <a:gd name="connsiteY5" fmla="*/ 803882 h 822882"/>
              <a:gd name="connsiteX6" fmla="*/ 832702 w 2159686"/>
              <a:gd name="connsiteY6" fmla="*/ 783786 h 822882"/>
              <a:gd name="connsiteX7" fmla="*/ 470962 w 2159686"/>
              <a:gd name="connsiteY7" fmla="*/ 532577 h 822882"/>
              <a:gd name="connsiteX8" fmla="*/ 8738 w 2159686"/>
              <a:gd name="connsiteY8" fmla="*/ 231126 h 822882"/>
              <a:gd name="connsiteX9" fmla="*/ 209705 w 2159686"/>
              <a:gd name="connsiteY9" fmla="*/ 14 h 82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686" h="822882">
                <a:moveTo>
                  <a:pt x="209705" y="14"/>
                </a:moveTo>
                <a:cubicBezTo>
                  <a:pt x="365454" y="1689"/>
                  <a:pt x="688676" y="194283"/>
                  <a:pt x="943234" y="241175"/>
                </a:cubicBezTo>
                <a:cubicBezTo>
                  <a:pt x="1197792" y="288067"/>
                  <a:pt x="1534412" y="242849"/>
                  <a:pt x="1737054" y="281368"/>
                </a:cubicBezTo>
                <a:cubicBezTo>
                  <a:pt x="1939696" y="319887"/>
                  <a:pt x="2142338" y="418696"/>
                  <a:pt x="2159085" y="472287"/>
                </a:cubicBezTo>
                <a:cubicBezTo>
                  <a:pt x="2175832" y="525878"/>
                  <a:pt x="1837538" y="602915"/>
                  <a:pt x="1837538" y="602915"/>
                </a:cubicBezTo>
                <a:cubicBezTo>
                  <a:pt x="1703560" y="658181"/>
                  <a:pt x="1522690" y="773737"/>
                  <a:pt x="1355217" y="803882"/>
                </a:cubicBezTo>
                <a:cubicBezTo>
                  <a:pt x="1187744" y="834027"/>
                  <a:pt x="980078" y="829003"/>
                  <a:pt x="832702" y="783786"/>
                </a:cubicBezTo>
                <a:cubicBezTo>
                  <a:pt x="685326" y="738569"/>
                  <a:pt x="608289" y="624687"/>
                  <a:pt x="470962" y="532577"/>
                </a:cubicBezTo>
                <a:cubicBezTo>
                  <a:pt x="333635" y="440467"/>
                  <a:pt x="45582" y="318212"/>
                  <a:pt x="8738" y="231126"/>
                </a:cubicBezTo>
                <a:cubicBezTo>
                  <a:pt x="-28106" y="144040"/>
                  <a:pt x="53956" y="-1661"/>
                  <a:pt x="209705" y="14"/>
                </a:cubicBezTo>
                <a:close/>
              </a:path>
            </a:pathLst>
          </a:custGeom>
          <a:solidFill>
            <a:srgbClr val="008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68418" y="3933830"/>
            <a:ext cx="1006720" cy="296863"/>
          </a:xfrm>
          <a:prstGeom prst="rect">
            <a:avLst/>
          </a:prstGeom>
          <a:solidFill>
            <a:srgbClr val="008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 smtClean="0">
                <a:solidFill>
                  <a:srgbClr val="000000"/>
                </a:solidFill>
              </a:rPr>
              <a:t>Nitrate</a:t>
            </a:r>
            <a:endParaRPr lang="de-DE" sz="20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6139" y="3222630"/>
            <a:ext cx="4031274" cy="37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ight Triangle 21"/>
          <p:cNvSpPr/>
          <p:nvPr/>
        </p:nvSpPr>
        <p:spPr>
          <a:xfrm rot="5400000">
            <a:off x="766094" y="3592088"/>
            <a:ext cx="1131887" cy="115179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7899" y="3125788"/>
            <a:ext cx="129686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5758" y="3125788"/>
            <a:ext cx="531934" cy="3603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7899" y="3125788"/>
            <a:ext cx="1296865" cy="36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394" name="TextBox 25"/>
          <p:cNvSpPr txBox="1">
            <a:spLocks noChangeArrowheads="1"/>
          </p:cNvSpPr>
          <p:nvPr/>
        </p:nvSpPr>
        <p:spPr bwMode="auto">
          <a:xfrm>
            <a:off x="5445369" y="2719388"/>
            <a:ext cx="103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2000" b="1" dirty="0" smtClean="0">
                <a:latin typeface="Helvetica LT"/>
                <a:cs typeface="Arial" pitchFamily="34" charset="0"/>
              </a:rPr>
              <a:t>Nitrate</a:t>
            </a:r>
          </a:p>
        </p:txBody>
      </p:sp>
      <p:sp>
        <p:nvSpPr>
          <p:cNvPr id="15395" name="TextBox 47"/>
          <p:cNvSpPr txBox="1">
            <a:spLocks noChangeArrowheads="1"/>
          </p:cNvSpPr>
          <p:nvPr/>
        </p:nvSpPr>
        <p:spPr bwMode="auto">
          <a:xfrm>
            <a:off x="1919656" y="3186113"/>
            <a:ext cx="203981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2000" b="1" dirty="0" smtClean="0">
                <a:solidFill>
                  <a:srgbClr val="0086EA"/>
                </a:solidFill>
                <a:latin typeface="Helvetica LT"/>
                <a:cs typeface="Arial" pitchFamily="34" charset="0"/>
              </a:rPr>
              <a:t>River </a:t>
            </a:r>
            <a:r>
              <a:rPr lang="de-DE" altLang="en-US" sz="2000" b="1" dirty="0" err="1" smtClean="0">
                <a:solidFill>
                  <a:srgbClr val="0086EA"/>
                </a:solidFill>
                <a:latin typeface="Helvetica LT"/>
                <a:cs typeface="Arial" pitchFamily="34" charset="0"/>
              </a:rPr>
              <a:t>loads</a:t>
            </a:r>
            <a:endParaRPr lang="de-DE" altLang="en-US" sz="2000" b="1" dirty="0" smtClean="0">
              <a:solidFill>
                <a:srgbClr val="0086EA"/>
              </a:solidFill>
              <a:latin typeface="Helvetica LT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3008" y="2565402"/>
            <a:ext cx="23709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err="1" smtClean="0">
                <a:solidFill>
                  <a:srgbClr val="FF0000"/>
                </a:solidFill>
              </a:rPr>
              <a:t>Ship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emissions</a:t>
            </a:r>
            <a:endParaRPr lang="de-DE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2000" b="1" dirty="0" err="1">
                <a:solidFill>
                  <a:srgbClr val="FFFFFF">
                    <a:lumMod val="50000"/>
                  </a:srgbClr>
                </a:solidFill>
              </a:rPr>
              <a:t>a</a:t>
            </a:r>
            <a:r>
              <a:rPr lang="de-DE" sz="2000" b="1" dirty="0" err="1" smtClean="0">
                <a:solidFill>
                  <a:srgbClr val="FFFFFF">
                    <a:lumMod val="50000"/>
                  </a:srgbClr>
                </a:solidFill>
              </a:rPr>
              <a:t>nd</a:t>
            </a:r>
            <a:r>
              <a:rPr lang="de-DE" sz="2000" b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de-DE" sz="2000" b="1" dirty="0" err="1" smtClean="0">
                <a:solidFill>
                  <a:srgbClr val="FFFFFF">
                    <a:lumMod val="50000"/>
                  </a:srgbClr>
                </a:solidFill>
              </a:rPr>
              <a:t>other</a:t>
            </a:r>
            <a:r>
              <a:rPr lang="de-DE" sz="2000" b="1" dirty="0" smtClean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de-DE" sz="2000" b="1" dirty="0" err="1" smtClean="0">
                <a:solidFill>
                  <a:srgbClr val="FFFFFF">
                    <a:lumMod val="50000"/>
                  </a:srgbClr>
                </a:solidFill>
              </a:rPr>
              <a:t>sources</a:t>
            </a:r>
            <a:endParaRPr lang="de-DE" sz="2000" b="1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1" name="Curved Connector 50"/>
          <p:cNvCxnSpPr>
            <a:stCxn id="44" idx="3"/>
            <a:endCxn id="12" idx="0"/>
          </p:cNvCxnSpPr>
          <p:nvPr/>
        </p:nvCxnSpPr>
        <p:spPr>
          <a:xfrm>
            <a:off x="3275137" y="4081467"/>
            <a:ext cx="1145931" cy="771525"/>
          </a:xfrm>
          <a:prstGeom prst="curvedConnector2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1" idx="0"/>
            <a:endCxn id="19" idx="3"/>
          </p:cNvCxnSpPr>
          <p:nvPr/>
        </p:nvCxnSpPr>
        <p:spPr>
          <a:xfrm rot="16200000" flipV="1">
            <a:off x="6391643" y="3359886"/>
            <a:ext cx="504825" cy="39858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15" idx="1"/>
            <a:endCxn id="38" idx="3"/>
          </p:cNvCxnSpPr>
          <p:nvPr/>
        </p:nvCxnSpPr>
        <p:spPr>
          <a:xfrm rot="10800000" flipV="1">
            <a:off x="3229708" y="5032380"/>
            <a:ext cx="886558" cy="3143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2"/>
          </p:cNvCxnSpPr>
          <p:nvPr/>
        </p:nvCxnSpPr>
        <p:spPr>
          <a:xfrm>
            <a:off x="2582008" y="5527680"/>
            <a:ext cx="0" cy="30797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1"/>
          </p:cNvCxnSpPr>
          <p:nvPr/>
        </p:nvCxnSpPr>
        <p:spPr>
          <a:xfrm flipH="1">
            <a:off x="1475645" y="5346700"/>
            <a:ext cx="45866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31" idx="0"/>
          </p:cNvCxnSpPr>
          <p:nvPr/>
        </p:nvCxnSpPr>
        <p:spPr>
          <a:xfrm>
            <a:off x="3635620" y="5670555"/>
            <a:ext cx="0" cy="48577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6" idx="1"/>
            <a:endCxn id="15" idx="0"/>
          </p:cNvCxnSpPr>
          <p:nvPr/>
        </p:nvCxnSpPr>
        <p:spPr>
          <a:xfrm rot="10800000" flipV="1">
            <a:off x="4763968" y="3306768"/>
            <a:ext cx="383931" cy="1546225"/>
          </a:xfrm>
          <a:prstGeom prst="curvedConnector2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4" name="TextBox 84"/>
          <p:cNvSpPr txBox="1">
            <a:spLocks noChangeArrowheads="1"/>
          </p:cNvSpPr>
          <p:nvPr/>
        </p:nvSpPr>
        <p:spPr bwMode="auto">
          <a:xfrm>
            <a:off x="4239361" y="6135688"/>
            <a:ext cx="29981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 sz="2000" b="1" dirty="0" smtClean="0">
                <a:latin typeface="Helvetica LT"/>
                <a:cs typeface="Arial" pitchFamily="34" charset="0"/>
              </a:rPr>
              <a:t>Nitrogen </a:t>
            </a:r>
            <a:r>
              <a:rPr lang="de-DE" altLang="en-US" sz="2000" b="1" dirty="0" err="1" smtClean="0">
                <a:latin typeface="Helvetica LT"/>
                <a:cs typeface="Arial" pitchFamily="34" charset="0"/>
              </a:rPr>
              <a:t>compounds</a:t>
            </a:r>
            <a:endParaRPr lang="de-DE" altLang="en-US" sz="2000" b="1" dirty="0" smtClean="0">
              <a:latin typeface="Helvetica LT"/>
              <a:cs typeface="Arial" pitchFamily="34" charset="0"/>
            </a:endParaRPr>
          </a:p>
        </p:txBody>
      </p:sp>
      <p:pic>
        <p:nvPicPr>
          <p:cNvPr id="15405" name="Picture 89" descr="https://www.total-e-quality.de/media/cache/9b/3c/9b3cc393ba940ce8cb20a6d7afaebe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9872" r="5327" b="21988"/>
          <a:stretch>
            <a:fillRect/>
          </a:stretch>
        </p:blipFill>
        <p:spPr bwMode="auto">
          <a:xfrm>
            <a:off x="6032989" y="115888"/>
            <a:ext cx="17276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752492" y="6324600"/>
            <a:ext cx="1905000" cy="338138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A80D63-0937-4E69-9A5B-F130DFEE2060}" type="slidenum">
              <a:rPr lang="de-DE" altLang="en-US" sz="1600" smtClean="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de-DE" altLang="en-US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7" name="Textfeld 49"/>
          <p:cNvSpPr txBox="1">
            <a:spLocks noChangeArrowheads="1"/>
          </p:cNvSpPr>
          <p:nvPr/>
        </p:nvSpPr>
        <p:spPr bwMode="auto">
          <a:xfrm>
            <a:off x="79366" y="6569075"/>
            <a:ext cx="395300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38D"/>
              </a:buClr>
              <a:buSzPct val="75000"/>
              <a:buFont typeface="Wingdings" pitchFamily="2" charset="2"/>
              <a:buChar char="à"/>
              <a:defRPr sz="16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0538D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6A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Helvetica LT"/>
                <a:cs typeface="Arial" pitchFamily="34" charset="0"/>
              </a:rPr>
              <a:t>Daniel.neumann@io-warnemuende.de</a:t>
            </a:r>
          </a:p>
        </p:txBody>
      </p:sp>
    </p:spTree>
    <p:extLst>
      <p:ext uri="{BB962C8B-B14F-4D97-AF65-F5344CB8AC3E}">
        <p14:creationId xmlns:p14="http://schemas.microsoft.com/office/powerpoint/2010/main" val="3518527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Autofit/>
          </a:bodyPr>
          <a:lstStyle/>
          <a:p>
            <a:r>
              <a:rPr lang="da-DK" sz="2800" dirty="0" smtClean="0"/>
              <a:t>Beyond </a:t>
            </a:r>
            <a:r>
              <a:rPr lang="da-DK" sz="2800" dirty="0" err="1" smtClean="0"/>
              <a:t>Eutrophication</a:t>
            </a:r>
            <a:r>
              <a:rPr lang="zh-CN" altLang="da-DK" sz="2800" dirty="0" smtClean="0"/>
              <a:t>：</a:t>
            </a:r>
            <a:r>
              <a:rPr lang="da-DK" altLang="zh-CN" sz="2800" dirty="0" smtClean="0"/>
              <a:t/>
            </a:r>
            <a:br>
              <a:rPr lang="da-DK" altLang="zh-CN" sz="2800" dirty="0" smtClean="0"/>
            </a:br>
            <a:r>
              <a:rPr lang="da-DK" sz="2800" dirty="0" smtClean="0"/>
              <a:t>end2end </a:t>
            </a:r>
            <a:r>
              <a:rPr lang="da-DK" sz="2800" dirty="0" err="1" smtClean="0"/>
              <a:t>modelling</a:t>
            </a:r>
            <a:r>
              <a:rPr lang="da-DK" sz="2800" dirty="0" smtClean="0"/>
              <a:t> (Danish system, 2006-) </a:t>
            </a:r>
            <a:endParaRPr lang="da-DK" sz="2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 descr="C:\Users\js\AppData\Local\Microsoft\Windows\Temporary Internet Files\Content.Outlook\H2O3M8IV\MEMC_model_landscape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/>
          <a:stretch/>
        </p:blipFill>
        <p:spPr bwMode="auto">
          <a:xfrm>
            <a:off x="827584" y="1628800"/>
            <a:ext cx="5436096" cy="47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for </a:t>
            </a:r>
            <a:r>
              <a:rPr lang="da-DK" dirty="0" err="1" smtClean="0"/>
              <a:t>your</a:t>
            </a:r>
            <a:r>
              <a:rPr lang="da-DK" dirty="0" smtClean="0"/>
              <a:t> attention!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da-DK" dirty="0"/>
              <a:t>谢</a:t>
            </a:r>
            <a:r>
              <a:rPr lang="zh-CN" altLang="da-DK" dirty="0" smtClean="0"/>
              <a:t>谢！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356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Baltic</a:t>
            </a:r>
            <a:r>
              <a:rPr lang="da-DK" dirty="0" smtClean="0"/>
              <a:t> Sea situation </a:t>
            </a:r>
            <a:r>
              <a:rPr lang="da-DK" dirty="0" err="1" smtClean="0"/>
              <a:t>analysis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/>
              <a:t>Human </a:t>
            </a:r>
            <a:r>
              <a:rPr lang="da-DK" b="1" dirty="0" err="1" smtClean="0"/>
              <a:t>activities</a:t>
            </a:r>
            <a:endParaRPr lang="da-DK" b="1" dirty="0"/>
          </a:p>
          <a:p>
            <a:pPr lvl="1"/>
            <a:r>
              <a:rPr lang="da-DK" sz="2200" dirty="0" err="1" smtClean="0"/>
              <a:t>Nutrient</a:t>
            </a:r>
            <a:r>
              <a:rPr lang="da-DK" sz="2200" dirty="0" smtClean="0"/>
              <a:t> </a:t>
            </a:r>
            <a:r>
              <a:rPr lang="da-DK" sz="2200" dirty="0" err="1" smtClean="0"/>
              <a:t>loading</a:t>
            </a:r>
            <a:r>
              <a:rPr lang="da-DK" sz="2200" dirty="0" smtClean="0"/>
              <a:t>, </a:t>
            </a:r>
            <a:r>
              <a:rPr lang="da-DK" sz="2200" dirty="0" err="1" smtClean="0"/>
              <a:t>fishery</a:t>
            </a:r>
            <a:r>
              <a:rPr lang="da-DK" sz="2200" dirty="0" smtClean="0"/>
              <a:t>, shipping, </a:t>
            </a:r>
            <a:r>
              <a:rPr lang="da-DK" sz="2200" dirty="0" err="1" smtClean="0"/>
              <a:t>tourism</a:t>
            </a:r>
            <a:r>
              <a:rPr lang="da-DK" sz="2200" dirty="0" smtClean="0"/>
              <a:t>, </a:t>
            </a:r>
            <a:r>
              <a:rPr lang="da-DK" sz="2200" dirty="0" err="1" smtClean="0"/>
              <a:t>aquaculture</a:t>
            </a:r>
            <a:r>
              <a:rPr lang="da-DK" sz="2200" dirty="0" smtClean="0"/>
              <a:t>, </a:t>
            </a:r>
            <a:r>
              <a:rPr lang="da-DK" sz="2200" dirty="0" err="1" smtClean="0"/>
              <a:t>wind</a:t>
            </a:r>
            <a:r>
              <a:rPr lang="da-DK" sz="2200" dirty="0" smtClean="0"/>
              <a:t> farms</a:t>
            </a:r>
          </a:p>
          <a:p>
            <a:pPr marL="457200" lvl="1" indent="0">
              <a:buNone/>
            </a:pPr>
            <a:endParaRPr lang="da-DK" sz="2200" dirty="0" smtClean="0"/>
          </a:p>
          <a:p>
            <a:r>
              <a:rPr lang="da-DK" b="1" dirty="0" smtClean="0"/>
              <a:t>Natural </a:t>
            </a:r>
            <a:r>
              <a:rPr lang="da-DK" b="1" dirty="0" err="1" smtClean="0"/>
              <a:t>variability</a:t>
            </a:r>
            <a:r>
              <a:rPr lang="da-DK" b="1" dirty="0"/>
              <a:t> </a:t>
            </a:r>
            <a:r>
              <a:rPr lang="da-DK" b="1" dirty="0" smtClean="0"/>
              <a:t>and </a:t>
            </a:r>
            <a:r>
              <a:rPr lang="da-DK" b="1" dirty="0" err="1"/>
              <a:t>c</a:t>
            </a:r>
            <a:r>
              <a:rPr lang="da-DK" b="1" dirty="0" err="1" smtClean="0"/>
              <a:t>limate</a:t>
            </a:r>
            <a:r>
              <a:rPr lang="da-DK" b="1" dirty="0" smtClean="0"/>
              <a:t> </a:t>
            </a:r>
            <a:r>
              <a:rPr lang="da-DK" b="1" dirty="0" err="1" smtClean="0"/>
              <a:t>change</a:t>
            </a:r>
            <a:endParaRPr lang="da-DK" b="1" dirty="0" smtClean="0"/>
          </a:p>
          <a:p>
            <a:pPr lvl="1"/>
            <a:r>
              <a:rPr lang="da-DK" sz="2200" dirty="0" err="1" smtClean="0"/>
              <a:t>Increased</a:t>
            </a:r>
            <a:r>
              <a:rPr lang="da-DK" sz="2200" dirty="0" smtClean="0"/>
              <a:t> </a:t>
            </a:r>
            <a:r>
              <a:rPr lang="da-DK" sz="2200" dirty="0" err="1" smtClean="0"/>
              <a:t>sea</a:t>
            </a:r>
            <a:r>
              <a:rPr lang="da-DK" sz="2200" dirty="0" smtClean="0"/>
              <a:t> temperature</a:t>
            </a:r>
          </a:p>
          <a:p>
            <a:pPr lvl="1"/>
            <a:r>
              <a:rPr lang="da-DK" sz="2200" dirty="0" smtClean="0"/>
              <a:t>Sea </a:t>
            </a:r>
            <a:r>
              <a:rPr lang="da-DK" sz="2200" dirty="0" err="1" smtClean="0"/>
              <a:t>level</a:t>
            </a:r>
            <a:r>
              <a:rPr lang="da-DK" sz="2200" dirty="0" smtClean="0"/>
              <a:t> rise </a:t>
            </a:r>
          </a:p>
          <a:p>
            <a:pPr lvl="1"/>
            <a:r>
              <a:rPr lang="da-DK" sz="2200" dirty="0" smtClean="0"/>
              <a:t>Changes in </a:t>
            </a:r>
            <a:r>
              <a:rPr lang="da-DK" sz="2200" dirty="0" err="1"/>
              <a:t>p</a:t>
            </a:r>
            <a:r>
              <a:rPr lang="da-DK" sz="2200" dirty="0" err="1" smtClean="0"/>
              <a:t>recipitation</a:t>
            </a:r>
            <a:r>
              <a:rPr lang="da-DK" sz="2200" dirty="0" smtClean="0"/>
              <a:t> and </a:t>
            </a:r>
            <a:r>
              <a:rPr lang="da-DK" sz="2200" dirty="0" err="1" smtClean="0"/>
              <a:t>related</a:t>
            </a:r>
            <a:r>
              <a:rPr lang="da-DK" sz="2200" dirty="0" smtClean="0"/>
              <a:t> river </a:t>
            </a:r>
            <a:r>
              <a:rPr lang="da-DK" sz="2200" dirty="0" err="1" smtClean="0"/>
              <a:t>runoff</a:t>
            </a:r>
            <a:r>
              <a:rPr lang="da-DK" sz="2200" dirty="0" smtClean="0"/>
              <a:t> and </a:t>
            </a:r>
            <a:r>
              <a:rPr lang="da-DK" sz="2200" dirty="0" err="1" smtClean="0"/>
              <a:t>salinity</a:t>
            </a:r>
            <a:r>
              <a:rPr lang="da-DK" sz="2200" dirty="0" smtClean="0"/>
              <a:t> </a:t>
            </a:r>
          </a:p>
          <a:p>
            <a:pPr lvl="1"/>
            <a:r>
              <a:rPr lang="da-DK" sz="2200" dirty="0" smtClean="0"/>
              <a:t>Changes in </a:t>
            </a:r>
            <a:r>
              <a:rPr lang="da-DK" sz="2200" dirty="0" err="1" smtClean="0"/>
              <a:t>winds</a:t>
            </a:r>
            <a:r>
              <a:rPr lang="da-DK" sz="2200" dirty="0" smtClean="0"/>
              <a:t> and </a:t>
            </a:r>
            <a:r>
              <a:rPr lang="da-DK" sz="2200" dirty="0" err="1" smtClean="0"/>
              <a:t>related</a:t>
            </a:r>
            <a:r>
              <a:rPr lang="da-DK" sz="2200" dirty="0" smtClean="0"/>
              <a:t> </a:t>
            </a:r>
            <a:r>
              <a:rPr lang="da-DK" sz="2200" dirty="0" err="1" smtClean="0"/>
              <a:t>vertical</a:t>
            </a:r>
            <a:r>
              <a:rPr lang="da-DK" sz="2200" dirty="0" smtClean="0"/>
              <a:t> </a:t>
            </a:r>
            <a:r>
              <a:rPr lang="da-DK" sz="2200" dirty="0" err="1" smtClean="0"/>
              <a:t>mixing</a:t>
            </a:r>
            <a:r>
              <a:rPr lang="da-DK" sz="2200" dirty="0" smtClean="0"/>
              <a:t> and </a:t>
            </a:r>
            <a:r>
              <a:rPr lang="da-DK" sz="2200" dirty="0" err="1" smtClean="0"/>
              <a:t>Baltic</a:t>
            </a:r>
            <a:r>
              <a:rPr lang="da-DK" sz="2200" dirty="0" smtClean="0"/>
              <a:t>-North Sea transport</a:t>
            </a:r>
          </a:p>
        </p:txBody>
      </p:sp>
      <p:pic>
        <p:nvPicPr>
          <p:cNvPr id="2050" name="Picture 2" descr="Billedresultat for Baltic Sea ecosystem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38600" cy="28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40487" y="443711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b="1" dirty="0" err="1" smtClean="0"/>
              <a:t>Ecosystem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change</a:t>
            </a:r>
            <a:endParaRPr lang="da-DK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 smtClean="0"/>
              <a:t>Response</a:t>
            </a:r>
            <a:r>
              <a:rPr lang="da-DK" sz="2000" dirty="0" smtClean="0"/>
              <a:t> of LTL to </a:t>
            </a:r>
            <a:r>
              <a:rPr lang="da-DK" sz="2000" dirty="0" err="1" smtClean="0"/>
              <a:t>physical</a:t>
            </a:r>
            <a:r>
              <a:rPr lang="da-DK" sz="2000" dirty="0" smtClean="0"/>
              <a:t> and human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 smtClean="0"/>
              <a:t>Eutrophication</a:t>
            </a:r>
            <a:r>
              <a:rPr lang="da-DK" sz="2000" dirty="0" smtClean="0"/>
              <a:t> (</a:t>
            </a:r>
            <a:r>
              <a:rPr lang="da-DK" sz="2000" dirty="0" err="1" smtClean="0"/>
              <a:t>Algae</a:t>
            </a:r>
            <a:r>
              <a:rPr lang="da-DK" sz="2000" dirty="0" smtClean="0"/>
              <a:t> </a:t>
            </a:r>
            <a:r>
              <a:rPr lang="da-DK" sz="2000" dirty="0" err="1" smtClean="0"/>
              <a:t>bloom</a:t>
            </a:r>
            <a:r>
              <a:rPr lang="da-DK" sz="2000" dirty="0" smtClean="0"/>
              <a:t>, </a:t>
            </a:r>
            <a:r>
              <a:rPr lang="da-DK" sz="2000" dirty="0" err="1" smtClean="0"/>
              <a:t>hypoxia</a:t>
            </a:r>
            <a:r>
              <a:rPr lang="da-DK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 smtClean="0"/>
              <a:t>Response</a:t>
            </a:r>
            <a:r>
              <a:rPr lang="da-DK" sz="2000" dirty="0" smtClean="0"/>
              <a:t> of HTL to LTL and pressures  </a:t>
            </a:r>
            <a:endParaRPr lang="da-DK" sz="2000" dirty="0"/>
          </a:p>
        </p:txBody>
      </p:sp>
      <p:sp>
        <p:nvSpPr>
          <p:cNvPr id="3" name="Tekstboks 2"/>
          <p:cNvSpPr txBox="1"/>
          <p:nvPr/>
        </p:nvSpPr>
        <p:spPr>
          <a:xfrm>
            <a:off x="7380312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SwAM</a:t>
            </a:r>
            <a:r>
              <a:rPr lang="da-DK" dirty="0" smtClean="0"/>
              <a:t>, 2013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2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Instruments for solutions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8917233"/>
              </p:ext>
            </p:extLst>
          </p:nvPr>
        </p:nvGraphicFramePr>
        <p:xfrm>
          <a:off x="467544" y="1628800"/>
          <a:ext cx="40282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 fontScale="70000" lnSpcReduction="20000"/>
          </a:bodyPr>
          <a:lstStyle/>
          <a:p>
            <a:r>
              <a:rPr lang="da-DK" b="1" dirty="0" err="1" smtClean="0"/>
              <a:t>Policies</a:t>
            </a:r>
            <a:r>
              <a:rPr lang="da-DK" dirty="0" smtClean="0"/>
              <a:t> for </a:t>
            </a:r>
            <a:r>
              <a:rPr lang="da-DK" dirty="0" err="1" smtClean="0"/>
              <a:t>member</a:t>
            </a:r>
            <a:r>
              <a:rPr lang="da-DK" dirty="0" smtClean="0"/>
              <a:t> </a:t>
            </a:r>
            <a:r>
              <a:rPr lang="da-DK" dirty="0" err="1" smtClean="0"/>
              <a:t>states</a:t>
            </a:r>
            <a:r>
              <a:rPr lang="da-DK" dirty="0" smtClean="0"/>
              <a:t> to </a:t>
            </a:r>
            <a:r>
              <a:rPr lang="da-DK" dirty="0" err="1" smtClean="0"/>
              <a:t>implement</a:t>
            </a:r>
            <a:r>
              <a:rPr lang="da-DK" dirty="0" smtClean="0"/>
              <a:t>: </a:t>
            </a:r>
          </a:p>
          <a:p>
            <a:pPr lvl="1"/>
            <a:r>
              <a:rPr lang="da-DK" dirty="0" smtClean="0"/>
              <a:t>MSFD, WFD, MSP, HABITAT,  CFP</a:t>
            </a:r>
          </a:p>
          <a:p>
            <a:r>
              <a:rPr lang="da-DK" b="1" dirty="0" smtClean="0"/>
              <a:t>BOOS and </a:t>
            </a:r>
            <a:r>
              <a:rPr lang="da-DK" b="1" dirty="0" smtClean="0"/>
              <a:t>CMEMS (</a:t>
            </a:r>
            <a:r>
              <a:rPr lang="zh-CN" altLang="da-DK" b="1" dirty="0" smtClean="0"/>
              <a:t>波罗的海业务海洋学系统和哥白尼海洋服务</a:t>
            </a:r>
            <a:r>
              <a:rPr lang="da-DK" altLang="zh-CN" b="1" dirty="0" smtClean="0"/>
              <a:t>)</a:t>
            </a:r>
            <a:r>
              <a:rPr lang="da-DK" dirty="0" smtClean="0"/>
              <a:t>: </a:t>
            </a:r>
            <a:endParaRPr lang="da-DK" dirty="0" smtClean="0"/>
          </a:p>
          <a:p>
            <a:pPr lvl="1"/>
            <a:r>
              <a:rPr lang="da-DK" dirty="0" err="1" smtClean="0"/>
              <a:t>operational</a:t>
            </a:r>
            <a:r>
              <a:rPr lang="da-DK" dirty="0" smtClean="0"/>
              <a:t> </a:t>
            </a:r>
            <a:r>
              <a:rPr lang="da-DK" dirty="0" err="1" smtClean="0"/>
              <a:t>monitoring</a:t>
            </a:r>
            <a:r>
              <a:rPr lang="da-DK" dirty="0" smtClean="0"/>
              <a:t>, </a:t>
            </a:r>
            <a:r>
              <a:rPr lang="da-DK" dirty="0" err="1" smtClean="0"/>
              <a:t>forecast</a:t>
            </a:r>
            <a:r>
              <a:rPr lang="da-DK" dirty="0" smtClean="0"/>
              <a:t> and services</a:t>
            </a:r>
          </a:p>
          <a:p>
            <a:r>
              <a:rPr lang="da-DK" b="1" dirty="0" smtClean="0"/>
              <a:t>HELCOM (</a:t>
            </a:r>
            <a:r>
              <a:rPr lang="zh-CN" altLang="da-DK" b="1" dirty="0"/>
              <a:t>波罗的</a:t>
            </a:r>
            <a:r>
              <a:rPr lang="zh-CN" altLang="da-DK" b="1" dirty="0" smtClean="0"/>
              <a:t>海环境保护委员会</a:t>
            </a:r>
            <a:r>
              <a:rPr lang="da-DK" altLang="zh-CN" b="1" dirty="0" smtClean="0"/>
              <a:t>)</a:t>
            </a:r>
            <a:r>
              <a:rPr lang="da-DK" dirty="0" smtClean="0"/>
              <a:t>: </a:t>
            </a:r>
            <a:endParaRPr lang="da-DK" dirty="0" smtClean="0"/>
          </a:p>
          <a:p>
            <a:pPr lvl="1"/>
            <a:r>
              <a:rPr lang="da-DK" dirty="0" smtClean="0"/>
              <a:t>offline </a:t>
            </a:r>
            <a:r>
              <a:rPr lang="da-DK" dirty="0" err="1" smtClean="0"/>
              <a:t>monitoring</a:t>
            </a:r>
            <a:r>
              <a:rPr lang="da-DK" dirty="0" smtClean="0"/>
              <a:t>, </a:t>
            </a:r>
            <a:r>
              <a:rPr lang="da-DK" dirty="0" err="1" smtClean="0"/>
              <a:t>assessment</a:t>
            </a:r>
            <a:r>
              <a:rPr lang="da-DK" dirty="0" smtClean="0"/>
              <a:t>, management</a:t>
            </a:r>
          </a:p>
          <a:p>
            <a:r>
              <a:rPr lang="da-DK" b="1" dirty="0" err="1" smtClean="0"/>
              <a:t>EMODnet</a:t>
            </a:r>
            <a:r>
              <a:rPr lang="da-DK" dirty="0"/>
              <a:t> </a:t>
            </a:r>
            <a:r>
              <a:rPr lang="da-DK" b="1" dirty="0" smtClean="0"/>
              <a:t>(</a:t>
            </a:r>
            <a:r>
              <a:rPr lang="zh-CN" altLang="da-DK" b="1" dirty="0" smtClean="0"/>
              <a:t>欧洲海洋数据网</a:t>
            </a:r>
            <a:r>
              <a:rPr lang="da-DK" altLang="zh-CN" b="1" dirty="0" smtClean="0"/>
              <a:t>)</a:t>
            </a:r>
            <a:r>
              <a:rPr lang="da-DK" altLang="zh-CN" dirty="0" smtClean="0"/>
              <a:t>:</a:t>
            </a:r>
            <a:r>
              <a:rPr lang="da-DK" dirty="0" smtClean="0"/>
              <a:t> </a:t>
            </a:r>
            <a:endParaRPr lang="da-DK" dirty="0" smtClean="0"/>
          </a:p>
          <a:p>
            <a:pPr lvl="1"/>
            <a:r>
              <a:rPr lang="da-DK" dirty="0" smtClean="0"/>
              <a:t>data </a:t>
            </a:r>
            <a:r>
              <a:rPr lang="da-DK" dirty="0" err="1" smtClean="0"/>
              <a:t>collection</a:t>
            </a:r>
            <a:r>
              <a:rPr lang="da-DK" dirty="0" smtClean="0"/>
              <a:t> and integration</a:t>
            </a:r>
          </a:p>
          <a:p>
            <a:r>
              <a:rPr lang="da-DK" b="1" dirty="0" smtClean="0"/>
              <a:t>BSHC/IHO (</a:t>
            </a:r>
            <a:r>
              <a:rPr lang="zh-CN" altLang="da-DK" b="1" dirty="0"/>
              <a:t>波罗的</a:t>
            </a:r>
            <a:r>
              <a:rPr lang="zh-CN" altLang="da-DK" b="1" dirty="0" smtClean="0"/>
              <a:t>海水文委员会</a:t>
            </a:r>
            <a:r>
              <a:rPr lang="da-DK" altLang="zh-CN" b="1" dirty="0" smtClean="0"/>
              <a:t>)</a:t>
            </a:r>
            <a:r>
              <a:rPr lang="da-DK" dirty="0" smtClean="0"/>
              <a:t>: </a:t>
            </a:r>
            <a:endParaRPr lang="da-DK" dirty="0" smtClean="0"/>
          </a:p>
          <a:p>
            <a:pPr lvl="1"/>
            <a:r>
              <a:rPr lang="da-DK" dirty="0" err="1" smtClean="0"/>
              <a:t>Bathymetry</a:t>
            </a:r>
            <a:r>
              <a:rPr lang="da-DK" dirty="0" smtClean="0"/>
              <a:t> and maritime transport</a:t>
            </a:r>
          </a:p>
          <a:p>
            <a:r>
              <a:rPr lang="da-DK" b="1" dirty="0" smtClean="0"/>
              <a:t>VASAB(</a:t>
            </a:r>
            <a:r>
              <a:rPr lang="zh-CN" altLang="da-DK" b="1" dirty="0"/>
              <a:t>波罗的</a:t>
            </a:r>
            <a:r>
              <a:rPr lang="zh-CN" altLang="da-DK" b="1" dirty="0" smtClean="0"/>
              <a:t>海远景战略委员会</a:t>
            </a:r>
            <a:r>
              <a:rPr lang="da-DK" altLang="zh-CN" b="1" dirty="0" smtClean="0"/>
              <a:t>)</a:t>
            </a:r>
            <a:r>
              <a:rPr lang="da-DK" dirty="0" smtClean="0"/>
              <a:t>: </a:t>
            </a:r>
            <a:endParaRPr lang="da-DK" dirty="0" smtClean="0"/>
          </a:p>
          <a:p>
            <a:pPr lvl="1"/>
            <a:r>
              <a:rPr lang="da-DK" dirty="0" smtClean="0"/>
              <a:t>Marine </a:t>
            </a:r>
            <a:r>
              <a:rPr lang="da-DK" dirty="0" err="1" smtClean="0"/>
              <a:t>spatial</a:t>
            </a:r>
            <a:r>
              <a:rPr lang="da-DK" dirty="0" smtClean="0"/>
              <a:t> </a:t>
            </a:r>
            <a:r>
              <a:rPr lang="da-DK" dirty="0" err="1" smtClean="0"/>
              <a:t>planning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078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Operational services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400" dirty="0" smtClean="0"/>
              <a:t>PHY &amp; BIO </a:t>
            </a:r>
            <a:r>
              <a:rPr lang="da-DK" sz="2400" dirty="0" err="1" smtClean="0"/>
              <a:t>Forecasting</a:t>
            </a:r>
            <a:r>
              <a:rPr lang="da-DK" sz="2400" dirty="0" smtClean="0"/>
              <a:t> systems : HBM-ERGOM, NEMO-SCOBI</a:t>
            </a:r>
            <a:endParaRPr lang="da-DK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-1156" r="13722" b="-133"/>
          <a:stretch/>
        </p:blipFill>
        <p:spPr bwMode="auto">
          <a:xfrm>
            <a:off x="4788024" y="2636912"/>
            <a:ext cx="4032448" cy="31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788024" y="162880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b="1" dirty="0" err="1" smtClean="0"/>
              <a:t>Monitoring</a:t>
            </a:r>
            <a:r>
              <a:rPr lang="da-DK" sz="2400" b="1" dirty="0" smtClean="0"/>
              <a:t>: BOOS, </a:t>
            </a:r>
            <a:r>
              <a:rPr lang="da-DK" sz="2400" b="1" dirty="0" err="1" smtClean="0"/>
              <a:t>Argo</a:t>
            </a:r>
            <a:r>
              <a:rPr lang="da-DK" sz="2400" b="1" dirty="0" smtClean="0"/>
              <a:t>, gliders, </a:t>
            </a:r>
            <a:r>
              <a:rPr lang="da-DK" sz="2400" b="1" dirty="0" err="1" smtClean="0"/>
              <a:t>ferrybox</a:t>
            </a:r>
            <a:r>
              <a:rPr lang="da-DK" sz="2400" b="1" dirty="0" smtClean="0"/>
              <a:t>, </a:t>
            </a:r>
            <a:r>
              <a:rPr lang="da-DK" sz="2400" b="1" dirty="0" err="1" smtClean="0"/>
              <a:t>moorings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etc</a:t>
            </a:r>
            <a:endParaRPr lang="da-DK" sz="24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2183" r="9420"/>
          <a:stretch/>
        </p:blipFill>
        <p:spPr bwMode="auto">
          <a:xfrm>
            <a:off x="144016" y="2617412"/>
            <a:ext cx="4283968" cy="31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251520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波罗的海</a:t>
            </a:r>
            <a:r>
              <a:rPr lang="da-DK" altLang="zh-CN" b="1" dirty="0" smtClean="0"/>
              <a:t>-</a:t>
            </a:r>
            <a:r>
              <a:rPr lang="zh-CN" altLang="da-DK" b="1" dirty="0" smtClean="0"/>
              <a:t>北海多</a:t>
            </a:r>
            <a:r>
              <a:rPr lang="zh-CN" altLang="da-DK" b="1" dirty="0"/>
              <a:t>模</a:t>
            </a:r>
            <a:r>
              <a:rPr lang="zh-CN" altLang="da-DK" b="1" dirty="0" smtClean="0"/>
              <a:t>式集合预测系统</a:t>
            </a:r>
            <a:endParaRPr lang="da-DK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4860032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da-DK" b="1" dirty="0" smtClean="0"/>
              <a:t>波罗的海</a:t>
            </a:r>
            <a:r>
              <a:rPr lang="zh-CN" altLang="da-DK" b="1" dirty="0"/>
              <a:t>业</a:t>
            </a:r>
            <a:r>
              <a:rPr lang="zh-CN" altLang="da-DK" b="1" dirty="0" smtClean="0"/>
              <a:t>务</a:t>
            </a:r>
            <a:r>
              <a:rPr lang="zh-CN" altLang="da-DK" b="1" dirty="0"/>
              <a:t>观</a:t>
            </a:r>
            <a:r>
              <a:rPr lang="zh-CN" altLang="da-DK" b="1" dirty="0" smtClean="0"/>
              <a:t>测系统</a:t>
            </a:r>
            <a:endParaRPr lang="da-DK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6" t="11248" b="5190"/>
          <a:stretch/>
        </p:blipFill>
        <p:spPr bwMode="auto">
          <a:xfrm>
            <a:off x="6858151" y="3717032"/>
            <a:ext cx="22315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5716" r="8523" b="18144"/>
          <a:stretch/>
        </p:blipFill>
        <p:spPr bwMode="auto">
          <a:xfrm>
            <a:off x="323528" y="2276872"/>
            <a:ext cx="7820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641" y="269776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da-DK" sz="3200" b="1" dirty="0" err="1">
                <a:solidFill>
                  <a:schemeClr val="accent1"/>
                </a:solidFill>
              </a:rPr>
              <a:t>Seamless</a:t>
            </a:r>
            <a:r>
              <a:rPr lang="da-DK" sz="3200" b="1" dirty="0">
                <a:solidFill>
                  <a:schemeClr val="accent1"/>
                </a:solidFill>
              </a:rPr>
              <a:t> </a:t>
            </a:r>
            <a:r>
              <a:rPr lang="da-DK" sz="3200" b="1" dirty="0" err="1">
                <a:solidFill>
                  <a:schemeClr val="accent1"/>
                </a:solidFill>
              </a:rPr>
              <a:t>modelling</a:t>
            </a:r>
            <a:r>
              <a:rPr lang="da-DK" sz="3200" b="1" dirty="0">
                <a:solidFill>
                  <a:schemeClr val="accent1"/>
                </a:solidFill>
              </a:rPr>
              <a:t>:</a:t>
            </a:r>
            <a:r>
              <a:rPr lang="da-DK" sz="3200" dirty="0">
                <a:solidFill>
                  <a:schemeClr val="accent1"/>
                </a:solidFill>
              </a:rPr>
              <a:t> </a:t>
            </a:r>
            <a:r>
              <a:rPr lang="da-DK" sz="3200" dirty="0" smtClean="0">
                <a:solidFill>
                  <a:schemeClr val="accent1"/>
                </a:solidFill>
              </a:rPr>
              <a:t>Danish ocean-</a:t>
            </a:r>
            <a:r>
              <a:rPr lang="da-DK" sz="3200" dirty="0" err="1" smtClean="0">
                <a:solidFill>
                  <a:schemeClr val="accent1"/>
                </a:solidFill>
              </a:rPr>
              <a:t>ice</a:t>
            </a:r>
            <a:r>
              <a:rPr lang="da-DK" sz="3200" dirty="0" smtClean="0">
                <a:solidFill>
                  <a:schemeClr val="accent1"/>
                </a:solidFill>
              </a:rPr>
              <a:t> </a:t>
            </a:r>
            <a:r>
              <a:rPr lang="da-DK" sz="3200" dirty="0" err="1" smtClean="0">
                <a:solidFill>
                  <a:schemeClr val="accent1"/>
                </a:solidFill>
              </a:rPr>
              <a:t>forecasting</a:t>
            </a:r>
            <a:r>
              <a:rPr lang="da-DK" sz="3200" dirty="0" smtClean="0">
                <a:solidFill>
                  <a:schemeClr val="accent1"/>
                </a:solidFill>
              </a:rPr>
              <a:t> system to </a:t>
            </a:r>
            <a:r>
              <a:rPr lang="da-DK" sz="3200" dirty="0" err="1" smtClean="0">
                <a:solidFill>
                  <a:schemeClr val="accent1"/>
                </a:solidFill>
              </a:rPr>
              <a:t>resolve</a:t>
            </a:r>
            <a:r>
              <a:rPr lang="da-DK" sz="3200" dirty="0" smtClean="0">
                <a:solidFill>
                  <a:schemeClr val="accent1"/>
                </a:solidFill>
              </a:rPr>
              <a:t> </a:t>
            </a:r>
            <a:r>
              <a:rPr lang="da-DK" sz="3200" dirty="0" err="1" smtClean="0">
                <a:solidFill>
                  <a:schemeClr val="accent1"/>
                </a:solidFill>
              </a:rPr>
              <a:t>coastal-estuary</a:t>
            </a:r>
            <a:r>
              <a:rPr lang="da-DK" sz="3200" dirty="0" smtClean="0">
                <a:solidFill>
                  <a:schemeClr val="accent1"/>
                </a:solidFill>
              </a:rPr>
              <a:t> </a:t>
            </a:r>
            <a:r>
              <a:rPr lang="da-DK" sz="3200" dirty="0" err="1">
                <a:solidFill>
                  <a:schemeClr val="accent1"/>
                </a:solidFill>
              </a:rPr>
              <a:t>continuum</a:t>
            </a:r>
            <a:r>
              <a:rPr lang="da-DK" sz="3200" dirty="0">
                <a:solidFill>
                  <a:schemeClr val="accent1"/>
                </a:solidFill>
              </a:rPr>
              <a:t> </a:t>
            </a:r>
            <a:endParaRPr lang="da-DK" sz="3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14876"/>
            <a:ext cx="2664295" cy="1982476"/>
          </a:xfrm>
          <a:prstGeom prst="rect">
            <a:avLst/>
          </a:prstGeom>
        </p:spPr>
      </p:pic>
      <p:sp>
        <p:nvSpPr>
          <p:cNvPr id="7" name="TextBox 20"/>
          <p:cNvSpPr txBox="1"/>
          <p:nvPr/>
        </p:nvSpPr>
        <p:spPr>
          <a:xfrm>
            <a:off x="3347864" y="616530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1600" i="1" dirty="0" smtClean="0">
                <a:solidFill>
                  <a:srgbClr val="000000"/>
                </a:solidFill>
                <a:latin typeface="Calibri"/>
                <a:ea typeface="SimSun"/>
                <a:cs typeface="Times New Roman"/>
              </a:rPr>
              <a:t>185</a:t>
            </a:r>
            <a:r>
              <a:rPr lang="da-DK" sz="1600" i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m </a:t>
            </a:r>
            <a:r>
              <a:rPr lang="da-DK" sz="1600" dirty="0">
                <a:latin typeface="Times New Roman"/>
                <a:ea typeface="SimSun"/>
              </a:rPr>
              <a:t> </a:t>
            </a:r>
            <a:r>
              <a:rPr lang="da-DK" sz="1600" i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resolution</a:t>
            </a:r>
            <a:endParaRPr lang="da-DK" sz="1600" dirty="0">
              <a:effectLst/>
              <a:latin typeface="Times New Roman"/>
              <a:ea typeface="SimSun"/>
            </a:endParaRPr>
          </a:p>
        </p:txBody>
      </p:sp>
      <p:pic>
        <p:nvPicPr>
          <p:cNvPr id="8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95" y="1556792"/>
            <a:ext cx="2987339" cy="1296144"/>
          </a:xfrm>
          <a:prstGeom prst="rect">
            <a:avLst/>
          </a:prstGeom>
        </p:spPr>
      </p:pic>
      <p:sp>
        <p:nvSpPr>
          <p:cNvPr id="10" name="TextBox 20"/>
          <p:cNvSpPr txBox="1"/>
          <p:nvPr/>
        </p:nvSpPr>
        <p:spPr>
          <a:xfrm>
            <a:off x="6955918" y="1700808"/>
            <a:ext cx="150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1600" i="1" kern="1200" dirty="0" err="1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Logstoer</a:t>
            </a:r>
            <a:r>
              <a:rPr lang="da-DK" sz="1600" i="1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, 500m </a:t>
            </a:r>
            <a:endParaRPr lang="da-DK" sz="16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da-DK" sz="1600" i="1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resolution</a:t>
            </a:r>
            <a:endParaRPr lang="da-DK" sz="1600" dirty="0">
              <a:effectLst/>
              <a:latin typeface="Times New Roman"/>
              <a:ea typeface="SimSun"/>
            </a:endParaRPr>
          </a:p>
        </p:txBody>
      </p:sp>
      <p:pic>
        <p:nvPicPr>
          <p:cNvPr id="12" name="Picture 5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3168352" cy="1383804"/>
          </a:xfrm>
          <a:prstGeom prst="rect">
            <a:avLst/>
          </a:prstGeom>
        </p:spPr>
      </p:pic>
      <p:sp>
        <p:nvSpPr>
          <p:cNvPr id="11" name="TextBox 20"/>
          <p:cNvSpPr txBox="1"/>
          <p:nvPr/>
        </p:nvSpPr>
        <p:spPr>
          <a:xfrm>
            <a:off x="6876256" y="3068960"/>
            <a:ext cx="1504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a-DK" sz="1600" i="1" kern="1200" dirty="0" err="1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Logstoer</a:t>
            </a:r>
            <a:r>
              <a:rPr lang="da-DK" sz="1600" i="1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, </a:t>
            </a:r>
            <a:r>
              <a:rPr lang="da-DK" sz="1600" i="1" dirty="0" smtClean="0">
                <a:solidFill>
                  <a:srgbClr val="000000"/>
                </a:solidFill>
                <a:latin typeface="Calibri"/>
                <a:ea typeface="SimSun"/>
                <a:cs typeface="Times New Roman"/>
              </a:rPr>
              <a:t>185</a:t>
            </a:r>
            <a:r>
              <a:rPr lang="da-DK" sz="1600" i="1" kern="1200" dirty="0" smtClean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m </a:t>
            </a:r>
            <a:endParaRPr lang="da-DK" sz="1600" dirty="0">
              <a:effectLst/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da-DK" sz="1600" i="1" kern="1200" dirty="0">
                <a:solidFill>
                  <a:srgbClr val="000000"/>
                </a:solidFill>
                <a:effectLst/>
                <a:latin typeface="Calibri"/>
                <a:ea typeface="SimSun"/>
                <a:cs typeface="Times New Roman"/>
              </a:rPr>
              <a:t>resolution</a:t>
            </a:r>
            <a:endParaRPr lang="da-DK" sz="1600" dirty="0">
              <a:effectLst/>
              <a:latin typeface="Times New Roman"/>
              <a:ea typeface="SimSun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22866"/>
            <a:ext cx="2664296" cy="199822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1520" y="22855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径流输入</a:t>
            </a:r>
            <a:endParaRPr lang="da-DK" b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2987824" y="42930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/>
              <a:t>双</a:t>
            </a:r>
            <a:r>
              <a:rPr lang="zh-CN" altLang="da-DK" b="1" dirty="0" smtClean="0"/>
              <a:t>向</a:t>
            </a:r>
            <a:r>
              <a:rPr lang="zh-CN" altLang="da-DK" b="1" dirty="0"/>
              <a:t>嵌</a:t>
            </a:r>
            <a:r>
              <a:rPr lang="zh-CN" altLang="da-DK" b="1" dirty="0" smtClean="0"/>
              <a:t>套高分模式</a:t>
            </a:r>
            <a:endParaRPr lang="da-DK" b="1" dirty="0"/>
          </a:p>
        </p:txBody>
      </p:sp>
      <p:sp>
        <p:nvSpPr>
          <p:cNvPr id="15" name="Tekstboks 14"/>
          <p:cNvSpPr txBox="1"/>
          <p:nvPr/>
        </p:nvSpPr>
        <p:spPr>
          <a:xfrm>
            <a:off x="5940151" y="2492896"/>
            <a:ext cx="16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>
                <a:solidFill>
                  <a:schemeClr val="accent1"/>
                </a:solidFill>
              </a:rPr>
              <a:t>预</a:t>
            </a:r>
            <a:r>
              <a:rPr lang="zh-CN" altLang="da-DK" b="1" dirty="0" smtClean="0">
                <a:solidFill>
                  <a:schemeClr val="accent1"/>
                </a:solidFill>
              </a:rPr>
              <a:t>报</a:t>
            </a:r>
            <a:r>
              <a:rPr lang="da-DK" altLang="zh-CN" b="1" dirty="0" smtClean="0"/>
              <a:t>-</a:t>
            </a:r>
            <a:r>
              <a:rPr lang="zh-CN" altLang="da-DK" b="1" dirty="0" smtClean="0">
                <a:solidFill>
                  <a:srgbClr val="FF0000"/>
                </a:solidFill>
              </a:rPr>
              <a:t>观测</a:t>
            </a:r>
            <a:r>
              <a:rPr lang="zh-CN" altLang="da-DK" b="1" dirty="0" smtClean="0"/>
              <a:t>对比</a:t>
            </a:r>
            <a:endParaRPr lang="da-DK" b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5835967" y="3789040"/>
            <a:ext cx="16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>
                <a:solidFill>
                  <a:schemeClr val="accent1"/>
                </a:solidFill>
              </a:rPr>
              <a:t>预</a:t>
            </a:r>
            <a:r>
              <a:rPr lang="zh-CN" altLang="da-DK" b="1" dirty="0" smtClean="0">
                <a:solidFill>
                  <a:schemeClr val="accent1"/>
                </a:solidFill>
              </a:rPr>
              <a:t>报</a:t>
            </a:r>
            <a:r>
              <a:rPr lang="da-DK" altLang="zh-CN" b="1" dirty="0" smtClean="0"/>
              <a:t>-</a:t>
            </a:r>
            <a:r>
              <a:rPr lang="zh-CN" altLang="da-DK" b="1" dirty="0" smtClean="0"/>
              <a:t>观测对比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68324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Product </a:t>
            </a:r>
            <a:r>
              <a:rPr lang="da-DK" dirty="0" err="1" smtClean="0"/>
              <a:t>validation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7" name="Picture 2" descr="http://www.bsh.de/aktdat/modell/stroemungen/boos/mme_wl_val/VAL.BAL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46" y="1600200"/>
            <a:ext cx="32729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5148064" y="61653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波罗的海多</a:t>
            </a:r>
            <a:r>
              <a:rPr lang="zh-CN" altLang="da-DK" b="1" dirty="0"/>
              <a:t>模</a:t>
            </a:r>
            <a:r>
              <a:rPr lang="zh-CN" altLang="da-DK" b="1" dirty="0" smtClean="0"/>
              <a:t>式水位集合预报</a:t>
            </a:r>
            <a:r>
              <a:rPr lang="da-DK" altLang="zh-CN" b="1" dirty="0" smtClean="0"/>
              <a:t>: </a:t>
            </a:r>
          </a:p>
          <a:p>
            <a:r>
              <a:rPr lang="zh-CN" altLang="da-DK" b="1" dirty="0" smtClean="0"/>
              <a:t>站位</a:t>
            </a:r>
            <a:r>
              <a:rPr lang="da-DK" altLang="zh-CN" b="1" dirty="0" smtClean="0"/>
              <a:t>-RMSD (2017</a:t>
            </a:r>
            <a:r>
              <a:rPr lang="zh-CN" altLang="da-DK" b="1" dirty="0" smtClean="0"/>
              <a:t>年</a:t>
            </a:r>
            <a:r>
              <a:rPr lang="da-DK" altLang="zh-CN" b="1" dirty="0" smtClean="0"/>
              <a:t>4</a:t>
            </a:r>
            <a:r>
              <a:rPr lang="zh-CN" altLang="da-DK" b="1" dirty="0" smtClean="0"/>
              <a:t>月</a:t>
            </a:r>
            <a:r>
              <a:rPr lang="da-DK" altLang="zh-CN" b="1" dirty="0" smtClean="0"/>
              <a:t>). </a:t>
            </a:r>
            <a:endParaRPr lang="da-DK" b="1" dirty="0"/>
          </a:p>
        </p:txBody>
      </p:sp>
      <p:pic>
        <p:nvPicPr>
          <p:cNvPr id="9" name="Picture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4535919"/>
            <a:ext cx="4038600" cy="213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boks 9"/>
          <p:cNvSpPr txBox="1"/>
          <p:nvPr/>
        </p:nvSpPr>
        <p:spPr>
          <a:xfrm>
            <a:off x="683568" y="45718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BALMFC </a:t>
            </a:r>
            <a:r>
              <a:rPr lang="zh-CN" altLang="da-DK" b="1" dirty="0" smtClean="0"/>
              <a:t>海浪预报</a:t>
            </a:r>
            <a:r>
              <a:rPr lang="da-DK" altLang="zh-CN" b="1" dirty="0" smtClean="0"/>
              <a:t>, </a:t>
            </a:r>
            <a:r>
              <a:rPr lang="zh-CN" altLang="da-DK" b="1" dirty="0" smtClean="0"/>
              <a:t>有效波高检验</a:t>
            </a:r>
            <a:r>
              <a:rPr lang="da-DK" altLang="zh-CN" b="1" dirty="0" smtClean="0"/>
              <a:t>, 1</a:t>
            </a:r>
            <a:r>
              <a:rPr lang="zh-CN" altLang="da-DK" b="1" dirty="0" smtClean="0"/>
              <a:t>海里分辨率</a:t>
            </a:r>
            <a:endParaRPr lang="da-DK" b="1" dirty="0"/>
          </a:p>
        </p:txBody>
      </p:sp>
      <p:pic>
        <p:nvPicPr>
          <p:cNvPr id="12" name="Billed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08890" y="1234824"/>
            <a:ext cx="3855648" cy="3117882"/>
          </a:xfrm>
          <a:prstGeom prst="rect">
            <a:avLst/>
          </a:prstGeom>
          <a:ln>
            <a:noFill/>
          </a:ln>
        </p:spPr>
      </p:pic>
      <p:pic>
        <p:nvPicPr>
          <p:cNvPr id="11" name="Billede 10"/>
          <p:cNvPicPr/>
          <p:nvPr/>
        </p:nvPicPr>
        <p:blipFill rotWithShape="1">
          <a:blip r:embed="rId5"/>
          <a:srcRect l="52981"/>
          <a:stretch/>
        </p:blipFill>
        <p:spPr>
          <a:xfrm>
            <a:off x="683568" y="1234824"/>
            <a:ext cx="1741822" cy="3130280"/>
          </a:xfrm>
          <a:prstGeom prst="rect">
            <a:avLst/>
          </a:prstGeom>
          <a:ln>
            <a:noFill/>
          </a:ln>
        </p:spPr>
      </p:pic>
      <p:sp>
        <p:nvSpPr>
          <p:cNvPr id="13" name="Tekstboks 12"/>
          <p:cNvSpPr txBox="1"/>
          <p:nvPr/>
        </p:nvSpPr>
        <p:spPr>
          <a:xfrm>
            <a:off x="1175327" y="35730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波罗的海</a:t>
            </a:r>
            <a:r>
              <a:rPr lang="zh-CN" altLang="da-DK" b="1" dirty="0"/>
              <a:t>温</a:t>
            </a:r>
            <a:r>
              <a:rPr lang="zh-CN" altLang="da-DK" b="1" dirty="0" smtClean="0"/>
              <a:t>度</a:t>
            </a:r>
            <a:r>
              <a:rPr lang="da-DK" altLang="zh-CN" b="1" dirty="0" smtClean="0"/>
              <a:t>RMSE</a:t>
            </a:r>
            <a:endParaRPr lang="da-DK" b="1" dirty="0"/>
          </a:p>
        </p:txBody>
      </p:sp>
      <p:sp>
        <p:nvSpPr>
          <p:cNvPr id="14" name="Tekstboks 13"/>
          <p:cNvSpPr txBox="1"/>
          <p:nvPr/>
        </p:nvSpPr>
        <p:spPr>
          <a:xfrm>
            <a:off x="3131840" y="357475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波罗的海盐度</a:t>
            </a:r>
            <a:r>
              <a:rPr lang="da-DK" altLang="zh-CN" b="1" dirty="0" smtClean="0"/>
              <a:t>RMSE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44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11426"/>
            <a:ext cx="5324475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50" y="-459431"/>
            <a:ext cx="5888002" cy="78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4644222"/>
            <a:ext cx="2484276" cy="217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2193677" y="116632"/>
            <a:ext cx="18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dirty="0"/>
              <a:t>生</a:t>
            </a:r>
            <a:r>
              <a:rPr lang="zh-CN" altLang="da-DK" dirty="0" smtClean="0"/>
              <a:t>态</a:t>
            </a:r>
            <a:r>
              <a:rPr lang="zh-CN" altLang="da-DK" dirty="0"/>
              <a:t>模</a:t>
            </a:r>
            <a:r>
              <a:rPr lang="zh-CN" altLang="da-DK" dirty="0" smtClean="0"/>
              <a:t>式检验</a:t>
            </a:r>
            <a:r>
              <a:rPr lang="da-DK" altLang="zh-CN" dirty="0" smtClean="0"/>
              <a:t>, Maar et al. (2016)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83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8047" y="253058"/>
            <a:ext cx="8564562" cy="48895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GB" sz="2800" kern="0" dirty="0" smtClean="0"/>
              <a:t>Primary production </a:t>
            </a:r>
          </a:p>
          <a:p>
            <a:pPr>
              <a:buFontTx/>
            </a:pPr>
            <a:r>
              <a:rPr lang="en-GB" sz="1800" kern="0" dirty="0" smtClean="0"/>
              <a:t>(Maar et al, 2016; </a:t>
            </a:r>
            <a:r>
              <a:rPr lang="zh-CN" altLang="da-DK" sz="1800" kern="0" dirty="0" smtClean="0"/>
              <a:t>基础生产力检验</a:t>
            </a:r>
            <a:r>
              <a:rPr lang="da-DK" altLang="zh-CN" sz="1800" kern="0" dirty="0" smtClean="0"/>
              <a:t>)</a:t>
            </a:r>
            <a:endParaRPr lang="en-GB" sz="1800" kern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66596" y="5915571"/>
            <a:ext cx="1439862" cy="630724"/>
          </a:xfrm>
        </p:spPr>
        <p:txBody>
          <a:bodyPr/>
          <a:lstStyle/>
          <a:p>
            <a:pPr>
              <a:defRPr/>
            </a:pPr>
            <a:fld id="{0ABD68D4-4CC5-4829-997B-90905B75EA4F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59" y="1014598"/>
            <a:ext cx="4536504" cy="53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711" y="1556792"/>
            <a:ext cx="3523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/>
              <a:t>Monthly</a:t>
            </a:r>
            <a:r>
              <a:rPr lang="da-DK" sz="2000" dirty="0" smtClean="0"/>
              <a:t> </a:t>
            </a:r>
            <a:r>
              <a:rPr lang="da-DK" sz="2000" dirty="0" err="1" smtClean="0"/>
              <a:t>means</a:t>
            </a:r>
            <a:r>
              <a:rPr lang="da-DK" sz="2000" dirty="0" smtClean="0"/>
              <a:t> 2001-2009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Data </a:t>
            </a:r>
            <a:r>
              <a:rPr lang="da-DK" sz="2000" dirty="0"/>
              <a:t>± </a:t>
            </a:r>
            <a:r>
              <a:rPr lang="da-DK" sz="2000" dirty="0" smtClean="0"/>
              <a:t>SD (</a:t>
            </a:r>
            <a:r>
              <a:rPr lang="da-DK" sz="2800" dirty="0" smtClean="0"/>
              <a:t>•</a:t>
            </a:r>
            <a:r>
              <a:rPr lang="da-DK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Model (</a:t>
            </a:r>
            <a:r>
              <a:rPr lang="da-DK" sz="2000" dirty="0" err="1" smtClean="0"/>
              <a:t>black</a:t>
            </a:r>
            <a:r>
              <a:rPr lang="da-DK" sz="2000" dirty="0" smtClean="0"/>
              <a:t>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Model </a:t>
            </a:r>
            <a:r>
              <a:rPr lang="da-DK" sz="2000" dirty="0" err="1" smtClean="0"/>
              <a:t>mean</a:t>
            </a:r>
            <a:r>
              <a:rPr lang="da-DK" sz="2000" dirty="0" smtClean="0"/>
              <a:t> ±SD (</a:t>
            </a:r>
            <a:r>
              <a:rPr lang="da-DK" sz="2000" dirty="0" err="1" smtClean="0"/>
              <a:t>grey</a:t>
            </a:r>
            <a:r>
              <a:rPr lang="da-DK" sz="2000" dirty="0" smtClean="0"/>
              <a:t> lines)</a:t>
            </a:r>
            <a:endParaRPr lang="da-DK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75713" y="3349402"/>
            <a:ext cx="1091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/>
              <a:t>Only</a:t>
            </a:r>
            <a:r>
              <a:rPr lang="da-DK" sz="1400" dirty="0" smtClean="0"/>
              <a:t> </a:t>
            </a:r>
            <a:r>
              <a:rPr lang="da-DK" sz="1400" dirty="0" err="1" smtClean="0"/>
              <a:t>surface</a:t>
            </a:r>
            <a:endParaRPr lang="da-DK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5591" y="6023668"/>
            <a:ext cx="372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All stations: R</a:t>
            </a:r>
            <a:r>
              <a:rPr lang="da-DK" sz="1600" baseline="30000" dirty="0" smtClean="0"/>
              <a:t>2</a:t>
            </a:r>
            <a:r>
              <a:rPr lang="da-DK" sz="1600" dirty="0" smtClean="0"/>
              <a:t> = 0.59, PMB= 1%, </a:t>
            </a:r>
            <a:r>
              <a:rPr lang="da-DK" sz="1600" dirty="0" err="1" smtClean="0"/>
              <a:t>nSD</a:t>
            </a:r>
            <a:r>
              <a:rPr lang="da-DK" sz="1600" dirty="0" smtClean="0"/>
              <a:t>=0.83</a:t>
            </a:r>
            <a:endParaRPr lang="da-DK" sz="16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5" r="35662"/>
          <a:stretch/>
        </p:blipFill>
        <p:spPr bwMode="auto">
          <a:xfrm>
            <a:off x="1017291" y="3212976"/>
            <a:ext cx="1857983" cy="25583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51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27384"/>
            <a:ext cx="7056784" cy="1143000"/>
          </a:xfrm>
        </p:spPr>
        <p:txBody>
          <a:bodyPr>
            <a:normAutofit/>
          </a:bodyPr>
          <a:lstStyle/>
          <a:p>
            <a:r>
              <a:rPr lang="da-DK" sz="2800" b="1" dirty="0" smtClean="0"/>
              <a:t>Integration of online and offline </a:t>
            </a:r>
            <a:r>
              <a:rPr lang="da-DK" sz="2800" b="1" dirty="0" smtClean="0"/>
              <a:t>observations</a:t>
            </a:r>
            <a:br>
              <a:rPr lang="da-DK" sz="2800" b="1" dirty="0" smtClean="0"/>
            </a:br>
            <a:r>
              <a:rPr lang="zh-CN" altLang="da-DK" sz="2800" b="1" dirty="0" smtClean="0"/>
              <a:t>线上线下</a:t>
            </a:r>
            <a:r>
              <a:rPr lang="zh-CN" altLang="da-DK" sz="2800" b="1" dirty="0"/>
              <a:t>集</a:t>
            </a:r>
            <a:r>
              <a:rPr lang="zh-CN" altLang="da-DK" sz="2800" b="1" dirty="0" smtClean="0"/>
              <a:t>成</a:t>
            </a:r>
            <a:endParaRPr lang="da-DK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da-DK" dirty="0" smtClean="0"/>
              <a:t>SST: </a:t>
            </a:r>
          </a:p>
          <a:p>
            <a:pPr lvl="1"/>
            <a:r>
              <a:rPr lang="da-DK" dirty="0" smtClean="0"/>
              <a:t>More integration of </a:t>
            </a:r>
            <a:r>
              <a:rPr lang="da-DK" dirty="0" err="1" smtClean="0"/>
              <a:t>satellite</a:t>
            </a:r>
            <a:r>
              <a:rPr lang="da-DK" dirty="0" smtClean="0"/>
              <a:t> and BOOS (esp. </a:t>
            </a:r>
            <a:r>
              <a:rPr lang="da-DK" dirty="0" err="1" smtClean="0"/>
              <a:t>Ferrybox</a:t>
            </a:r>
            <a:r>
              <a:rPr lang="da-DK" dirty="0" smtClean="0"/>
              <a:t>) observations</a:t>
            </a:r>
          </a:p>
          <a:p>
            <a:r>
              <a:rPr lang="da-DK" dirty="0" smtClean="0"/>
              <a:t>T/S: </a:t>
            </a:r>
          </a:p>
          <a:p>
            <a:pPr lvl="1"/>
            <a:r>
              <a:rPr lang="da-DK" dirty="0" smtClean="0"/>
              <a:t>More integration of BOOS (</a:t>
            </a:r>
            <a:r>
              <a:rPr lang="da-DK" dirty="0" err="1" smtClean="0"/>
              <a:t>mainly</a:t>
            </a:r>
            <a:r>
              <a:rPr lang="da-DK" dirty="0" smtClean="0"/>
              <a:t> </a:t>
            </a:r>
            <a:r>
              <a:rPr lang="da-DK" dirty="0" err="1" smtClean="0"/>
              <a:t>coastal</a:t>
            </a:r>
            <a:r>
              <a:rPr lang="da-DK" dirty="0" smtClean="0"/>
              <a:t>) and </a:t>
            </a:r>
            <a:r>
              <a:rPr lang="da-DK" dirty="0" err="1" smtClean="0"/>
              <a:t>Helcom</a:t>
            </a:r>
            <a:r>
              <a:rPr lang="da-DK" dirty="0" smtClean="0"/>
              <a:t>/ICES (</a:t>
            </a:r>
            <a:r>
              <a:rPr lang="da-DK" dirty="0" err="1" smtClean="0"/>
              <a:t>mainly</a:t>
            </a:r>
            <a:r>
              <a:rPr lang="da-DK" dirty="0" smtClean="0"/>
              <a:t> offshore) observations </a:t>
            </a:r>
            <a:endParaRPr lang="da-DK" dirty="0"/>
          </a:p>
          <a:p>
            <a:pPr lvl="1"/>
            <a:r>
              <a:rPr lang="da-DK" dirty="0" smtClean="0"/>
              <a:t>NRT </a:t>
            </a:r>
            <a:r>
              <a:rPr lang="da-DK" dirty="0" err="1" smtClean="0"/>
              <a:t>delivery</a:t>
            </a:r>
            <a:r>
              <a:rPr lang="da-DK" dirty="0" smtClean="0"/>
              <a:t> of R/V data</a:t>
            </a:r>
          </a:p>
          <a:p>
            <a:pPr lvl="1"/>
            <a:r>
              <a:rPr lang="da-DK" dirty="0" err="1" smtClean="0"/>
              <a:t>Adding</a:t>
            </a:r>
            <a:r>
              <a:rPr lang="da-DK" dirty="0" smtClean="0"/>
              <a:t> adaptive observations eg from gliders </a:t>
            </a:r>
          </a:p>
          <a:p>
            <a:r>
              <a:rPr lang="da-DK" dirty="0" smtClean="0"/>
              <a:t>Sea </a:t>
            </a:r>
            <a:r>
              <a:rPr lang="da-DK" dirty="0" err="1" smtClean="0"/>
              <a:t>level</a:t>
            </a:r>
            <a:r>
              <a:rPr lang="da-DK" dirty="0" smtClean="0"/>
              <a:t>: </a:t>
            </a:r>
          </a:p>
          <a:p>
            <a:pPr lvl="1"/>
            <a:r>
              <a:rPr lang="da-DK" dirty="0" smtClean="0"/>
              <a:t>More integration of </a:t>
            </a:r>
            <a:r>
              <a:rPr lang="da-DK" dirty="0" err="1" smtClean="0"/>
              <a:t>satellite</a:t>
            </a:r>
            <a:r>
              <a:rPr lang="da-DK" dirty="0" smtClean="0"/>
              <a:t> and BOOS </a:t>
            </a:r>
            <a:r>
              <a:rPr lang="da-DK" dirty="0" err="1" smtClean="0"/>
              <a:t>tidal</a:t>
            </a:r>
            <a:r>
              <a:rPr lang="da-DK" dirty="0" smtClean="0"/>
              <a:t> gauge data</a:t>
            </a:r>
          </a:p>
          <a:p>
            <a:r>
              <a:rPr lang="en-GB" sz="3000" dirty="0" smtClean="0"/>
              <a:t>Offshore </a:t>
            </a:r>
            <a:r>
              <a:rPr lang="en-GB" sz="3000" dirty="0"/>
              <a:t>wind </a:t>
            </a:r>
            <a:r>
              <a:rPr lang="en-GB" sz="3000" dirty="0" smtClean="0"/>
              <a:t>profile &amp; currents: </a:t>
            </a:r>
          </a:p>
          <a:p>
            <a:pPr lvl="1"/>
            <a:r>
              <a:rPr lang="en-GB" sz="2600" dirty="0"/>
              <a:t>N</a:t>
            </a:r>
            <a:r>
              <a:rPr lang="en-GB" sz="2600" dirty="0" smtClean="0"/>
              <a:t>ot </a:t>
            </a:r>
            <a:r>
              <a:rPr lang="en-GB" sz="2600" dirty="0"/>
              <a:t>sufficiently monitored and </a:t>
            </a:r>
            <a:r>
              <a:rPr lang="en-GB" sz="2600" dirty="0" smtClean="0"/>
              <a:t>shared</a:t>
            </a:r>
            <a:endParaRPr lang="da-DK" sz="2600" dirty="0"/>
          </a:p>
          <a:p>
            <a:endParaRPr lang="da-DK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b="5190"/>
          <a:stretch/>
        </p:blipFill>
        <p:spPr bwMode="auto">
          <a:xfrm>
            <a:off x="4788024" y="1556792"/>
            <a:ext cx="39984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ocean.ices.dk/HydChem/Images/022326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66" y="3717032"/>
            <a:ext cx="43204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5652120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线上</a:t>
            </a:r>
            <a:r>
              <a:rPr lang="da-DK" altLang="zh-CN" b="1" dirty="0" smtClean="0"/>
              <a:t>: </a:t>
            </a:r>
            <a:r>
              <a:rPr lang="da-DK" b="1" dirty="0" smtClean="0"/>
              <a:t>BOOS</a:t>
            </a:r>
            <a:endParaRPr lang="da-DK" b="1" dirty="0"/>
          </a:p>
        </p:txBody>
      </p:sp>
      <p:sp>
        <p:nvSpPr>
          <p:cNvPr id="8" name="Tekstboks 7"/>
          <p:cNvSpPr txBox="1"/>
          <p:nvPr/>
        </p:nvSpPr>
        <p:spPr>
          <a:xfrm>
            <a:off x="4932040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b="1" dirty="0" smtClean="0"/>
              <a:t>线下</a:t>
            </a:r>
            <a:r>
              <a:rPr lang="da-DK" altLang="zh-CN" b="1" dirty="0" smtClean="0"/>
              <a:t>: </a:t>
            </a:r>
            <a:r>
              <a:rPr lang="da-DK" b="1" dirty="0" smtClean="0"/>
              <a:t>ICES/HELCOM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354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891</Words>
  <Application>Microsoft Office PowerPoint</Application>
  <PresentationFormat>Skærmshow (4:3)</PresentationFormat>
  <Paragraphs>138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Research and challenges towards operational ecology and adaptive ecosystem management: Baltic Sea</vt:lpstr>
      <vt:lpstr>Baltic Sea situation analysis </vt:lpstr>
      <vt:lpstr>Instruments for solutions</vt:lpstr>
      <vt:lpstr>Operational services</vt:lpstr>
      <vt:lpstr>Seamless modelling: Danish ocean-ice forecasting system to resolve coastal-estuary continuum </vt:lpstr>
      <vt:lpstr>Product validation </vt:lpstr>
      <vt:lpstr>PowerPoint-præsentation</vt:lpstr>
      <vt:lpstr>PowerPoint-præsentation</vt:lpstr>
      <vt:lpstr>Integration of online and offline observations 线上线下集成</vt:lpstr>
      <vt:lpstr>HELCOM eutrophication assessment  </vt:lpstr>
      <vt:lpstr>CMEMS Ocean State Report 2016: Baltic Sea inflow, Eutrophication, hypoxia,  low sea level event (BAL MFC, CNR)</vt:lpstr>
      <vt:lpstr>PowerPoint-præsentation</vt:lpstr>
      <vt:lpstr>LTL response to human &amp; natural pressure 低营养层对人类和自然压力的响应 </vt:lpstr>
      <vt:lpstr>Nitrogen deposition from Shipping  </vt:lpstr>
      <vt:lpstr>Nutrient tagging</vt:lpstr>
      <vt:lpstr>Beyond Eutrophication： end2end modelling (Danish system, 2006-) </vt:lpstr>
      <vt:lpstr>Thank you for your attention!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Jun She</dc:creator>
  <cp:lastModifiedBy>Jun She</cp:lastModifiedBy>
  <cp:revision>40</cp:revision>
  <dcterms:created xsi:type="dcterms:W3CDTF">2017-05-28T13:09:06Z</dcterms:created>
  <dcterms:modified xsi:type="dcterms:W3CDTF">2017-06-01T10:16:40Z</dcterms:modified>
</cp:coreProperties>
</file>