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5"/>
  </p:notesMasterIdLst>
  <p:handoutMasterIdLst>
    <p:handoutMasterId r:id="rId26"/>
  </p:handoutMasterIdLst>
  <p:sldIdLst>
    <p:sldId id="355" r:id="rId2"/>
    <p:sldId id="397" r:id="rId3"/>
    <p:sldId id="451" r:id="rId4"/>
    <p:sldId id="434" r:id="rId5"/>
    <p:sldId id="415" r:id="rId6"/>
    <p:sldId id="424" r:id="rId7"/>
    <p:sldId id="437" r:id="rId8"/>
    <p:sldId id="436" r:id="rId9"/>
    <p:sldId id="435" r:id="rId10"/>
    <p:sldId id="418" r:id="rId11"/>
    <p:sldId id="443" r:id="rId12"/>
    <p:sldId id="458" r:id="rId13"/>
    <p:sldId id="459" r:id="rId14"/>
    <p:sldId id="462" r:id="rId15"/>
    <p:sldId id="442" r:id="rId16"/>
    <p:sldId id="461" r:id="rId17"/>
    <p:sldId id="430" r:id="rId18"/>
    <p:sldId id="366" r:id="rId19"/>
    <p:sldId id="412" r:id="rId20"/>
    <p:sldId id="423" r:id="rId21"/>
    <p:sldId id="444" r:id="rId22"/>
    <p:sldId id="365" r:id="rId23"/>
    <p:sldId id="463" r:id="rId24"/>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6394" indent="-55658" algn="l" rtl="0" fontAlgn="base">
      <a:spcBef>
        <a:spcPct val="0"/>
      </a:spcBef>
      <a:spcAft>
        <a:spcPct val="0"/>
      </a:spcAft>
      <a:defRPr sz="1200" kern="1200">
        <a:solidFill>
          <a:srgbClr val="0F5494"/>
        </a:solidFill>
        <a:latin typeface="Verdana" pitchFamily="34" charset="0"/>
        <a:ea typeface="+mn-ea"/>
        <a:cs typeface="+mn-cs"/>
      </a:defRPr>
    </a:lvl2pPr>
    <a:lvl3pPr marL="914179" indent="-112707" algn="l" rtl="0" fontAlgn="base">
      <a:spcBef>
        <a:spcPct val="0"/>
      </a:spcBef>
      <a:spcAft>
        <a:spcPct val="0"/>
      </a:spcAft>
      <a:defRPr sz="1200" kern="1200">
        <a:solidFill>
          <a:srgbClr val="0F5494"/>
        </a:solidFill>
        <a:latin typeface="Verdana" pitchFamily="34" charset="0"/>
        <a:ea typeface="+mn-ea"/>
        <a:cs typeface="+mn-cs"/>
      </a:defRPr>
    </a:lvl3pPr>
    <a:lvl4pPr marL="1370573" indent="-168365" algn="l" rtl="0" fontAlgn="base">
      <a:spcBef>
        <a:spcPct val="0"/>
      </a:spcBef>
      <a:spcAft>
        <a:spcPct val="0"/>
      </a:spcAft>
      <a:defRPr sz="1200" kern="1200">
        <a:solidFill>
          <a:srgbClr val="0F5494"/>
        </a:solidFill>
        <a:latin typeface="Verdana" pitchFamily="34" charset="0"/>
        <a:ea typeface="+mn-ea"/>
        <a:cs typeface="+mn-cs"/>
      </a:defRPr>
    </a:lvl4pPr>
    <a:lvl5pPr marL="1828357" indent="-225414" algn="l" rtl="0" fontAlgn="base">
      <a:spcBef>
        <a:spcPct val="0"/>
      </a:spcBef>
      <a:spcAft>
        <a:spcPct val="0"/>
      </a:spcAft>
      <a:defRPr sz="1200" kern="1200">
        <a:solidFill>
          <a:srgbClr val="0F5494"/>
        </a:solidFill>
        <a:latin typeface="Verdana" pitchFamily="34" charset="0"/>
        <a:ea typeface="+mn-ea"/>
        <a:cs typeface="+mn-cs"/>
      </a:defRPr>
    </a:lvl5pPr>
    <a:lvl6pPr marL="2003679" algn="l" defTabSz="801472" rtl="0" eaLnBrk="1" latinLnBrk="0" hangingPunct="1">
      <a:defRPr sz="1200" kern="1200">
        <a:solidFill>
          <a:srgbClr val="0F5494"/>
        </a:solidFill>
        <a:latin typeface="Verdana" pitchFamily="34" charset="0"/>
        <a:ea typeface="+mn-ea"/>
        <a:cs typeface="+mn-cs"/>
      </a:defRPr>
    </a:lvl6pPr>
    <a:lvl7pPr marL="2404415" algn="l" defTabSz="801472" rtl="0" eaLnBrk="1" latinLnBrk="0" hangingPunct="1">
      <a:defRPr sz="1200" kern="1200">
        <a:solidFill>
          <a:srgbClr val="0F5494"/>
        </a:solidFill>
        <a:latin typeface="Verdana" pitchFamily="34" charset="0"/>
        <a:ea typeface="+mn-ea"/>
        <a:cs typeface="+mn-cs"/>
      </a:defRPr>
    </a:lvl7pPr>
    <a:lvl8pPr marL="2805151" algn="l" defTabSz="801472" rtl="0" eaLnBrk="1" latinLnBrk="0" hangingPunct="1">
      <a:defRPr sz="1200" kern="1200">
        <a:solidFill>
          <a:srgbClr val="0F5494"/>
        </a:solidFill>
        <a:latin typeface="Verdana" pitchFamily="34" charset="0"/>
        <a:ea typeface="+mn-ea"/>
        <a:cs typeface="+mn-cs"/>
      </a:defRPr>
    </a:lvl8pPr>
    <a:lvl9pPr marL="3205886" algn="l" defTabSz="801472" rtl="0" eaLnBrk="1" latinLnBrk="0" hangingPunct="1">
      <a:defRPr sz="1200" kern="1200">
        <a:solidFill>
          <a:srgbClr val="0F5494"/>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DEMAN Hilde (CAB-KATAINEN)" initials="HH" lastIdx="2" clrIdx="0"/>
  <p:cmAuthor id="1" name="Clifford" initials="UC" lastIdx="14" clrIdx="1"/>
  <p:cmAuthor id="2" name="KAYSER Sabine" initials="KS" lastIdx="8" clrIdx="2"/>
  <p:cmAuthor id="3" name="CARANO Alessandro (ECFIN)" initials="AC"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2AA"/>
    <a:srgbClr val="2853AA"/>
    <a:srgbClr val="004494"/>
    <a:srgbClr val="0033CC"/>
    <a:srgbClr val="6699FF"/>
    <a:srgbClr val="FF9933"/>
    <a:srgbClr val="E8FAFC"/>
    <a:srgbClr val="002060"/>
    <a:srgbClr val="3E6FD2"/>
    <a:srgbClr val="4597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91262" autoAdjust="0"/>
  </p:normalViewPr>
  <p:slideViewPr>
    <p:cSldViewPr showGuides="1">
      <p:cViewPr>
        <p:scale>
          <a:sx n="70" d="100"/>
          <a:sy n="70" d="100"/>
        </p:scale>
        <p:origin x="-1877" y="-518"/>
      </p:cViewPr>
      <p:guideLst>
        <p:guide orient="horz" pos="117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3" d="100"/>
          <a:sy n="63" d="100"/>
        </p:scale>
        <p:origin x="-3125" y="-62"/>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2" y="0"/>
            <a:ext cx="2949732" cy="49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54299" y="0"/>
            <a:ext cx="2949732" cy="49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2" y="9444348"/>
            <a:ext cx="2949732" cy="49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b" anchorCtr="0" compatLnSpc="1">
            <a:prstTxWarp prst="textNoShape">
              <a:avLst/>
            </a:prstTxWarp>
          </a:bodyPr>
          <a:lstStyle>
            <a:lvl1pPr>
              <a:defRPr>
                <a:solidFill>
                  <a:schemeClr val="tx1"/>
                </a:solidFill>
                <a:latin typeface="Arial" charset="0"/>
              </a:defRPr>
            </a:lvl1pPr>
          </a:lstStyle>
          <a:p>
            <a:pPr>
              <a:defRPr/>
            </a:pPr>
            <a:r>
              <a:rPr lang="en-GB" smtClean="0"/>
              <a:t>Jyrki Katainen, November 2014</a:t>
            </a:r>
            <a:endParaRPr lang="en-GB"/>
          </a:p>
        </p:txBody>
      </p:sp>
      <p:sp>
        <p:nvSpPr>
          <p:cNvPr id="37893" name="Rectangle 5"/>
          <p:cNvSpPr>
            <a:spLocks noGrp="1" noChangeArrowheads="1"/>
          </p:cNvSpPr>
          <p:nvPr>
            <p:ph type="sldNum" sz="quarter" idx="3"/>
          </p:nvPr>
        </p:nvSpPr>
        <p:spPr bwMode="auto">
          <a:xfrm>
            <a:off x="3854299" y="9444348"/>
            <a:ext cx="2949732" cy="49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b" anchorCtr="0" compatLnSpc="1">
            <a:prstTxWarp prst="textNoShape">
              <a:avLst/>
            </a:prstTxWarp>
          </a:bodyPr>
          <a:lstStyle>
            <a:lvl1pPr algn="r">
              <a:defRPr>
                <a:solidFill>
                  <a:schemeClr val="tx1"/>
                </a:solidFill>
                <a:latin typeface="Arial" charset="0"/>
              </a:defRPr>
            </a:lvl1pPr>
          </a:lstStyle>
          <a:p>
            <a:pPr>
              <a:defRPr/>
            </a:pPr>
            <a:fld id="{82EBF741-9898-4906-80D8-F4DE1965AF4C}" type="slidenum">
              <a:rPr lang="en-GB"/>
              <a:pPr>
                <a:defRPr/>
              </a:pPr>
              <a:t>‹#›</a:t>
            </a:fld>
            <a:endParaRPr lang="en-GB"/>
          </a:p>
        </p:txBody>
      </p:sp>
    </p:spTree>
    <p:extLst>
      <p:ext uri="{BB962C8B-B14F-4D97-AF65-F5344CB8AC3E}">
        <p14:creationId xmlns:p14="http://schemas.microsoft.com/office/powerpoint/2010/main" val="38051667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2949732" cy="49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54299" y="0"/>
            <a:ext cx="2949732" cy="49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24580"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612" y="4723766"/>
            <a:ext cx="5446392" cy="447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2" y="9444348"/>
            <a:ext cx="2949732" cy="49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b" anchorCtr="0" compatLnSpc="1">
            <a:prstTxWarp prst="textNoShape">
              <a:avLst/>
            </a:prstTxWarp>
          </a:bodyPr>
          <a:lstStyle>
            <a:lvl1pPr>
              <a:defRPr>
                <a:solidFill>
                  <a:schemeClr val="tx1"/>
                </a:solidFill>
                <a:latin typeface="Arial" charset="0"/>
              </a:defRPr>
            </a:lvl1pPr>
          </a:lstStyle>
          <a:p>
            <a:pPr>
              <a:defRPr/>
            </a:pPr>
            <a:r>
              <a:rPr lang="en-GB" smtClean="0"/>
              <a:t>Jyrki Katainen, November 2014</a:t>
            </a:r>
            <a:endParaRPr lang="en-GB"/>
          </a:p>
        </p:txBody>
      </p:sp>
      <p:sp>
        <p:nvSpPr>
          <p:cNvPr id="36871" name="Rectangle 7"/>
          <p:cNvSpPr>
            <a:spLocks noGrp="1" noChangeArrowheads="1"/>
          </p:cNvSpPr>
          <p:nvPr>
            <p:ph type="sldNum" sz="quarter" idx="5"/>
          </p:nvPr>
        </p:nvSpPr>
        <p:spPr bwMode="auto">
          <a:xfrm>
            <a:off x="3854299" y="9444348"/>
            <a:ext cx="2949732" cy="49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7" tIns="45672" rIns="91347" bIns="45672" numCol="1" anchor="b" anchorCtr="0" compatLnSpc="1">
            <a:prstTxWarp prst="textNoShape">
              <a:avLst/>
            </a:prstTxWarp>
          </a:bodyPr>
          <a:lstStyle>
            <a:lvl1pPr algn="r">
              <a:defRPr>
                <a:solidFill>
                  <a:schemeClr val="tx1"/>
                </a:solidFill>
                <a:latin typeface="Arial" charset="0"/>
              </a:defRPr>
            </a:lvl1pPr>
          </a:lstStyle>
          <a:p>
            <a:pPr>
              <a:defRPr/>
            </a:pPr>
            <a:fld id="{3E848CE2-C566-4B3A-A337-8B988FCB9D7B}" type="slidenum">
              <a:rPr lang="en-GB"/>
              <a:pPr>
                <a:defRPr/>
              </a:pPr>
              <a:t>‹#›</a:t>
            </a:fld>
            <a:endParaRPr lang="en-GB"/>
          </a:p>
        </p:txBody>
      </p:sp>
    </p:spTree>
    <p:extLst>
      <p:ext uri="{BB962C8B-B14F-4D97-AF65-F5344CB8AC3E}">
        <p14:creationId xmlns:p14="http://schemas.microsoft.com/office/powerpoint/2010/main" val="218128257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6394" algn="l" rtl="0" eaLnBrk="0" fontAlgn="base" hangingPunct="0">
      <a:spcBef>
        <a:spcPct val="30000"/>
      </a:spcBef>
      <a:spcAft>
        <a:spcPct val="0"/>
      </a:spcAft>
      <a:defRPr sz="1200" kern="1200">
        <a:solidFill>
          <a:schemeClr val="tx1"/>
        </a:solidFill>
        <a:latin typeface="Arial" charset="0"/>
        <a:ea typeface="+mn-ea"/>
        <a:cs typeface="+mn-cs"/>
      </a:defRPr>
    </a:lvl2pPr>
    <a:lvl3pPr marL="914179" algn="l" rtl="0" eaLnBrk="0" fontAlgn="base" hangingPunct="0">
      <a:spcBef>
        <a:spcPct val="30000"/>
      </a:spcBef>
      <a:spcAft>
        <a:spcPct val="0"/>
      </a:spcAft>
      <a:defRPr sz="1200" kern="1200">
        <a:solidFill>
          <a:schemeClr val="tx1"/>
        </a:solidFill>
        <a:latin typeface="Arial" charset="0"/>
        <a:ea typeface="+mn-ea"/>
        <a:cs typeface="+mn-cs"/>
      </a:defRPr>
    </a:lvl3pPr>
    <a:lvl4pPr marL="1370573" algn="l" rtl="0" eaLnBrk="0" fontAlgn="base" hangingPunct="0">
      <a:spcBef>
        <a:spcPct val="30000"/>
      </a:spcBef>
      <a:spcAft>
        <a:spcPct val="0"/>
      </a:spcAft>
      <a:defRPr sz="1200" kern="1200">
        <a:solidFill>
          <a:schemeClr val="tx1"/>
        </a:solidFill>
        <a:latin typeface="Arial" charset="0"/>
        <a:ea typeface="+mn-ea"/>
        <a:cs typeface="+mn-cs"/>
      </a:defRPr>
    </a:lvl4pPr>
    <a:lvl5pPr marL="1828357" algn="l" rtl="0" eaLnBrk="0" fontAlgn="base" hangingPunct="0">
      <a:spcBef>
        <a:spcPct val="30000"/>
      </a:spcBef>
      <a:spcAft>
        <a:spcPct val="0"/>
      </a:spcAft>
      <a:defRPr sz="1200" kern="1200">
        <a:solidFill>
          <a:schemeClr val="tx1"/>
        </a:solidFill>
        <a:latin typeface="Arial" charset="0"/>
        <a:ea typeface="+mn-ea"/>
        <a:cs typeface="+mn-cs"/>
      </a:defRPr>
    </a:lvl5pPr>
    <a:lvl6pPr marL="2285596" algn="l" defTabSz="914239" rtl="0" eaLnBrk="1" latinLnBrk="0" hangingPunct="1">
      <a:defRPr sz="1200" kern="1200">
        <a:solidFill>
          <a:schemeClr val="tx1"/>
        </a:solidFill>
        <a:latin typeface="+mn-lt"/>
        <a:ea typeface="+mn-ea"/>
        <a:cs typeface="+mn-cs"/>
      </a:defRPr>
    </a:lvl6pPr>
    <a:lvl7pPr marL="2742716" algn="l" defTabSz="914239" rtl="0" eaLnBrk="1" latinLnBrk="0" hangingPunct="1">
      <a:defRPr sz="1200" kern="1200">
        <a:solidFill>
          <a:schemeClr val="tx1"/>
        </a:solidFill>
        <a:latin typeface="+mn-lt"/>
        <a:ea typeface="+mn-ea"/>
        <a:cs typeface="+mn-cs"/>
      </a:defRPr>
    </a:lvl7pPr>
    <a:lvl8pPr marL="3199835" algn="l" defTabSz="914239" rtl="0" eaLnBrk="1" latinLnBrk="0" hangingPunct="1">
      <a:defRPr sz="1200" kern="1200">
        <a:solidFill>
          <a:schemeClr val="tx1"/>
        </a:solidFill>
        <a:latin typeface="+mn-lt"/>
        <a:ea typeface="+mn-ea"/>
        <a:cs typeface="+mn-cs"/>
      </a:defRPr>
    </a:lvl8pPr>
    <a:lvl9pPr marL="3656954" algn="l" defTabSz="9142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0</a:t>
            </a:fld>
            <a:endParaRPr lang="en-GB"/>
          </a:p>
        </p:txBody>
      </p:sp>
    </p:spTree>
    <p:extLst>
      <p:ext uri="{BB962C8B-B14F-4D97-AF65-F5344CB8AC3E}">
        <p14:creationId xmlns:p14="http://schemas.microsoft.com/office/powerpoint/2010/main" val="194241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9</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a:xfrm>
            <a:off x="703885" y="4754078"/>
            <a:ext cx="5446392" cy="4473890"/>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10</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a:xfrm>
            <a:off x="703885" y="4754078"/>
            <a:ext cx="5446392" cy="4473890"/>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13</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14</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a:p>
            <a:endParaRPr lang="fr-BE" dirty="0"/>
          </a:p>
          <a:p>
            <a:endParaRPr lang="fr-BE" dirty="0"/>
          </a:p>
          <a:p>
            <a:endParaRPr lang="fr-BE" dirty="0"/>
          </a:p>
          <a:p>
            <a:endParaRPr lang="fr-BE" dirty="0"/>
          </a:p>
          <a:p>
            <a:endParaRPr lang="fr-BE" dirty="0"/>
          </a:p>
          <a:p>
            <a:endParaRPr lang="fr-BE" dirty="0"/>
          </a:p>
          <a:p>
            <a:endParaRPr lang="fr-BE"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15</a:t>
            </a:fld>
            <a:endParaRPr lang="en-GB"/>
          </a:p>
        </p:txBody>
      </p:sp>
    </p:spTree>
    <p:extLst>
      <p:ext uri="{BB962C8B-B14F-4D97-AF65-F5344CB8AC3E}">
        <p14:creationId xmlns:p14="http://schemas.microsoft.com/office/powerpoint/2010/main" val="880944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a:xfrm>
            <a:off x="703885" y="4754078"/>
            <a:ext cx="5446392" cy="4473890"/>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16</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fr-BE" dirty="0"/>
          </a:p>
          <a:p>
            <a:endParaRPr lang="fr-BE" dirty="0"/>
          </a:p>
          <a:p>
            <a:endParaRPr lang="fr-BE" dirty="0"/>
          </a:p>
          <a:p>
            <a:endParaRPr lang="fr-BE" dirty="0"/>
          </a:p>
          <a:p>
            <a:endParaRPr lang="fr-BE"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17</a:t>
            </a:fld>
            <a:endParaRPr lang="en-GB"/>
          </a:p>
        </p:txBody>
      </p:sp>
    </p:spTree>
    <p:extLst>
      <p:ext uri="{BB962C8B-B14F-4D97-AF65-F5344CB8AC3E}">
        <p14:creationId xmlns:p14="http://schemas.microsoft.com/office/powerpoint/2010/main" val="880944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a:p>
            <a:endParaRPr lang="fr-BE" dirty="0"/>
          </a:p>
          <a:p>
            <a:endParaRPr lang="fr-BE" dirty="0"/>
          </a:p>
          <a:p>
            <a:endParaRPr lang="fr-BE" dirty="0"/>
          </a:p>
          <a:p>
            <a:endParaRPr lang="fr-BE"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18</a:t>
            </a:fld>
            <a:endParaRPr lang="en-GB"/>
          </a:p>
        </p:txBody>
      </p:sp>
    </p:spTree>
    <p:extLst>
      <p:ext uri="{BB962C8B-B14F-4D97-AF65-F5344CB8AC3E}">
        <p14:creationId xmlns:p14="http://schemas.microsoft.com/office/powerpoint/2010/main" val="880944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a:p>
            <a:endParaRPr lang="fr-BE" dirty="0"/>
          </a:p>
          <a:p>
            <a:endParaRPr lang="fr-BE" dirty="0"/>
          </a:p>
          <a:p>
            <a:endParaRPr lang="fr-BE" dirty="0"/>
          </a:p>
          <a:p>
            <a:endParaRPr lang="fr-BE"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19</a:t>
            </a:fld>
            <a:endParaRPr lang="en-GB"/>
          </a:p>
        </p:txBody>
      </p:sp>
    </p:spTree>
    <p:extLst>
      <p:ext uri="{BB962C8B-B14F-4D97-AF65-F5344CB8AC3E}">
        <p14:creationId xmlns:p14="http://schemas.microsoft.com/office/powerpoint/2010/main" val="880944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12F163-E71A-47D3-B712-24428B6B2CA3}" type="slidenum">
              <a:rPr lang="en-GB" smtClean="0"/>
              <a:t>20</a:t>
            </a:fld>
            <a:endParaRPr lang="en-GB"/>
          </a:p>
        </p:txBody>
      </p:sp>
    </p:spTree>
    <p:extLst>
      <p:ext uri="{BB962C8B-B14F-4D97-AF65-F5344CB8AC3E}">
        <p14:creationId xmlns:p14="http://schemas.microsoft.com/office/powerpoint/2010/main" val="139106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1</a:t>
            </a:fld>
            <a:endParaRPr lang="en-GB"/>
          </a:p>
        </p:txBody>
      </p:sp>
    </p:spTree>
    <p:extLst>
      <p:ext uri="{BB962C8B-B14F-4D97-AF65-F5344CB8AC3E}">
        <p14:creationId xmlns:p14="http://schemas.microsoft.com/office/powerpoint/2010/main" val="895496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a:p>
            <a:endParaRPr lang="fr-BE" dirty="0"/>
          </a:p>
          <a:p>
            <a:endParaRPr lang="fr-BE" dirty="0"/>
          </a:p>
          <a:p>
            <a:endParaRPr lang="fr-BE" dirty="0"/>
          </a:p>
          <a:p>
            <a:endParaRPr lang="fr-BE" dirty="0"/>
          </a:p>
          <a:p>
            <a:endParaRPr lang="fr-BE" dirty="0"/>
          </a:p>
          <a:p>
            <a:endParaRPr lang="fr-BE" dirty="0"/>
          </a:p>
          <a:p>
            <a:endParaRPr lang="fr-BE"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21</a:t>
            </a:fld>
            <a:endParaRPr lang="en-GB"/>
          </a:p>
        </p:txBody>
      </p:sp>
    </p:spTree>
    <p:extLst>
      <p:ext uri="{BB962C8B-B14F-4D97-AF65-F5344CB8AC3E}">
        <p14:creationId xmlns:p14="http://schemas.microsoft.com/office/powerpoint/2010/main" val="880944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22</a:t>
            </a:fld>
            <a:endParaRPr lang="en-GB"/>
          </a:p>
        </p:txBody>
      </p:sp>
    </p:spTree>
    <p:extLst>
      <p:ext uri="{BB962C8B-B14F-4D97-AF65-F5344CB8AC3E}">
        <p14:creationId xmlns:p14="http://schemas.microsoft.com/office/powerpoint/2010/main" val="2579174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2</a:t>
            </a:fld>
            <a:endParaRPr lang="en-GB"/>
          </a:p>
        </p:txBody>
      </p:sp>
    </p:spTree>
    <p:extLst>
      <p:ext uri="{BB962C8B-B14F-4D97-AF65-F5344CB8AC3E}">
        <p14:creationId xmlns:p14="http://schemas.microsoft.com/office/powerpoint/2010/main" val="333101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3</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4</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5</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a:xfrm>
            <a:off x="703885" y="4754078"/>
            <a:ext cx="5446392" cy="4473890"/>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6</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7</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8</a:t>
            </a:fld>
            <a:endParaRPr lang="en-GB"/>
          </a:p>
        </p:txBody>
      </p:sp>
      <p:sp>
        <p:nvSpPr>
          <p:cNvPr id="5" name="Footer Placeholder 4"/>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95496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266567" y="6659301"/>
            <a:ext cx="612224" cy="215977"/>
          </a:xfrm>
          <a:prstGeom prst="rect">
            <a:avLst/>
          </a:prstGeom>
          <a:solidFill>
            <a:srgbClr val="004494"/>
          </a:solidFill>
          <a:ln w="9525" algn="ctr">
            <a:solidFill>
              <a:srgbClr val="133176"/>
            </a:solidFill>
            <a:miter lim="800000"/>
            <a:headEnd/>
            <a:tailEnd/>
          </a:ln>
          <a:effectLst/>
        </p:spPr>
        <p:txBody>
          <a:bodyPr lIns="91408" tIns="45704" rIns="91408" bIns="45704" anchor="ctr"/>
          <a:lstStyle/>
          <a:p>
            <a:pPr algn="ctr" defTabSz="457785"/>
            <a:endParaRPr lang="en-US" sz="1800" b="0">
              <a:solidFill>
                <a:srgbClr val="FFFFFF"/>
              </a:solidFill>
              <a:latin typeface="Calibri" pitchFamily="34" charset="0"/>
            </a:endParaRPr>
          </a:p>
        </p:txBody>
      </p:sp>
      <p:pic>
        <p:nvPicPr>
          <p:cNvPr id="6"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59713" y="312638"/>
            <a:ext cx="1461086" cy="95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1800" smtClean="0">
              <a:solidFill>
                <a:srgbClr val="FFFFFF"/>
              </a:solidFill>
            </a:endParaRPr>
          </a:p>
        </p:txBody>
      </p:sp>
    </p:spTree>
    <p:extLst>
      <p:ext uri="{BB962C8B-B14F-4D97-AF65-F5344CB8AC3E}">
        <p14:creationId xmlns:p14="http://schemas.microsoft.com/office/powerpoint/2010/main" val="4651672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4"/>
          <p:cNvPicPr>
            <a:picLocks noChangeAspect="1"/>
          </p:cNvPicPr>
          <p:nvPr userDrawn="1"/>
        </p:nvPicPr>
        <p:blipFill rotWithShape="1">
          <a:blip r:embed="rId2">
            <a:extLst>
              <a:ext uri="{28A0092B-C50C-407E-A947-70E740481C1C}">
                <a14:useLocalDpi xmlns:a14="http://schemas.microsoft.com/office/drawing/2010/main" val="0"/>
              </a:ext>
            </a:extLst>
          </a:blip>
          <a:srcRect b="12273"/>
          <a:stretch/>
        </p:blipFill>
        <p:spPr bwMode="auto">
          <a:xfrm>
            <a:off x="0" y="702012"/>
            <a:ext cx="9144000" cy="91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7896474" y="6302218"/>
            <a:ext cx="862001" cy="25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r" eaLnBrk="1" hangingPunct="1">
              <a:defRPr/>
            </a:pPr>
            <a:fld id="{1D49401F-953E-4F75-ADCB-AD9F38B823FE}" type="slidenum">
              <a:rPr lang="en-GB" altLang="en-US" sz="1100" smtClean="0">
                <a:solidFill>
                  <a:srgbClr val="404040"/>
                </a:solidFill>
              </a:rPr>
              <a:pPr algn="r" eaLnBrk="1" hangingPunct="1">
                <a:defRPr/>
              </a:pPr>
              <a:t>‹#›</a:t>
            </a:fld>
            <a:endParaRPr lang="en-GB" altLang="en-US" sz="1100" dirty="0" smtClean="0">
              <a:solidFill>
                <a:srgbClr val="404040"/>
              </a:solidFill>
            </a:endParaRPr>
          </a:p>
        </p:txBody>
      </p:sp>
      <p:sp>
        <p:nvSpPr>
          <p:cNvPr id="5" name="Rectangle 10"/>
          <p:cNvSpPr>
            <a:spLocks noChangeAspect="1" noChangeArrowheads="1"/>
          </p:cNvSpPr>
          <p:nvPr userDrawn="1"/>
        </p:nvSpPr>
        <p:spPr bwMode="auto">
          <a:xfrm>
            <a:off x="4341121" y="6593646"/>
            <a:ext cx="461758" cy="264354"/>
          </a:xfrm>
          <a:prstGeom prst="rect">
            <a:avLst/>
          </a:prstGeom>
          <a:solidFill>
            <a:srgbClr val="004494"/>
          </a:solidFill>
          <a:ln w="9525" algn="ctr">
            <a:noFill/>
            <a:miter lim="800000"/>
            <a:headEnd/>
            <a:tailEnd/>
          </a:ln>
          <a:effectLst/>
        </p:spPr>
        <p:txBody>
          <a:bodyPr lIns="91408" tIns="45704" rIns="91408" bIns="45704" anchor="ctr"/>
          <a:lstStyle/>
          <a:p>
            <a:pPr algn="ctr" defTabSz="457785"/>
            <a:endParaRPr lang="en-US" sz="1800" b="0">
              <a:solidFill>
                <a:srgbClr val="FFFFFF"/>
              </a:solidFill>
              <a:latin typeface="Calibri" pitchFamily="34" charset="0"/>
            </a:endParaRPr>
          </a:p>
        </p:txBody>
      </p:sp>
      <p:pic>
        <p:nvPicPr>
          <p:cNvPr id="6" name="Picture 6" descr="LOGO CE-EN-quadri.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15816" y="144000"/>
            <a:ext cx="1214750" cy="79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32040" y="150440"/>
            <a:ext cx="1538993" cy="686272"/>
          </a:xfrm>
          <a:prstGeom prst="rect">
            <a:avLst/>
          </a:prstGeom>
        </p:spPr>
      </p:pic>
    </p:spTree>
    <p:extLst>
      <p:ext uri="{BB962C8B-B14F-4D97-AF65-F5344CB8AC3E}">
        <p14:creationId xmlns:p14="http://schemas.microsoft.com/office/powerpoint/2010/main" val="40841216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4"/>
          <p:cNvPicPr>
            <a:picLocks noChangeAspect="1"/>
          </p:cNvPicPr>
          <p:nvPr userDrawn="1"/>
        </p:nvPicPr>
        <p:blipFill rotWithShape="1">
          <a:blip r:embed="rId2">
            <a:extLst>
              <a:ext uri="{28A0092B-C50C-407E-A947-70E740481C1C}">
                <a14:useLocalDpi xmlns:a14="http://schemas.microsoft.com/office/drawing/2010/main" val="0"/>
              </a:ext>
            </a:extLst>
          </a:blip>
          <a:srcRect b="12273"/>
          <a:stretch/>
        </p:blipFill>
        <p:spPr bwMode="auto">
          <a:xfrm>
            <a:off x="0" y="702012"/>
            <a:ext cx="9144000" cy="91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7896474" y="6302218"/>
            <a:ext cx="862001" cy="25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r" eaLnBrk="1" hangingPunct="1">
              <a:defRPr/>
            </a:pPr>
            <a:fld id="{1D49401F-953E-4F75-ADCB-AD9F38B823FE}" type="slidenum">
              <a:rPr lang="en-GB" altLang="en-US" sz="1100" smtClean="0">
                <a:solidFill>
                  <a:srgbClr val="404040"/>
                </a:solidFill>
              </a:rPr>
              <a:pPr algn="r" eaLnBrk="1" hangingPunct="1">
                <a:defRPr/>
              </a:pPr>
              <a:t>‹#›</a:t>
            </a:fld>
            <a:endParaRPr lang="en-GB" altLang="en-US" sz="1100" dirty="0" smtClean="0">
              <a:solidFill>
                <a:srgbClr val="404040"/>
              </a:solidFill>
            </a:endParaRPr>
          </a:p>
        </p:txBody>
      </p:sp>
      <p:sp>
        <p:nvSpPr>
          <p:cNvPr id="5" name="Rectangle 10"/>
          <p:cNvSpPr>
            <a:spLocks noChangeAspect="1" noChangeArrowheads="1"/>
          </p:cNvSpPr>
          <p:nvPr userDrawn="1"/>
        </p:nvSpPr>
        <p:spPr bwMode="auto">
          <a:xfrm>
            <a:off x="4341121" y="6593646"/>
            <a:ext cx="461758" cy="264354"/>
          </a:xfrm>
          <a:prstGeom prst="rect">
            <a:avLst/>
          </a:prstGeom>
          <a:solidFill>
            <a:srgbClr val="004494"/>
          </a:solidFill>
          <a:ln w="9525" algn="ctr">
            <a:noFill/>
            <a:miter lim="800000"/>
            <a:headEnd/>
            <a:tailEnd/>
          </a:ln>
          <a:effectLst/>
        </p:spPr>
        <p:txBody>
          <a:bodyPr lIns="91408" tIns="45704" rIns="91408" bIns="45704" anchor="ctr"/>
          <a:lstStyle/>
          <a:p>
            <a:pPr algn="ctr" defTabSz="457785"/>
            <a:endParaRPr lang="en-US" sz="1800" b="0">
              <a:solidFill>
                <a:srgbClr val="FFFFFF"/>
              </a:solidFill>
              <a:latin typeface="Calibri" pitchFamily="34" charset="0"/>
            </a:endParaRPr>
          </a:p>
        </p:txBody>
      </p:sp>
      <p:pic>
        <p:nvPicPr>
          <p:cNvPr id="6" name="Picture 6" descr="LOGO CE-EN-quadri.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51920" y="144000"/>
            <a:ext cx="1214750" cy="79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9360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2" name="Title 1"/>
          <p:cNvSpPr>
            <a:spLocks noGrp="1"/>
          </p:cNvSpPr>
          <p:nvPr>
            <p:ph type="title"/>
          </p:nvPr>
        </p:nvSpPr>
        <p:spPr>
          <a:xfrm>
            <a:off x="468313" y="1556273"/>
            <a:ext cx="8229600" cy="936625"/>
          </a:xfrm>
          <a:prstGeom prst="rect">
            <a:avLst/>
          </a:prstGeo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5"/>
            <a:ext cx="8229600" cy="3633788"/>
          </a:xfrm>
          <a:prstGeom prst="rect">
            <a:avLst/>
          </a:prstGeo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a:xfrm>
            <a:off x="3124200" y="6237289"/>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E286DDBE-D2F7-4BDE-A4C2-BBCA043CC89C}" type="slidenum">
              <a:rPr lang="en-GB"/>
              <a:pPr>
                <a:defRPr/>
              </a:pPr>
              <a:t>‹#›</a:t>
            </a:fld>
            <a:endParaRPr lang="en-GB"/>
          </a:p>
        </p:txBody>
      </p:sp>
    </p:spTree>
    <p:extLst>
      <p:ext uri="{BB962C8B-B14F-4D97-AF65-F5344CB8AC3E}">
        <p14:creationId xmlns:p14="http://schemas.microsoft.com/office/powerpoint/2010/main" val="127341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28844"/>
            <a:ext cx="1017679" cy="73586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5542" y="28843"/>
            <a:ext cx="1126218" cy="786123"/>
          </a:xfrm>
          <a:prstGeom prst="rect">
            <a:avLst/>
          </a:prstGeom>
        </p:spPr>
      </p:pic>
      <p:sp>
        <p:nvSpPr>
          <p:cNvPr id="9" name="Rectangle 8"/>
          <p:cNvSpPr/>
          <p:nvPr userDrawn="1"/>
        </p:nvSpPr>
        <p:spPr>
          <a:xfrm>
            <a:off x="611560" y="6453336"/>
            <a:ext cx="8532440" cy="216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H" sz="1400" dirty="0" err="1" smtClean="0"/>
              <a:t>European</a:t>
            </a:r>
            <a:r>
              <a:rPr lang="fr-CH" sz="1400" dirty="0" smtClean="0"/>
              <a:t> Investment</a:t>
            </a:r>
            <a:r>
              <a:rPr lang="fr-CH" sz="1400" baseline="0" dirty="0" smtClean="0"/>
              <a:t> Advisory Hub</a:t>
            </a:r>
            <a:endParaRPr lang="en-GB" sz="1400" dirty="0"/>
          </a:p>
        </p:txBody>
      </p:sp>
      <p:sp>
        <p:nvSpPr>
          <p:cNvPr id="10" name="Slide Number Placeholder 8"/>
          <p:cNvSpPr txBox="1">
            <a:spLocks/>
          </p:cNvSpPr>
          <p:nvPr userDrawn="1"/>
        </p:nvSpPr>
        <p:spPr>
          <a:xfrm>
            <a:off x="7772400" y="6407993"/>
            <a:ext cx="990600" cy="333375"/>
          </a:xfrm>
          <a:prstGeom prst="rect">
            <a:avLst/>
          </a:prstGeom>
        </p:spPr>
        <p:txBody>
          <a:bodyPr vert="horz" lIns="91440" tIns="45720" rIns="91440" bIns="45720" rtlCol="0" anchor="ctr"/>
          <a:lstStyle>
            <a:defPPr>
              <a:defRPr lang="en-US"/>
            </a:defPPr>
            <a:lvl1pPr marL="0" algn="r" defTabSz="914400" rtl="0" eaLnBrk="1" latinLnBrk="0" hangingPunct="1">
              <a:defRPr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81776BA-5F8F-4E14-AE80-FD98906421D2}"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13561241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472" y="6244625"/>
            <a:ext cx="2133962" cy="47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defRPr sz="1400">
                <a:solidFill>
                  <a:schemeClr val="tx1"/>
                </a:solidFill>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3567" y="6244625"/>
            <a:ext cx="2896867" cy="47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lgn="ctr">
              <a:defRPr sz="1400">
                <a:solidFill>
                  <a:schemeClr val="tx1"/>
                </a:solidFill>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624513" y="6302219"/>
            <a:ext cx="2133962" cy="47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lgn="r">
              <a:defRPr sz="1200">
                <a:solidFill>
                  <a:schemeClr val="tx1"/>
                </a:solidFill>
                <a:latin typeface="Arial" charset="0"/>
              </a:defRPr>
            </a:lvl1pPr>
          </a:lstStyle>
          <a:p>
            <a:pPr>
              <a:defRPr/>
            </a:pPr>
            <a:endParaRPr lang="en-GB"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4" r:id="rId3"/>
    <p:sldLayoutId id="2147483702" r:id="rId4"/>
    <p:sldLayoutId id="2147483703" r:id="rId5"/>
  </p:sldLayoutIdLst>
  <p:timing>
    <p:tnLst>
      <p:par>
        <p:cTn id="1" dur="indefinite" restart="never" nodeType="tmRoot"/>
      </p:par>
    </p:tnLst>
  </p:timing>
  <p:hf sldNum="0" hdr="0" ftr="0" dt="0"/>
  <p:txStyles>
    <p:titleStyle>
      <a:lvl1pPr marL="357601" indent="-357601" algn="l" rtl="0" eaLnBrk="0" fontAlgn="base" hangingPunct="0">
        <a:spcBef>
          <a:spcPct val="0"/>
        </a:spcBef>
        <a:spcAft>
          <a:spcPct val="0"/>
        </a:spcAft>
        <a:defRPr sz="3000" b="1">
          <a:solidFill>
            <a:srgbClr val="0F5494"/>
          </a:solidFill>
          <a:latin typeface="+mj-lt"/>
          <a:ea typeface="+mj-ea"/>
          <a:cs typeface="+mj-cs"/>
        </a:defRPr>
      </a:lvl1pPr>
      <a:lvl2pPr marL="357601" indent="-357601" algn="l" rtl="0" eaLnBrk="0" fontAlgn="base" hangingPunct="0">
        <a:spcBef>
          <a:spcPct val="0"/>
        </a:spcBef>
        <a:spcAft>
          <a:spcPct val="0"/>
        </a:spcAft>
        <a:defRPr sz="3000" b="1">
          <a:solidFill>
            <a:srgbClr val="0F5494"/>
          </a:solidFill>
          <a:latin typeface="Verdana" pitchFamily="34" charset="0"/>
        </a:defRPr>
      </a:lvl2pPr>
      <a:lvl3pPr marL="357601" indent="-357601" algn="l" rtl="0" eaLnBrk="0" fontAlgn="base" hangingPunct="0">
        <a:spcBef>
          <a:spcPct val="0"/>
        </a:spcBef>
        <a:spcAft>
          <a:spcPct val="0"/>
        </a:spcAft>
        <a:defRPr sz="3000" b="1">
          <a:solidFill>
            <a:srgbClr val="0F5494"/>
          </a:solidFill>
          <a:latin typeface="Verdana" pitchFamily="34" charset="0"/>
        </a:defRPr>
      </a:lvl3pPr>
      <a:lvl4pPr marL="357601" indent="-357601" algn="l" rtl="0" eaLnBrk="0" fontAlgn="base" hangingPunct="0">
        <a:spcBef>
          <a:spcPct val="0"/>
        </a:spcBef>
        <a:spcAft>
          <a:spcPct val="0"/>
        </a:spcAft>
        <a:defRPr sz="3000" b="1">
          <a:solidFill>
            <a:srgbClr val="0F5494"/>
          </a:solidFill>
          <a:latin typeface="Verdana" pitchFamily="34" charset="0"/>
        </a:defRPr>
      </a:lvl4pPr>
      <a:lvl5pPr marL="357601" indent="-357601" algn="l" rtl="0" eaLnBrk="0" fontAlgn="base" hangingPunct="0">
        <a:spcBef>
          <a:spcPct val="0"/>
        </a:spcBef>
        <a:spcAft>
          <a:spcPct val="0"/>
        </a:spcAft>
        <a:defRPr sz="3000" b="1">
          <a:solidFill>
            <a:srgbClr val="0F5494"/>
          </a:solidFill>
          <a:latin typeface="Verdana" pitchFamily="34" charset="0"/>
        </a:defRPr>
      </a:lvl5pPr>
      <a:lvl6pPr marL="815831" algn="l" rtl="0" eaLnBrk="1" fontAlgn="base" hangingPunct="1">
        <a:spcBef>
          <a:spcPct val="0"/>
        </a:spcBef>
        <a:spcAft>
          <a:spcPct val="0"/>
        </a:spcAft>
        <a:defRPr sz="3000" b="1">
          <a:solidFill>
            <a:srgbClr val="0F5494"/>
          </a:solidFill>
          <a:latin typeface="Verdana" pitchFamily="34" charset="0"/>
        </a:defRPr>
      </a:lvl6pPr>
      <a:lvl7pPr marL="1272951" algn="l" rtl="0" eaLnBrk="1" fontAlgn="base" hangingPunct="1">
        <a:spcBef>
          <a:spcPct val="0"/>
        </a:spcBef>
        <a:spcAft>
          <a:spcPct val="0"/>
        </a:spcAft>
        <a:defRPr sz="3000" b="1">
          <a:solidFill>
            <a:srgbClr val="0F5494"/>
          </a:solidFill>
          <a:latin typeface="Verdana" pitchFamily="34" charset="0"/>
        </a:defRPr>
      </a:lvl7pPr>
      <a:lvl8pPr marL="1730070" algn="l" rtl="0" eaLnBrk="1" fontAlgn="base" hangingPunct="1">
        <a:spcBef>
          <a:spcPct val="0"/>
        </a:spcBef>
        <a:spcAft>
          <a:spcPct val="0"/>
        </a:spcAft>
        <a:defRPr sz="3000" b="1">
          <a:solidFill>
            <a:srgbClr val="0F5494"/>
          </a:solidFill>
          <a:latin typeface="Verdana" pitchFamily="34" charset="0"/>
        </a:defRPr>
      </a:lvl8pPr>
      <a:lvl9pPr marL="2187189" algn="l" rtl="0" eaLnBrk="1" fontAlgn="base" hangingPunct="1">
        <a:spcBef>
          <a:spcPct val="0"/>
        </a:spcBef>
        <a:spcAft>
          <a:spcPct val="0"/>
        </a:spcAft>
        <a:defRPr sz="3000" b="1">
          <a:solidFill>
            <a:srgbClr val="0F5494"/>
          </a:solidFill>
          <a:latin typeface="Verdana" pitchFamily="34" charset="0"/>
        </a:defRPr>
      </a:lvl9pPr>
    </p:titleStyle>
    <p:bodyStyle>
      <a:lvl1pPr marL="342295" indent="-342295"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1640" indent="-285246" algn="l" rtl="0" eaLnBrk="0" fontAlgn="base" hangingPunct="0">
        <a:spcBef>
          <a:spcPct val="20000"/>
        </a:spcBef>
        <a:spcAft>
          <a:spcPct val="0"/>
        </a:spcAft>
        <a:buClr>
          <a:srgbClr val="009FBA"/>
        </a:buClr>
        <a:buChar char="•"/>
        <a:defRPr sz="2000" b="1">
          <a:solidFill>
            <a:srgbClr val="0F5494"/>
          </a:solidFill>
          <a:latin typeface="+mn-lt"/>
        </a:defRPr>
      </a:lvl2pPr>
      <a:lvl3pPr marL="1142376" indent="-228197" algn="l" rtl="0" eaLnBrk="0" fontAlgn="base" hangingPunct="0">
        <a:spcBef>
          <a:spcPct val="20000"/>
        </a:spcBef>
        <a:spcAft>
          <a:spcPct val="0"/>
        </a:spcAft>
        <a:defRPr sz="1400">
          <a:solidFill>
            <a:srgbClr val="0F5494"/>
          </a:solidFill>
          <a:latin typeface="+mn-lt"/>
        </a:defRPr>
      </a:lvl3pPr>
      <a:lvl4pPr marL="1598769" indent="-228197" algn="l" rtl="0" eaLnBrk="0" fontAlgn="base" hangingPunct="0">
        <a:spcBef>
          <a:spcPct val="20000"/>
        </a:spcBef>
        <a:spcAft>
          <a:spcPct val="0"/>
        </a:spcAft>
        <a:buChar char="–"/>
        <a:defRPr sz="2000">
          <a:solidFill>
            <a:schemeClr val="tx1"/>
          </a:solidFill>
          <a:latin typeface="Arial" charset="0"/>
        </a:defRPr>
      </a:lvl4pPr>
      <a:lvl5pPr marL="2056554" indent="-228197" algn="l" rtl="0" eaLnBrk="0" fontAlgn="base" hangingPunct="0">
        <a:spcBef>
          <a:spcPct val="20000"/>
        </a:spcBef>
        <a:spcAft>
          <a:spcPct val="0"/>
        </a:spcAft>
        <a:buChar char="»"/>
        <a:defRPr sz="2000">
          <a:solidFill>
            <a:schemeClr val="tx1"/>
          </a:solidFill>
          <a:latin typeface="Arial" charset="0"/>
        </a:defRPr>
      </a:lvl5pPr>
      <a:lvl6pPr marL="2514156" indent="-228560" algn="l" rtl="0" eaLnBrk="1" fontAlgn="base" hangingPunct="1">
        <a:spcBef>
          <a:spcPct val="20000"/>
        </a:spcBef>
        <a:spcAft>
          <a:spcPct val="0"/>
        </a:spcAft>
        <a:buChar char="»"/>
        <a:defRPr sz="2000">
          <a:solidFill>
            <a:schemeClr val="tx1"/>
          </a:solidFill>
          <a:latin typeface="Arial" charset="0"/>
        </a:defRPr>
      </a:lvl6pPr>
      <a:lvl7pPr marL="2971275" indent="-228560" algn="l" rtl="0" eaLnBrk="1" fontAlgn="base" hangingPunct="1">
        <a:spcBef>
          <a:spcPct val="20000"/>
        </a:spcBef>
        <a:spcAft>
          <a:spcPct val="0"/>
        </a:spcAft>
        <a:buChar char="»"/>
        <a:defRPr sz="2000">
          <a:solidFill>
            <a:schemeClr val="tx1"/>
          </a:solidFill>
          <a:latin typeface="Arial" charset="0"/>
        </a:defRPr>
      </a:lvl7pPr>
      <a:lvl8pPr marL="3428395" indent="-228560" algn="l" rtl="0" eaLnBrk="1" fontAlgn="base" hangingPunct="1">
        <a:spcBef>
          <a:spcPct val="20000"/>
        </a:spcBef>
        <a:spcAft>
          <a:spcPct val="0"/>
        </a:spcAft>
        <a:buChar char="»"/>
        <a:defRPr sz="2000">
          <a:solidFill>
            <a:schemeClr val="tx1"/>
          </a:solidFill>
          <a:latin typeface="Arial" charset="0"/>
        </a:defRPr>
      </a:lvl8pPr>
      <a:lvl9pPr marL="3885514" indent="-22856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ec.europa.eu/priorities/jobs-growth-investment/plan/index_en.ht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www.eib.org/about/invest-eu/index.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5"/>
          <p:cNvSpPr txBox="1">
            <a:spLocks noChangeArrowheads="1"/>
          </p:cNvSpPr>
          <p:nvPr/>
        </p:nvSpPr>
        <p:spPr bwMode="auto">
          <a:xfrm>
            <a:off x="1350695" y="2196117"/>
            <a:ext cx="6442610" cy="255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en-GB" altLang="en-US" sz="3200" b="1" dirty="0">
                <a:solidFill>
                  <a:srgbClr val="FFD624"/>
                </a:solidFill>
              </a:rPr>
              <a:t>Update on the implementation of the European Fund for Strategic Investments (EFSI</a:t>
            </a:r>
            <a:r>
              <a:rPr lang="en-GB" altLang="en-US" sz="3200" b="1" dirty="0" smtClean="0">
                <a:solidFill>
                  <a:srgbClr val="FFD624"/>
                </a:solidFill>
              </a:rPr>
              <a:t>)</a:t>
            </a:r>
            <a:endParaRPr lang="en-GB" altLang="en-US" sz="3200" b="1" dirty="0">
              <a:solidFill>
                <a:srgbClr val="FFD624"/>
              </a:solidFill>
            </a:endParaRPr>
          </a:p>
        </p:txBody>
      </p:sp>
      <p:sp>
        <p:nvSpPr>
          <p:cNvPr id="4101" name="TextBox 9"/>
          <p:cNvSpPr txBox="1">
            <a:spLocks noChangeArrowheads="1"/>
          </p:cNvSpPr>
          <p:nvPr/>
        </p:nvSpPr>
        <p:spPr bwMode="auto">
          <a:xfrm>
            <a:off x="2699792" y="5949280"/>
            <a:ext cx="5287176"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r" eaLnBrk="1" hangingPunct="1"/>
            <a:endParaRPr lang="en-GB" altLang="en-US" sz="1800" dirty="0">
              <a:solidFill>
                <a:schemeClr val="bg1"/>
              </a:solidFill>
            </a:endParaRPr>
          </a:p>
        </p:txBody>
      </p:sp>
      <p:sp>
        <p:nvSpPr>
          <p:cNvPr id="8" name="Rectangle 6"/>
          <p:cNvSpPr txBox="1">
            <a:spLocks noChangeArrowheads="1"/>
          </p:cNvSpPr>
          <p:nvPr/>
        </p:nvSpPr>
        <p:spPr>
          <a:xfrm>
            <a:off x="467544" y="4941168"/>
            <a:ext cx="8532812" cy="1728787"/>
          </a:xfrm>
          <a:prstGeom prst="rect">
            <a:avLst/>
          </a:prstGeom>
        </p:spPr>
        <p:txBody>
          <a:bodyPr/>
          <a:lstStyle>
            <a:lvl1pPr marL="342295" indent="-342295"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1640" indent="-285246" algn="l" rtl="0" eaLnBrk="0" fontAlgn="base" hangingPunct="0">
              <a:spcBef>
                <a:spcPct val="20000"/>
              </a:spcBef>
              <a:spcAft>
                <a:spcPct val="0"/>
              </a:spcAft>
              <a:buClr>
                <a:srgbClr val="009FBA"/>
              </a:buClr>
              <a:buChar char="•"/>
              <a:defRPr sz="2000" b="1">
                <a:solidFill>
                  <a:srgbClr val="0F5494"/>
                </a:solidFill>
                <a:latin typeface="+mn-lt"/>
              </a:defRPr>
            </a:lvl2pPr>
            <a:lvl3pPr marL="1142376" indent="-228197" algn="l" rtl="0" eaLnBrk="0" fontAlgn="base" hangingPunct="0">
              <a:spcBef>
                <a:spcPct val="20000"/>
              </a:spcBef>
              <a:spcAft>
                <a:spcPct val="0"/>
              </a:spcAft>
              <a:defRPr sz="1400">
                <a:solidFill>
                  <a:srgbClr val="0F5494"/>
                </a:solidFill>
                <a:latin typeface="+mn-lt"/>
              </a:defRPr>
            </a:lvl3pPr>
            <a:lvl4pPr marL="1598769" indent="-228197" algn="l" rtl="0" eaLnBrk="0" fontAlgn="base" hangingPunct="0">
              <a:spcBef>
                <a:spcPct val="20000"/>
              </a:spcBef>
              <a:spcAft>
                <a:spcPct val="0"/>
              </a:spcAft>
              <a:buChar char="–"/>
              <a:defRPr sz="2000">
                <a:solidFill>
                  <a:schemeClr val="tx1"/>
                </a:solidFill>
                <a:latin typeface="Arial" charset="0"/>
              </a:defRPr>
            </a:lvl4pPr>
            <a:lvl5pPr marL="2056554" indent="-228197" algn="l" rtl="0" eaLnBrk="0" fontAlgn="base" hangingPunct="0">
              <a:spcBef>
                <a:spcPct val="20000"/>
              </a:spcBef>
              <a:spcAft>
                <a:spcPct val="0"/>
              </a:spcAft>
              <a:buChar char="»"/>
              <a:defRPr sz="2000">
                <a:solidFill>
                  <a:schemeClr val="tx1"/>
                </a:solidFill>
                <a:latin typeface="Arial" charset="0"/>
              </a:defRPr>
            </a:lvl5pPr>
            <a:lvl6pPr marL="2514156" indent="-228560" algn="l" rtl="0" eaLnBrk="1" fontAlgn="base" hangingPunct="1">
              <a:spcBef>
                <a:spcPct val="20000"/>
              </a:spcBef>
              <a:spcAft>
                <a:spcPct val="0"/>
              </a:spcAft>
              <a:buChar char="»"/>
              <a:defRPr sz="2000">
                <a:solidFill>
                  <a:schemeClr val="tx1"/>
                </a:solidFill>
                <a:latin typeface="Arial" charset="0"/>
              </a:defRPr>
            </a:lvl6pPr>
            <a:lvl7pPr marL="2971275" indent="-228560" algn="l" rtl="0" eaLnBrk="1" fontAlgn="base" hangingPunct="1">
              <a:spcBef>
                <a:spcPct val="20000"/>
              </a:spcBef>
              <a:spcAft>
                <a:spcPct val="0"/>
              </a:spcAft>
              <a:buChar char="»"/>
              <a:defRPr sz="2000">
                <a:solidFill>
                  <a:schemeClr val="tx1"/>
                </a:solidFill>
                <a:latin typeface="Arial" charset="0"/>
              </a:defRPr>
            </a:lvl7pPr>
            <a:lvl8pPr marL="3428395" indent="-228560" algn="l" rtl="0" eaLnBrk="1" fontAlgn="base" hangingPunct="1">
              <a:spcBef>
                <a:spcPct val="20000"/>
              </a:spcBef>
              <a:spcAft>
                <a:spcPct val="0"/>
              </a:spcAft>
              <a:buChar char="»"/>
              <a:defRPr sz="2000">
                <a:solidFill>
                  <a:schemeClr val="tx1"/>
                </a:solidFill>
                <a:latin typeface="Arial" charset="0"/>
              </a:defRPr>
            </a:lvl8pPr>
            <a:lvl9pPr marL="3885514" indent="-228560" algn="l" rtl="0" eaLnBrk="1" fontAlgn="base" hangingPunct="1">
              <a:spcBef>
                <a:spcPct val="20000"/>
              </a:spcBef>
              <a:spcAft>
                <a:spcPct val="0"/>
              </a:spcAft>
              <a:buChar char="»"/>
              <a:defRPr sz="2000">
                <a:solidFill>
                  <a:schemeClr val="tx1"/>
                </a:solidFill>
                <a:latin typeface="Arial" charset="0"/>
              </a:defRPr>
            </a:lvl9pPr>
          </a:lstStyle>
          <a:p>
            <a:pPr marL="0" indent="0" eaLnBrk="1" hangingPunct="1">
              <a:buNone/>
            </a:pPr>
            <a:r>
              <a:rPr lang="en-GB" altLang="en-US" sz="1400" b="1" i="0" kern="0" dirty="0" smtClean="0">
                <a:solidFill>
                  <a:schemeClr val="bg1"/>
                </a:solidFill>
              </a:rPr>
              <a:t>MEMBER STATES EXPERT GROUP ON MARITIME POLICY. </a:t>
            </a:r>
            <a:br>
              <a:rPr lang="en-GB" altLang="en-US" sz="1400" b="1" i="0" kern="0" dirty="0" smtClean="0">
                <a:solidFill>
                  <a:schemeClr val="bg1"/>
                </a:solidFill>
              </a:rPr>
            </a:br>
            <a:r>
              <a:rPr lang="en-GB" altLang="en-US" sz="1400" b="1" i="0" kern="0" dirty="0" smtClean="0">
                <a:solidFill>
                  <a:schemeClr val="bg1"/>
                </a:solidFill>
              </a:rPr>
              <a:t>Brussels,  09.12.2015</a:t>
            </a:r>
          </a:p>
          <a:p>
            <a:pPr eaLnBrk="1" hangingPunct="1"/>
            <a:endParaRPr lang="en-GB" altLang="en-US" sz="1400" b="1" i="0" kern="0" dirty="0" smtClean="0">
              <a:solidFill>
                <a:schemeClr val="bg1"/>
              </a:solidFill>
            </a:endParaRPr>
          </a:p>
          <a:p>
            <a:pPr marL="0" indent="0" eaLnBrk="1" hangingPunct="1">
              <a:buNone/>
            </a:pPr>
            <a:r>
              <a:rPr lang="en-GB" altLang="en-US" sz="1400" b="1" i="0" kern="0" dirty="0" smtClean="0">
                <a:solidFill>
                  <a:schemeClr val="bg1"/>
                </a:solidFill>
              </a:rPr>
              <a:t>Juan Ronco, EU-Commission - DG Fisheries and Maritime Affairs </a:t>
            </a:r>
          </a:p>
          <a:p>
            <a:pPr eaLnBrk="1" hangingPunct="1"/>
            <a:endParaRPr lang="en-GB" altLang="en-US" sz="1400" kern="0" dirty="0" smtClean="0">
              <a:solidFill>
                <a:schemeClr val="bg1"/>
              </a:solidFill>
            </a:endParaRPr>
          </a:p>
          <a:p>
            <a:pPr eaLnBrk="1" hangingPunct="1"/>
            <a:endParaRPr lang="en-GB" altLang="en-US" sz="1400" kern="0" dirty="0" smtClean="0">
              <a:solidFill>
                <a:schemeClr val="bg1"/>
              </a:solidFill>
            </a:endParaRPr>
          </a:p>
        </p:txBody>
      </p:sp>
    </p:spTree>
    <p:extLst>
      <p:ext uri="{BB962C8B-B14F-4D97-AF65-F5344CB8AC3E}">
        <p14:creationId xmlns:p14="http://schemas.microsoft.com/office/powerpoint/2010/main" val="398644624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83909" y="870607"/>
            <a:ext cx="8497286"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a:solidFill>
                  <a:srgbClr val="FFFF00"/>
                </a:solidFill>
                <a:cs typeface="Arial" panose="020B0604020202020204" pitchFamily="34" charset="0"/>
              </a:rPr>
              <a:t>Opportunities for </a:t>
            </a:r>
            <a:r>
              <a:rPr lang="fr-BE" sz="2800" b="1" kern="0" dirty="0" err="1" smtClean="0">
                <a:solidFill>
                  <a:srgbClr val="FFFF00"/>
                </a:solidFill>
                <a:cs typeface="Arial" panose="020B0604020202020204" pitchFamily="34" charset="0"/>
              </a:rPr>
              <a:t>promoters</a:t>
            </a:r>
            <a:r>
              <a:rPr lang="fr-BE" sz="2800" b="1" kern="0" dirty="0" smtClean="0">
                <a:solidFill>
                  <a:srgbClr val="FFFF00"/>
                </a:solidFill>
                <a:cs typeface="Arial" panose="020B0604020202020204" pitchFamily="34" charset="0"/>
              </a:rPr>
              <a:t>/</a:t>
            </a:r>
            <a:r>
              <a:rPr lang="fr-BE" sz="2800" b="1" kern="0" dirty="0" err="1" smtClean="0">
                <a:solidFill>
                  <a:srgbClr val="FFFF00"/>
                </a:solidFill>
                <a:cs typeface="Arial" panose="020B0604020202020204" pitchFamily="34" charset="0"/>
              </a:rPr>
              <a:t>investors</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34" name="Rectangle 33"/>
          <p:cNvSpPr/>
          <p:nvPr/>
        </p:nvSpPr>
        <p:spPr>
          <a:xfrm>
            <a:off x="397763" y="1789486"/>
            <a:ext cx="8607603" cy="3915314"/>
          </a:xfrm>
          <a:prstGeom prst="rect">
            <a:avLst/>
          </a:prstGeom>
        </p:spPr>
        <p:txBody>
          <a:bodyPr wrap="square" lIns="80147" tIns="40074" rIns="80147" bIns="40074">
            <a:spAutoFit/>
          </a:bodyPr>
          <a:lstStyle/>
          <a:p>
            <a:pPr>
              <a:spcBef>
                <a:spcPts val="526"/>
              </a:spcBef>
            </a:pPr>
            <a:r>
              <a:rPr lang="fr-BE" sz="2200" b="1" dirty="0" smtClean="0">
                <a:solidFill>
                  <a:srgbClr val="002060"/>
                </a:solidFill>
              </a:rPr>
              <a:t>Project </a:t>
            </a:r>
            <a:r>
              <a:rPr lang="fr-BE" sz="2200" b="1" dirty="0" err="1" smtClean="0">
                <a:solidFill>
                  <a:srgbClr val="002060"/>
                </a:solidFill>
              </a:rPr>
              <a:t>level</a:t>
            </a:r>
            <a:endParaRPr lang="fr-BE" sz="2200" b="1" dirty="0">
              <a:solidFill>
                <a:srgbClr val="002060"/>
              </a:solidFill>
            </a:endParaRPr>
          </a:p>
          <a:p>
            <a:pPr marL="857129" lvl="1" indent="-400736">
              <a:spcBef>
                <a:spcPts val="526"/>
              </a:spcBef>
              <a:buFont typeface="Arial" panose="020B0604020202020204" pitchFamily="34" charset="0"/>
              <a:buChar char="•"/>
            </a:pPr>
            <a:r>
              <a:rPr lang="fr-BE" sz="2200" dirty="0" err="1">
                <a:solidFill>
                  <a:srgbClr val="002060"/>
                </a:solidFill>
              </a:rPr>
              <a:t>Cofinancing</a:t>
            </a:r>
            <a:r>
              <a:rPr lang="fr-BE" sz="2200" dirty="0">
                <a:solidFill>
                  <a:srgbClr val="002060"/>
                </a:solidFill>
              </a:rPr>
              <a:t> </a:t>
            </a:r>
            <a:r>
              <a:rPr lang="fr-BE" sz="2200" dirty="0" err="1" smtClean="0">
                <a:solidFill>
                  <a:srgbClr val="002060"/>
                </a:solidFill>
              </a:rPr>
              <a:t>with</a:t>
            </a:r>
            <a:r>
              <a:rPr lang="fr-BE" sz="2200" dirty="0" smtClean="0">
                <a:solidFill>
                  <a:srgbClr val="002060"/>
                </a:solidFill>
              </a:rPr>
              <a:t> </a:t>
            </a:r>
            <a:r>
              <a:rPr lang="fr-BE" sz="2200" dirty="0">
                <a:solidFill>
                  <a:srgbClr val="002060"/>
                </a:solidFill>
              </a:rPr>
              <a:t>EIB/EIF</a:t>
            </a:r>
          </a:p>
          <a:p>
            <a:pPr marL="857129" lvl="1" indent="-400736">
              <a:spcBef>
                <a:spcPts val="526"/>
              </a:spcBef>
              <a:buFont typeface="Arial" panose="020B0604020202020204" pitchFamily="34" charset="0"/>
              <a:buChar char="•"/>
            </a:pPr>
            <a:endParaRPr lang="fr-BE" sz="2200" dirty="0">
              <a:solidFill>
                <a:srgbClr val="002060"/>
              </a:solidFill>
            </a:endParaRPr>
          </a:p>
          <a:p>
            <a:pPr>
              <a:spcBef>
                <a:spcPts val="526"/>
              </a:spcBef>
            </a:pPr>
            <a:r>
              <a:rPr lang="fr-BE" sz="2200" b="1" dirty="0">
                <a:solidFill>
                  <a:srgbClr val="002060"/>
                </a:solidFill>
              </a:rPr>
              <a:t>Investment </a:t>
            </a:r>
            <a:r>
              <a:rPr lang="fr-BE" sz="2200" b="1" dirty="0" err="1">
                <a:solidFill>
                  <a:srgbClr val="002060"/>
                </a:solidFill>
              </a:rPr>
              <a:t>Platforms</a:t>
            </a:r>
            <a:endParaRPr lang="fr-BE" sz="2200" b="1" dirty="0">
              <a:solidFill>
                <a:srgbClr val="002060"/>
              </a:solidFill>
            </a:endParaRPr>
          </a:p>
          <a:p>
            <a:pPr marL="857129" lvl="1" indent="-400736">
              <a:spcBef>
                <a:spcPts val="526"/>
              </a:spcBef>
              <a:buFont typeface="Arial" panose="020B0604020202020204" pitchFamily="34" charset="0"/>
              <a:buChar char="•"/>
            </a:pPr>
            <a:r>
              <a:rPr lang="fr-BE" sz="2200" dirty="0" err="1">
                <a:solidFill>
                  <a:srgbClr val="002060"/>
                </a:solidFill>
              </a:rPr>
              <a:t>Pooling</a:t>
            </a:r>
            <a:r>
              <a:rPr lang="fr-BE" sz="2200" dirty="0">
                <a:solidFill>
                  <a:srgbClr val="002060"/>
                </a:solidFill>
              </a:rPr>
              <a:t> of </a:t>
            </a:r>
            <a:r>
              <a:rPr lang="fr-BE" sz="2200" dirty="0" err="1">
                <a:solidFill>
                  <a:srgbClr val="002060"/>
                </a:solidFill>
              </a:rPr>
              <a:t>projects</a:t>
            </a:r>
            <a:r>
              <a:rPr lang="fr-BE" sz="2200" dirty="0">
                <a:solidFill>
                  <a:srgbClr val="002060"/>
                </a:solidFill>
              </a:rPr>
              <a:t> </a:t>
            </a:r>
            <a:r>
              <a:rPr lang="fr-BE" sz="2200" dirty="0" err="1">
                <a:solidFill>
                  <a:srgbClr val="002060"/>
                </a:solidFill>
              </a:rPr>
              <a:t>with</a:t>
            </a:r>
            <a:r>
              <a:rPr lang="fr-BE" sz="2200" dirty="0">
                <a:solidFill>
                  <a:srgbClr val="002060"/>
                </a:solidFill>
              </a:rPr>
              <a:t> </a:t>
            </a:r>
            <a:r>
              <a:rPr lang="fr-BE" sz="2200" dirty="0" err="1">
                <a:solidFill>
                  <a:srgbClr val="002060"/>
                </a:solidFill>
              </a:rPr>
              <a:t>thematic</a:t>
            </a:r>
            <a:r>
              <a:rPr lang="fr-BE" sz="2200" dirty="0">
                <a:solidFill>
                  <a:srgbClr val="002060"/>
                </a:solidFill>
              </a:rPr>
              <a:t> or </a:t>
            </a:r>
            <a:r>
              <a:rPr lang="fr-BE" sz="2200" dirty="0" err="1">
                <a:solidFill>
                  <a:srgbClr val="002060"/>
                </a:solidFill>
              </a:rPr>
              <a:t>geographic</a:t>
            </a:r>
            <a:r>
              <a:rPr lang="fr-BE" sz="2200" dirty="0">
                <a:solidFill>
                  <a:srgbClr val="002060"/>
                </a:solidFill>
              </a:rPr>
              <a:t> focus</a:t>
            </a:r>
          </a:p>
          <a:p>
            <a:pPr marL="857129" lvl="1" indent="-400736">
              <a:spcBef>
                <a:spcPts val="526"/>
              </a:spcBef>
              <a:buFont typeface="Arial" panose="020B0604020202020204" pitchFamily="34" charset="0"/>
              <a:buChar char="•"/>
            </a:pPr>
            <a:r>
              <a:rPr lang="fr-BE" sz="2200" dirty="0">
                <a:solidFill>
                  <a:srgbClr val="002060"/>
                </a:solidFill>
              </a:rPr>
              <a:t>Flexible </a:t>
            </a:r>
            <a:r>
              <a:rPr lang="fr-BE" sz="2200" dirty="0" err="1">
                <a:solidFill>
                  <a:srgbClr val="002060"/>
                </a:solidFill>
              </a:rPr>
              <a:t>legal</a:t>
            </a:r>
            <a:r>
              <a:rPr lang="fr-BE" sz="2200" dirty="0">
                <a:solidFill>
                  <a:srgbClr val="002060"/>
                </a:solidFill>
              </a:rPr>
              <a:t> setup (</a:t>
            </a:r>
            <a:r>
              <a:rPr lang="fr-BE" sz="2200" dirty="0" err="1">
                <a:solidFill>
                  <a:srgbClr val="002060"/>
                </a:solidFill>
              </a:rPr>
              <a:t>e.g</a:t>
            </a:r>
            <a:r>
              <a:rPr lang="fr-BE" sz="2200" dirty="0">
                <a:solidFill>
                  <a:srgbClr val="002060"/>
                </a:solidFill>
              </a:rPr>
              <a:t>. </a:t>
            </a:r>
            <a:r>
              <a:rPr lang="fr-BE" sz="2200" dirty="0" err="1">
                <a:solidFill>
                  <a:srgbClr val="002060"/>
                </a:solidFill>
              </a:rPr>
              <a:t>contractual</a:t>
            </a:r>
            <a:r>
              <a:rPr lang="fr-BE" sz="2200" dirty="0">
                <a:solidFill>
                  <a:srgbClr val="002060"/>
                </a:solidFill>
              </a:rPr>
              <a:t>, </a:t>
            </a:r>
            <a:r>
              <a:rPr lang="fr-BE" sz="2200" dirty="0" err="1">
                <a:solidFill>
                  <a:srgbClr val="002060"/>
                </a:solidFill>
              </a:rPr>
              <a:t>Fund</a:t>
            </a:r>
            <a:r>
              <a:rPr lang="fr-BE" sz="2200" dirty="0">
                <a:solidFill>
                  <a:srgbClr val="002060"/>
                </a:solidFill>
              </a:rPr>
              <a:t>)</a:t>
            </a:r>
          </a:p>
          <a:p>
            <a:pPr marL="857129" lvl="1" indent="-400736">
              <a:spcBef>
                <a:spcPts val="526"/>
              </a:spcBef>
              <a:buFont typeface="Arial" panose="020B0604020202020204" pitchFamily="34" charset="0"/>
              <a:buChar char="•"/>
            </a:pPr>
            <a:r>
              <a:rPr lang="fr-BE" sz="2200" dirty="0">
                <a:solidFill>
                  <a:srgbClr val="002060"/>
                </a:solidFill>
              </a:rPr>
              <a:t>Can </a:t>
            </a:r>
            <a:r>
              <a:rPr lang="fr-BE" sz="2200" dirty="0" err="1">
                <a:solidFill>
                  <a:srgbClr val="002060"/>
                </a:solidFill>
              </a:rPr>
              <a:t>benefit</a:t>
            </a:r>
            <a:r>
              <a:rPr lang="fr-BE" sz="2200" dirty="0">
                <a:solidFill>
                  <a:srgbClr val="002060"/>
                </a:solidFill>
              </a:rPr>
              <a:t> </a:t>
            </a:r>
            <a:r>
              <a:rPr lang="fr-BE" sz="2200" dirty="0" err="1">
                <a:solidFill>
                  <a:srgbClr val="002060"/>
                </a:solidFill>
              </a:rPr>
              <a:t>from</a:t>
            </a:r>
            <a:r>
              <a:rPr lang="fr-BE" sz="2200" dirty="0">
                <a:solidFill>
                  <a:srgbClr val="002060"/>
                </a:solidFill>
              </a:rPr>
              <a:t> EU </a:t>
            </a:r>
            <a:r>
              <a:rPr lang="fr-BE" sz="2200" dirty="0" err="1">
                <a:solidFill>
                  <a:srgbClr val="002060"/>
                </a:solidFill>
              </a:rPr>
              <a:t>Guarantee</a:t>
            </a:r>
            <a:r>
              <a:rPr lang="fr-BE" sz="2200" dirty="0">
                <a:solidFill>
                  <a:srgbClr val="002060"/>
                </a:solidFill>
              </a:rPr>
              <a:t> via EIB</a:t>
            </a:r>
          </a:p>
          <a:p>
            <a:pPr marL="857129" lvl="1" indent="-400736">
              <a:spcBef>
                <a:spcPts val="526"/>
              </a:spcBef>
              <a:buFont typeface="Arial" panose="020B0604020202020204" pitchFamily="34" charset="0"/>
              <a:buChar char="•"/>
            </a:pPr>
            <a:r>
              <a:rPr lang="fr-BE" sz="2200" dirty="0" err="1">
                <a:solidFill>
                  <a:srgbClr val="002060"/>
                </a:solidFill>
              </a:rPr>
              <a:t>Cooperation</a:t>
            </a:r>
            <a:r>
              <a:rPr lang="fr-BE" sz="2200" dirty="0">
                <a:solidFill>
                  <a:srgbClr val="002060"/>
                </a:solidFill>
              </a:rPr>
              <a:t> </a:t>
            </a:r>
            <a:r>
              <a:rPr lang="fr-BE" sz="2200" dirty="0" err="1">
                <a:solidFill>
                  <a:srgbClr val="002060"/>
                </a:solidFill>
              </a:rPr>
              <a:t>with</a:t>
            </a:r>
            <a:r>
              <a:rPr lang="fr-BE" sz="2200" dirty="0">
                <a:solidFill>
                  <a:srgbClr val="002060"/>
                </a:solidFill>
              </a:rPr>
              <a:t> EU National </a:t>
            </a:r>
            <a:r>
              <a:rPr lang="fr-BE" sz="2200" dirty="0" err="1">
                <a:solidFill>
                  <a:srgbClr val="002060"/>
                </a:solidFill>
              </a:rPr>
              <a:t>Promotional</a:t>
            </a:r>
            <a:r>
              <a:rPr lang="fr-BE" sz="2200" dirty="0">
                <a:solidFill>
                  <a:srgbClr val="002060"/>
                </a:solidFill>
              </a:rPr>
              <a:t> Banks</a:t>
            </a:r>
          </a:p>
          <a:p>
            <a:endParaRPr lang="fr-BE" sz="2200" b="1" dirty="0" smtClean="0">
              <a:solidFill>
                <a:srgbClr val="002060"/>
              </a:solidFill>
            </a:endParaRPr>
          </a:p>
          <a:p>
            <a:r>
              <a:rPr lang="fr-BE" sz="2200" b="1" dirty="0" smtClean="0">
                <a:solidFill>
                  <a:srgbClr val="002060"/>
                </a:solidFill>
              </a:rPr>
              <a:t>High </a:t>
            </a:r>
            <a:r>
              <a:rPr lang="fr-BE" sz="2200" b="1" dirty="0" err="1">
                <a:solidFill>
                  <a:srgbClr val="002060"/>
                </a:solidFill>
              </a:rPr>
              <a:t>interest</a:t>
            </a:r>
            <a:r>
              <a:rPr lang="fr-BE" sz="2200" b="1" dirty="0">
                <a:solidFill>
                  <a:srgbClr val="002060"/>
                </a:solidFill>
              </a:rPr>
              <a:t> by </a:t>
            </a:r>
            <a:r>
              <a:rPr lang="fr-BE" sz="2200" b="1" dirty="0" err="1">
                <a:solidFill>
                  <a:srgbClr val="002060"/>
                </a:solidFill>
              </a:rPr>
              <a:t>institutional</a:t>
            </a:r>
            <a:r>
              <a:rPr lang="fr-BE" sz="2200" b="1" dirty="0">
                <a:solidFill>
                  <a:srgbClr val="002060"/>
                </a:solidFill>
              </a:rPr>
              <a:t> </a:t>
            </a:r>
            <a:r>
              <a:rPr lang="fr-BE" sz="2200" b="1" dirty="0" err="1">
                <a:solidFill>
                  <a:srgbClr val="002060"/>
                </a:solidFill>
              </a:rPr>
              <a:t>investors</a:t>
            </a:r>
            <a:r>
              <a:rPr lang="fr-BE" sz="2200" b="1" dirty="0">
                <a:solidFill>
                  <a:srgbClr val="002060"/>
                </a:solidFill>
              </a:rPr>
              <a:t> and </a:t>
            </a:r>
            <a:r>
              <a:rPr lang="fr-BE" sz="2200" b="1" dirty="0" err="1" smtClean="0">
                <a:solidFill>
                  <a:srgbClr val="002060"/>
                </a:solidFill>
              </a:rPr>
              <a:t>SWFs</a:t>
            </a:r>
            <a:endParaRPr lang="en-GB" sz="2200" dirty="0">
              <a:solidFill>
                <a:srgbClr val="002060"/>
              </a:solidFill>
            </a:endParaRPr>
          </a:p>
        </p:txBody>
      </p:sp>
    </p:spTree>
    <p:extLst>
      <p:ext uri="{BB962C8B-B14F-4D97-AF65-F5344CB8AC3E}">
        <p14:creationId xmlns:p14="http://schemas.microsoft.com/office/powerpoint/2010/main" val="715433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213" y="836259"/>
            <a:ext cx="9164325"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err="1">
                <a:solidFill>
                  <a:srgbClr val="FFFF00"/>
                </a:solidFill>
                <a:cs typeface="Arial" panose="020B0604020202020204" pitchFamily="34" charset="0"/>
              </a:rPr>
              <a:t>Status</a:t>
            </a:r>
            <a:r>
              <a:rPr lang="fr-BE" sz="2800" b="1" kern="0" dirty="0">
                <a:solidFill>
                  <a:srgbClr val="FFFF00"/>
                </a:solidFill>
                <a:cs typeface="Arial" panose="020B0604020202020204" pitchFamily="34" charset="0"/>
              </a:rPr>
              <a:t> and </a:t>
            </a:r>
            <a:r>
              <a:rPr lang="fr-BE" sz="2800" b="1" kern="0" dirty="0" err="1">
                <a:solidFill>
                  <a:srgbClr val="FFFF00"/>
                </a:solidFill>
                <a:cs typeface="Arial" panose="020B0604020202020204" pitchFamily="34" charset="0"/>
              </a:rPr>
              <a:t>next</a:t>
            </a:r>
            <a:r>
              <a:rPr lang="fr-BE" sz="2800" b="1" kern="0" dirty="0">
                <a:solidFill>
                  <a:srgbClr val="FFFF00"/>
                </a:solidFill>
                <a:cs typeface="Arial" panose="020B0604020202020204" pitchFamily="34" charset="0"/>
              </a:rPr>
              <a:t> </a:t>
            </a:r>
            <a:r>
              <a:rPr lang="fr-BE" sz="2800" b="1" kern="0" dirty="0" err="1">
                <a:solidFill>
                  <a:srgbClr val="FFFF00"/>
                </a:solidFill>
                <a:cs typeface="Arial" panose="020B0604020202020204" pitchFamily="34" charset="0"/>
              </a:rPr>
              <a:t>steps</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34" name="Rectangle 33"/>
          <p:cNvSpPr/>
          <p:nvPr/>
        </p:nvSpPr>
        <p:spPr>
          <a:xfrm>
            <a:off x="397763" y="1692798"/>
            <a:ext cx="8607603" cy="5461891"/>
          </a:xfrm>
          <a:prstGeom prst="rect">
            <a:avLst/>
          </a:prstGeom>
        </p:spPr>
        <p:txBody>
          <a:bodyPr wrap="square" lIns="80147" tIns="40074" rIns="80147" bIns="40074">
            <a:spAutoFit/>
          </a:bodyPr>
          <a:lstStyle/>
          <a:p>
            <a:pPr>
              <a:spcBef>
                <a:spcPts val="526"/>
              </a:spcBef>
            </a:pPr>
            <a:r>
              <a:rPr lang="fr-BE" sz="2200" b="1" dirty="0" err="1">
                <a:solidFill>
                  <a:srgbClr val="002060"/>
                </a:solidFill>
              </a:rPr>
              <a:t>Status</a:t>
            </a:r>
            <a:endParaRPr lang="fr-BE" sz="2200" b="1" dirty="0">
              <a:solidFill>
                <a:srgbClr val="002060"/>
              </a:solidFill>
            </a:endParaRPr>
          </a:p>
          <a:p>
            <a:pPr marL="400736" indent="-400736">
              <a:spcBef>
                <a:spcPts val="526"/>
              </a:spcBef>
              <a:buFont typeface="Arial" panose="020B0604020202020204" pitchFamily="34" charset="0"/>
              <a:buChar char="•"/>
            </a:pPr>
            <a:r>
              <a:rPr lang="fr-BE" sz="2200" dirty="0" smtClean="0">
                <a:solidFill>
                  <a:srgbClr val="002060"/>
                </a:solidFill>
              </a:rPr>
              <a:t>EFSI </a:t>
            </a:r>
            <a:r>
              <a:rPr lang="fr-BE" sz="2200" dirty="0" err="1" smtClean="0">
                <a:solidFill>
                  <a:srgbClr val="002060"/>
                </a:solidFill>
              </a:rPr>
              <a:t>regulation</a:t>
            </a:r>
            <a:r>
              <a:rPr lang="fr-BE" sz="2200" dirty="0" smtClean="0">
                <a:solidFill>
                  <a:srgbClr val="002060"/>
                </a:solidFill>
              </a:rPr>
              <a:t> </a:t>
            </a:r>
            <a:r>
              <a:rPr lang="fr-BE" sz="2200" dirty="0" err="1" smtClean="0">
                <a:solidFill>
                  <a:srgbClr val="002060"/>
                </a:solidFill>
              </a:rPr>
              <a:t>approved</a:t>
            </a:r>
            <a:r>
              <a:rPr lang="fr-BE" sz="2200" dirty="0">
                <a:solidFill>
                  <a:srgbClr val="002060"/>
                </a:solidFill>
              </a:rPr>
              <a:t> </a:t>
            </a:r>
            <a:r>
              <a:rPr lang="fr-BE" sz="2200" dirty="0" smtClean="0">
                <a:solidFill>
                  <a:srgbClr val="002060"/>
                </a:solidFill>
              </a:rPr>
              <a:t>by EU Institutions.</a:t>
            </a:r>
          </a:p>
          <a:p>
            <a:pPr marL="400736" indent="-400736">
              <a:spcBef>
                <a:spcPts val="526"/>
              </a:spcBef>
              <a:buFont typeface="Arial" panose="020B0604020202020204" pitchFamily="34" charset="0"/>
              <a:buChar char="•"/>
            </a:pPr>
            <a:r>
              <a:rPr lang="fr-BE" sz="2200" dirty="0" err="1" smtClean="0">
                <a:solidFill>
                  <a:srgbClr val="002060"/>
                </a:solidFill>
              </a:rPr>
              <a:t>Projects</a:t>
            </a:r>
            <a:r>
              <a:rPr lang="fr-BE" sz="2200" dirty="0" smtClean="0">
                <a:solidFill>
                  <a:srgbClr val="002060"/>
                </a:solidFill>
              </a:rPr>
              <a:t> </a:t>
            </a:r>
            <a:r>
              <a:rPr lang="fr-BE" sz="2200" dirty="0" err="1" smtClean="0">
                <a:solidFill>
                  <a:srgbClr val="002060"/>
                </a:solidFill>
              </a:rPr>
              <a:t>already</a:t>
            </a:r>
            <a:r>
              <a:rPr lang="fr-BE" sz="2200" dirty="0" smtClean="0">
                <a:solidFill>
                  <a:srgbClr val="002060"/>
                </a:solidFill>
              </a:rPr>
              <a:t> </a:t>
            </a:r>
            <a:r>
              <a:rPr lang="fr-BE" sz="2200" dirty="0" err="1" smtClean="0">
                <a:solidFill>
                  <a:srgbClr val="002060"/>
                </a:solidFill>
              </a:rPr>
              <a:t>approved</a:t>
            </a:r>
            <a:r>
              <a:rPr lang="fr-BE" sz="2200" dirty="0" smtClean="0">
                <a:solidFill>
                  <a:srgbClr val="002060"/>
                </a:solidFill>
              </a:rPr>
              <a:t> by EIB/EIF.</a:t>
            </a:r>
          </a:p>
          <a:p>
            <a:pPr marL="400736" indent="-400736">
              <a:spcBef>
                <a:spcPts val="526"/>
              </a:spcBef>
              <a:buFont typeface="Arial" panose="020B0604020202020204" pitchFamily="34" charset="0"/>
              <a:buChar char="•"/>
            </a:pPr>
            <a:r>
              <a:rPr lang="fr-BE" sz="2200" dirty="0" smtClean="0">
                <a:solidFill>
                  <a:srgbClr val="002060"/>
                </a:solidFill>
              </a:rPr>
              <a:t>EFSI </a:t>
            </a:r>
            <a:r>
              <a:rPr lang="fr-BE" sz="2200" dirty="0" err="1" smtClean="0">
                <a:solidFill>
                  <a:srgbClr val="002060"/>
                </a:solidFill>
              </a:rPr>
              <a:t>Steering</a:t>
            </a:r>
            <a:r>
              <a:rPr lang="fr-BE" sz="2200" dirty="0" smtClean="0">
                <a:solidFill>
                  <a:srgbClr val="002060"/>
                </a:solidFill>
              </a:rPr>
              <a:t> </a:t>
            </a:r>
            <a:r>
              <a:rPr lang="fr-BE" sz="2200" dirty="0" err="1" smtClean="0">
                <a:solidFill>
                  <a:srgbClr val="002060"/>
                </a:solidFill>
              </a:rPr>
              <a:t>Board</a:t>
            </a:r>
            <a:r>
              <a:rPr lang="fr-BE" sz="2200" dirty="0">
                <a:solidFill>
                  <a:srgbClr val="002060"/>
                </a:solidFill>
              </a:rPr>
              <a:t> </a:t>
            </a:r>
            <a:r>
              <a:rPr lang="fr-BE" sz="2200" dirty="0" err="1" smtClean="0">
                <a:solidFill>
                  <a:srgbClr val="002060"/>
                </a:solidFill>
              </a:rPr>
              <a:t>Members</a:t>
            </a:r>
            <a:r>
              <a:rPr lang="fr-BE" sz="2200" dirty="0" smtClean="0">
                <a:solidFill>
                  <a:srgbClr val="002060"/>
                </a:solidFill>
              </a:rPr>
              <a:t> </a:t>
            </a:r>
            <a:r>
              <a:rPr lang="fr-BE" sz="2200" dirty="0" err="1" smtClean="0">
                <a:solidFill>
                  <a:srgbClr val="002060"/>
                </a:solidFill>
              </a:rPr>
              <a:t>appointed</a:t>
            </a:r>
            <a:endParaRPr lang="fr-BE" sz="2200" dirty="0" smtClean="0">
              <a:solidFill>
                <a:srgbClr val="002060"/>
              </a:solidFill>
            </a:endParaRPr>
          </a:p>
          <a:p>
            <a:pPr marL="400736" indent="-400736">
              <a:spcBef>
                <a:spcPts val="526"/>
              </a:spcBef>
              <a:buFont typeface="Arial" panose="020B0604020202020204" pitchFamily="34" charset="0"/>
              <a:buChar char="•"/>
            </a:pPr>
            <a:r>
              <a:rPr lang="fr-BE" sz="2200" dirty="0" smtClean="0">
                <a:solidFill>
                  <a:srgbClr val="002060"/>
                </a:solidFill>
              </a:rPr>
              <a:t>EFSI </a:t>
            </a:r>
            <a:r>
              <a:rPr lang="fr-BE" sz="2200" dirty="0" err="1" smtClean="0">
                <a:solidFill>
                  <a:srgbClr val="002060"/>
                </a:solidFill>
              </a:rPr>
              <a:t>Managing</a:t>
            </a:r>
            <a:r>
              <a:rPr lang="fr-BE" sz="2200" dirty="0" smtClean="0">
                <a:solidFill>
                  <a:srgbClr val="002060"/>
                </a:solidFill>
              </a:rPr>
              <a:t> </a:t>
            </a:r>
            <a:r>
              <a:rPr lang="fr-BE" sz="2200" dirty="0" err="1" smtClean="0">
                <a:solidFill>
                  <a:srgbClr val="002060"/>
                </a:solidFill>
              </a:rPr>
              <a:t>Director</a:t>
            </a:r>
            <a:r>
              <a:rPr lang="fr-BE" sz="2200" dirty="0" smtClean="0">
                <a:solidFill>
                  <a:srgbClr val="002060"/>
                </a:solidFill>
              </a:rPr>
              <a:t> and </a:t>
            </a:r>
            <a:r>
              <a:rPr lang="fr-BE" sz="2200" dirty="0" err="1" smtClean="0">
                <a:solidFill>
                  <a:srgbClr val="002060"/>
                </a:solidFill>
              </a:rPr>
              <a:t>Deputy</a:t>
            </a:r>
            <a:r>
              <a:rPr lang="fr-BE" sz="2200" dirty="0" smtClean="0">
                <a:solidFill>
                  <a:srgbClr val="002060"/>
                </a:solidFill>
              </a:rPr>
              <a:t> </a:t>
            </a:r>
            <a:r>
              <a:rPr lang="fr-BE" sz="2200" dirty="0" err="1" smtClean="0">
                <a:solidFill>
                  <a:srgbClr val="002060"/>
                </a:solidFill>
              </a:rPr>
              <a:t>appointed</a:t>
            </a:r>
            <a:r>
              <a:rPr lang="fr-BE" sz="2200" dirty="0" smtClean="0">
                <a:solidFill>
                  <a:srgbClr val="002060"/>
                </a:solidFill>
              </a:rPr>
              <a:t>.</a:t>
            </a:r>
          </a:p>
          <a:p>
            <a:pPr marL="400736" indent="-400736">
              <a:spcBef>
                <a:spcPts val="526"/>
              </a:spcBef>
              <a:buFont typeface="Arial" panose="020B0604020202020204" pitchFamily="34" charset="0"/>
              <a:buChar char="•"/>
            </a:pPr>
            <a:r>
              <a:rPr lang="fr-BE" sz="2200" dirty="0" smtClean="0">
                <a:solidFill>
                  <a:srgbClr val="002060"/>
                </a:solidFill>
              </a:rPr>
              <a:t>EFSI </a:t>
            </a:r>
            <a:r>
              <a:rPr lang="fr-BE" sz="2200" dirty="0" err="1" smtClean="0">
                <a:solidFill>
                  <a:srgbClr val="002060"/>
                </a:solidFill>
              </a:rPr>
              <a:t>Investment</a:t>
            </a:r>
            <a:r>
              <a:rPr lang="fr-BE" sz="2200" dirty="0" smtClean="0">
                <a:solidFill>
                  <a:srgbClr val="002060"/>
                </a:solidFill>
              </a:rPr>
              <a:t> </a:t>
            </a:r>
            <a:r>
              <a:rPr lang="fr-BE" sz="2200" dirty="0" err="1" smtClean="0">
                <a:solidFill>
                  <a:srgbClr val="002060"/>
                </a:solidFill>
              </a:rPr>
              <a:t>Committee</a:t>
            </a:r>
            <a:r>
              <a:rPr lang="fr-BE" sz="2200" dirty="0" smtClean="0">
                <a:solidFill>
                  <a:srgbClr val="002060"/>
                </a:solidFill>
              </a:rPr>
              <a:t> (</a:t>
            </a:r>
            <a:r>
              <a:rPr lang="fr-BE" sz="2200" dirty="0" err="1" smtClean="0">
                <a:solidFill>
                  <a:srgbClr val="002060"/>
                </a:solidFill>
              </a:rPr>
              <a:t>members</a:t>
            </a:r>
            <a:r>
              <a:rPr lang="fr-BE" sz="2200" dirty="0" smtClean="0">
                <a:solidFill>
                  <a:srgbClr val="002060"/>
                </a:solidFill>
              </a:rPr>
              <a:t> </a:t>
            </a:r>
            <a:r>
              <a:rPr lang="fr-BE" sz="2200" dirty="0" err="1" smtClean="0">
                <a:solidFill>
                  <a:srgbClr val="002060"/>
                </a:solidFill>
              </a:rPr>
              <a:t>identified</a:t>
            </a:r>
            <a:r>
              <a:rPr lang="fr-BE" sz="2200" dirty="0" smtClean="0">
                <a:solidFill>
                  <a:srgbClr val="002060"/>
                </a:solidFill>
              </a:rPr>
              <a:t>, </a:t>
            </a:r>
            <a:r>
              <a:rPr lang="fr-BE" sz="2200" dirty="0" err="1" smtClean="0">
                <a:solidFill>
                  <a:srgbClr val="002060"/>
                </a:solidFill>
              </a:rPr>
              <a:t>operational</a:t>
            </a:r>
            <a:r>
              <a:rPr lang="fr-BE" sz="2200" dirty="0" smtClean="0">
                <a:solidFill>
                  <a:srgbClr val="002060"/>
                </a:solidFill>
              </a:rPr>
              <a:t> </a:t>
            </a:r>
            <a:r>
              <a:rPr lang="fr-BE" sz="2200" dirty="0" err="1" smtClean="0">
                <a:solidFill>
                  <a:srgbClr val="002060"/>
                </a:solidFill>
              </a:rPr>
              <a:t>from</a:t>
            </a:r>
            <a:r>
              <a:rPr lang="fr-BE" sz="2200" dirty="0" smtClean="0">
                <a:solidFill>
                  <a:srgbClr val="002060"/>
                </a:solidFill>
              </a:rPr>
              <a:t> 01.01.2016)</a:t>
            </a:r>
            <a:endParaRPr lang="fr-BE" sz="2200" dirty="0">
              <a:solidFill>
                <a:srgbClr val="002060"/>
              </a:solidFill>
            </a:endParaRPr>
          </a:p>
          <a:p>
            <a:pPr marL="400736" indent="-400736">
              <a:spcBef>
                <a:spcPts val="526"/>
              </a:spcBef>
              <a:buFont typeface="Arial" panose="020B0604020202020204" pitchFamily="34" charset="0"/>
              <a:buChar char="•"/>
            </a:pPr>
            <a:r>
              <a:rPr lang="fr-BE" sz="2200" dirty="0" smtClean="0">
                <a:solidFill>
                  <a:srgbClr val="002060"/>
                </a:solidFill>
              </a:rPr>
              <a:t>European </a:t>
            </a:r>
            <a:r>
              <a:rPr lang="fr-BE" sz="2200" dirty="0" err="1" smtClean="0">
                <a:solidFill>
                  <a:srgbClr val="002060"/>
                </a:solidFill>
              </a:rPr>
              <a:t>Iinvestment</a:t>
            </a:r>
            <a:r>
              <a:rPr lang="fr-BE" sz="2200" dirty="0" smtClean="0">
                <a:solidFill>
                  <a:srgbClr val="002060"/>
                </a:solidFill>
              </a:rPr>
              <a:t> </a:t>
            </a:r>
            <a:r>
              <a:rPr lang="fr-BE" sz="2200" dirty="0" err="1" smtClean="0">
                <a:solidFill>
                  <a:srgbClr val="002060"/>
                </a:solidFill>
              </a:rPr>
              <a:t>Advisory</a:t>
            </a:r>
            <a:r>
              <a:rPr lang="fr-BE" sz="2200" dirty="0" smtClean="0">
                <a:solidFill>
                  <a:srgbClr val="002060"/>
                </a:solidFill>
              </a:rPr>
              <a:t> Hub </a:t>
            </a:r>
            <a:r>
              <a:rPr lang="fr-BE" sz="2200" dirty="0" err="1" smtClean="0">
                <a:solidFill>
                  <a:srgbClr val="002060"/>
                </a:solidFill>
              </a:rPr>
              <a:t>operational</a:t>
            </a:r>
            <a:r>
              <a:rPr lang="fr-BE" sz="2200" dirty="0" smtClean="0">
                <a:solidFill>
                  <a:srgbClr val="002060"/>
                </a:solidFill>
              </a:rPr>
              <a:t>.</a:t>
            </a:r>
          </a:p>
          <a:p>
            <a:pPr marL="400736" indent="-400736">
              <a:spcBef>
                <a:spcPts val="526"/>
              </a:spcBef>
              <a:buFont typeface="Wingdings" panose="05000000000000000000" pitchFamily="2" charset="2"/>
              <a:buChar char="Ø"/>
            </a:pPr>
            <a:endParaRPr lang="fr-BE" sz="2200" dirty="0">
              <a:solidFill>
                <a:srgbClr val="002060"/>
              </a:solidFill>
            </a:endParaRPr>
          </a:p>
          <a:p>
            <a:pPr>
              <a:spcBef>
                <a:spcPts val="526"/>
              </a:spcBef>
            </a:pPr>
            <a:r>
              <a:rPr lang="fr-BE" sz="2200" b="1" dirty="0" err="1">
                <a:solidFill>
                  <a:srgbClr val="002060"/>
                </a:solidFill>
              </a:rPr>
              <a:t>Next</a:t>
            </a:r>
            <a:r>
              <a:rPr lang="fr-BE" sz="2200" b="1" dirty="0">
                <a:solidFill>
                  <a:srgbClr val="002060"/>
                </a:solidFill>
              </a:rPr>
              <a:t> </a:t>
            </a:r>
            <a:r>
              <a:rPr lang="fr-BE" sz="2200" b="1" dirty="0" err="1">
                <a:solidFill>
                  <a:srgbClr val="002060"/>
                </a:solidFill>
              </a:rPr>
              <a:t>steps</a:t>
            </a:r>
            <a:endParaRPr lang="fr-BE" sz="2200" b="1" dirty="0">
              <a:solidFill>
                <a:srgbClr val="002060"/>
              </a:solidFill>
            </a:endParaRPr>
          </a:p>
          <a:p>
            <a:pPr marL="400736" indent="-400736">
              <a:spcBef>
                <a:spcPts val="526"/>
              </a:spcBef>
              <a:buFont typeface="Arial" panose="020B0604020202020204" pitchFamily="34" charset="0"/>
              <a:buChar char="•"/>
            </a:pPr>
            <a:r>
              <a:rPr lang="fr-BE" sz="2200" dirty="0" err="1" smtClean="0">
                <a:solidFill>
                  <a:srgbClr val="002060"/>
                </a:solidFill>
              </a:rPr>
              <a:t>Strategic</a:t>
            </a:r>
            <a:r>
              <a:rPr lang="fr-BE" sz="2200" dirty="0" smtClean="0">
                <a:solidFill>
                  <a:srgbClr val="002060"/>
                </a:solidFill>
              </a:rPr>
              <a:t> orientations, </a:t>
            </a:r>
            <a:r>
              <a:rPr lang="fr-BE" sz="2200" dirty="0" err="1" smtClean="0">
                <a:solidFill>
                  <a:srgbClr val="002060"/>
                </a:solidFill>
              </a:rPr>
              <a:t>rules</a:t>
            </a:r>
            <a:r>
              <a:rPr lang="fr-BE" sz="2200" dirty="0" smtClean="0">
                <a:solidFill>
                  <a:srgbClr val="002060"/>
                </a:solidFill>
              </a:rPr>
              <a:t> for Inv. </a:t>
            </a:r>
            <a:r>
              <a:rPr lang="fr-BE" sz="2200" dirty="0" err="1" smtClean="0">
                <a:solidFill>
                  <a:srgbClr val="002060"/>
                </a:solidFill>
              </a:rPr>
              <a:t>Platforms</a:t>
            </a:r>
            <a:r>
              <a:rPr lang="fr-BE" sz="2200" dirty="0" smtClean="0">
                <a:solidFill>
                  <a:srgbClr val="002060"/>
                </a:solidFill>
              </a:rPr>
              <a:t>/</a:t>
            </a:r>
            <a:r>
              <a:rPr lang="fr-BE" sz="2200" dirty="0" err="1" smtClean="0">
                <a:solidFill>
                  <a:srgbClr val="002060"/>
                </a:solidFill>
              </a:rPr>
              <a:t>NPBs</a:t>
            </a:r>
            <a:r>
              <a:rPr lang="fr-BE" sz="2200" dirty="0" smtClean="0">
                <a:solidFill>
                  <a:srgbClr val="002060"/>
                </a:solidFill>
              </a:rPr>
              <a:t>.</a:t>
            </a:r>
          </a:p>
          <a:p>
            <a:pPr marL="400736" indent="-400736">
              <a:spcBef>
                <a:spcPts val="526"/>
              </a:spcBef>
              <a:buFont typeface="Arial" panose="020B0604020202020204" pitchFamily="34" charset="0"/>
              <a:buChar char="•"/>
            </a:pPr>
            <a:r>
              <a:rPr lang="fr-BE" sz="2200" dirty="0" smtClean="0">
                <a:solidFill>
                  <a:srgbClr val="002060"/>
                </a:solidFill>
              </a:rPr>
              <a:t>European Investment </a:t>
            </a:r>
            <a:r>
              <a:rPr lang="fr-BE" sz="2200" dirty="0">
                <a:solidFill>
                  <a:srgbClr val="002060"/>
                </a:solidFill>
              </a:rPr>
              <a:t>Project Portal </a:t>
            </a:r>
            <a:r>
              <a:rPr lang="fr-BE" sz="2200" dirty="0" err="1">
                <a:solidFill>
                  <a:srgbClr val="002060"/>
                </a:solidFill>
              </a:rPr>
              <a:t>operational</a:t>
            </a:r>
            <a:r>
              <a:rPr lang="fr-BE" sz="2200" dirty="0">
                <a:solidFill>
                  <a:srgbClr val="002060"/>
                </a:solidFill>
              </a:rPr>
              <a:t> by </a:t>
            </a:r>
            <a:r>
              <a:rPr lang="fr-BE" sz="2200" dirty="0" err="1" smtClean="0">
                <a:solidFill>
                  <a:srgbClr val="002060"/>
                </a:solidFill>
              </a:rPr>
              <a:t>early</a:t>
            </a:r>
            <a:r>
              <a:rPr lang="fr-BE" sz="2200" dirty="0" smtClean="0">
                <a:solidFill>
                  <a:srgbClr val="002060"/>
                </a:solidFill>
              </a:rPr>
              <a:t> 2016.</a:t>
            </a:r>
            <a:endParaRPr lang="fr-BE" sz="2200" dirty="0">
              <a:solidFill>
                <a:srgbClr val="002060"/>
              </a:solidFill>
            </a:endParaRPr>
          </a:p>
          <a:p>
            <a:endParaRPr lang="en-GB" sz="2200" dirty="0">
              <a:solidFill>
                <a:srgbClr val="002060"/>
              </a:solidFill>
            </a:endParaRPr>
          </a:p>
        </p:txBody>
      </p:sp>
    </p:spTree>
    <p:extLst>
      <p:ext uri="{BB962C8B-B14F-4D97-AF65-F5344CB8AC3E}">
        <p14:creationId xmlns:p14="http://schemas.microsoft.com/office/powerpoint/2010/main" val="1929403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742" y="913854"/>
            <a:ext cx="8821738" cy="642938"/>
          </a:xfrm>
          <a:prstGeom prst="rect">
            <a:avLst/>
          </a:prstGeom>
        </p:spPr>
        <p:txBody>
          <a:bodyPr/>
          <a:lstStyle/>
          <a:p>
            <a:r>
              <a:rPr lang="fr-BE" sz="2400" dirty="0" smtClean="0">
                <a:solidFill>
                  <a:srgbClr val="FFFF00"/>
                </a:solidFill>
              </a:rPr>
              <a:t>List of EIB </a:t>
            </a:r>
            <a:r>
              <a:rPr lang="fr-BE" sz="2400" dirty="0" err="1" smtClean="0">
                <a:solidFill>
                  <a:srgbClr val="FFFF00"/>
                </a:solidFill>
              </a:rPr>
              <a:t>approved</a:t>
            </a:r>
            <a:r>
              <a:rPr lang="fr-BE" sz="2400" dirty="0" smtClean="0">
                <a:solidFill>
                  <a:srgbClr val="FFFF00"/>
                </a:solidFill>
              </a:rPr>
              <a:t> </a:t>
            </a:r>
            <a:r>
              <a:rPr lang="fr-BE" sz="2400" dirty="0" err="1" smtClean="0">
                <a:solidFill>
                  <a:srgbClr val="FFFF00"/>
                </a:solidFill>
              </a:rPr>
              <a:t>operations</a:t>
            </a:r>
            <a:r>
              <a:rPr lang="fr-BE" sz="2400" dirty="0" smtClean="0">
                <a:solidFill>
                  <a:srgbClr val="FFFF00"/>
                </a:solidFill>
              </a:rPr>
              <a:t>/1 (</a:t>
            </a:r>
            <a:r>
              <a:rPr lang="fr-BE" sz="2400" dirty="0" err="1" smtClean="0">
                <a:solidFill>
                  <a:srgbClr val="FFFF00"/>
                </a:solidFill>
              </a:rPr>
              <a:t>Apr-Oct</a:t>
            </a:r>
            <a:r>
              <a:rPr lang="fr-BE" sz="2400" dirty="0" smtClean="0">
                <a:solidFill>
                  <a:srgbClr val="FFFF00"/>
                </a:solidFill>
              </a:rPr>
              <a:t> 2015)</a:t>
            </a:r>
            <a:endParaRPr lang="fr-BE" sz="2400" dirty="0">
              <a:solidFill>
                <a:srgbClr val="FFFF00"/>
              </a:solidFill>
            </a:endParaRPr>
          </a:p>
        </p:txBody>
      </p:sp>
      <p:sp>
        <p:nvSpPr>
          <p:cNvPr id="3" name="Content Placeholder 2"/>
          <p:cNvSpPr>
            <a:spLocks noGrp="1"/>
          </p:cNvSpPr>
          <p:nvPr>
            <p:ph idx="4294967295"/>
          </p:nvPr>
        </p:nvSpPr>
        <p:spPr>
          <a:xfrm>
            <a:off x="914400" y="1143000"/>
            <a:ext cx="8229600" cy="4878388"/>
          </a:xfrm>
          <a:prstGeom prst="rect">
            <a:avLst/>
          </a:prstGeom>
        </p:spPr>
        <p:txBody>
          <a:bodyPr/>
          <a:lstStyle/>
          <a:p>
            <a:pPr marL="0" indent="0">
              <a:buNone/>
            </a:pPr>
            <a:r>
              <a:rPr lang="fr-CH" dirty="0" smtClean="0"/>
              <a:t>  </a:t>
            </a:r>
            <a:endParaRPr lang="en-GB" dirty="0"/>
          </a:p>
        </p:txBody>
      </p:sp>
      <p:sp>
        <p:nvSpPr>
          <p:cNvPr id="5" name="Footer Placeholder 4"/>
          <p:cNvSpPr>
            <a:spLocks noGrp="1"/>
          </p:cNvSpPr>
          <p:nvPr>
            <p:ph type="ftr" sz="quarter" idx="4294967295"/>
          </p:nvPr>
        </p:nvSpPr>
        <p:spPr>
          <a:xfrm>
            <a:off x="8153400" y="6443663"/>
            <a:ext cx="990600" cy="333375"/>
          </a:xfrm>
          <a:prstGeom prst="rect">
            <a:avLst/>
          </a:prstGeom>
        </p:spPr>
        <p:txBody>
          <a:bodyPr/>
          <a:lstStyle/>
          <a:p>
            <a:pPr algn="ctr">
              <a:buNone/>
            </a:pPr>
            <a:r>
              <a:rPr lang="en-GB" sz="1000" dirty="0" smtClean="0">
                <a:solidFill>
                  <a:srgbClr val="FFFFFF"/>
                </a:solidFill>
              </a:rPr>
              <a:t>23</a:t>
            </a:r>
            <a:endParaRPr lang="en-GB" sz="1000" dirty="0">
              <a:solidFill>
                <a:srgbClr val="FFFFFF"/>
              </a:solidFill>
            </a:endParaRPr>
          </a:p>
        </p:txBody>
      </p:sp>
      <p:sp>
        <p:nvSpPr>
          <p:cNvPr id="4" name="TextBox 3"/>
          <p:cNvSpPr txBox="1"/>
          <p:nvPr/>
        </p:nvSpPr>
        <p:spPr>
          <a:xfrm>
            <a:off x="611560" y="1268760"/>
            <a:ext cx="8064896" cy="369332"/>
          </a:xfrm>
          <a:prstGeom prst="rect">
            <a:avLst/>
          </a:prstGeom>
          <a:noFill/>
        </p:spPr>
        <p:txBody>
          <a:bodyPr wrap="square" rtlCol="0">
            <a:spAutoFit/>
          </a:bodyPr>
          <a:lstStyle/>
          <a:p>
            <a:pPr lvl="0"/>
            <a:r>
              <a:rPr lang="en-GB" dirty="0" smtClean="0">
                <a:solidFill>
                  <a:schemeClr val="tx2"/>
                </a:solidFill>
              </a:rPr>
              <a:t> </a:t>
            </a:r>
            <a:endParaRPr lang="en-GB" dirty="0">
              <a:solidFill>
                <a:schemeClr val="tx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355393197"/>
              </p:ext>
            </p:extLst>
          </p:nvPr>
        </p:nvGraphicFramePr>
        <p:xfrm>
          <a:off x="971600" y="1772816"/>
          <a:ext cx="7195967" cy="4925568"/>
        </p:xfrm>
        <a:graphic>
          <a:graphicData uri="http://schemas.openxmlformats.org/drawingml/2006/table">
            <a:tbl>
              <a:tblPr firstRow="1" bandRow="1">
                <a:tableStyleId>{5C22544A-7EE6-4342-B048-85BDC9FD1C3A}</a:tableStyleId>
              </a:tblPr>
              <a:tblGrid>
                <a:gridCol w="2474124"/>
                <a:gridCol w="1580172"/>
                <a:gridCol w="1652528"/>
                <a:gridCol w="1489143"/>
              </a:tblGrid>
              <a:tr h="438234">
                <a:tc>
                  <a:txBody>
                    <a:bodyPr/>
                    <a:lstStyle/>
                    <a:p>
                      <a:pPr>
                        <a:lnSpc>
                          <a:spcPct val="115000"/>
                        </a:lnSpc>
                        <a:spcAft>
                          <a:spcPts val="0"/>
                        </a:spcAft>
                      </a:pPr>
                      <a:r>
                        <a:rPr lang="fr-BE" sz="1100" b="1" kern="1200" dirty="0">
                          <a:solidFill>
                            <a:srgbClr val="0033CC"/>
                          </a:solidFill>
                          <a:effectLst/>
                          <a:latin typeface="Verdana"/>
                          <a:ea typeface="Times New Roman"/>
                          <a:cs typeface="Arial"/>
                        </a:rPr>
                        <a:t>Project</a:t>
                      </a:r>
                      <a:endParaRPr lang="en-GB" sz="1000" dirty="0">
                        <a:effectLst/>
                        <a:latin typeface="Arial"/>
                        <a:ea typeface="Calibri"/>
                        <a:cs typeface="Times New Roman"/>
                      </a:endParaRPr>
                    </a:p>
                  </a:txBody>
                  <a:tcPr>
                    <a:solidFill>
                      <a:schemeClr val="accent6">
                        <a:lumMod val="40000"/>
                        <a:lumOff val="60000"/>
                      </a:schemeClr>
                    </a:solidFill>
                  </a:tcPr>
                </a:tc>
                <a:tc>
                  <a:txBody>
                    <a:bodyPr/>
                    <a:lstStyle/>
                    <a:p>
                      <a:pPr>
                        <a:lnSpc>
                          <a:spcPct val="115000"/>
                        </a:lnSpc>
                        <a:spcAft>
                          <a:spcPts val="0"/>
                        </a:spcAft>
                      </a:pPr>
                      <a:r>
                        <a:rPr lang="fr-BE" sz="1100" b="1" kern="1200">
                          <a:solidFill>
                            <a:srgbClr val="0033CC"/>
                          </a:solidFill>
                          <a:effectLst/>
                          <a:latin typeface="Verdana"/>
                          <a:ea typeface="Times New Roman"/>
                          <a:cs typeface="Arial"/>
                        </a:rPr>
                        <a:t>Country</a:t>
                      </a:r>
                      <a:endParaRPr lang="en-GB" sz="1000">
                        <a:effectLst/>
                        <a:latin typeface="Arial"/>
                        <a:ea typeface="Calibri"/>
                        <a:cs typeface="Times New Roman"/>
                      </a:endParaRPr>
                    </a:p>
                  </a:txBody>
                  <a:tcPr>
                    <a:solidFill>
                      <a:schemeClr val="accent6">
                        <a:lumMod val="40000"/>
                        <a:lumOff val="60000"/>
                      </a:schemeClr>
                    </a:solidFill>
                  </a:tcPr>
                </a:tc>
                <a:tc>
                  <a:txBody>
                    <a:bodyPr/>
                    <a:lstStyle/>
                    <a:p>
                      <a:pPr>
                        <a:lnSpc>
                          <a:spcPct val="115000"/>
                        </a:lnSpc>
                        <a:spcAft>
                          <a:spcPts val="0"/>
                        </a:spcAft>
                      </a:pPr>
                      <a:r>
                        <a:rPr lang="fr-BE" sz="1100" b="1" kern="1200">
                          <a:solidFill>
                            <a:srgbClr val="0033CC"/>
                          </a:solidFill>
                          <a:effectLst/>
                          <a:latin typeface="Verdana"/>
                          <a:ea typeface="Times New Roman"/>
                          <a:cs typeface="Arial"/>
                        </a:rPr>
                        <a:t>Project cost</a:t>
                      </a:r>
                      <a:endParaRPr lang="en-GB" sz="1000">
                        <a:effectLst/>
                        <a:latin typeface="Arial"/>
                        <a:ea typeface="Calibri"/>
                        <a:cs typeface="Times New Roman"/>
                      </a:endParaRPr>
                    </a:p>
                  </a:txBody>
                  <a:tcPr>
                    <a:solidFill>
                      <a:schemeClr val="accent6">
                        <a:lumMod val="40000"/>
                        <a:lumOff val="60000"/>
                      </a:schemeClr>
                    </a:solidFill>
                  </a:tcPr>
                </a:tc>
                <a:tc>
                  <a:txBody>
                    <a:bodyPr/>
                    <a:lstStyle/>
                    <a:p>
                      <a:pPr>
                        <a:lnSpc>
                          <a:spcPct val="115000"/>
                        </a:lnSpc>
                        <a:spcAft>
                          <a:spcPts val="0"/>
                        </a:spcAft>
                      </a:pPr>
                      <a:r>
                        <a:rPr lang="fr-BE" sz="1100" b="1" kern="1200">
                          <a:solidFill>
                            <a:srgbClr val="0033CC"/>
                          </a:solidFill>
                          <a:effectLst/>
                          <a:latin typeface="Verdana"/>
                          <a:ea typeface="Times New Roman"/>
                          <a:cs typeface="Arial"/>
                        </a:rPr>
                        <a:t>EIB financing (EFSI)</a:t>
                      </a:r>
                      <a:endParaRPr lang="en-GB" sz="1000">
                        <a:effectLst/>
                        <a:latin typeface="Arial"/>
                        <a:ea typeface="Calibri"/>
                        <a:cs typeface="Times New Roman"/>
                      </a:endParaRPr>
                    </a:p>
                  </a:txBody>
                  <a:tcPr>
                    <a:solidFill>
                      <a:schemeClr val="accent6">
                        <a:lumMod val="40000"/>
                        <a:lumOff val="60000"/>
                      </a:schemeClr>
                    </a:solidFill>
                  </a:tcPr>
                </a:tc>
              </a:tr>
              <a:tr h="270687">
                <a:tc>
                  <a:txBody>
                    <a:bodyPr/>
                    <a:lstStyle/>
                    <a:p>
                      <a:pPr>
                        <a:lnSpc>
                          <a:spcPts val="1560"/>
                        </a:lnSpc>
                        <a:spcAft>
                          <a:spcPts val="0"/>
                        </a:spcAft>
                      </a:pPr>
                      <a:r>
                        <a:rPr lang="fr-BE" sz="1100" kern="1200" dirty="0" err="1">
                          <a:solidFill>
                            <a:srgbClr val="000000"/>
                          </a:solidFill>
                          <a:effectLst/>
                          <a:latin typeface="Verdana"/>
                          <a:ea typeface="Times New Roman"/>
                          <a:cs typeface="Arial"/>
                        </a:rPr>
                        <a:t>Bioscience</a:t>
                      </a:r>
                      <a:r>
                        <a:rPr lang="fr-BE" sz="1100" kern="1200" dirty="0">
                          <a:solidFill>
                            <a:srgbClr val="000000"/>
                          </a:solidFill>
                          <a:effectLst/>
                          <a:latin typeface="Verdana"/>
                          <a:ea typeface="Times New Roman"/>
                          <a:cs typeface="Arial"/>
                        </a:rPr>
                        <a:t> R&amp;D</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ts val="1560"/>
                        </a:lnSpc>
                        <a:spcAft>
                          <a:spcPts val="0"/>
                        </a:spcAft>
                      </a:pPr>
                      <a:r>
                        <a:rPr lang="fr-BE" sz="1100" kern="1200">
                          <a:solidFill>
                            <a:srgbClr val="000000"/>
                          </a:solidFill>
                          <a:effectLst/>
                          <a:latin typeface="Verdana"/>
                          <a:ea typeface="Times New Roman"/>
                          <a:cs typeface="Arial"/>
                        </a:rPr>
                        <a:t>Spain</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560"/>
                        </a:lnSpc>
                        <a:spcAft>
                          <a:spcPts val="0"/>
                        </a:spcAft>
                      </a:pPr>
                      <a:r>
                        <a:rPr lang="fr-BE" sz="1100" kern="1200">
                          <a:solidFill>
                            <a:srgbClr val="000000"/>
                          </a:solidFill>
                          <a:effectLst/>
                          <a:latin typeface="Verdana"/>
                          <a:ea typeface="Times New Roman"/>
                          <a:cs typeface="Arial"/>
                        </a:rPr>
                        <a:t>€ 240m</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560"/>
                        </a:lnSpc>
                        <a:spcAft>
                          <a:spcPts val="0"/>
                        </a:spcAft>
                      </a:pPr>
                      <a:r>
                        <a:rPr lang="fr-BE" sz="1100" kern="1200">
                          <a:solidFill>
                            <a:srgbClr val="000000"/>
                          </a:solidFill>
                          <a:effectLst/>
                          <a:latin typeface="Verdana"/>
                          <a:ea typeface="Times New Roman"/>
                          <a:cs typeface="Arial"/>
                        </a:rPr>
                        <a:t>€ 100m</a:t>
                      </a:r>
                      <a:endParaRPr lang="en-GB" sz="1000">
                        <a:effectLst/>
                        <a:latin typeface="Arial"/>
                        <a:ea typeface="Calibri"/>
                        <a:cs typeface="Times New Roman"/>
                      </a:endParaRPr>
                    </a:p>
                  </a:txBody>
                  <a:tcPr>
                    <a:solidFill>
                      <a:schemeClr val="tx2">
                        <a:lumMod val="20000"/>
                        <a:lumOff val="80000"/>
                      </a:schemeClr>
                    </a:solidFill>
                  </a:tcPr>
                </a:tc>
              </a:tr>
              <a:tr h="261120">
                <a:tc>
                  <a:txBody>
                    <a:bodyPr/>
                    <a:lstStyle/>
                    <a:p>
                      <a:pPr>
                        <a:lnSpc>
                          <a:spcPct val="115000"/>
                        </a:lnSpc>
                        <a:spcAft>
                          <a:spcPts val="0"/>
                        </a:spcAft>
                      </a:pPr>
                      <a:r>
                        <a:rPr lang="fr-BE" sz="1100" kern="1200">
                          <a:solidFill>
                            <a:srgbClr val="000000"/>
                          </a:solidFill>
                          <a:effectLst/>
                          <a:latin typeface="Verdana"/>
                          <a:ea typeface="Times New Roman"/>
                          <a:cs typeface="Arial"/>
                        </a:rPr>
                        <a:t>Primary care PPP</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ct val="115000"/>
                        </a:lnSpc>
                        <a:spcAft>
                          <a:spcPts val="0"/>
                        </a:spcAft>
                      </a:pPr>
                      <a:r>
                        <a:rPr lang="fr-BE" sz="1100" kern="1200" dirty="0">
                          <a:solidFill>
                            <a:srgbClr val="000000"/>
                          </a:solidFill>
                          <a:effectLst/>
                          <a:latin typeface="Verdana"/>
                          <a:ea typeface="Times New Roman"/>
                          <a:cs typeface="Arial"/>
                        </a:rPr>
                        <a:t>Ireland</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ct val="115000"/>
                        </a:lnSpc>
                        <a:spcAft>
                          <a:spcPts val="0"/>
                        </a:spcAft>
                      </a:pPr>
                      <a:r>
                        <a:rPr lang="fr-BE" sz="1100" kern="1200">
                          <a:solidFill>
                            <a:srgbClr val="000000"/>
                          </a:solidFill>
                          <a:effectLst/>
                          <a:latin typeface="Verdana"/>
                          <a:ea typeface="Times New Roman"/>
                          <a:cs typeface="Arial"/>
                        </a:rPr>
                        <a:t>€ 142m</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ct val="115000"/>
                        </a:lnSpc>
                        <a:spcAft>
                          <a:spcPts val="0"/>
                        </a:spcAft>
                      </a:pPr>
                      <a:r>
                        <a:rPr lang="fr-BE" sz="1100" kern="1200">
                          <a:solidFill>
                            <a:srgbClr val="000000"/>
                          </a:solidFill>
                          <a:effectLst/>
                          <a:latin typeface="Verdana"/>
                          <a:ea typeface="Times New Roman"/>
                          <a:cs typeface="Arial"/>
                        </a:rPr>
                        <a:t>€ 70m</a:t>
                      </a:r>
                      <a:endParaRPr lang="en-GB" sz="1000">
                        <a:effectLst/>
                        <a:latin typeface="Arial"/>
                        <a:ea typeface="Calibri"/>
                        <a:cs typeface="Times New Roman"/>
                      </a:endParaRPr>
                    </a:p>
                  </a:txBody>
                  <a:tcPr>
                    <a:solidFill>
                      <a:schemeClr val="tx2">
                        <a:lumMod val="20000"/>
                        <a:lumOff val="80000"/>
                      </a:schemeClr>
                    </a:solidFill>
                  </a:tcPr>
                </a:tc>
              </a:tr>
              <a:tr h="261120">
                <a:tc>
                  <a:txBody>
                    <a:bodyPr/>
                    <a:lstStyle/>
                    <a:p>
                      <a:pPr>
                        <a:lnSpc>
                          <a:spcPct val="115000"/>
                        </a:lnSpc>
                        <a:spcAft>
                          <a:spcPts val="0"/>
                        </a:spcAft>
                      </a:pPr>
                      <a:r>
                        <a:rPr lang="fr-BE" sz="1100" kern="1200">
                          <a:solidFill>
                            <a:srgbClr val="000000"/>
                          </a:solidFill>
                          <a:effectLst/>
                          <a:latin typeface="Verdana"/>
                          <a:ea typeface="Times New Roman"/>
                          <a:cs typeface="Arial"/>
                        </a:rPr>
                        <a:t>Industry modernisation </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ct val="115000"/>
                        </a:lnSpc>
                        <a:spcAft>
                          <a:spcPts val="0"/>
                        </a:spcAft>
                      </a:pPr>
                      <a:r>
                        <a:rPr lang="fr-BE" sz="1100" kern="1200" dirty="0" err="1">
                          <a:solidFill>
                            <a:srgbClr val="000000"/>
                          </a:solidFill>
                          <a:effectLst/>
                          <a:latin typeface="Verdana"/>
                          <a:ea typeface="Times New Roman"/>
                          <a:cs typeface="Arial"/>
                        </a:rPr>
                        <a:t>Italy</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ct val="115000"/>
                        </a:lnSpc>
                        <a:spcAft>
                          <a:spcPts val="0"/>
                        </a:spcAft>
                      </a:pPr>
                      <a:r>
                        <a:rPr lang="fr-BE" sz="1100" kern="1200" dirty="0">
                          <a:solidFill>
                            <a:srgbClr val="000000"/>
                          </a:solidFill>
                          <a:effectLst/>
                          <a:latin typeface="Verdana"/>
                          <a:ea typeface="Times New Roman"/>
                          <a:cs typeface="Arial"/>
                        </a:rPr>
                        <a:t>€ 227m</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ct val="115000"/>
                        </a:lnSpc>
                        <a:spcAft>
                          <a:spcPts val="0"/>
                        </a:spcAft>
                      </a:pPr>
                      <a:r>
                        <a:rPr lang="fr-BE" sz="1100" kern="1200">
                          <a:solidFill>
                            <a:srgbClr val="000000"/>
                          </a:solidFill>
                          <a:effectLst/>
                          <a:latin typeface="Verdana"/>
                          <a:ea typeface="Times New Roman"/>
                          <a:cs typeface="Arial"/>
                        </a:rPr>
                        <a:t>€ 100m</a:t>
                      </a:r>
                      <a:endParaRPr lang="en-GB" sz="1000">
                        <a:effectLst/>
                        <a:latin typeface="Arial"/>
                        <a:ea typeface="Calibri"/>
                        <a:cs typeface="Times New Roman"/>
                      </a:endParaRPr>
                    </a:p>
                  </a:txBody>
                  <a:tcPr>
                    <a:solidFill>
                      <a:schemeClr val="tx2">
                        <a:lumMod val="20000"/>
                        <a:lumOff val="80000"/>
                      </a:schemeClr>
                    </a:solidFill>
                  </a:tcPr>
                </a:tc>
              </a:tr>
              <a:tr h="261937">
                <a:tc>
                  <a:txBody>
                    <a:bodyPr/>
                    <a:lstStyle/>
                    <a:p>
                      <a:pPr>
                        <a:lnSpc>
                          <a:spcPct val="115000"/>
                        </a:lnSpc>
                        <a:spcAft>
                          <a:spcPts val="0"/>
                        </a:spcAft>
                      </a:pPr>
                      <a:r>
                        <a:rPr lang="fr-BE" sz="1100" kern="1200">
                          <a:solidFill>
                            <a:srgbClr val="000000"/>
                          </a:solidFill>
                          <a:effectLst/>
                          <a:latin typeface="Verdana"/>
                          <a:ea typeface="Times New Roman"/>
                          <a:cs typeface="Arial"/>
                        </a:rPr>
                        <a:t>Renewable energy</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ct val="115000"/>
                        </a:lnSpc>
                        <a:spcAft>
                          <a:spcPts val="0"/>
                        </a:spcAft>
                      </a:pPr>
                      <a:r>
                        <a:rPr lang="fr-BE" sz="1100" kern="1200" dirty="0" err="1">
                          <a:solidFill>
                            <a:srgbClr val="000000"/>
                          </a:solidFill>
                          <a:effectLst/>
                          <a:latin typeface="Verdana"/>
                          <a:ea typeface="Times New Roman"/>
                          <a:cs typeface="Arial"/>
                        </a:rPr>
                        <a:t>Denmark</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ct val="115000"/>
                        </a:lnSpc>
                        <a:spcAft>
                          <a:spcPts val="0"/>
                        </a:spcAft>
                      </a:pPr>
                      <a:r>
                        <a:rPr lang="fr-BE" sz="1100" kern="1200" dirty="0">
                          <a:solidFill>
                            <a:srgbClr val="000000"/>
                          </a:solidFill>
                          <a:effectLst/>
                          <a:latin typeface="Verdana"/>
                          <a:ea typeface="Times New Roman"/>
                          <a:cs typeface="Arial"/>
                          <a:sym typeface="Symbol"/>
                        </a:rPr>
                        <a:t></a:t>
                      </a:r>
                      <a:r>
                        <a:rPr lang="fr-BE" sz="1100" kern="1200" dirty="0">
                          <a:solidFill>
                            <a:srgbClr val="000000"/>
                          </a:solidFill>
                          <a:effectLst/>
                          <a:latin typeface="Verdana"/>
                          <a:ea typeface="Times New Roman"/>
                          <a:cs typeface="Arial"/>
                        </a:rPr>
                        <a:t> € 2,000m</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ct val="115000"/>
                        </a:lnSpc>
                        <a:spcAft>
                          <a:spcPts val="0"/>
                        </a:spcAft>
                      </a:pPr>
                      <a:r>
                        <a:rPr lang="fr-BE" sz="1100" kern="1200">
                          <a:solidFill>
                            <a:srgbClr val="000000"/>
                          </a:solidFill>
                          <a:effectLst/>
                          <a:latin typeface="Verdana"/>
                          <a:ea typeface="Times New Roman"/>
                          <a:cs typeface="Arial"/>
                          <a:sym typeface="Symbol"/>
                        </a:rPr>
                        <a:t></a:t>
                      </a:r>
                      <a:r>
                        <a:rPr lang="fr-BE" sz="1100" kern="1200">
                          <a:solidFill>
                            <a:srgbClr val="000000"/>
                          </a:solidFill>
                          <a:effectLst/>
                          <a:latin typeface="Verdana"/>
                          <a:ea typeface="Times New Roman"/>
                          <a:cs typeface="Arial"/>
                        </a:rPr>
                        <a:t>  € 75m</a:t>
                      </a:r>
                      <a:endParaRPr lang="en-GB" sz="1000">
                        <a:effectLst/>
                        <a:latin typeface="Arial"/>
                        <a:ea typeface="Calibri"/>
                        <a:cs typeface="Times New Roman"/>
                      </a:endParaRPr>
                    </a:p>
                  </a:txBody>
                  <a:tcPr>
                    <a:solidFill>
                      <a:schemeClr val="tx2">
                        <a:lumMod val="20000"/>
                        <a:lumOff val="80000"/>
                      </a:schemeClr>
                    </a:solidFill>
                  </a:tcPr>
                </a:tc>
              </a:tr>
              <a:tr h="212350">
                <a:tc>
                  <a:txBody>
                    <a:bodyPr/>
                    <a:lstStyle/>
                    <a:p>
                      <a:pPr>
                        <a:lnSpc>
                          <a:spcPts val="1135"/>
                        </a:lnSpc>
                        <a:spcAft>
                          <a:spcPts val="0"/>
                        </a:spcAft>
                      </a:pPr>
                      <a:r>
                        <a:rPr lang="fr-BE" sz="1100" kern="1200" dirty="0" err="1">
                          <a:solidFill>
                            <a:srgbClr val="000000"/>
                          </a:solidFill>
                          <a:effectLst/>
                          <a:latin typeface="Verdana"/>
                          <a:ea typeface="Times New Roman"/>
                          <a:cs typeface="Arial"/>
                        </a:rPr>
                        <a:t>Energy</a:t>
                      </a:r>
                      <a:r>
                        <a:rPr lang="fr-BE" sz="1100" kern="1200" dirty="0">
                          <a:solidFill>
                            <a:srgbClr val="000000"/>
                          </a:solidFill>
                          <a:effectLst/>
                          <a:latin typeface="Verdana"/>
                          <a:ea typeface="Times New Roman"/>
                          <a:cs typeface="Arial"/>
                        </a:rPr>
                        <a:t> </a:t>
                      </a:r>
                      <a:r>
                        <a:rPr lang="fr-BE" sz="1100" kern="1200" dirty="0" err="1">
                          <a:solidFill>
                            <a:srgbClr val="000000"/>
                          </a:solidFill>
                          <a:effectLst/>
                          <a:latin typeface="Verdana"/>
                          <a:ea typeface="Times New Roman"/>
                          <a:cs typeface="Arial"/>
                        </a:rPr>
                        <a:t>efficiency</a:t>
                      </a:r>
                      <a:r>
                        <a:rPr lang="fr-BE" sz="1100" kern="1200" dirty="0">
                          <a:solidFill>
                            <a:srgbClr val="000000"/>
                          </a:solidFill>
                          <a:effectLst/>
                          <a:latin typeface="Verdana"/>
                          <a:ea typeface="Times New Roman"/>
                          <a:cs typeface="Arial"/>
                        </a:rPr>
                        <a:t> in buildings</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ts val="1135"/>
                        </a:lnSpc>
                        <a:spcAft>
                          <a:spcPts val="0"/>
                        </a:spcAft>
                      </a:pPr>
                      <a:r>
                        <a:rPr lang="fr-BE" sz="1100" kern="1200">
                          <a:solidFill>
                            <a:srgbClr val="000000"/>
                          </a:solidFill>
                          <a:effectLst/>
                          <a:latin typeface="Verdana"/>
                          <a:ea typeface="Times New Roman"/>
                          <a:cs typeface="Arial"/>
                        </a:rPr>
                        <a:t>France</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135"/>
                        </a:lnSpc>
                        <a:spcAft>
                          <a:spcPts val="0"/>
                        </a:spcAft>
                      </a:pPr>
                      <a:r>
                        <a:rPr lang="fr-BE" sz="1100" kern="1200" dirty="0">
                          <a:solidFill>
                            <a:srgbClr val="000000"/>
                          </a:solidFill>
                          <a:effectLst/>
                          <a:latin typeface="Verdana"/>
                          <a:ea typeface="Times New Roman"/>
                          <a:cs typeface="Arial"/>
                        </a:rPr>
                        <a:t>€ 800m</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ts val="1135"/>
                        </a:lnSpc>
                        <a:spcAft>
                          <a:spcPts val="0"/>
                        </a:spcAft>
                      </a:pPr>
                      <a:r>
                        <a:rPr lang="fr-BE" sz="1100" kern="1200">
                          <a:solidFill>
                            <a:srgbClr val="000000"/>
                          </a:solidFill>
                          <a:effectLst/>
                          <a:latin typeface="Verdana"/>
                          <a:ea typeface="Times New Roman"/>
                          <a:cs typeface="Arial"/>
                        </a:rPr>
                        <a:t>€ 400m</a:t>
                      </a:r>
                      <a:endParaRPr lang="en-GB" sz="1000">
                        <a:effectLst/>
                        <a:latin typeface="Arial"/>
                        <a:ea typeface="Calibri"/>
                        <a:cs typeface="Times New Roman"/>
                      </a:endParaRPr>
                    </a:p>
                  </a:txBody>
                  <a:tcPr>
                    <a:solidFill>
                      <a:schemeClr val="tx2">
                        <a:lumMod val="20000"/>
                        <a:lumOff val="80000"/>
                      </a:schemeClr>
                    </a:solidFill>
                  </a:tcPr>
                </a:tc>
              </a:tr>
              <a:tr h="261120">
                <a:tc>
                  <a:txBody>
                    <a:bodyPr/>
                    <a:lstStyle/>
                    <a:p>
                      <a:pPr>
                        <a:lnSpc>
                          <a:spcPct val="115000"/>
                        </a:lnSpc>
                        <a:spcAft>
                          <a:spcPts val="0"/>
                        </a:spcAft>
                      </a:pPr>
                      <a:r>
                        <a:rPr lang="fr-BE" sz="1100" kern="1200">
                          <a:solidFill>
                            <a:srgbClr val="000000"/>
                          </a:solidFill>
                          <a:effectLst/>
                          <a:latin typeface="Verdana"/>
                          <a:ea typeface="Times New Roman"/>
                          <a:cs typeface="Arial"/>
                        </a:rPr>
                        <a:t>Gas transmission</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ct val="115000"/>
                        </a:lnSpc>
                        <a:spcAft>
                          <a:spcPts val="0"/>
                        </a:spcAft>
                      </a:pPr>
                      <a:r>
                        <a:rPr lang="fr-BE" sz="1100" kern="1200">
                          <a:solidFill>
                            <a:srgbClr val="000000"/>
                          </a:solidFill>
                          <a:effectLst/>
                          <a:latin typeface="Verdana"/>
                          <a:ea typeface="Times New Roman"/>
                          <a:cs typeface="Arial"/>
                        </a:rPr>
                        <a:t>Spain</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ct val="115000"/>
                        </a:lnSpc>
                        <a:spcAft>
                          <a:spcPts val="0"/>
                        </a:spcAft>
                      </a:pPr>
                      <a:r>
                        <a:rPr lang="fr-BE" sz="1100" kern="1200" dirty="0">
                          <a:solidFill>
                            <a:srgbClr val="000000"/>
                          </a:solidFill>
                          <a:effectLst/>
                          <a:latin typeface="Verdana"/>
                          <a:ea typeface="Times New Roman"/>
                          <a:cs typeface="Arial"/>
                        </a:rPr>
                        <a:t>€ 326m</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ct val="115000"/>
                        </a:lnSpc>
                        <a:spcAft>
                          <a:spcPts val="0"/>
                        </a:spcAft>
                      </a:pPr>
                      <a:r>
                        <a:rPr lang="fr-BE" sz="1100" kern="1200">
                          <a:solidFill>
                            <a:srgbClr val="000000"/>
                          </a:solidFill>
                          <a:effectLst/>
                          <a:latin typeface="Verdana"/>
                          <a:ea typeface="Times New Roman"/>
                          <a:cs typeface="Arial"/>
                        </a:rPr>
                        <a:t>€ 160m</a:t>
                      </a:r>
                      <a:endParaRPr lang="en-GB" sz="1000">
                        <a:effectLst/>
                        <a:latin typeface="Arial"/>
                        <a:ea typeface="Calibri"/>
                        <a:cs typeface="Times New Roman"/>
                      </a:endParaRPr>
                    </a:p>
                  </a:txBody>
                  <a:tcPr>
                    <a:solidFill>
                      <a:schemeClr val="tx2">
                        <a:lumMod val="20000"/>
                        <a:lumOff val="80000"/>
                      </a:schemeClr>
                    </a:solidFill>
                  </a:tcPr>
                </a:tc>
              </a:tr>
              <a:tr h="270687">
                <a:tc>
                  <a:txBody>
                    <a:bodyPr/>
                    <a:lstStyle/>
                    <a:p>
                      <a:pPr>
                        <a:lnSpc>
                          <a:spcPts val="1590"/>
                        </a:lnSpc>
                        <a:spcAft>
                          <a:spcPts val="0"/>
                        </a:spcAft>
                      </a:pPr>
                      <a:r>
                        <a:rPr lang="fr-BE" sz="1100" kern="1200">
                          <a:solidFill>
                            <a:srgbClr val="000000"/>
                          </a:solidFill>
                          <a:effectLst/>
                          <a:latin typeface="Verdana"/>
                          <a:ea typeface="Times New Roman"/>
                          <a:cs typeface="Arial"/>
                        </a:rPr>
                        <a:t>Pulp production upgrade</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590"/>
                        </a:lnSpc>
                        <a:spcAft>
                          <a:spcPts val="0"/>
                        </a:spcAft>
                      </a:pPr>
                      <a:r>
                        <a:rPr lang="fr-BE" sz="1100" kern="1200">
                          <a:solidFill>
                            <a:srgbClr val="000000"/>
                          </a:solidFill>
                          <a:effectLst/>
                          <a:latin typeface="Verdana"/>
                          <a:ea typeface="Times New Roman"/>
                          <a:cs typeface="Arial"/>
                        </a:rPr>
                        <a:t>Finland</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590"/>
                        </a:lnSpc>
                        <a:spcAft>
                          <a:spcPts val="0"/>
                        </a:spcAft>
                      </a:pPr>
                      <a:r>
                        <a:rPr lang="fr-BE" sz="1100" kern="1200" dirty="0">
                          <a:solidFill>
                            <a:srgbClr val="000000"/>
                          </a:solidFill>
                          <a:effectLst/>
                          <a:latin typeface="Verdana"/>
                          <a:ea typeface="Times New Roman"/>
                          <a:cs typeface="Arial"/>
                        </a:rPr>
                        <a:t>€ 1,225m</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ts val="1590"/>
                        </a:lnSpc>
                        <a:spcAft>
                          <a:spcPts val="0"/>
                        </a:spcAft>
                      </a:pPr>
                      <a:r>
                        <a:rPr lang="fr-BE" sz="1100" kern="1200">
                          <a:solidFill>
                            <a:srgbClr val="000000"/>
                          </a:solidFill>
                          <a:effectLst/>
                          <a:latin typeface="Verdana"/>
                          <a:ea typeface="Times New Roman"/>
                          <a:cs typeface="Arial"/>
                        </a:rPr>
                        <a:t>€ 75m</a:t>
                      </a:r>
                      <a:endParaRPr lang="en-GB" sz="1000">
                        <a:effectLst/>
                        <a:latin typeface="Arial"/>
                        <a:ea typeface="Calibri"/>
                        <a:cs typeface="Times New Roman"/>
                      </a:endParaRPr>
                    </a:p>
                  </a:txBody>
                  <a:tcPr>
                    <a:solidFill>
                      <a:schemeClr val="tx2">
                        <a:lumMod val="20000"/>
                        <a:lumOff val="80000"/>
                      </a:schemeClr>
                    </a:solidFill>
                  </a:tcPr>
                </a:tc>
              </a:tr>
              <a:tr h="261120">
                <a:tc>
                  <a:txBody>
                    <a:bodyPr/>
                    <a:lstStyle/>
                    <a:p>
                      <a:pPr>
                        <a:lnSpc>
                          <a:spcPct val="115000"/>
                        </a:lnSpc>
                        <a:spcAft>
                          <a:spcPts val="0"/>
                        </a:spcAft>
                      </a:pPr>
                      <a:r>
                        <a:rPr lang="fr-BE" sz="1100" kern="1200">
                          <a:solidFill>
                            <a:srgbClr val="000000"/>
                          </a:solidFill>
                          <a:effectLst/>
                          <a:latin typeface="Verdana"/>
                          <a:ea typeface="Times New Roman"/>
                          <a:cs typeface="Arial"/>
                        </a:rPr>
                        <a:t>Biotech/Chemical RDI</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ct val="115000"/>
                        </a:lnSpc>
                        <a:spcAft>
                          <a:spcPts val="0"/>
                        </a:spcAft>
                      </a:pPr>
                      <a:r>
                        <a:rPr lang="fr-BE" sz="1100" kern="1200">
                          <a:solidFill>
                            <a:srgbClr val="000000"/>
                          </a:solidFill>
                          <a:effectLst/>
                          <a:latin typeface="Verdana"/>
                          <a:ea typeface="Times New Roman"/>
                          <a:cs typeface="Arial"/>
                        </a:rPr>
                        <a:t>Spain</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ct val="115000"/>
                        </a:lnSpc>
                        <a:spcAft>
                          <a:spcPts val="0"/>
                        </a:spcAft>
                      </a:pPr>
                      <a:r>
                        <a:rPr lang="fr-BE" sz="1100" kern="1200" dirty="0">
                          <a:solidFill>
                            <a:srgbClr val="000000"/>
                          </a:solidFill>
                          <a:effectLst/>
                          <a:latin typeface="Verdana"/>
                          <a:ea typeface="Times New Roman"/>
                          <a:cs typeface="Arial"/>
                        </a:rPr>
                        <a:t>€ 313m</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ct val="115000"/>
                        </a:lnSpc>
                        <a:spcAft>
                          <a:spcPts val="0"/>
                        </a:spcAft>
                      </a:pPr>
                      <a:r>
                        <a:rPr lang="fr-BE" sz="1100" kern="1200">
                          <a:solidFill>
                            <a:srgbClr val="000000"/>
                          </a:solidFill>
                          <a:effectLst/>
                          <a:latin typeface="Verdana"/>
                          <a:ea typeface="Times New Roman"/>
                          <a:cs typeface="Arial"/>
                        </a:rPr>
                        <a:t>€ 50m</a:t>
                      </a:r>
                      <a:endParaRPr lang="en-GB" sz="1000">
                        <a:effectLst/>
                        <a:latin typeface="Arial"/>
                        <a:ea typeface="Calibri"/>
                        <a:cs typeface="Times New Roman"/>
                      </a:endParaRPr>
                    </a:p>
                  </a:txBody>
                  <a:tcPr>
                    <a:solidFill>
                      <a:schemeClr val="tx2">
                        <a:lumMod val="20000"/>
                        <a:lumOff val="80000"/>
                      </a:schemeClr>
                    </a:solidFill>
                  </a:tcPr>
                </a:tc>
              </a:tr>
              <a:tr h="261120">
                <a:tc>
                  <a:txBody>
                    <a:bodyPr/>
                    <a:lstStyle/>
                    <a:p>
                      <a:pPr>
                        <a:lnSpc>
                          <a:spcPct val="115000"/>
                        </a:lnSpc>
                        <a:spcAft>
                          <a:spcPts val="0"/>
                        </a:spcAft>
                      </a:pPr>
                      <a:r>
                        <a:rPr lang="fr-BE" sz="1100" kern="1200">
                          <a:solidFill>
                            <a:srgbClr val="000000"/>
                          </a:solidFill>
                          <a:effectLst/>
                          <a:latin typeface="Verdana"/>
                          <a:ea typeface="Times New Roman"/>
                          <a:cs typeface="Arial"/>
                        </a:rPr>
                        <a:t>Health care</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ct val="115000"/>
                        </a:lnSpc>
                      </a:pPr>
                      <a:endParaRPr lang="en-GB" sz="1100">
                        <a:effectLst/>
                        <a:latin typeface="Calibri"/>
                      </a:endParaRPr>
                    </a:p>
                  </a:txBody>
                  <a:tcPr>
                    <a:solidFill>
                      <a:schemeClr val="tx2">
                        <a:lumMod val="20000"/>
                        <a:lumOff val="80000"/>
                      </a:schemeClr>
                    </a:solidFill>
                  </a:tcPr>
                </a:tc>
                <a:tc>
                  <a:txBody>
                    <a:bodyPr/>
                    <a:lstStyle/>
                    <a:p>
                      <a:pPr>
                        <a:lnSpc>
                          <a:spcPct val="115000"/>
                        </a:lnSpc>
                        <a:spcAft>
                          <a:spcPts val="0"/>
                        </a:spcAft>
                      </a:pPr>
                      <a:r>
                        <a:rPr lang="fr-BE" sz="1100" kern="1200" dirty="0">
                          <a:solidFill>
                            <a:srgbClr val="000000"/>
                          </a:solidFill>
                          <a:effectLst/>
                          <a:latin typeface="Verdana"/>
                          <a:ea typeface="Times New Roman"/>
                          <a:cs typeface="Arial"/>
                        </a:rPr>
                        <a:t>€ 110m</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ct val="115000"/>
                        </a:lnSpc>
                        <a:spcAft>
                          <a:spcPts val="0"/>
                        </a:spcAft>
                      </a:pPr>
                      <a:r>
                        <a:rPr lang="fr-BE" sz="1100" kern="1200">
                          <a:solidFill>
                            <a:srgbClr val="000000"/>
                          </a:solidFill>
                          <a:effectLst/>
                          <a:latin typeface="Verdana"/>
                          <a:ea typeface="Times New Roman"/>
                          <a:cs typeface="Arial"/>
                        </a:rPr>
                        <a:t>€ 60m</a:t>
                      </a:r>
                      <a:endParaRPr lang="en-GB" sz="1000">
                        <a:effectLst/>
                        <a:latin typeface="Arial"/>
                        <a:ea typeface="Calibri"/>
                        <a:cs typeface="Times New Roman"/>
                      </a:endParaRPr>
                    </a:p>
                  </a:txBody>
                  <a:tcPr>
                    <a:solidFill>
                      <a:schemeClr val="tx2">
                        <a:lumMod val="20000"/>
                        <a:lumOff val="80000"/>
                      </a:schemeClr>
                    </a:solidFill>
                  </a:tcPr>
                </a:tc>
              </a:tr>
              <a:tr h="282355">
                <a:tc>
                  <a:txBody>
                    <a:bodyPr/>
                    <a:lstStyle/>
                    <a:p>
                      <a:pPr>
                        <a:lnSpc>
                          <a:spcPts val="1700"/>
                        </a:lnSpc>
                        <a:spcAft>
                          <a:spcPts val="0"/>
                        </a:spcAft>
                      </a:pPr>
                      <a:r>
                        <a:rPr lang="fr-BE" sz="1100" kern="1200">
                          <a:solidFill>
                            <a:srgbClr val="000000"/>
                          </a:solidFill>
                          <a:effectLst/>
                          <a:latin typeface="Verdana"/>
                          <a:ea typeface="Times New Roman"/>
                          <a:cs typeface="Arial"/>
                        </a:rPr>
                        <a:t>Smart meters</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700"/>
                        </a:lnSpc>
                        <a:spcAft>
                          <a:spcPts val="0"/>
                        </a:spcAft>
                      </a:pPr>
                      <a:r>
                        <a:rPr lang="en-US" sz="1100" kern="1200">
                          <a:solidFill>
                            <a:srgbClr val="000000"/>
                          </a:solidFill>
                          <a:effectLst/>
                          <a:latin typeface="Verdana"/>
                          <a:ea typeface="Times New Roman"/>
                          <a:cs typeface="Arial"/>
                        </a:rPr>
                        <a:t>UK</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700"/>
                        </a:lnSpc>
                        <a:spcAft>
                          <a:spcPts val="0"/>
                        </a:spcAft>
                      </a:pPr>
                      <a:r>
                        <a:rPr lang="fr-BE" sz="1100" kern="1200" dirty="0">
                          <a:solidFill>
                            <a:srgbClr val="000000"/>
                          </a:solidFill>
                          <a:effectLst/>
                          <a:latin typeface="Verdana"/>
                          <a:ea typeface="Times New Roman"/>
                          <a:cs typeface="Arial"/>
                          <a:sym typeface="Symbol"/>
                        </a:rPr>
                        <a:t></a:t>
                      </a:r>
                      <a:r>
                        <a:rPr lang="fr-BE" sz="1100" kern="1200" dirty="0">
                          <a:solidFill>
                            <a:srgbClr val="000000"/>
                          </a:solidFill>
                          <a:effectLst/>
                          <a:latin typeface="Verdana"/>
                          <a:ea typeface="Times New Roman"/>
                          <a:cs typeface="Arial"/>
                        </a:rPr>
                        <a:t> € 1,378m</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ts val="1700"/>
                        </a:lnSpc>
                        <a:spcAft>
                          <a:spcPts val="0"/>
                        </a:spcAft>
                      </a:pPr>
                      <a:r>
                        <a:rPr lang="fr-BE" sz="1100" kern="1200">
                          <a:solidFill>
                            <a:srgbClr val="000000"/>
                          </a:solidFill>
                          <a:effectLst/>
                          <a:latin typeface="Verdana"/>
                          <a:ea typeface="Times New Roman"/>
                          <a:cs typeface="Arial"/>
                          <a:sym typeface="Symbol"/>
                        </a:rPr>
                        <a:t></a:t>
                      </a:r>
                      <a:r>
                        <a:rPr lang="fr-BE" sz="1100" kern="1200">
                          <a:solidFill>
                            <a:srgbClr val="000000"/>
                          </a:solidFill>
                          <a:effectLst/>
                          <a:latin typeface="Verdana"/>
                          <a:ea typeface="Times New Roman"/>
                          <a:cs typeface="Arial"/>
                        </a:rPr>
                        <a:t> € 460m</a:t>
                      </a:r>
                      <a:endParaRPr lang="en-GB" sz="1000">
                        <a:effectLst/>
                        <a:latin typeface="Arial"/>
                        <a:ea typeface="Calibri"/>
                        <a:cs typeface="Times New Roman"/>
                      </a:endParaRPr>
                    </a:p>
                  </a:txBody>
                  <a:tcPr>
                    <a:solidFill>
                      <a:schemeClr val="tx2">
                        <a:lumMod val="20000"/>
                        <a:lumOff val="80000"/>
                      </a:schemeClr>
                    </a:solidFill>
                  </a:tcPr>
                </a:tc>
              </a:tr>
              <a:tr h="247352">
                <a:tc>
                  <a:txBody>
                    <a:bodyPr/>
                    <a:lstStyle/>
                    <a:p>
                      <a:pPr>
                        <a:lnSpc>
                          <a:spcPts val="1360"/>
                        </a:lnSpc>
                        <a:spcAft>
                          <a:spcPts val="0"/>
                        </a:spcAft>
                      </a:pPr>
                      <a:r>
                        <a:rPr lang="fr-BE" sz="1100" kern="1200">
                          <a:solidFill>
                            <a:srgbClr val="000000"/>
                          </a:solidFill>
                          <a:effectLst/>
                          <a:latin typeface="Verdana"/>
                          <a:ea typeface="Times New Roman"/>
                          <a:cs typeface="Arial"/>
                        </a:rPr>
                        <a:t>Renewable energy equity fund</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en-US" sz="1100" kern="1200">
                          <a:solidFill>
                            <a:srgbClr val="000000"/>
                          </a:solidFill>
                          <a:effectLst/>
                          <a:latin typeface="Verdana"/>
                          <a:ea typeface="Times New Roman"/>
                          <a:cs typeface="Arial"/>
                        </a:rPr>
                        <a:t>France</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dirty="0">
                          <a:solidFill>
                            <a:srgbClr val="000000"/>
                          </a:solidFill>
                          <a:effectLst/>
                          <a:latin typeface="Verdana"/>
                          <a:ea typeface="Times New Roman"/>
                          <a:cs typeface="Arial"/>
                        </a:rPr>
                        <a:t>€ 1,000m</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€ 50m</a:t>
                      </a:r>
                      <a:endParaRPr lang="en-GB" sz="1000">
                        <a:effectLst/>
                        <a:latin typeface="Arial"/>
                        <a:ea typeface="Calibri"/>
                        <a:cs typeface="Times New Roman"/>
                      </a:endParaRPr>
                    </a:p>
                  </a:txBody>
                  <a:tcPr>
                    <a:solidFill>
                      <a:schemeClr val="tx2">
                        <a:lumMod val="20000"/>
                        <a:lumOff val="80000"/>
                      </a:schemeClr>
                    </a:solidFill>
                  </a:tcPr>
                </a:tc>
              </a:tr>
              <a:tr h="247352">
                <a:tc>
                  <a:txBody>
                    <a:bodyPr/>
                    <a:lstStyle/>
                    <a:p>
                      <a:pPr>
                        <a:lnSpc>
                          <a:spcPts val="1360"/>
                        </a:lnSpc>
                        <a:spcAft>
                          <a:spcPts val="0"/>
                        </a:spcAft>
                      </a:pPr>
                      <a:r>
                        <a:rPr lang="fr-BE" sz="1100" kern="1200">
                          <a:solidFill>
                            <a:srgbClr val="000000"/>
                          </a:solidFill>
                          <a:effectLst/>
                          <a:latin typeface="Verdana"/>
                          <a:ea typeface="Times New Roman"/>
                          <a:cs typeface="Arial"/>
                        </a:rPr>
                        <a:t>Renewable energy projects</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Germany/France</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dirty="0">
                          <a:solidFill>
                            <a:srgbClr val="000000"/>
                          </a:solidFill>
                          <a:effectLst/>
                          <a:latin typeface="Verdana"/>
                          <a:ea typeface="Times New Roman"/>
                          <a:cs typeface="Arial"/>
                        </a:rPr>
                        <a:t>€ 300m</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dirty="0">
                          <a:solidFill>
                            <a:srgbClr val="000000"/>
                          </a:solidFill>
                          <a:effectLst/>
                          <a:latin typeface="Verdana"/>
                          <a:ea typeface="Times New Roman"/>
                          <a:cs typeface="Arial"/>
                        </a:rPr>
                        <a:t>€ 150m</a:t>
                      </a:r>
                      <a:endParaRPr lang="en-GB" sz="1000" dirty="0">
                        <a:effectLst/>
                        <a:latin typeface="Arial"/>
                        <a:ea typeface="Calibri"/>
                        <a:cs typeface="Times New Roman"/>
                      </a:endParaRPr>
                    </a:p>
                  </a:txBody>
                  <a:tcPr>
                    <a:solidFill>
                      <a:schemeClr val="tx2">
                        <a:lumMod val="20000"/>
                        <a:lumOff val="80000"/>
                      </a:schemeClr>
                    </a:solidFill>
                  </a:tcPr>
                </a:tc>
              </a:tr>
              <a:tr h="247352">
                <a:tc>
                  <a:txBody>
                    <a:bodyPr/>
                    <a:lstStyle/>
                    <a:p>
                      <a:pPr>
                        <a:lnSpc>
                          <a:spcPts val="1360"/>
                        </a:lnSpc>
                        <a:spcAft>
                          <a:spcPts val="0"/>
                        </a:spcAft>
                      </a:pPr>
                      <a:r>
                        <a:rPr lang="fr-BE" sz="1100" kern="1200">
                          <a:solidFill>
                            <a:srgbClr val="000000"/>
                          </a:solidFill>
                          <a:effectLst/>
                          <a:latin typeface="Verdana"/>
                          <a:ea typeface="Times New Roman"/>
                          <a:cs typeface="Arial"/>
                        </a:rPr>
                        <a:t>Port upgrade</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en-US" sz="1100" kern="1200">
                          <a:solidFill>
                            <a:srgbClr val="000000"/>
                          </a:solidFill>
                          <a:effectLst/>
                          <a:latin typeface="Verdana"/>
                          <a:ea typeface="Times New Roman"/>
                          <a:cs typeface="Arial"/>
                        </a:rPr>
                        <a:t>Netherlands</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Not disclosed</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dirty="0">
                          <a:solidFill>
                            <a:srgbClr val="000000"/>
                          </a:solidFill>
                          <a:effectLst/>
                          <a:latin typeface="Verdana"/>
                          <a:ea typeface="Times New Roman"/>
                          <a:cs typeface="Arial"/>
                        </a:rPr>
                        <a:t>Not </a:t>
                      </a:r>
                      <a:r>
                        <a:rPr lang="fr-BE" sz="1100" kern="1200" dirty="0" err="1">
                          <a:solidFill>
                            <a:srgbClr val="000000"/>
                          </a:solidFill>
                          <a:effectLst/>
                          <a:latin typeface="Verdana"/>
                          <a:ea typeface="Times New Roman"/>
                          <a:cs typeface="Arial"/>
                        </a:rPr>
                        <a:t>disclosed</a:t>
                      </a:r>
                      <a:endParaRPr lang="en-GB" sz="1000" dirty="0">
                        <a:effectLst/>
                        <a:latin typeface="Arial"/>
                        <a:ea typeface="Calibri"/>
                        <a:cs typeface="Times New Roman"/>
                      </a:endParaRPr>
                    </a:p>
                  </a:txBody>
                  <a:tcPr>
                    <a:solidFill>
                      <a:schemeClr val="tx2">
                        <a:lumMod val="20000"/>
                        <a:lumOff val="80000"/>
                      </a:schemeClr>
                    </a:solidFill>
                  </a:tcPr>
                </a:tc>
              </a:tr>
              <a:tr h="247352">
                <a:tc>
                  <a:txBody>
                    <a:bodyPr/>
                    <a:lstStyle/>
                    <a:p>
                      <a:pPr>
                        <a:lnSpc>
                          <a:spcPts val="1360"/>
                        </a:lnSpc>
                        <a:spcAft>
                          <a:spcPts val="0"/>
                        </a:spcAft>
                      </a:pPr>
                      <a:r>
                        <a:rPr lang="fr-BE" sz="1100" kern="1200">
                          <a:solidFill>
                            <a:srgbClr val="000000"/>
                          </a:solidFill>
                          <a:effectLst/>
                          <a:latin typeface="Verdana"/>
                          <a:ea typeface="Times New Roman"/>
                          <a:cs typeface="Arial"/>
                        </a:rPr>
                        <a:t>Offshore wind *</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Belgium</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€ 653m</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dirty="0">
                          <a:solidFill>
                            <a:srgbClr val="000000"/>
                          </a:solidFill>
                          <a:effectLst/>
                          <a:latin typeface="Verdana"/>
                          <a:ea typeface="Times New Roman"/>
                          <a:cs typeface="Arial"/>
                        </a:rPr>
                        <a:t>€ 200m</a:t>
                      </a:r>
                      <a:endParaRPr lang="en-GB" sz="1000" dirty="0">
                        <a:effectLst/>
                        <a:latin typeface="Arial"/>
                        <a:ea typeface="Calibri"/>
                        <a:cs typeface="Times New Roman"/>
                      </a:endParaRPr>
                    </a:p>
                  </a:txBody>
                  <a:tcPr>
                    <a:solidFill>
                      <a:schemeClr val="tx2">
                        <a:lumMod val="20000"/>
                        <a:lumOff val="80000"/>
                      </a:schemeClr>
                    </a:solidFill>
                  </a:tcPr>
                </a:tc>
              </a:tr>
              <a:tr h="247352">
                <a:tc>
                  <a:txBody>
                    <a:bodyPr/>
                    <a:lstStyle/>
                    <a:p>
                      <a:pPr>
                        <a:lnSpc>
                          <a:spcPts val="1360"/>
                        </a:lnSpc>
                        <a:spcAft>
                          <a:spcPts val="0"/>
                        </a:spcAft>
                      </a:pPr>
                      <a:r>
                        <a:rPr lang="fr-BE" sz="1100" kern="1200">
                          <a:solidFill>
                            <a:srgbClr val="000000"/>
                          </a:solidFill>
                          <a:effectLst/>
                          <a:latin typeface="Verdana"/>
                          <a:ea typeface="Times New Roman"/>
                          <a:cs typeface="Arial"/>
                        </a:rPr>
                        <a:t>Low-carbon projects *</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France</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Not disclosed</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dirty="0">
                          <a:solidFill>
                            <a:srgbClr val="000000"/>
                          </a:solidFill>
                          <a:effectLst/>
                          <a:latin typeface="Verdana"/>
                          <a:ea typeface="Times New Roman"/>
                          <a:cs typeface="Arial"/>
                        </a:rPr>
                        <a:t>€ 20m</a:t>
                      </a:r>
                      <a:endParaRPr lang="en-GB" sz="1000" dirty="0">
                        <a:effectLst/>
                        <a:latin typeface="Arial"/>
                        <a:ea typeface="Calibri"/>
                        <a:cs typeface="Times New Roman"/>
                      </a:endParaRPr>
                    </a:p>
                  </a:txBody>
                  <a:tcPr>
                    <a:solidFill>
                      <a:schemeClr val="tx2">
                        <a:lumMod val="20000"/>
                        <a:lumOff val="80000"/>
                      </a:schemeClr>
                    </a:solidFill>
                  </a:tcPr>
                </a:tc>
              </a:tr>
              <a:tr h="247352">
                <a:tc>
                  <a:txBody>
                    <a:bodyPr/>
                    <a:lstStyle/>
                    <a:p>
                      <a:pPr>
                        <a:lnSpc>
                          <a:spcPts val="1360"/>
                        </a:lnSpc>
                        <a:spcAft>
                          <a:spcPts val="0"/>
                        </a:spcAft>
                      </a:pPr>
                      <a:r>
                        <a:rPr lang="fr-BE" sz="1100" kern="1200" dirty="0">
                          <a:solidFill>
                            <a:srgbClr val="000000"/>
                          </a:solidFill>
                          <a:effectLst/>
                          <a:latin typeface="Verdana"/>
                          <a:ea typeface="Times New Roman"/>
                          <a:cs typeface="Arial"/>
                        </a:rPr>
                        <a:t>Healthcare PPP *</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UK</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 € 485m</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dirty="0">
                          <a:solidFill>
                            <a:srgbClr val="000000"/>
                          </a:solidFill>
                          <a:effectLst/>
                          <a:latin typeface="Verdana"/>
                          <a:ea typeface="Times New Roman"/>
                          <a:cs typeface="Arial"/>
                        </a:rPr>
                        <a:t>≈ € 166m</a:t>
                      </a:r>
                      <a:endParaRPr lang="en-GB" sz="1000" dirty="0">
                        <a:effectLst/>
                        <a:latin typeface="Arial"/>
                        <a:ea typeface="Calibri"/>
                        <a:cs typeface="Times New Roman"/>
                      </a:endParaRPr>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2661433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1143000"/>
            <a:ext cx="8229600" cy="4878388"/>
          </a:xfrm>
          <a:prstGeom prst="rect">
            <a:avLst/>
          </a:prstGeom>
        </p:spPr>
        <p:txBody>
          <a:bodyPr/>
          <a:lstStyle/>
          <a:p>
            <a:pPr marL="0" indent="0">
              <a:buNone/>
            </a:pPr>
            <a:r>
              <a:rPr lang="fr-CH" dirty="0" smtClean="0"/>
              <a:t>  </a:t>
            </a:r>
            <a:endParaRPr lang="en-GB" dirty="0"/>
          </a:p>
        </p:txBody>
      </p:sp>
      <p:sp>
        <p:nvSpPr>
          <p:cNvPr id="5" name="Footer Placeholder 4"/>
          <p:cNvSpPr>
            <a:spLocks noGrp="1"/>
          </p:cNvSpPr>
          <p:nvPr>
            <p:ph type="ftr" sz="quarter" idx="4294967295"/>
          </p:nvPr>
        </p:nvSpPr>
        <p:spPr>
          <a:xfrm>
            <a:off x="8153400" y="6443663"/>
            <a:ext cx="990600" cy="333375"/>
          </a:xfrm>
          <a:prstGeom prst="rect">
            <a:avLst/>
          </a:prstGeom>
        </p:spPr>
        <p:txBody>
          <a:bodyPr/>
          <a:lstStyle/>
          <a:p>
            <a:pPr algn="ctr">
              <a:buNone/>
            </a:pPr>
            <a:r>
              <a:rPr lang="fr-BE" sz="1000" dirty="0" smtClean="0">
                <a:solidFill>
                  <a:srgbClr val="FFFFFF"/>
                </a:solidFill>
              </a:rPr>
              <a:t>24</a:t>
            </a:r>
            <a:endParaRPr lang="en-GB" sz="1000" dirty="0">
              <a:solidFill>
                <a:srgbClr val="FFFFFF"/>
              </a:solidFill>
            </a:endParaRPr>
          </a:p>
        </p:txBody>
      </p:sp>
      <p:sp>
        <p:nvSpPr>
          <p:cNvPr id="4" name="TextBox 3"/>
          <p:cNvSpPr txBox="1"/>
          <p:nvPr/>
        </p:nvSpPr>
        <p:spPr>
          <a:xfrm>
            <a:off x="611560" y="1268760"/>
            <a:ext cx="8064896" cy="369332"/>
          </a:xfrm>
          <a:prstGeom prst="rect">
            <a:avLst/>
          </a:prstGeom>
          <a:noFill/>
        </p:spPr>
        <p:txBody>
          <a:bodyPr wrap="square" rtlCol="0">
            <a:spAutoFit/>
          </a:bodyPr>
          <a:lstStyle/>
          <a:p>
            <a:r>
              <a:rPr lang="en-GB" dirty="0">
                <a:solidFill>
                  <a:srgbClr val="015CAB"/>
                </a:solidFill>
              </a:rPr>
              <a:t> </a:t>
            </a:r>
          </a:p>
        </p:txBody>
      </p:sp>
      <p:graphicFrame>
        <p:nvGraphicFramePr>
          <p:cNvPr id="8" name="Table 7"/>
          <p:cNvGraphicFramePr>
            <a:graphicFrameLocks noGrp="1"/>
          </p:cNvGraphicFramePr>
          <p:nvPr>
            <p:extLst>
              <p:ext uri="{D42A27DB-BD31-4B8C-83A1-F6EECF244321}">
                <p14:modId xmlns:p14="http://schemas.microsoft.com/office/powerpoint/2010/main" val="3404641909"/>
              </p:ext>
            </p:extLst>
          </p:nvPr>
        </p:nvGraphicFramePr>
        <p:xfrm>
          <a:off x="1007604" y="1916832"/>
          <a:ext cx="7195967" cy="3469647"/>
        </p:xfrm>
        <a:graphic>
          <a:graphicData uri="http://schemas.openxmlformats.org/drawingml/2006/table">
            <a:tbl>
              <a:tblPr firstRow="1" bandRow="1">
                <a:tableStyleId>{5C22544A-7EE6-4342-B048-85BDC9FD1C3A}</a:tableStyleId>
              </a:tblPr>
              <a:tblGrid>
                <a:gridCol w="2474124"/>
                <a:gridCol w="1580172"/>
                <a:gridCol w="1652528"/>
                <a:gridCol w="1489143"/>
              </a:tblGrid>
              <a:tr h="438234">
                <a:tc>
                  <a:txBody>
                    <a:bodyPr/>
                    <a:lstStyle/>
                    <a:p>
                      <a:pPr>
                        <a:lnSpc>
                          <a:spcPct val="115000"/>
                        </a:lnSpc>
                        <a:spcAft>
                          <a:spcPts val="0"/>
                        </a:spcAft>
                      </a:pPr>
                      <a:r>
                        <a:rPr lang="fr-BE" sz="1100" b="1" kern="1200" dirty="0">
                          <a:solidFill>
                            <a:srgbClr val="0033CC"/>
                          </a:solidFill>
                          <a:effectLst/>
                          <a:latin typeface="Verdana"/>
                          <a:ea typeface="Times New Roman"/>
                          <a:cs typeface="Arial"/>
                        </a:rPr>
                        <a:t>Project</a:t>
                      </a:r>
                      <a:endParaRPr lang="en-GB" sz="1000" dirty="0">
                        <a:effectLst/>
                        <a:latin typeface="Arial"/>
                        <a:ea typeface="Calibri"/>
                        <a:cs typeface="Times New Roman"/>
                      </a:endParaRPr>
                    </a:p>
                  </a:txBody>
                  <a:tcPr>
                    <a:solidFill>
                      <a:schemeClr val="accent6">
                        <a:lumMod val="40000"/>
                        <a:lumOff val="60000"/>
                      </a:schemeClr>
                    </a:solidFill>
                  </a:tcPr>
                </a:tc>
                <a:tc>
                  <a:txBody>
                    <a:bodyPr/>
                    <a:lstStyle/>
                    <a:p>
                      <a:pPr>
                        <a:lnSpc>
                          <a:spcPct val="115000"/>
                        </a:lnSpc>
                        <a:spcAft>
                          <a:spcPts val="0"/>
                        </a:spcAft>
                      </a:pPr>
                      <a:r>
                        <a:rPr lang="fr-BE" sz="1100" b="1" kern="1200">
                          <a:solidFill>
                            <a:srgbClr val="0033CC"/>
                          </a:solidFill>
                          <a:effectLst/>
                          <a:latin typeface="Verdana"/>
                          <a:ea typeface="Times New Roman"/>
                          <a:cs typeface="Arial"/>
                        </a:rPr>
                        <a:t>Country</a:t>
                      </a:r>
                      <a:endParaRPr lang="en-GB" sz="1000">
                        <a:effectLst/>
                        <a:latin typeface="Arial"/>
                        <a:ea typeface="Calibri"/>
                        <a:cs typeface="Times New Roman"/>
                      </a:endParaRPr>
                    </a:p>
                  </a:txBody>
                  <a:tcPr>
                    <a:solidFill>
                      <a:schemeClr val="accent6">
                        <a:lumMod val="40000"/>
                        <a:lumOff val="60000"/>
                      </a:schemeClr>
                    </a:solidFill>
                  </a:tcPr>
                </a:tc>
                <a:tc>
                  <a:txBody>
                    <a:bodyPr/>
                    <a:lstStyle/>
                    <a:p>
                      <a:pPr>
                        <a:lnSpc>
                          <a:spcPct val="115000"/>
                        </a:lnSpc>
                        <a:spcAft>
                          <a:spcPts val="0"/>
                        </a:spcAft>
                      </a:pPr>
                      <a:r>
                        <a:rPr lang="fr-BE" sz="1100" b="1" kern="1200">
                          <a:solidFill>
                            <a:srgbClr val="0033CC"/>
                          </a:solidFill>
                          <a:effectLst/>
                          <a:latin typeface="Verdana"/>
                          <a:ea typeface="Times New Roman"/>
                          <a:cs typeface="Arial"/>
                        </a:rPr>
                        <a:t>Project cost</a:t>
                      </a:r>
                      <a:endParaRPr lang="en-GB" sz="1000">
                        <a:effectLst/>
                        <a:latin typeface="Arial"/>
                        <a:ea typeface="Calibri"/>
                        <a:cs typeface="Times New Roman"/>
                      </a:endParaRPr>
                    </a:p>
                  </a:txBody>
                  <a:tcPr>
                    <a:solidFill>
                      <a:schemeClr val="accent6">
                        <a:lumMod val="40000"/>
                        <a:lumOff val="60000"/>
                      </a:schemeClr>
                    </a:solidFill>
                  </a:tcPr>
                </a:tc>
                <a:tc>
                  <a:txBody>
                    <a:bodyPr/>
                    <a:lstStyle/>
                    <a:p>
                      <a:pPr>
                        <a:lnSpc>
                          <a:spcPct val="115000"/>
                        </a:lnSpc>
                        <a:spcAft>
                          <a:spcPts val="0"/>
                        </a:spcAft>
                      </a:pPr>
                      <a:r>
                        <a:rPr lang="fr-BE" sz="1100" b="1" kern="1200">
                          <a:solidFill>
                            <a:srgbClr val="0033CC"/>
                          </a:solidFill>
                          <a:effectLst/>
                          <a:latin typeface="Verdana"/>
                          <a:ea typeface="Times New Roman"/>
                          <a:cs typeface="Arial"/>
                        </a:rPr>
                        <a:t>EIB financing (EFSI)</a:t>
                      </a:r>
                      <a:endParaRPr lang="en-GB" sz="1000">
                        <a:effectLst/>
                        <a:latin typeface="Arial"/>
                        <a:ea typeface="Calibri"/>
                        <a:cs typeface="Times New Roman"/>
                      </a:endParaRPr>
                    </a:p>
                  </a:txBody>
                  <a:tcPr>
                    <a:solidFill>
                      <a:schemeClr val="accent6">
                        <a:lumMod val="40000"/>
                        <a:lumOff val="60000"/>
                      </a:schemeClr>
                    </a:solidFill>
                  </a:tcPr>
                </a:tc>
              </a:tr>
              <a:tr h="270687">
                <a:tc>
                  <a:txBody>
                    <a:bodyPr/>
                    <a:lstStyle/>
                    <a:p>
                      <a:pPr>
                        <a:lnSpc>
                          <a:spcPts val="1360"/>
                        </a:lnSpc>
                        <a:spcAft>
                          <a:spcPts val="0"/>
                        </a:spcAft>
                      </a:pPr>
                      <a:r>
                        <a:rPr lang="fr-BE" sz="1100" kern="1200" dirty="0" err="1">
                          <a:solidFill>
                            <a:srgbClr val="000000"/>
                          </a:solidFill>
                          <a:effectLst/>
                          <a:latin typeface="Verdana"/>
                          <a:ea typeface="Times New Roman"/>
                          <a:cs typeface="Arial"/>
                        </a:rPr>
                        <a:t>Financing</a:t>
                      </a:r>
                      <a:r>
                        <a:rPr lang="fr-BE" sz="1100" kern="1200" dirty="0">
                          <a:solidFill>
                            <a:srgbClr val="000000"/>
                          </a:solidFill>
                          <a:effectLst/>
                          <a:latin typeface="Verdana"/>
                          <a:ea typeface="Times New Roman"/>
                          <a:cs typeface="Arial"/>
                        </a:rPr>
                        <a:t> for </a:t>
                      </a:r>
                      <a:r>
                        <a:rPr lang="fr-BE" sz="1100" kern="1200" dirty="0" err="1">
                          <a:solidFill>
                            <a:srgbClr val="000000"/>
                          </a:solidFill>
                          <a:effectLst/>
                          <a:latin typeface="Verdana"/>
                          <a:ea typeface="Times New Roman"/>
                          <a:cs typeface="Arial"/>
                        </a:rPr>
                        <a:t>SMEs</a:t>
                      </a:r>
                      <a:r>
                        <a:rPr lang="fr-BE" sz="1100" kern="1200" dirty="0">
                          <a:solidFill>
                            <a:srgbClr val="000000"/>
                          </a:solidFill>
                          <a:effectLst/>
                          <a:latin typeface="Verdana"/>
                          <a:ea typeface="Times New Roman"/>
                          <a:cs typeface="Arial"/>
                        </a:rPr>
                        <a:t> *</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Netherlands</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Not disclosed</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€ 24m</a:t>
                      </a:r>
                      <a:endParaRPr lang="en-GB" sz="1000">
                        <a:effectLst/>
                        <a:latin typeface="Arial"/>
                        <a:ea typeface="Calibri"/>
                        <a:cs typeface="Times New Roman"/>
                      </a:endParaRPr>
                    </a:p>
                  </a:txBody>
                  <a:tcPr>
                    <a:solidFill>
                      <a:schemeClr val="tx2">
                        <a:lumMod val="20000"/>
                        <a:lumOff val="80000"/>
                      </a:schemeClr>
                    </a:solidFill>
                  </a:tcPr>
                </a:tc>
              </a:tr>
              <a:tr h="261120">
                <a:tc>
                  <a:txBody>
                    <a:bodyPr/>
                    <a:lstStyle/>
                    <a:p>
                      <a:pPr>
                        <a:lnSpc>
                          <a:spcPts val="1360"/>
                        </a:lnSpc>
                        <a:spcAft>
                          <a:spcPts val="0"/>
                        </a:spcAft>
                      </a:pPr>
                      <a:r>
                        <a:rPr lang="fr-BE" sz="1100" kern="1200">
                          <a:solidFill>
                            <a:srgbClr val="000000"/>
                          </a:solidFill>
                          <a:effectLst/>
                          <a:latin typeface="Verdana"/>
                          <a:ea typeface="Times New Roman"/>
                          <a:cs typeface="Arial"/>
                        </a:rPr>
                        <a:t>Financing for Midcaps  *</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Croatia</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Not disclosed</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€ 50m</a:t>
                      </a:r>
                      <a:endParaRPr lang="en-GB" sz="1000">
                        <a:effectLst/>
                        <a:latin typeface="Arial"/>
                        <a:ea typeface="Calibri"/>
                        <a:cs typeface="Times New Roman"/>
                      </a:endParaRPr>
                    </a:p>
                  </a:txBody>
                  <a:tcPr>
                    <a:solidFill>
                      <a:schemeClr val="tx2">
                        <a:lumMod val="20000"/>
                        <a:lumOff val="80000"/>
                      </a:schemeClr>
                    </a:solidFill>
                  </a:tcPr>
                </a:tc>
              </a:tr>
              <a:tr h="261120">
                <a:tc>
                  <a:txBody>
                    <a:bodyPr/>
                    <a:lstStyle/>
                    <a:p>
                      <a:pPr>
                        <a:lnSpc>
                          <a:spcPts val="1360"/>
                        </a:lnSpc>
                        <a:spcAft>
                          <a:spcPts val="0"/>
                        </a:spcAft>
                      </a:pPr>
                      <a:r>
                        <a:rPr lang="fr-BE" sz="1100" kern="1200">
                          <a:solidFill>
                            <a:srgbClr val="000000"/>
                          </a:solidFill>
                          <a:effectLst/>
                          <a:latin typeface="Verdana"/>
                          <a:ea typeface="Times New Roman"/>
                          <a:cs typeface="Arial"/>
                        </a:rPr>
                        <a:t>Renewable  energy equity type*</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Ireland</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 € 1,000m</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Not disclosed</a:t>
                      </a:r>
                      <a:endParaRPr lang="en-GB" sz="1000">
                        <a:effectLst/>
                        <a:latin typeface="Arial"/>
                        <a:ea typeface="Calibri"/>
                        <a:cs typeface="Times New Roman"/>
                      </a:endParaRPr>
                    </a:p>
                  </a:txBody>
                  <a:tcPr>
                    <a:solidFill>
                      <a:schemeClr val="tx2">
                        <a:lumMod val="20000"/>
                        <a:lumOff val="80000"/>
                      </a:schemeClr>
                    </a:solidFill>
                  </a:tcPr>
                </a:tc>
              </a:tr>
              <a:tr h="261937">
                <a:tc>
                  <a:txBody>
                    <a:bodyPr/>
                    <a:lstStyle/>
                    <a:p>
                      <a:pPr>
                        <a:lnSpc>
                          <a:spcPts val="1360"/>
                        </a:lnSpc>
                        <a:spcAft>
                          <a:spcPts val="0"/>
                        </a:spcAft>
                      </a:pPr>
                      <a:r>
                        <a:rPr lang="fr-BE" sz="1100" kern="1200">
                          <a:solidFill>
                            <a:srgbClr val="000000"/>
                          </a:solidFill>
                          <a:effectLst/>
                          <a:latin typeface="Verdana"/>
                          <a:ea typeface="Times New Roman"/>
                          <a:cs typeface="Arial"/>
                        </a:rPr>
                        <a:t>Offshore wind *</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UK</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Not disclosed</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 € 311m</a:t>
                      </a:r>
                      <a:endParaRPr lang="en-GB" sz="1000">
                        <a:effectLst/>
                        <a:latin typeface="Arial"/>
                        <a:ea typeface="Calibri"/>
                        <a:cs typeface="Times New Roman"/>
                      </a:endParaRPr>
                    </a:p>
                  </a:txBody>
                  <a:tcPr>
                    <a:solidFill>
                      <a:schemeClr val="tx2">
                        <a:lumMod val="20000"/>
                        <a:lumOff val="80000"/>
                      </a:schemeClr>
                    </a:solidFill>
                  </a:tcPr>
                </a:tc>
              </a:tr>
              <a:tr h="212350">
                <a:tc>
                  <a:txBody>
                    <a:bodyPr/>
                    <a:lstStyle/>
                    <a:p>
                      <a:pPr>
                        <a:lnSpc>
                          <a:spcPts val="1360"/>
                        </a:lnSpc>
                        <a:spcAft>
                          <a:spcPts val="0"/>
                        </a:spcAft>
                      </a:pPr>
                      <a:r>
                        <a:rPr lang="fr-BE" sz="1100" kern="1200">
                          <a:solidFill>
                            <a:srgbClr val="000000"/>
                          </a:solidFill>
                          <a:effectLst/>
                          <a:latin typeface="Verdana"/>
                          <a:ea typeface="Times New Roman"/>
                          <a:cs typeface="Arial"/>
                        </a:rPr>
                        <a:t>Transport upgrade *</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Italy</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€ 500m</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Not disclosed</a:t>
                      </a:r>
                      <a:endParaRPr lang="en-GB" sz="1000">
                        <a:effectLst/>
                        <a:latin typeface="Arial"/>
                        <a:ea typeface="Calibri"/>
                        <a:cs typeface="Times New Roman"/>
                      </a:endParaRPr>
                    </a:p>
                  </a:txBody>
                  <a:tcPr>
                    <a:solidFill>
                      <a:schemeClr val="tx2">
                        <a:lumMod val="20000"/>
                        <a:lumOff val="80000"/>
                      </a:schemeClr>
                    </a:solidFill>
                  </a:tcPr>
                </a:tc>
              </a:tr>
              <a:tr h="261120">
                <a:tc>
                  <a:txBody>
                    <a:bodyPr/>
                    <a:lstStyle/>
                    <a:p>
                      <a:pPr>
                        <a:lnSpc>
                          <a:spcPts val="1360"/>
                        </a:lnSpc>
                        <a:spcAft>
                          <a:spcPts val="0"/>
                        </a:spcAft>
                      </a:pPr>
                      <a:r>
                        <a:rPr lang="fr-BE" sz="1100" kern="1200">
                          <a:solidFill>
                            <a:srgbClr val="000000"/>
                          </a:solidFill>
                          <a:effectLst/>
                          <a:latin typeface="Verdana"/>
                          <a:ea typeface="Times New Roman"/>
                          <a:cs typeface="Arial"/>
                        </a:rPr>
                        <a:t>High-speed broadband *</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France</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€ 600m</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€ 147m</a:t>
                      </a:r>
                      <a:endParaRPr lang="en-GB" sz="1000">
                        <a:effectLst/>
                        <a:latin typeface="Arial"/>
                        <a:ea typeface="Calibri"/>
                        <a:cs typeface="Times New Roman"/>
                      </a:endParaRPr>
                    </a:p>
                  </a:txBody>
                  <a:tcPr>
                    <a:solidFill>
                      <a:schemeClr val="tx2">
                        <a:lumMod val="20000"/>
                        <a:lumOff val="80000"/>
                      </a:schemeClr>
                    </a:solidFill>
                  </a:tcPr>
                </a:tc>
              </a:tr>
              <a:tr h="270687">
                <a:tc>
                  <a:txBody>
                    <a:bodyPr/>
                    <a:lstStyle/>
                    <a:p>
                      <a:pPr>
                        <a:lnSpc>
                          <a:spcPts val="1360"/>
                        </a:lnSpc>
                        <a:spcAft>
                          <a:spcPts val="0"/>
                        </a:spcAft>
                      </a:pPr>
                      <a:r>
                        <a:rPr lang="fr-BE" sz="1100" kern="1200">
                          <a:solidFill>
                            <a:srgbClr val="000000"/>
                          </a:solidFill>
                          <a:effectLst/>
                          <a:latin typeface="Verdana"/>
                          <a:ea typeface="Times New Roman"/>
                          <a:cs typeface="Arial"/>
                        </a:rPr>
                        <a:t>High-speed broadband *</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France</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Not disclosed</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Not disclosed</a:t>
                      </a:r>
                      <a:endParaRPr lang="en-GB" sz="1000">
                        <a:effectLst/>
                        <a:latin typeface="Arial"/>
                        <a:ea typeface="Calibri"/>
                        <a:cs typeface="Times New Roman"/>
                      </a:endParaRPr>
                    </a:p>
                  </a:txBody>
                  <a:tcPr>
                    <a:solidFill>
                      <a:schemeClr val="tx2">
                        <a:lumMod val="20000"/>
                        <a:lumOff val="80000"/>
                      </a:schemeClr>
                    </a:solidFill>
                  </a:tcPr>
                </a:tc>
              </a:tr>
              <a:tr h="261120">
                <a:tc>
                  <a:txBody>
                    <a:bodyPr/>
                    <a:lstStyle/>
                    <a:p>
                      <a:pPr>
                        <a:lnSpc>
                          <a:spcPts val="1360"/>
                        </a:lnSpc>
                        <a:spcAft>
                          <a:spcPts val="0"/>
                        </a:spcAft>
                      </a:pPr>
                      <a:r>
                        <a:rPr lang="fr-BE" sz="1100" kern="1200" dirty="0">
                          <a:solidFill>
                            <a:srgbClr val="000000"/>
                          </a:solidFill>
                          <a:effectLst/>
                          <a:latin typeface="Verdana"/>
                          <a:ea typeface="Times New Roman"/>
                          <a:cs typeface="Arial"/>
                        </a:rPr>
                        <a:t>Transport upgrade *</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Slovakia</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€ 1,300m</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€ 500m</a:t>
                      </a:r>
                      <a:endParaRPr lang="en-GB" sz="1000">
                        <a:effectLst/>
                        <a:latin typeface="Arial"/>
                        <a:ea typeface="Calibri"/>
                        <a:cs typeface="Times New Roman"/>
                      </a:endParaRPr>
                    </a:p>
                  </a:txBody>
                  <a:tcPr>
                    <a:solidFill>
                      <a:schemeClr val="tx2">
                        <a:lumMod val="20000"/>
                        <a:lumOff val="80000"/>
                      </a:schemeClr>
                    </a:solidFill>
                  </a:tcPr>
                </a:tc>
              </a:tr>
              <a:tr h="261120">
                <a:tc>
                  <a:txBody>
                    <a:bodyPr/>
                    <a:lstStyle/>
                    <a:p>
                      <a:pPr>
                        <a:lnSpc>
                          <a:spcPts val="1360"/>
                        </a:lnSpc>
                        <a:spcAft>
                          <a:spcPts val="0"/>
                        </a:spcAft>
                      </a:pPr>
                      <a:r>
                        <a:rPr lang="fr-BE" sz="1100" kern="1200">
                          <a:solidFill>
                            <a:srgbClr val="000000"/>
                          </a:solidFill>
                          <a:effectLst/>
                          <a:latin typeface="Verdana"/>
                          <a:ea typeface="Times New Roman"/>
                          <a:cs typeface="Arial"/>
                        </a:rPr>
                        <a:t>Offshore wind *</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UK</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 € 2,655m</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 € 300m</a:t>
                      </a:r>
                      <a:endParaRPr lang="en-GB" sz="1000">
                        <a:effectLst/>
                        <a:latin typeface="Arial"/>
                        <a:ea typeface="Calibri"/>
                        <a:cs typeface="Times New Roman"/>
                      </a:endParaRPr>
                    </a:p>
                  </a:txBody>
                  <a:tcPr>
                    <a:solidFill>
                      <a:schemeClr val="tx2">
                        <a:lumMod val="20000"/>
                        <a:lumOff val="80000"/>
                      </a:schemeClr>
                    </a:solidFill>
                  </a:tcPr>
                </a:tc>
              </a:tr>
              <a:tr h="282355">
                <a:tc>
                  <a:txBody>
                    <a:bodyPr/>
                    <a:lstStyle/>
                    <a:p>
                      <a:pPr>
                        <a:lnSpc>
                          <a:spcPts val="1360"/>
                        </a:lnSpc>
                        <a:spcAft>
                          <a:spcPts val="0"/>
                        </a:spcAft>
                      </a:pPr>
                      <a:r>
                        <a:rPr lang="fr-BE" sz="1100" kern="1200">
                          <a:solidFill>
                            <a:srgbClr val="000000"/>
                          </a:solidFill>
                          <a:effectLst/>
                          <a:latin typeface="Verdana"/>
                          <a:ea typeface="Times New Roman"/>
                          <a:cs typeface="Arial"/>
                        </a:rPr>
                        <a:t>Energy efficiency  *</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UK</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 € 547m</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ts val="1360"/>
                        </a:lnSpc>
                        <a:spcAft>
                          <a:spcPts val="0"/>
                        </a:spcAft>
                      </a:pPr>
                      <a:r>
                        <a:rPr lang="fr-BE" sz="1100" kern="1200">
                          <a:solidFill>
                            <a:srgbClr val="000000"/>
                          </a:solidFill>
                          <a:effectLst/>
                          <a:latin typeface="Verdana"/>
                          <a:ea typeface="Times New Roman"/>
                          <a:cs typeface="Arial"/>
                        </a:rPr>
                        <a:t>≈ € 137m</a:t>
                      </a:r>
                      <a:endParaRPr lang="en-GB" sz="1000">
                        <a:effectLst/>
                        <a:latin typeface="Arial"/>
                        <a:ea typeface="Calibri"/>
                        <a:cs typeface="Times New Roman"/>
                      </a:endParaRPr>
                    </a:p>
                  </a:txBody>
                  <a:tcPr>
                    <a:solidFill>
                      <a:schemeClr val="tx2">
                        <a:lumMod val="20000"/>
                        <a:lumOff val="80000"/>
                      </a:schemeClr>
                    </a:solidFill>
                  </a:tcPr>
                </a:tc>
              </a:tr>
              <a:tr h="247352">
                <a:tc>
                  <a:txBody>
                    <a:bodyPr/>
                    <a:lstStyle/>
                    <a:p>
                      <a:pPr>
                        <a:lnSpc>
                          <a:spcPct val="115000"/>
                        </a:lnSpc>
                        <a:spcAft>
                          <a:spcPts val="0"/>
                        </a:spcAft>
                      </a:pPr>
                      <a:r>
                        <a:rPr lang="fr-BE" sz="1100" b="1" kern="1200" dirty="0">
                          <a:solidFill>
                            <a:srgbClr val="0033CC"/>
                          </a:solidFill>
                          <a:effectLst/>
                          <a:latin typeface="Verdana"/>
                          <a:ea typeface="Times New Roman"/>
                          <a:cs typeface="Arial"/>
                        </a:rPr>
                        <a:t>TOTAL</a:t>
                      </a:r>
                      <a:endParaRPr lang="en-GB" sz="1000" dirty="0">
                        <a:effectLst/>
                        <a:latin typeface="Arial"/>
                        <a:ea typeface="Calibri"/>
                        <a:cs typeface="Times New Roman"/>
                      </a:endParaRPr>
                    </a:p>
                  </a:txBody>
                  <a:tcPr>
                    <a:solidFill>
                      <a:schemeClr val="tx2">
                        <a:lumMod val="20000"/>
                        <a:lumOff val="80000"/>
                      </a:schemeClr>
                    </a:solidFill>
                  </a:tcPr>
                </a:tc>
                <a:tc>
                  <a:txBody>
                    <a:bodyPr/>
                    <a:lstStyle/>
                    <a:p>
                      <a:pPr>
                        <a:lnSpc>
                          <a:spcPct val="115000"/>
                        </a:lnSpc>
                      </a:pPr>
                      <a:endParaRPr lang="en-GB" sz="1100">
                        <a:effectLst/>
                        <a:latin typeface="Calibri"/>
                      </a:endParaRPr>
                    </a:p>
                  </a:txBody>
                  <a:tcPr>
                    <a:solidFill>
                      <a:schemeClr val="tx2">
                        <a:lumMod val="20000"/>
                        <a:lumOff val="80000"/>
                      </a:schemeClr>
                    </a:solidFill>
                  </a:tcPr>
                </a:tc>
                <a:tc>
                  <a:txBody>
                    <a:bodyPr/>
                    <a:lstStyle/>
                    <a:p>
                      <a:pPr>
                        <a:lnSpc>
                          <a:spcPct val="115000"/>
                        </a:lnSpc>
                        <a:spcAft>
                          <a:spcPts val="0"/>
                        </a:spcAft>
                      </a:pPr>
                      <a:r>
                        <a:rPr lang="fr-BE" sz="1100" b="1" kern="1200">
                          <a:solidFill>
                            <a:srgbClr val="0033CC"/>
                          </a:solidFill>
                          <a:effectLst/>
                          <a:latin typeface="Verdana"/>
                          <a:ea typeface="Times New Roman"/>
                          <a:cs typeface="Arial"/>
                          <a:sym typeface="Symbol"/>
                        </a:rPr>
                        <a:t></a:t>
                      </a:r>
                      <a:r>
                        <a:rPr lang="fr-BE" sz="1100" b="1" kern="1200">
                          <a:solidFill>
                            <a:srgbClr val="0033CC"/>
                          </a:solidFill>
                          <a:effectLst/>
                          <a:latin typeface="Verdana"/>
                          <a:ea typeface="Times New Roman"/>
                          <a:cs typeface="Arial"/>
                        </a:rPr>
                        <a:t> € 19,500m</a:t>
                      </a:r>
                      <a:endParaRPr lang="en-GB" sz="1000">
                        <a:effectLst/>
                        <a:latin typeface="Arial"/>
                        <a:ea typeface="Calibri"/>
                        <a:cs typeface="Times New Roman"/>
                      </a:endParaRPr>
                    </a:p>
                  </a:txBody>
                  <a:tcPr>
                    <a:solidFill>
                      <a:schemeClr val="tx2">
                        <a:lumMod val="20000"/>
                        <a:lumOff val="80000"/>
                      </a:schemeClr>
                    </a:solidFill>
                  </a:tcPr>
                </a:tc>
                <a:tc>
                  <a:txBody>
                    <a:bodyPr/>
                    <a:lstStyle/>
                    <a:p>
                      <a:pPr>
                        <a:lnSpc>
                          <a:spcPct val="115000"/>
                        </a:lnSpc>
                        <a:spcAft>
                          <a:spcPts val="0"/>
                        </a:spcAft>
                      </a:pPr>
                      <a:r>
                        <a:rPr lang="fr-BE" sz="1100" b="1" kern="1200" dirty="0">
                          <a:solidFill>
                            <a:srgbClr val="0033CC"/>
                          </a:solidFill>
                          <a:effectLst/>
                          <a:latin typeface="Verdana"/>
                          <a:ea typeface="Times New Roman"/>
                          <a:cs typeface="Arial"/>
                          <a:sym typeface="Symbol"/>
                        </a:rPr>
                        <a:t></a:t>
                      </a:r>
                      <a:r>
                        <a:rPr lang="fr-BE" sz="1100" b="1" kern="1200" dirty="0">
                          <a:solidFill>
                            <a:srgbClr val="0033CC"/>
                          </a:solidFill>
                          <a:effectLst/>
                          <a:latin typeface="Verdana"/>
                          <a:ea typeface="Times New Roman"/>
                          <a:cs typeface="Arial"/>
                        </a:rPr>
                        <a:t> € 4,000m </a:t>
                      </a:r>
                      <a:endParaRPr lang="en-GB" sz="1000" dirty="0">
                        <a:effectLst/>
                        <a:latin typeface="Arial"/>
                        <a:ea typeface="Calibri"/>
                        <a:cs typeface="Times New Roman"/>
                      </a:endParaRPr>
                    </a:p>
                  </a:txBody>
                  <a:tcPr>
                    <a:solidFill>
                      <a:schemeClr val="tx2">
                        <a:lumMod val="20000"/>
                        <a:lumOff val="80000"/>
                      </a:schemeClr>
                    </a:solidFill>
                  </a:tcPr>
                </a:tc>
              </a:tr>
            </a:tbl>
          </a:graphicData>
        </a:graphic>
      </p:graphicFrame>
      <p:sp>
        <p:nvSpPr>
          <p:cNvPr id="6" name="TextBox 5"/>
          <p:cNvSpPr txBox="1"/>
          <p:nvPr/>
        </p:nvSpPr>
        <p:spPr>
          <a:xfrm>
            <a:off x="1007604" y="5445224"/>
            <a:ext cx="7272808" cy="276999"/>
          </a:xfrm>
          <a:prstGeom prst="rect">
            <a:avLst/>
          </a:prstGeom>
          <a:noFill/>
        </p:spPr>
        <p:txBody>
          <a:bodyPr wrap="square" rtlCol="0">
            <a:spAutoFit/>
          </a:bodyPr>
          <a:lstStyle/>
          <a:p>
            <a:r>
              <a:rPr lang="en-GB" sz="1200" dirty="0"/>
              <a:t> </a:t>
            </a:r>
            <a:r>
              <a:rPr lang="en-GB" sz="1200" dirty="0" smtClean="0"/>
              <a:t>* </a:t>
            </a:r>
            <a:r>
              <a:rPr lang="en-GB" sz="1200" dirty="0"/>
              <a:t>Pending EC approval of the use of EU </a:t>
            </a:r>
            <a:r>
              <a:rPr lang="en-GB" sz="1200" dirty="0" smtClean="0"/>
              <a:t>Guarantee</a:t>
            </a:r>
            <a:endParaRPr lang="en-GB" sz="1200" dirty="0"/>
          </a:p>
        </p:txBody>
      </p:sp>
      <p:sp>
        <p:nvSpPr>
          <p:cNvPr id="9" name="Title 1"/>
          <p:cNvSpPr txBox="1">
            <a:spLocks/>
          </p:cNvSpPr>
          <p:nvPr/>
        </p:nvSpPr>
        <p:spPr>
          <a:xfrm>
            <a:off x="70742" y="913854"/>
            <a:ext cx="8821738" cy="642938"/>
          </a:xfrm>
          <a:prstGeom prst="rect">
            <a:avLst/>
          </a:prstGeom>
        </p:spPr>
        <p:txBody>
          <a:bodyPr/>
          <a:lstStyle>
            <a:lvl1pPr marL="357601" indent="-357601" algn="l" rtl="0" eaLnBrk="0" fontAlgn="base" hangingPunct="0">
              <a:spcBef>
                <a:spcPct val="0"/>
              </a:spcBef>
              <a:spcAft>
                <a:spcPct val="0"/>
              </a:spcAft>
              <a:defRPr sz="3000" b="1">
                <a:solidFill>
                  <a:srgbClr val="0F5494"/>
                </a:solidFill>
                <a:latin typeface="+mj-lt"/>
                <a:ea typeface="+mj-ea"/>
                <a:cs typeface="+mj-cs"/>
              </a:defRPr>
            </a:lvl1pPr>
            <a:lvl2pPr marL="357601" indent="-357601" algn="l" rtl="0" eaLnBrk="0" fontAlgn="base" hangingPunct="0">
              <a:spcBef>
                <a:spcPct val="0"/>
              </a:spcBef>
              <a:spcAft>
                <a:spcPct val="0"/>
              </a:spcAft>
              <a:defRPr sz="3000" b="1">
                <a:solidFill>
                  <a:srgbClr val="0F5494"/>
                </a:solidFill>
                <a:latin typeface="Verdana" pitchFamily="34" charset="0"/>
              </a:defRPr>
            </a:lvl2pPr>
            <a:lvl3pPr marL="357601" indent="-357601" algn="l" rtl="0" eaLnBrk="0" fontAlgn="base" hangingPunct="0">
              <a:spcBef>
                <a:spcPct val="0"/>
              </a:spcBef>
              <a:spcAft>
                <a:spcPct val="0"/>
              </a:spcAft>
              <a:defRPr sz="3000" b="1">
                <a:solidFill>
                  <a:srgbClr val="0F5494"/>
                </a:solidFill>
                <a:latin typeface="Verdana" pitchFamily="34" charset="0"/>
              </a:defRPr>
            </a:lvl3pPr>
            <a:lvl4pPr marL="357601" indent="-357601" algn="l" rtl="0" eaLnBrk="0" fontAlgn="base" hangingPunct="0">
              <a:spcBef>
                <a:spcPct val="0"/>
              </a:spcBef>
              <a:spcAft>
                <a:spcPct val="0"/>
              </a:spcAft>
              <a:defRPr sz="3000" b="1">
                <a:solidFill>
                  <a:srgbClr val="0F5494"/>
                </a:solidFill>
                <a:latin typeface="Verdana" pitchFamily="34" charset="0"/>
              </a:defRPr>
            </a:lvl4pPr>
            <a:lvl5pPr marL="357601" indent="-357601" algn="l" rtl="0" eaLnBrk="0" fontAlgn="base" hangingPunct="0">
              <a:spcBef>
                <a:spcPct val="0"/>
              </a:spcBef>
              <a:spcAft>
                <a:spcPct val="0"/>
              </a:spcAft>
              <a:defRPr sz="3000" b="1">
                <a:solidFill>
                  <a:srgbClr val="0F5494"/>
                </a:solidFill>
                <a:latin typeface="Verdana" pitchFamily="34" charset="0"/>
              </a:defRPr>
            </a:lvl5pPr>
            <a:lvl6pPr marL="815831" algn="l" rtl="0" eaLnBrk="1" fontAlgn="base" hangingPunct="1">
              <a:spcBef>
                <a:spcPct val="0"/>
              </a:spcBef>
              <a:spcAft>
                <a:spcPct val="0"/>
              </a:spcAft>
              <a:defRPr sz="3000" b="1">
                <a:solidFill>
                  <a:srgbClr val="0F5494"/>
                </a:solidFill>
                <a:latin typeface="Verdana" pitchFamily="34" charset="0"/>
              </a:defRPr>
            </a:lvl6pPr>
            <a:lvl7pPr marL="1272951" algn="l" rtl="0" eaLnBrk="1" fontAlgn="base" hangingPunct="1">
              <a:spcBef>
                <a:spcPct val="0"/>
              </a:spcBef>
              <a:spcAft>
                <a:spcPct val="0"/>
              </a:spcAft>
              <a:defRPr sz="3000" b="1">
                <a:solidFill>
                  <a:srgbClr val="0F5494"/>
                </a:solidFill>
                <a:latin typeface="Verdana" pitchFamily="34" charset="0"/>
              </a:defRPr>
            </a:lvl7pPr>
            <a:lvl8pPr marL="1730070" algn="l" rtl="0" eaLnBrk="1" fontAlgn="base" hangingPunct="1">
              <a:spcBef>
                <a:spcPct val="0"/>
              </a:spcBef>
              <a:spcAft>
                <a:spcPct val="0"/>
              </a:spcAft>
              <a:defRPr sz="3000" b="1">
                <a:solidFill>
                  <a:srgbClr val="0F5494"/>
                </a:solidFill>
                <a:latin typeface="Verdana" pitchFamily="34" charset="0"/>
              </a:defRPr>
            </a:lvl8pPr>
            <a:lvl9pPr marL="2187189" algn="l" rtl="0" eaLnBrk="1" fontAlgn="base" hangingPunct="1">
              <a:spcBef>
                <a:spcPct val="0"/>
              </a:spcBef>
              <a:spcAft>
                <a:spcPct val="0"/>
              </a:spcAft>
              <a:defRPr sz="3000" b="1">
                <a:solidFill>
                  <a:srgbClr val="0F5494"/>
                </a:solidFill>
                <a:latin typeface="Verdana" pitchFamily="34" charset="0"/>
              </a:defRPr>
            </a:lvl9pPr>
          </a:lstStyle>
          <a:p>
            <a:r>
              <a:rPr lang="fr-BE" sz="2400" kern="0" dirty="0" smtClean="0">
                <a:solidFill>
                  <a:srgbClr val="FFFF00"/>
                </a:solidFill>
              </a:rPr>
              <a:t>List of EIB </a:t>
            </a:r>
            <a:r>
              <a:rPr lang="fr-BE" sz="2400" kern="0" dirty="0" err="1" smtClean="0">
                <a:solidFill>
                  <a:srgbClr val="FFFF00"/>
                </a:solidFill>
              </a:rPr>
              <a:t>approved</a:t>
            </a:r>
            <a:r>
              <a:rPr lang="fr-BE" sz="2400" kern="0" dirty="0" smtClean="0">
                <a:solidFill>
                  <a:srgbClr val="FFFF00"/>
                </a:solidFill>
              </a:rPr>
              <a:t> </a:t>
            </a:r>
            <a:r>
              <a:rPr lang="fr-BE" sz="2400" kern="0" dirty="0" err="1" smtClean="0">
                <a:solidFill>
                  <a:srgbClr val="FFFF00"/>
                </a:solidFill>
              </a:rPr>
              <a:t>operations</a:t>
            </a:r>
            <a:r>
              <a:rPr lang="fr-BE" sz="2400" kern="0" dirty="0" smtClean="0">
                <a:solidFill>
                  <a:srgbClr val="FFFF00"/>
                </a:solidFill>
              </a:rPr>
              <a:t>/2 (</a:t>
            </a:r>
            <a:r>
              <a:rPr lang="fr-BE" sz="2400" kern="0" dirty="0" err="1" smtClean="0">
                <a:solidFill>
                  <a:srgbClr val="FFFF00"/>
                </a:solidFill>
              </a:rPr>
              <a:t>Apr-Oct</a:t>
            </a:r>
            <a:r>
              <a:rPr lang="fr-BE" sz="2400" kern="0" dirty="0" smtClean="0">
                <a:solidFill>
                  <a:srgbClr val="FFFF00"/>
                </a:solidFill>
              </a:rPr>
              <a:t> 2015)</a:t>
            </a:r>
            <a:endParaRPr lang="fr-BE" sz="2400" kern="0" dirty="0">
              <a:solidFill>
                <a:srgbClr val="FFFF00"/>
              </a:solidFill>
            </a:endParaRPr>
          </a:p>
        </p:txBody>
      </p:sp>
    </p:spTree>
    <p:extLst>
      <p:ext uri="{BB962C8B-B14F-4D97-AF65-F5344CB8AC3E}">
        <p14:creationId xmlns:p14="http://schemas.microsoft.com/office/powerpoint/2010/main" val="1938920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213" y="836259"/>
            <a:ext cx="9164325"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err="1" smtClean="0">
                <a:solidFill>
                  <a:srgbClr val="FFFF00"/>
                </a:solidFill>
                <a:cs typeface="Arial" panose="020B0604020202020204" pitchFamily="34" charset="0"/>
              </a:rPr>
              <a:t>Example</a:t>
            </a:r>
            <a:r>
              <a:rPr lang="fr-BE" sz="2800" b="1" kern="0" dirty="0" smtClean="0">
                <a:solidFill>
                  <a:srgbClr val="FFFF00"/>
                </a:solidFill>
                <a:cs typeface="Arial" panose="020B0604020202020204" pitchFamily="34" charset="0"/>
              </a:rPr>
              <a:t> of EFSI </a:t>
            </a:r>
            <a:r>
              <a:rPr lang="fr-BE" sz="2800" b="1" kern="0" dirty="0" err="1" smtClean="0">
                <a:solidFill>
                  <a:srgbClr val="FFFF00"/>
                </a:solidFill>
                <a:cs typeface="Arial" panose="020B0604020202020204" pitchFamily="34" charset="0"/>
              </a:rPr>
              <a:t>project</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34" name="Rectangle 33"/>
          <p:cNvSpPr/>
          <p:nvPr/>
        </p:nvSpPr>
        <p:spPr>
          <a:xfrm>
            <a:off x="251520" y="1700808"/>
            <a:ext cx="8607603" cy="4400062"/>
          </a:xfrm>
          <a:prstGeom prst="rect">
            <a:avLst/>
          </a:prstGeom>
        </p:spPr>
        <p:txBody>
          <a:bodyPr wrap="square" lIns="80147" tIns="40074" rIns="80147" bIns="40074">
            <a:spAutoFit/>
          </a:bodyPr>
          <a:lstStyle/>
          <a:p>
            <a:pPr>
              <a:spcBef>
                <a:spcPts val="526"/>
              </a:spcBef>
            </a:pPr>
            <a:r>
              <a:rPr lang="en-GB" sz="2400" b="1" dirty="0" smtClean="0"/>
              <a:t>Innovative </a:t>
            </a:r>
            <a:r>
              <a:rPr lang="en-GB" sz="2400" b="1" dirty="0"/>
              <a:t>renewable energy infrastructure </a:t>
            </a:r>
            <a:r>
              <a:rPr lang="en-GB" sz="2400" b="1" dirty="0" smtClean="0"/>
              <a:t>fund in Denmark</a:t>
            </a:r>
          </a:p>
          <a:p>
            <a:pPr marL="342900" indent="-342900">
              <a:spcBef>
                <a:spcPts val="526"/>
              </a:spcBef>
              <a:buFont typeface="Arial" panose="020B0604020202020204" pitchFamily="34" charset="0"/>
              <a:buChar char="•"/>
            </a:pPr>
            <a:r>
              <a:rPr lang="en-GB" sz="1800" dirty="0" smtClean="0"/>
              <a:t>EIB, backed by EFSI, provides </a:t>
            </a:r>
            <a:r>
              <a:rPr lang="en-GB" sz="1800" dirty="0"/>
              <a:t>equity-type financing of up to EUR 75m </a:t>
            </a:r>
            <a:r>
              <a:rPr lang="en-GB" sz="1800" dirty="0" smtClean="0"/>
              <a:t>to </a:t>
            </a:r>
            <a:r>
              <a:rPr lang="en-GB" sz="1800" dirty="0"/>
              <a:t>Copenhagen Infrastructure Partners </a:t>
            </a:r>
            <a:r>
              <a:rPr lang="en-GB" sz="1800" dirty="0" smtClean="0"/>
              <a:t>for </a:t>
            </a:r>
            <a:r>
              <a:rPr lang="en-GB" sz="1800" dirty="0"/>
              <a:t>an innovative infrastructure </a:t>
            </a:r>
            <a:r>
              <a:rPr lang="en-GB" sz="1800" dirty="0" smtClean="0"/>
              <a:t>fund </a:t>
            </a:r>
            <a:r>
              <a:rPr lang="en-GB" sz="1800" dirty="0"/>
              <a:t>investing in large energy-related projects such as offshore wind, biomass and transmission </a:t>
            </a:r>
            <a:r>
              <a:rPr lang="en-GB" sz="1800" dirty="0" smtClean="0"/>
              <a:t>schemes.</a:t>
            </a:r>
          </a:p>
          <a:p>
            <a:pPr marL="342900" indent="-342900">
              <a:spcBef>
                <a:spcPts val="526"/>
              </a:spcBef>
              <a:buFont typeface="Arial" panose="020B0604020202020204" pitchFamily="34" charset="0"/>
              <a:buChar char="•"/>
            </a:pPr>
            <a:r>
              <a:rPr lang="en-GB" sz="1800" dirty="0" smtClean="0"/>
              <a:t>EIB's </a:t>
            </a:r>
            <a:r>
              <a:rPr lang="en-GB" sz="1800" dirty="0"/>
              <a:t>equity participation would contribute to the </a:t>
            </a:r>
            <a:r>
              <a:rPr lang="en-GB" sz="1800" dirty="0" smtClean="0"/>
              <a:t>fund’s overall </a:t>
            </a:r>
            <a:r>
              <a:rPr lang="en-GB" sz="1800" dirty="0"/>
              <a:t>market credibility with institutional investors </a:t>
            </a:r>
            <a:r>
              <a:rPr lang="en-GB" sz="1800" dirty="0" smtClean="0"/>
              <a:t>and help </a:t>
            </a:r>
            <a:r>
              <a:rPr lang="en-GB" sz="1800" dirty="0"/>
              <a:t>broaden </a:t>
            </a:r>
            <a:r>
              <a:rPr lang="en-GB" sz="1800" dirty="0" smtClean="0"/>
              <a:t>its investor </a:t>
            </a:r>
            <a:r>
              <a:rPr lang="en-GB" sz="1800" dirty="0"/>
              <a:t>base to an international one</a:t>
            </a:r>
            <a:r>
              <a:rPr lang="en-GB" sz="1800" dirty="0" smtClean="0"/>
              <a:t>.</a:t>
            </a:r>
          </a:p>
          <a:p>
            <a:pPr marL="342900" indent="-342900">
              <a:spcBef>
                <a:spcPts val="526"/>
              </a:spcBef>
              <a:buFont typeface="Arial" panose="020B0604020202020204" pitchFamily="34" charset="0"/>
              <a:buChar char="•"/>
            </a:pPr>
            <a:r>
              <a:rPr lang="en-GB" sz="1800" dirty="0" smtClean="0"/>
              <a:t>The </a:t>
            </a:r>
            <a:r>
              <a:rPr lang="en-GB" sz="1800" dirty="0"/>
              <a:t>anticipated high share of offshore wind, biomass and transmission investments is expected to generate considerable employment in the construction phase (2500 - 4000 jobs). It is also estimated that some 1000 jobs may be created during the project’s operation, a significant number of which will be highly-skilled jobs.</a:t>
            </a:r>
          </a:p>
        </p:txBody>
      </p:sp>
    </p:spTree>
    <p:extLst>
      <p:ext uri="{BB962C8B-B14F-4D97-AF65-F5344CB8AC3E}">
        <p14:creationId xmlns:p14="http://schemas.microsoft.com/office/powerpoint/2010/main" val="484592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908720"/>
            <a:ext cx="6768406"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altLang="en-US" sz="2800" b="1" kern="0" dirty="0" err="1" smtClean="0">
                <a:solidFill>
                  <a:srgbClr val="FFFF00"/>
                </a:solidFill>
                <a:cs typeface="Arial" panose="020B0604020202020204" pitchFamily="34" charset="0"/>
              </a:rPr>
              <a:t>SMEs</a:t>
            </a:r>
            <a:r>
              <a:rPr lang="fr-BE" altLang="en-US" sz="2800" b="1" kern="0" dirty="0" smtClean="0">
                <a:solidFill>
                  <a:srgbClr val="FFFF00"/>
                </a:solidFill>
                <a:cs typeface="Arial" panose="020B0604020202020204" pitchFamily="34" charset="0"/>
              </a:rPr>
              <a:t> </a:t>
            </a:r>
            <a:r>
              <a:rPr lang="fr-BE" altLang="en-US" sz="2800" b="1" kern="0" dirty="0">
                <a:solidFill>
                  <a:srgbClr val="FFFF00"/>
                </a:solidFill>
                <a:cs typeface="Arial" panose="020B0604020202020204" pitchFamily="34" charset="0"/>
              </a:rPr>
              <a:t>and </a:t>
            </a:r>
            <a:r>
              <a:rPr lang="fr-BE" altLang="en-US" sz="2800" b="1" kern="0" dirty="0" err="1">
                <a:solidFill>
                  <a:srgbClr val="FFFF00"/>
                </a:solidFill>
                <a:cs typeface="Arial" panose="020B0604020202020204" pitchFamily="34" charset="0"/>
              </a:rPr>
              <a:t>mid</a:t>
            </a:r>
            <a:r>
              <a:rPr lang="fr-BE" altLang="en-US" sz="2800" b="1" kern="0" dirty="0">
                <a:solidFill>
                  <a:srgbClr val="FFFF00"/>
                </a:solidFill>
                <a:cs typeface="Arial" panose="020B0604020202020204" pitchFamily="34" charset="0"/>
              </a:rPr>
              <a:t>-cap </a:t>
            </a:r>
            <a:r>
              <a:rPr lang="fr-BE" altLang="en-US" sz="2800" b="1" kern="0" dirty="0" err="1">
                <a:solidFill>
                  <a:srgbClr val="FFFF00"/>
                </a:solidFill>
                <a:cs typeface="Arial" panose="020B0604020202020204" pitchFamily="34" charset="0"/>
              </a:rPr>
              <a:t>window</a:t>
            </a:r>
            <a:endParaRPr lang="en-GB" altLang="en-US" sz="2800" b="1" dirty="0">
              <a:solidFill>
                <a:srgbClr val="FFFF00"/>
              </a:solidFill>
            </a:endParaRPr>
          </a:p>
        </p:txBody>
      </p:sp>
      <p:sp>
        <p:nvSpPr>
          <p:cNvPr id="24" name="Rectangle 13"/>
          <p:cNvSpPr>
            <a:spLocks noChangeArrowheads="1"/>
          </p:cNvSpPr>
          <p:nvPr/>
        </p:nvSpPr>
        <p:spPr bwMode="auto">
          <a:xfrm>
            <a:off x="0" y="74539"/>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grpSp>
        <p:nvGrpSpPr>
          <p:cNvPr id="2" name="Group 1"/>
          <p:cNvGrpSpPr/>
          <p:nvPr/>
        </p:nvGrpSpPr>
        <p:grpSpPr>
          <a:xfrm>
            <a:off x="251520" y="1930584"/>
            <a:ext cx="8162305" cy="4666768"/>
            <a:chOff x="481857" y="1587631"/>
            <a:chExt cx="9545362" cy="5145328"/>
          </a:xfrm>
        </p:grpSpPr>
        <p:sp>
          <p:nvSpPr>
            <p:cNvPr id="37" name="Rectangle 36"/>
            <p:cNvSpPr/>
            <p:nvPr/>
          </p:nvSpPr>
          <p:spPr bwMode="auto">
            <a:xfrm>
              <a:off x="483444" y="1587631"/>
              <a:ext cx="2184400" cy="5145327"/>
            </a:xfrm>
            <a:prstGeom prst="rect">
              <a:avLst/>
            </a:prstGeom>
            <a:solidFill>
              <a:schemeClr val="bg1">
                <a:lumMod val="50000"/>
              </a:schemeClr>
            </a:solidFill>
            <a:ln>
              <a:noFill/>
            </a:ln>
            <a:effectLst/>
            <a:extLst/>
          </p:spPr>
          <p:txBody>
            <a:bodyPr anchor="ctr"/>
            <a:lstStyle>
              <a:lvl1pPr marL="3175" eaLnBrk="0" hangingPunct="0">
                <a:defRPr sz="1400">
                  <a:solidFill>
                    <a:srgbClr val="0F5494"/>
                  </a:solidFill>
                  <a:latin typeface="Verdana" pitchFamily="34" charset="0"/>
                </a:defRPr>
              </a:lvl1pPr>
              <a:lvl2pPr eaLnBrk="0" hangingPunct="0">
                <a:defRPr sz="1400">
                  <a:solidFill>
                    <a:srgbClr val="0F5494"/>
                  </a:solidFill>
                  <a:latin typeface="Verdana" pitchFamily="34" charset="0"/>
                </a:defRPr>
              </a:lvl2pPr>
              <a:lvl3pPr eaLnBrk="0" hangingPunct="0">
                <a:defRPr sz="1400">
                  <a:solidFill>
                    <a:srgbClr val="0F5494"/>
                  </a:solidFill>
                  <a:latin typeface="Verdana" pitchFamily="34" charset="0"/>
                </a:defRPr>
              </a:lvl3pPr>
              <a:lvl4pPr eaLnBrk="0" hangingPunct="0">
                <a:defRPr sz="1400">
                  <a:solidFill>
                    <a:srgbClr val="0F5494"/>
                  </a:solidFill>
                  <a:latin typeface="Verdana" pitchFamily="34" charset="0"/>
                </a:defRPr>
              </a:lvl4pPr>
              <a:lvl5pPr eaLnBrk="0" hangingPunct="0">
                <a:defRPr sz="1400">
                  <a:solidFill>
                    <a:srgbClr val="0F5494"/>
                  </a:solidFill>
                  <a:latin typeface="Verdana" pitchFamily="34" charset="0"/>
                </a:defRPr>
              </a:lvl5pPr>
              <a:lvl6pPr marL="2543175" indent="-257175" eaLnBrk="0" fontAlgn="base" hangingPunct="0">
                <a:spcBef>
                  <a:spcPct val="0"/>
                </a:spcBef>
                <a:spcAft>
                  <a:spcPct val="0"/>
                </a:spcAft>
                <a:defRPr sz="1400">
                  <a:solidFill>
                    <a:srgbClr val="0F5494"/>
                  </a:solidFill>
                  <a:latin typeface="Verdana" pitchFamily="34" charset="0"/>
                </a:defRPr>
              </a:lvl6pPr>
              <a:lvl7pPr marL="3000375" indent="-257175" eaLnBrk="0" fontAlgn="base" hangingPunct="0">
                <a:spcBef>
                  <a:spcPct val="0"/>
                </a:spcBef>
                <a:spcAft>
                  <a:spcPct val="0"/>
                </a:spcAft>
                <a:defRPr sz="1400">
                  <a:solidFill>
                    <a:srgbClr val="0F5494"/>
                  </a:solidFill>
                  <a:latin typeface="Verdana" pitchFamily="34" charset="0"/>
                </a:defRPr>
              </a:lvl7pPr>
              <a:lvl8pPr marL="3457575" indent="-257175" eaLnBrk="0" fontAlgn="base" hangingPunct="0">
                <a:spcBef>
                  <a:spcPct val="0"/>
                </a:spcBef>
                <a:spcAft>
                  <a:spcPct val="0"/>
                </a:spcAft>
                <a:defRPr sz="1400">
                  <a:solidFill>
                    <a:srgbClr val="0F5494"/>
                  </a:solidFill>
                  <a:latin typeface="Verdana" pitchFamily="34" charset="0"/>
                </a:defRPr>
              </a:lvl8pPr>
              <a:lvl9pPr marL="3914775" indent="-257175" eaLnBrk="0" fontAlgn="base" hangingPunct="0">
                <a:spcBef>
                  <a:spcPct val="0"/>
                </a:spcBef>
                <a:spcAft>
                  <a:spcPct val="0"/>
                </a:spcAft>
                <a:defRPr sz="1400">
                  <a:solidFill>
                    <a:srgbClr val="0F5494"/>
                  </a:solidFill>
                  <a:latin typeface="Verdana" pitchFamily="34" charset="0"/>
                </a:defRPr>
              </a:lvl9pPr>
            </a:lstStyle>
            <a:p>
              <a:pPr eaLnBrk="1" hangingPunct="1">
                <a:defRPr/>
              </a:pPr>
              <a:endParaRPr lang="en-US" altLang="en-US" sz="1100">
                <a:solidFill>
                  <a:srgbClr val="2D5EC1"/>
                </a:solidFill>
                <a:latin typeface="Arial" panose="020B0604020202020204" pitchFamily="34" charset="0"/>
                <a:cs typeface="Arial" panose="020B0604020202020204" pitchFamily="34" charset="0"/>
              </a:endParaRPr>
            </a:p>
          </p:txBody>
        </p:sp>
        <p:sp>
          <p:nvSpPr>
            <p:cNvPr id="42" name="Rectangle 54"/>
            <p:cNvSpPr>
              <a:spLocks noChangeArrowheads="1"/>
            </p:cNvSpPr>
            <p:nvPr/>
          </p:nvSpPr>
          <p:spPr bwMode="auto">
            <a:xfrm>
              <a:off x="481857" y="1707349"/>
              <a:ext cx="2185987" cy="4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lnSpc>
                  <a:spcPct val="90000"/>
                </a:lnSpc>
              </a:pPr>
              <a:r>
                <a:rPr lang="en-US" altLang="en-US" sz="1200" b="1" dirty="0">
                  <a:solidFill>
                    <a:schemeClr val="bg1"/>
                  </a:solidFill>
                  <a:latin typeface="Arial" pitchFamily="34" charset="0"/>
                  <a:ea typeface="MS PGothic" pitchFamily="34" charset="-128"/>
                  <a:cs typeface="Arial" pitchFamily="34" charset="0"/>
                </a:rPr>
                <a:t>SOURCES </a:t>
              </a:r>
            </a:p>
            <a:p>
              <a:pPr algn="ctr" eaLnBrk="1" hangingPunct="1">
                <a:lnSpc>
                  <a:spcPct val="90000"/>
                </a:lnSpc>
              </a:pPr>
              <a:r>
                <a:rPr lang="en-US" altLang="en-US" sz="1200" b="1" dirty="0">
                  <a:solidFill>
                    <a:schemeClr val="bg1"/>
                  </a:solidFill>
                  <a:latin typeface="Arial" pitchFamily="34" charset="0"/>
                  <a:ea typeface="MS PGothic" pitchFamily="34" charset="-128"/>
                  <a:cs typeface="Arial" pitchFamily="34" charset="0"/>
                </a:rPr>
                <a:t>OF </a:t>
              </a:r>
              <a:r>
                <a:rPr lang="en-US" altLang="en-US" sz="1200" b="1" dirty="0" smtClean="0">
                  <a:solidFill>
                    <a:schemeClr val="bg1"/>
                  </a:solidFill>
                  <a:latin typeface="Arial" pitchFamily="34" charset="0"/>
                  <a:ea typeface="MS PGothic" pitchFamily="34" charset="-128"/>
                  <a:cs typeface="Arial" pitchFamily="34" charset="0"/>
                </a:rPr>
                <a:t>FUNDING</a:t>
              </a:r>
              <a:endParaRPr lang="en-US" altLang="en-US" sz="1200" b="1" dirty="0">
                <a:solidFill>
                  <a:schemeClr val="bg1"/>
                </a:solidFill>
                <a:latin typeface="Arial" pitchFamily="34" charset="0"/>
                <a:ea typeface="MS PGothic" pitchFamily="34" charset="-128"/>
                <a:cs typeface="Arial" pitchFamily="34" charset="0"/>
              </a:endParaRPr>
            </a:p>
          </p:txBody>
        </p:sp>
        <p:sp>
          <p:nvSpPr>
            <p:cNvPr id="44" name="Rectangle 43"/>
            <p:cNvSpPr/>
            <p:nvPr/>
          </p:nvSpPr>
          <p:spPr bwMode="auto">
            <a:xfrm>
              <a:off x="4050556" y="1587632"/>
              <a:ext cx="2184722" cy="5145327"/>
            </a:xfrm>
            <a:prstGeom prst="rect">
              <a:avLst/>
            </a:prstGeom>
            <a:solidFill>
              <a:schemeClr val="bg1">
                <a:lumMod val="50000"/>
              </a:schemeClr>
            </a:solidFill>
            <a:ln>
              <a:noFill/>
            </a:ln>
            <a:effectLst/>
            <a:extLst/>
          </p:spPr>
          <p:txBody>
            <a:bodyPr anchor="ctr"/>
            <a:lstStyle/>
            <a:p>
              <a:pPr marL="2783">
                <a:defRPr/>
              </a:pPr>
              <a:endParaRPr lang="en-GB" sz="1100">
                <a:latin typeface="Arial" panose="020B0604020202020204" pitchFamily="34" charset="0"/>
                <a:cs typeface="Arial" panose="020B0604020202020204" pitchFamily="34" charset="0"/>
              </a:endParaRPr>
            </a:p>
          </p:txBody>
        </p:sp>
        <p:sp>
          <p:nvSpPr>
            <p:cNvPr id="45" name="Rectangle 44"/>
            <p:cNvSpPr/>
            <p:nvPr/>
          </p:nvSpPr>
          <p:spPr bwMode="auto">
            <a:xfrm>
              <a:off x="4050556" y="1707349"/>
              <a:ext cx="2184722" cy="480131"/>
            </a:xfrm>
            <a:prstGeom prst="rect">
              <a:avLst/>
            </a:prstGeom>
            <a:noFill/>
            <a:ln>
              <a:noFill/>
            </a:ln>
          </p:spPr>
          <p:txBody>
            <a:bodyPr wrap="square">
              <a:spAutoFit/>
            </a:bodyPr>
            <a:lstStyle/>
            <a:p>
              <a:pPr algn="ctr">
                <a:lnSpc>
                  <a:spcPct val="90000"/>
                </a:lnSpc>
                <a:defRPr/>
              </a:pPr>
              <a:r>
                <a:rPr lang="en-US" altLang="en-US" b="1" dirty="0">
                  <a:solidFill>
                    <a:schemeClr val="bg1"/>
                  </a:solidFill>
                  <a:latin typeface="Arial" panose="020B0604020202020204" pitchFamily="34" charset="0"/>
                  <a:ea typeface="MS PGothic" pitchFamily="34" charset="-128"/>
                  <a:cs typeface="Arial" panose="020B0604020202020204" pitchFamily="34" charset="0"/>
                </a:rPr>
                <a:t>TYPICAL PRODUCTS </a:t>
              </a:r>
              <a:r>
                <a:rPr lang="en-US" altLang="en-US" b="1" dirty="0" smtClean="0">
                  <a:solidFill>
                    <a:schemeClr val="bg1"/>
                  </a:solidFill>
                  <a:latin typeface="Arial" panose="020B0604020202020204" pitchFamily="34" charset="0"/>
                  <a:ea typeface="MS PGothic" pitchFamily="34" charset="-128"/>
                  <a:cs typeface="Arial" panose="020B0604020202020204" pitchFamily="34" charset="0"/>
                </a:rPr>
                <a:t>OFFERED</a:t>
              </a:r>
              <a:endParaRPr lang="en-US" altLang="en-US" b="1" dirty="0">
                <a:solidFill>
                  <a:schemeClr val="bg1"/>
                </a:solidFill>
                <a:latin typeface="Arial" panose="020B0604020202020204" pitchFamily="34" charset="0"/>
                <a:ea typeface="MS PGothic" pitchFamily="34" charset="-128"/>
                <a:cs typeface="Arial" panose="020B0604020202020204" pitchFamily="34" charset="0"/>
              </a:endParaRPr>
            </a:p>
          </p:txBody>
        </p:sp>
        <p:sp>
          <p:nvSpPr>
            <p:cNvPr id="46" name="AutoShape 6"/>
            <p:cNvSpPr>
              <a:spLocks noChangeArrowheads="1"/>
            </p:cNvSpPr>
            <p:nvPr/>
          </p:nvSpPr>
          <p:spPr bwMode="auto">
            <a:xfrm>
              <a:off x="4174619" y="3525608"/>
              <a:ext cx="1950815" cy="900000"/>
            </a:xfrm>
            <a:prstGeom prst="roundRect">
              <a:avLst>
                <a:gd name="adj" fmla="val 0"/>
              </a:avLst>
            </a:prstGeom>
            <a:solidFill>
              <a:srgbClr val="6699FF"/>
            </a:solidFill>
            <a:ln>
              <a:noFill/>
            </a:ln>
            <a:extLst/>
          </p:spPr>
          <p:txBody>
            <a:bodyPr lIns="0" tIns="0" rIns="0" bIns="0" anchor="ct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Guarantees</a:t>
              </a:r>
            </a:p>
          </p:txBody>
        </p:sp>
        <p:sp>
          <p:nvSpPr>
            <p:cNvPr id="47" name="AutoShape 25"/>
            <p:cNvSpPr>
              <a:spLocks noChangeArrowheads="1"/>
            </p:cNvSpPr>
            <p:nvPr/>
          </p:nvSpPr>
          <p:spPr bwMode="auto">
            <a:xfrm>
              <a:off x="705694" y="2506970"/>
              <a:ext cx="1739900" cy="3990648"/>
            </a:xfrm>
            <a:prstGeom prst="roundRect">
              <a:avLst>
                <a:gd name="adj" fmla="val 0"/>
              </a:avLst>
            </a:prstGeom>
            <a:solidFill>
              <a:srgbClr val="3166CF"/>
            </a:solidFill>
            <a:ln w="19050" algn="ctr">
              <a:solidFill>
                <a:schemeClr val="bg1">
                  <a:lumMod val="85000"/>
                </a:schemeClr>
              </a:solidFill>
              <a:round/>
              <a:headEnd/>
              <a:tailEnd/>
            </a:ln>
            <a:extLst/>
          </p:spPr>
          <p:txBody>
            <a:bodyPr lIns="36000" rIns="36000" anchor="ct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defRPr/>
              </a:pPr>
              <a:endParaRPr lang="en-US" altLang="en-US" sz="1100" b="1" dirty="0">
                <a:solidFill>
                  <a:schemeClr val="bg1"/>
                </a:solidFill>
                <a:latin typeface="Arial" panose="020B0604020202020204" pitchFamily="34" charset="0"/>
                <a:ea typeface="MS PGothic" pitchFamily="34" charset="-128"/>
                <a:cs typeface="Arial" panose="020B0604020202020204" pitchFamily="34" charset="0"/>
              </a:endParaRPr>
            </a:p>
            <a:p>
              <a:pPr algn="ctr" eaLnBrk="1" hangingPunct="1">
                <a:defRPr/>
              </a:pPr>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European Fund </a:t>
              </a:r>
              <a:br>
                <a:rPr lang="en-US" altLang="en-US" sz="1100" b="1" dirty="0">
                  <a:solidFill>
                    <a:schemeClr val="bg1"/>
                  </a:solidFill>
                  <a:latin typeface="Arial" panose="020B0604020202020204" pitchFamily="34" charset="0"/>
                  <a:ea typeface="MS PGothic" pitchFamily="34" charset="-128"/>
                  <a:cs typeface="Arial" panose="020B0604020202020204" pitchFamily="34" charset="0"/>
                </a:rPr>
              </a:br>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for Strategic Investments</a:t>
              </a:r>
            </a:p>
            <a:p>
              <a:pPr algn="ctr" eaLnBrk="1" hangingPunct="1">
                <a:defRPr/>
              </a:pPr>
              <a:endParaRPr lang="en-US" altLang="en-US" sz="1100" b="1" dirty="0">
                <a:solidFill>
                  <a:schemeClr val="bg1"/>
                </a:solidFill>
                <a:latin typeface="Arial" panose="020B0604020202020204" pitchFamily="34" charset="0"/>
                <a:ea typeface="MS PGothic" pitchFamily="34" charset="-128"/>
                <a:cs typeface="Arial" panose="020B0604020202020204" pitchFamily="34" charset="0"/>
              </a:endParaRPr>
            </a:p>
            <a:p>
              <a:pPr algn="ctr" eaLnBrk="1" hangingPunct="1">
                <a:defRPr/>
              </a:pPr>
              <a:endParaRPr lang="en-US" altLang="en-US" sz="1100" b="1" dirty="0">
                <a:solidFill>
                  <a:schemeClr val="bg1"/>
                </a:solidFill>
                <a:latin typeface="Arial" panose="020B0604020202020204" pitchFamily="34" charset="0"/>
                <a:ea typeface="MS PGothic" pitchFamily="34" charset="-128"/>
                <a:cs typeface="Arial" panose="020B0604020202020204" pitchFamily="34" charset="0"/>
              </a:endParaRPr>
            </a:p>
          </p:txBody>
        </p:sp>
        <p:sp>
          <p:nvSpPr>
            <p:cNvPr id="49" name="Rectangle 48"/>
            <p:cNvSpPr/>
            <p:nvPr/>
          </p:nvSpPr>
          <p:spPr bwMode="auto">
            <a:xfrm>
              <a:off x="7578948" y="1587632"/>
              <a:ext cx="2448271" cy="5145326"/>
            </a:xfrm>
            <a:prstGeom prst="rect">
              <a:avLst/>
            </a:prstGeom>
            <a:solidFill>
              <a:schemeClr val="accent2">
                <a:lumMod val="60000"/>
                <a:lumOff val="40000"/>
              </a:schemeClr>
            </a:solidFill>
            <a:ln>
              <a:noFill/>
            </a:ln>
            <a:effectLst/>
            <a:extLst/>
          </p:spPr>
          <p:txBody>
            <a:bodyPr anchor="ctr"/>
            <a:lstStyle>
              <a:lvl1pPr marL="3175" eaLnBrk="0" hangingPunct="0">
                <a:defRPr sz="1400">
                  <a:solidFill>
                    <a:srgbClr val="0F5494"/>
                  </a:solidFill>
                  <a:latin typeface="Verdana" pitchFamily="34" charset="0"/>
                </a:defRPr>
              </a:lvl1pPr>
              <a:lvl2pPr eaLnBrk="0" hangingPunct="0">
                <a:defRPr sz="1400">
                  <a:solidFill>
                    <a:srgbClr val="0F5494"/>
                  </a:solidFill>
                  <a:latin typeface="Verdana" pitchFamily="34" charset="0"/>
                </a:defRPr>
              </a:lvl2pPr>
              <a:lvl3pPr eaLnBrk="0" hangingPunct="0">
                <a:defRPr sz="1400">
                  <a:solidFill>
                    <a:srgbClr val="0F5494"/>
                  </a:solidFill>
                  <a:latin typeface="Verdana" pitchFamily="34" charset="0"/>
                </a:defRPr>
              </a:lvl3pPr>
              <a:lvl4pPr eaLnBrk="0" hangingPunct="0">
                <a:defRPr sz="1400">
                  <a:solidFill>
                    <a:srgbClr val="0F5494"/>
                  </a:solidFill>
                  <a:latin typeface="Verdana" pitchFamily="34" charset="0"/>
                </a:defRPr>
              </a:lvl4pPr>
              <a:lvl5pPr eaLnBrk="0" hangingPunct="0">
                <a:defRPr sz="1400">
                  <a:solidFill>
                    <a:srgbClr val="0F5494"/>
                  </a:solidFill>
                  <a:latin typeface="Verdana" pitchFamily="34" charset="0"/>
                </a:defRPr>
              </a:lvl5pPr>
              <a:lvl6pPr marL="2543175" indent="-257175" eaLnBrk="0" fontAlgn="base" hangingPunct="0">
                <a:spcBef>
                  <a:spcPct val="0"/>
                </a:spcBef>
                <a:spcAft>
                  <a:spcPct val="0"/>
                </a:spcAft>
                <a:defRPr sz="1400">
                  <a:solidFill>
                    <a:srgbClr val="0F5494"/>
                  </a:solidFill>
                  <a:latin typeface="Verdana" pitchFamily="34" charset="0"/>
                </a:defRPr>
              </a:lvl6pPr>
              <a:lvl7pPr marL="3000375" indent="-257175" eaLnBrk="0" fontAlgn="base" hangingPunct="0">
                <a:spcBef>
                  <a:spcPct val="0"/>
                </a:spcBef>
                <a:spcAft>
                  <a:spcPct val="0"/>
                </a:spcAft>
                <a:defRPr sz="1400">
                  <a:solidFill>
                    <a:srgbClr val="0F5494"/>
                  </a:solidFill>
                  <a:latin typeface="Verdana" pitchFamily="34" charset="0"/>
                </a:defRPr>
              </a:lvl7pPr>
              <a:lvl8pPr marL="3457575" indent="-257175" eaLnBrk="0" fontAlgn="base" hangingPunct="0">
                <a:spcBef>
                  <a:spcPct val="0"/>
                </a:spcBef>
                <a:spcAft>
                  <a:spcPct val="0"/>
                </a:spcAft>
                <a:defRPr sz="1400">
                  <a:solidFill>
                    <a:srgbClr val="0F5494"/>
                  </a:solidFill>
                  <a:latin typeface="Verdana" pitchFamily="34" charset="0"/>
                </a:defRPr>
              </a:lvl8pPr>
              <a:lvl9pPr marL="3914775" indent="-257175" eaLnBrk="0" fontAlgn="base" hangingPunct="0">
                <a:spcBef>
                  <a:spcPct val="0"/>
                </a:spcBef>
                <a:spcAft>
                  <a:spcPct val="0"/>
                </a:spcAft>
                <a:defRPr sz="1400">
                  <a:solidFill>
                    <a:srgbClr val="0F5494"/>
                  </a:solidFill>
                  <a:latin typeface="Verdana" pitchFamily="34" charset="0"/>
                </a:defRPr>
              </a:lvl9pPr>
            </a:lstStyle>
            <a:p>
              <a:pPr eaLnBrk="1" hangingPunct="1">
                <a:defRPr/>
              </a:pPr>
              <a:endParaRPr lang="en-US" altLang="en-US" sz="1100">
                <a:latin typeface="Arial" panose="020B0604020202020204" pitchFamily="34" charset="0"/>
                <a:cs typeface="Arial" panose="020B0604020202020204" pitchFamily="34" charset="0"/>
              </a:endParaRPr>
            </a:p>
          </p:txBody>
        </p:sp>
        <p:sp>
          <p:nvSpPr>
            <p:cNvPr id="50" name="Rectangle 49"/>
            <p:cNvSpPr/>
            <p:nvPr/>
          </p:nvSpPr>
          <p:spPr bwMode="auto">
            <a:xfrm>
              <a:off x="7578948" y="1707349"/>
              <a:ext cx="2320479" cy="480131"/>
            </a:xfrm>
            <a:prstGeom prst="rect">
              <a:avLst/>
            </a:prstGeom>
            <a:noFill/>
            <a:ln>
              <a:noFill/>
            </a:ln>
          </p:spPr>
          <p:txBody>
            <a:bodyPr wrap="square">
              <a:spAutoFit/>
            </a:bodyPr>
            <a:lstStyle/>
            <a:p>
              <a:pPr algn="ctr">
                <a:lnSpc>
                  <a:spcPct val="90000"/>
                </a:lnSpc>
                <a:defRPr/>
              </a:pPr>
              <a:r>
                <a:rPr lang="en-US" altLang="en-US" b="1" dirty="0">
                  <a:solidFill>
                    <a:schemeClr val="bg1"/>
                  </a:solidFill>
                  <a:latin typeface="Arial" panose="020B0604020202020204" pitchFamily="34" charset="0"/>
                  <a:ea typeface="MS PGothic" pitchFamily="34" charset="-128"/>
                  <a:cs typeface="Arial" panose="020B0604020202020204" pitchFamily="34" charset="0"/>
                </a:rPr>
                <a:t>FINAL RECIPIENTS </a:t>
              </a:r>
              <a:r>
                <a:rPr lang="en-US" altLang="en-US" b="1" dirty="0" smtClean="0">
                  <a:solidFill>
                    <a:schemeClr val="bg1"/>
                  </a:solidFill>
                  <a:latin typeface="Arial" panose="020B0604020202020204" pitchFamily="34" charset="0"/>
                  <a:ea typeface="MS PGothic" pitchFamily="34" charset="-128"/>
                  <a:cs typeface="Arial" panose="020B0604020202020204" pitchFamily="34" charset="0"/>
                </a:rPr>
                <a:t>AND EXAMPLES</a:t>
              </a:r>
              <a:endParaRPr lang="en-US" altLang="en-US" b="1" dirty="0">
                <a:solidFill>
                  <a:schemeClr val="bg1"/>
                </a:solidFill>
                <a:latin typeface="Arial" panose="020B0604020202020204" pitchFamily="34" charset="0"/>
                <a:ea typeface="MS PGothic" pitchFamily="34" charset="-128"/>
                <a:cs typeface="Arial" panose="020B0604020202020204" pitchFamily="34" charset="0"/>
              </a:endParaRPr>
            </a:p>
          </p:txBody>
        </p:sp>
        <p:sp>
          <p:nvSpPr>
            <p:cNvPr id="52" name="AutoShape 25"/>
            <p:cNvSpPr>
              <a:spLocks noChangeArrowheads="1"/>
            </p:cNvSpPr>
            <p:nvPr/>
          </p:nvSpPr>
          <p:spPr bwMode="auto">
            <a:xfrm>
              <a:off x="7722964" y="2476808"/>
              <a:ext cx="1049337" cy="1746250"/>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defRPr/>
              </a:pPr>
              <a:r>
                <a:rPr lang="en-US" altLang="en-US" sz="1100" dirty="0">
                  <a:solidFill>
                    <a:schemeClr val="tx1"/>
                  </a:solidFill>
                  <a:latin typeface="Arial" panose="020B0604020202020204" pitchFamily="34" charset="0"/>
                  <a:ea typeface="MS PGothic" pitchFamily="34" charset="-128"/>
                  <a:cs typeface="Arial" panose="020B0604020202020204" pitchFamily="34" charset="0"/>
                </a:rPr>
                <a:t>SME</a:t>
              </a:r>
              <a:endParaRPr lang="en-GB" altLang="en-US" sz="1100"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53" name="AutoShape 25"/>
            <p:cNvSpPr>
              <a:spLocks noChangeArrowheads="1"/>
            </p:cNvSpPr>
            <p:nvPr/>
          </p:nvSpPr>
          <p:spPr bwMode="auto">
            <a:xfrm>
              <a:off x="8856749" y="3398488"/>
              <a:ext cx="989012" cy="778089"/>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defRPr/>
              </a:pPr>
              <a:r>
                <a:rPr lang="en-US" altLang="en-US" sz="1100" dirty="0">
                  <a:solidFill>
                    <a:schemeClr val="tx1"/>
                  </a:solidFill>
                  <a:latin typeface="Arial" panose="020B0604020202020204" pitchFamily="34" charset="0"/>
                  <a:ea typeface="MS PGothic" pitchFamily="34" charset="-128"/>
                  <a:cs typeface="Arial" panose="020B0604020202020204" pitchFamily="34" charset="0"/>
                </a:rPr>
                <a:t>e.g. micro-loans to </a:t>
              </a:r>
              <a:br>
                <a:rPr lang="en-US" altLang="en-US" sz="1100" dirty="0">
                  <a:solidFill>
                    <a:schemeClr val="tx1"/>
                  </a:solidFill>
                  <a:latin typeface="Arial" panose="020B0604020202020204" pitchFamily="34" charset="0"/>
                  <a:ea typeface="MS PGothic" pitchFamily="34" charset="-128"/>
                  <a:cs typeface="Arial" panose="020B0604020202020204" pitchFamily="34" charset="0"/>
                </a:rPr>
              </a:br>
              <a:r>
                <a:rPr lang="en-US" altLang="en-US" sz="1100" dirty="0">
                  <a:solidFill>
                    <a:schemeClr val="tx1"/>
                  </a:solidFill>
                  <a:latin typeface="Arial" panose="020B0604020202020204" pitchFamily="34" charset="0"/>
                  <a:ea typeface="MS PGothic" pitchFamily="34" charset="-128"/>
                  <a:cs typeface="Arial" panose="020B0604020202020204" pitchFamily="34" charset="0"/>
                </a:rPr>
                <a:t>a SME</a:t>
              </a:r>
              <a:endParaRPr lang="en-GB" altLang="en-US" sz="1100"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55" name="AutoShape 6"/>
            <p:cNvSpPr>
              <a:spLocks noChangeArrowheads="1"/>
            </p:cNvSpPr>
            <p:nvPr/>
          </p:nvSpPr>
          <p:spPr bwMode="auto">
            <a:xfrm>
              <a:off x="4183351" y="2489603"/>
              <a:ext cx="1934351" cy="900000"/>
            </a:xfrm>
            <a:prstGeom prst="roundRect">
              <a:avLst>
                <a:gd name="adj" fmla="val 0"/>
              </a:avLst>
            </a:prstGeom>
            <a:solidFill>
              <a:srgbClr val="6699FF"/>
            </a:solidFill>
            <a:ln>
              <a:noFill/>
            </a:ln>
            <a:extLst/>
          </p:spPr>
          <p:txBody>
            <a:bodyPr lIns="0" tIns="0" rIns="0" bIns="0" anchor="ct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Venture Capital</a:t>
              </a:r>
            </a:p>
          </p:txBody>
        </p:sp>
        <p:sp>
          <p:nvSpPr>
            <p:cNvPr id="56" name="AutoShape 6"/>
            <p:cNvSpPr>
              <a:spLocks noChangeArrowheads="1"/>
            </p:cNvSpPr>
            <p:nvPr/>
          </p:nvSpPr>
          <p:spPr bwMode="auto">
            <a:xfrm>
              <a:off x="4179381" y="5597618"/>
              <a:ext cx="1941835" cy="900000"/>
            </a:xfrm>
            <a:prstGeom prst="roundRect">
              <a:avLst>
                <a:gd name="adj" fmla="val 0"/>
              </a:avLst>
            </a:prstGeom>
            <a:solidFill>
              <a:srgbClr val="6699FF"/>
            </a:solidFill>
            <a:ln>
              <a:noFill/>
            </a:ln>
            <a:extLst/>
          </p:spPr>
          <p:txBody>
            <a:bodyPr lIns="0" tIns="0" rIns="0" bIns="0" anchor="ct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n-US" altLang="en-US" sz="1100" b="1" dirty="0">
                  <a:solidFill>
                    <a:schemeClr val="bg1"/>
                  </a:solidFill>
                  <a:latin typeface="Arial" panose="020B0604020202020204" pitchFamily="34" charset="0"/>
                  <a:ea typeface="MS PGothic" pitchFamily="34" charset="-128"/>
                  <a:cs typeface="Arial" panose="020B0604020202020204" pitchFamily="34" charset="0"/>
                </a:rPr>
                <a:t>Growth finance</a:t>
              </a:r>
            </a:p>
          </p:txBody>
        </p:sp>
        <p:sp>
          <p:nvSpPr>
            <p:cNvPr id="58" name="AutoShape 6"/>
            <p:cNvSpPr>
              <a:spLocks noChangeArrowheads="1"/>
            </p:cNvSpPr>
            <p:nvPr/>
          </p:nvSpPr>
          <p:spPr bwMode="auto">
            <a:xfrm>
              <a:off x="4183351" y="4561613"/>
              <a:ext cx="1934351" cy="900000"/>
            </a:xfrm>
            <a:prstGeom prst="roundRect">
              <a:avLst>
                <a:gd name="adj" fmla="val 0"/>
              </a:avLst>
            </a:prstGeom>
            <a:solidFill>
              <a:srgbClr val="6699FF"/>
            </a:solidFill>
            <a:ln>
              <a:noFill/>
            </a:ln>
            <a:extLst/>
          </p:spPr>
          <p:txBody>
            <a:bodyPr lIns="0" tIns="0" rIns="0" bIns="0" anchor="ct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n-US" altLang="en-US" sz="1100" b="1" dirty="0" err="1">
                  <a:solidFill>
                    <a:schemeClr val="bg1"/>
                  </a:solidFill>
                  <a:latin typeface="Arial" panose="020B0604020202020204" pitchFamily="34" charset="0"/>
                  <a:ea typeface="MS PGothic" pitchFamily="34" charset="-128"/>
                  <a:cs typeface="Arial" panose="020B0604020202020204" pitchFamily="34" charset="0"/>
                </a:rPr>
                <a:t>Securitisation</a:t>
              </a:r>
              <a:endParaRPr lang="en-US" altLang="en-US" sz="1100" b="1" dirty="0">
                <a:solidFill>
                  <a:schemeClr val="bg1"/>
                </a:solidFill>
                <a:latin typeface="Arial" panose="020B0604020202020204" pitchFamily="34" charset="0"/>
                <a:ea typeface="MS PGothic" pitchFamily="34" charset="-128"/>
                <a:cs typeface="Arial" panose="020B0604020202020204" pitchFamily="34" charset="0"/>
              </a:endParaRPr>
            </a:p>
          </p:txBody>
        </p:sp>
        <p:sp>
          <p:nvSpPr>
            <p:cNvPr id="59" name="AutoShape 25"/>
            <p:cNvSpPr>
              <a:spLocks noChangeArrowheads="1"/>
            </p:cNvSpPr>
            <p:nvPr/>
          </p:nvSpPr>
          <p:spPr bwMode="auto">
            <a:xfrm>
              <a:off x="7783289" y="4570720"/>
              <a:ext cx="981075" cy="1804988"/>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defRPr/>
              </a:pPr>
              <a:r>
                <a:rPr lang="en-US" altLang="en-US" sz="1100" dirty="0">
                  <a:solidFill>
                    <a:schemeClr val="tx1"/>
                  </a:solidFill>
                  <a:latin typeface="Arial" panose="020B0604020202020204" pitchFamily="34" charset="0"/>
                  <a:ea typeface="MS PGothic" pitchFamily="34" charset="-128"/>
                  <a:cs typeface="Arial" panose="020B0604020202020204" pitchFamily="34" charset="0"/>
                </a:rPr>
                <a:t>Mid-cap</a:t>
              </a:r>
            </a:p>
            <a:p>
              <a:pPr algn="ctr">
                <a:defRPr/>
              </a:pPr>
              <a:r>
                <a:rPr lang="en-US" altLang="en-US" sz="1100" dirty="0">
                  <a:solidFill>
                    <a:schemeClr val="tx1"/>
                  </a:solidFill>
                  <a:latin typeface="Arial" panose="020B0604020202020204" pitchFamily="34" charset="0"/>
                  <a:ea typeface="MS PGothic" pitchFamily="34" charset="-128"/>
                  <a:cs typeface="Arial" panose="020B0604020202020204" pitchFamily="34" charset="0"/>
                </a:rPr>
                <a:t>company</a:t>
              </a:r>
              <a:endParaRPr lang="en-GB" altLang="en-US" sz="1100"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63" name="AutoShape 25"/>
            <p:cNvSpPr>
              <a:spLocks noChangeArrowheads="1"/>
            </p:cNvSpPr>
            <p:nvPr/>
          </p:nvSpPr>
          <p:spPr bwMode="auto">
            <a:xfrm>
              <a:off x="8860718" y="2482488"/>
              <a:ext cx="981075" cy="722079"/>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defRPr/>
              </a:pPr>
              <a:r>
                <a:rPr lang="en-US" altLang="en-US" sz="1100" dirty="0">
                  <a:solidFill>
                    <a:schemeClr val="tx1"/>
                  </a:solidFill>
                  <a:latin typeface="Arial" panose="020B0604020202020204" pitchFamily="34" charset="0"/>
                  <a:ea typeface="MS PGothic" pitchFamily="34" charset="-128"/>
                  <a:cs typeface="Arial" panose="020B0604020202020204" pitchFamily="34" charset="0"/>
                </a:rPr>
                <a:t>e.g. equity in a </a:t>
              </a:r>
              <a:br>
                <a:rPr lang="en-US" altLang="en-US" sz="1100" dirty="0">
                  <a:solidFill>
                    <a:schemeClr val="tx1"/>
                  </a:solidFill>
                  <a:latin typeface="Arial" panose="020B0604020202020204" pitchFamily="34" charset="0"/>
                  <a:ea typeface="MS PGothic" pitchFamily="34" charset="-128"/>
                  <a:cs typeface="Arial" panose="020B0604020202020204" pitchFamily="34" charset="0"/>
                </a:rPr>
              </a:br>
              <a:r>
                <a:rPr lang="en-US" altLang="en-US" sz="1100" dirty="0">
                  <a:solidFill>
                    <a:schemeClr val="tx1"/>
                  </a:solidFill>
                  <a:latin typeface="Arial" panose="020B0604020202020204" pitchFamily="34" charset="0"/>
                  <a:ea typeface="MS PGothic" pitchFamily="34" charset="-128"/>
                  <a:cs typeface="Arial" panose="020B0604020202020204" pitchFamily="34" charset="0"/>
                </a:rPr>
                <a:t>start-up</a:t>
              </a:r>
            </a:p>
          </p:txBody>
        </p:sp>
        <p:sp>
          <p:nvSpPr>
            <p:cNvPr id="27" name="Right Arrow 26"/>
            <p:cNvSpPr/>
            <p:nvPr/>
          </p:nvSpPr>
          <p:spPr bwMode="auto">
            <a:xfrm>
              <a:off x="3086895" y="4090050"/>
              <a:ext cx="648072" cy="375450"/>
            </a:xfrm>
            <a:prstGeom prst="rightArrow">
              <a:avLst/>
            </a:prstGeom>
            <a:solidFill>
              <a:srgbClr val="3E6FD2"/>
            </a:solidFill>
            <a:ln>
              <a:noFill/>
            </a:ln>
            <a:effectLst/>
            <a:extLst/>
          </p:spPr>
          <p:txBody>
            <a:bodyPr vert="horz" wrap="square" lIns="91440" tIns="45720" rIns="91440" bIns="45720" numCol="1" rtlCol="0" anchor="ctr" anchorCtr="0" compatLnSpc="1">
              <a:prstTxWarp prst="textNoShape">
                <a:avLst/>
              </a:prstTxWarp>
            </a:bodyPr>
            <a:lstStyle/>
            <a:p>
              <a:pPr marL="2783" defTabSz="801472"/>
              <a:endParaRPr lang="en-GB" sz="1100">
                <a:latin typeface="Arial" panose="020B0604020202020204" pitchFamily="34" charset="0"/>
                <a:cs typeface="Arial" panose="020B0604020202020204" pitchFamily="34" charset="0"/>
              </a:endParaRPr>
            </a:p>
          </p:txBody>
        </p:sp>
        <p:sp>
          <p:nvSpPr>
            <p:cNvPr id="29" name="Right Arrow 28"/>
            <p:cNvSpPr/>
            <p:nvPr/>
          </p:nvSpPr>
          <p:spPr bwMode="auto">
            <a:xfrm>
              <a:off x="6643242" y="4090050"/>
              <a:ext cx="648072" cy="375450"/>
            </a:xfrm>
            <a:prstGeom prst="rightArrow">
              <a:avLst/>
            </a:prstGeom>
            <a:solidFill>
              <a:srgbClr val="3E6FD2"/>
            </a:solidFill>
            <a:ln>
              <a:noFill/>
            </a:ln>
            <a:effectLst/>
            <a:extLst/>
          </p:spPr>
          <p:txBody>
            <a:bodyPr vert="horz" wrap="square" lIns="91440" tIns="45720" rIns="91440" bIns="45720" numCol="1" rtlCol="0" anchor="ctr" anchorCtr="0" compatLnSpc="1">
              <a:prstTxWarp prst="textNoShape">
                <a:avLst/>
              </a:prstTxWarp>
            </a:bodyPr>
            <a:lstStyle/>
            <a:p>
              <a:pPr marL="2783" defTabSz="801472"/>
              <a:endParaRPr lang="en-GB" sz="1100">
                <a:latin typeface="Arial" panose="020B0604020202020204" pitchFamily="34" charset="0"/>
                <a:cs typeface="Arial" panose="020B0604020202020204" pitchFamily="34" charset="0"/>
              </a:endParaRPr>
            </a:p>
          </p:txBody>
        </p:sp>
        <p:sp>
          <p:nvSpPr>
            <p:cNvPr id="26" name="AutoShape 25"/>
            <p:cNvSpPr>
              <a:spLocks noChangeArrowheads="1"/>
            </p:cNvSpPr>
            <p:nvPr/>
          </p:nvSpPr>
          <p:spPr bwMode="auto">
            <a:xfrm>
              <a:off x="8856749" y="4572719"/>
              <a:ext cx="989012" cy="727759"/>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defRPr/>
              </a:pPr>
              <a:r>
                <a:rPr lang="en-US" altLang="en-US" sz="1100" dirty="0">
                  <a:solidFill>
                    <a:schemeClr val="tx1"/>
                  </a:solidFill>
                  <a:latin typeface="Arial" panose="020B0604020202020204" pitchFamily="34" charset="0"/>
                  <a:ea typeface="MS PGothic" pitchFamily="34" charset="-128"/>
                  <a:cs typeface="Arial" panose="020B0604020202020204" pitchFamily="34" charset="0"/>
                </a:rPr>
                <a:t>e.g. loans for R&amp;D project</a:t>
              </a:r>
              <a:endParaRPr lang="en-GB" altLang="en-US" sz="1100"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31" name="AutoShape 25"/>
            <p:cNvSpPr>
              <a:spLocks noChangeArrowheads="1"/>
            </p:cNvSpPr>
            <p:nvPr/>
          </p:nvSpPr>
          <p:spPr bwMode="auto">
            <a:xfrm>
              <a:off x="8856749" y="5645160"/>
              <a:ext cx="989012" cy="727759"/>
            </a:xfrm>
            <a:prstGeom prst="roundRect">
              <a:avLst>
                <a:gd name="adj" fmla="val 0"/>
              </a:avLst>
            </a:prstGeom>
            <a:solidFill>
              <a:schemeClr val="accent3">
                <a:lumMod val="95000"/>
              </a:schemeClr>
            </a:solidFill>
            <a:ln w="19050" algn="ctr">
              <a:noFill/>
              <a:round/>
              <a:headEnd/>
              <a:tailEnd/>
            </a:ln>
          </p:spPr>
          <p:txBody>
            <a:bodyPr lIns="36000" rIns="36000" anchor="ctr"/>
            <a:lstStyle/>
            <a:p>
              <a:pPr algn="ctr">
                <a:defRPr/>
              </a:pPr>
              <a:r>
                <a:rPr lang="en-US" altLang="en-US" sz="1100" dirty="0">
                  <a:solidFill>
                    <a:schemeClr val="tx1"/>
                  </a:solidFill>
                  <a:latin typeface="Arial" panose="020B0604020202020204" pitchFamily="34" charset="0"/>
                  <a:ea typeface="MS PGothic" pitchFamily="34" charset="-128"/>
                  <a:cs typeface="Arial" panose="020B0604020202020204" pitchFamily="34" charset="0"/>
                </a:rPr>
                <a:t>e.g. venture capital for </a:t>
              </a:r>
              <a:br>
                <a:rPr lang="en-US" altLang="en-US" sz="1100" dirty="0">
                  <a:solidFill>
                    <a:schemeClr val="tx1"/>
                  </a:solidFill>
                  <a:latin typeface="Arial" panose="020B0604020202020204" pitchFamily="34" charset="0"/>
                  <a:ea typeface="MS PGothic" pitchFamily="34" charset="-128"/>
                  <a:cs typeface="Arial" panose="020B0604020202020204" pitchFamily="34" charset="0"/>
                </a:rPr>
              </a:br>
              <a:r>
                <a:rPr lang="en-US" altLang="en-US" sz="1100" dirty="0">
                  <a:solidFill>
                    <a:schemeClr val="tx1"/>
                  </a:solidFill>
                  <a:latin typeface="Arial" panose="020B0604020202020204" pitchFamily="34" charset="0"/>
                  <a:ea typeface="MS PGothic" pitchFamily="34" charset="-128"/>
                  <a:cs typeface="Arial" panose="020B0604020202020204" pitchFamily="34" charset="0"/>
                </a:rPr>
                <a:t>a prototype</a:t>
              </a:r>
              <a:endParaRPr lang="en-GB" altLang="en-US" sz="1100"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32" name="Rectangle 32"/>
            <p:cNvSpPr>
              <a:spLocks noChangeArrowheads="1"/>
            </p:cNvSpPr>
            <p:nvPr/>
          </p:nvSpPr>
          <p:spPr bwMode="auto">
            <a:xfrm>
              <a:off x="2713396" y="2489130"/>
              <a:ext cx="1268621" cy="122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n-US" altLang="en-US" sz="1200" b="1" dirty="0">
                  <a:solidFill>
                    <a:srgbClr val="2D5EC1"/>
                  </a:solidFill>
                  <a:latin typeface="Arial" pitchFamily="34" charset="0"/>
                  <a:ea typeface="MS PGothic" pitchFamily="34" charset="-128"/>
                  <a:cs typeface="Arial" pitchFamily="34" charset="0"/>
                </a:rPr>
                <a:t>The Fund serves as credit protection for new EIF activities</a:t>
              </a:r>
              <a:endParaRPr lang="en-GB" altLang="en-US" sz="1200" b="1" dirty="0">
                <a:solidFill>
                  <a:srgbClr val="2D5EC1"/>
                </a:solidFill>
                <a:latin typeface="Arial" pitchFamily="34" charset="0"/>
                <a:ea typeface="MS PGothic" pitchFamily="34" charset="-128"/>
                <a:cs typeface="Arial" pitchFamily="34" charset="0"/>
              </a:endParaRPr>
            </a:p>
          </p:txBody>
        </p:sp>
        <p:sp>
          <p:nvSpPr>
            <p:cNvPr id="33" name="Rectangle 2"/>
            <p:cNvSpPr>
              <a:spLocks noChangeArrowheads="1"/>
            </p:cNvSpPr>
            <p:nvPr/>
          </p:nvSpPr>
          <p:spPr bwMode="auto">
            <a:xfrm>
              <a:off x="6344131" y="2489130"/>
              <a:ext cx="1101327" cy="101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n-GB" altLang="en-US" sz="1200" b="1" dirty="0">
                  <a:solidFill>
                    <a:srgbClr val="2D5EC1"/>
                  </a:solidFill>
                  <a:latin typeface="Arial" panose="020B0604020202020204" pitchFamily="34" charset="0"/>
                  <a:ea typeface="MS PGothic" pitchFamily="34" charset="-128"/>
                  <a:cs typeface="Arial" pitchFamily="34" charset="0"/>
                </a:rPr>
                <a:t>Other investors join in on </a:t>
              </a:r>
              <a:br>
                <a:rPr lang="en-GB" altLang="en-US" sz="1200" b="1" dirty="0">
                  <a:solidFill>
                    <a:srgbClr val="2D5EC1"/>
                  </a:solidFill>
                  <a:latin typeface="Arial" panose="020B0604020202020204" pitchFamily="34" charset="0"/>
                  <a:ea typeface="MS PGothic" pitchFamily="34" charset="-128"/>
                  <a:cs typeface="Arial" pitchFamily="34" charset="0"/>
                </a:rPr>
              </a:br>
              <a:r>
                <a:rPr lang="en-GB" altLang="en-US" sz="1200" b="1" dirty="0">
                  <a:solidFill>
                    <a:srgbClr val="2D5EC1"/>
                  </a:solidFill>
                  <a:latin typeface="Arial" panose="020B0604020202020204" pitchFamily="34" charset="0"/>
                  <a:ea typeface="MS PGothic" pitchFamily="34" charset="-128"/>
                  <a:cs typeface="Arial" pitchFamily="34" charset="0"/>
                </a:rPr>
                <a:t>a project basis </a:t>
              </a:r>
            </a:p>
          </p:txBody>
        </p:sp>
      </p:grpSp>
    </p:spTree>
    <p:extLst>
      <p:ext uri="{BB962C8B-B14F-4D97-AF65-F5344CB8AC3E}">
        <p14:creationId xmlns:p14="http://schemas.microsoft.com/office/powerpoint/2010/main" val="1074953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4931" y="1672563"/>
            <a:ext cx="8250988" cy="758039"/>
          </a:xfrm>
          <a:prstGeom prst="rect">
            <a:avLst/>
          </a:prstGeom>
        </p:spPr>
        <p:txBody>
          <a:bodyPr wrap="square" lIns="80147" tIns="40074" rIns="80147" bIns="40074">
            <a:spAutoFit/>
          </a:bodyPr>
          <a:lstStyle/>
          <a:p>
            <a:pPr>
              <a:spcBef>
                <a:spcPts val="526"/>
              </a:spcBef>
            </a:pPr>
            <a:endParaRPr lang="fr-BE" sz="2200" u="sng" dirty="0">
              <a:solidFill>
                <a:srgbClr val="002060"/>
              </a:solidFill>
            </a:endParaRPr>
          </a:p>
          <a:p>
            <a:r>
              <a:rPr lang="fr-BE" sz="2200" dirty="0" smtClean="0">
                <a:solidFill>
                  <a:schemeClr val="tx1"/>
                </a:solidFill>
              </a:rPr>
              <a:t> </a:t>
            </a:r>
            <a:endParaRPr lang="en-GB" sz="2200" dirty="0">
              <a:solidFill>
                <a:schemeClr val="tx1"/>
              </a:solidFill>
            </a:endParaRPr>
          </a:p>
        </p:txBody>
      </p:sp>
      <p:sp>
        <p:nvSpPr>
          <p:cNvPr id="2" name="TextBox 1"/>
          <p:cNvSpPr txBox="1"/>
          <p:nvPr/>
        </p:nvSpPr>
        <p:spPr>
          <a:xfrm>
            <a:off x="281488" y="908720"/>
            <a:ext cx="8743584" cy="511818"/>
          </a:xfrm>
          <a:prstGeom prst="rect">
            <a:avLst/>
          </a:prstGeom>
          <a:noFill/>
        </p:spPr>
        <p:txBody>
          <a:bodyPr wrap="square" lIns="80147" tIns="40074" rIns="80147" bIns="40074" rtlCol="0">
            <a:spAutoFit/>
          </a:bodyPr>
          <a:lstStyle/>
          <a:p>
            <a:r>
              <a:rPr lang="en-GB" sz="2800" b="1" dirty="0" smtClean="0">
                <a:solidFill>
                  <a:srgbClr val="FFFF00"/>
                </a:solidFill>
                <a:effectLst>
                  <a:outerShdw blurRad="38100" dist="38100" dir="2700000" algn="tl">
                    <a:srgbClr val="000000">
                      <a:alpha val="43137"/>
                    </a:srgbClr>
                  </a:outerShdw>
                </a:effectLst>
              </a:rPr>
              <a:t>EIF signatures Apr-Oct 2015</a:t>
            </a:r>
            <a:endParaRPr lang="en-GB" sz="2800" b="1" dirty="0">
              <a:solidFill>
                <a:srgbClr val="FFFF00"/>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225446152"/>
              </p:ext>
            </p:extLst>
          </p:nvPr>
        </p:nvGraphicFramePr>
        <p:xfrm>
          <a:off x="438161" y="1844824"/>
          <a:ext cx="8430238" cy="1483360"/>
        </p:xfrm>
        <a:graphic>
          <a:graphicData uri="http://schemas.openxmlformats.org/drawingml/2006/table">
            <a:tbl>
              <a:tblPr firstRow="1" bandRow="1">
                <a:tableStyleId>{5C22544A-7EE6-4342-B048-85BDC9FD1C3A}</a:tableStyleId>
              </a:tblPr>
              <a:tblGrid>
                <a:gridCol w="2693679"/>
                <a:gridCol w="1368152"/>
                <a:gridCol w="1224136"/>
                <a:gridCol w="3144271"/>
              </a:tblGrid>
              <a:tr h="370840">
                <a:tc>
                  <a:txBody>
                    <a:bodyPr/>
                    <a:lstStyle/>
                    <a:p>
                      <a:r>
                        <a:rPr lang="fr-BE" sz="1100" dirty="0" smtClean="0">
                          <a:solidFill>
                            <a:srgbClr val="0033CC"/>
                          </a:solidFill>
                        </a:rPr>
                        <a:t>Project</a:t>
                      </a:r>
                      <a:endParaRPr lang="en-GB" sz="1100" dirty="0">
                        <a:solidFill>
                          <a:srgbClr val="0033CC"/>
                        </a:solidFill>
                      </a:endParaRPr>
                    </a:p>
                  </a:txBody>
                  <a:tcPr/>
                </a:tc>
                <a:tc>
                  <a:txBody>
                    <a:bodyPr/>
                    <a:lstStyle/>
                    <a:p>
                      <a:r>
                        <a:rPr lang="fr-BE" sz="1100" dirty="0" smtClean="0">
                          <a:solidFill>
                            <a:srgbClr val="0033CC"/>
                          </a:solidFill>
                        </a:rPr>
                        <a:t> # transactions</a:t>
                      </a:r>
                      <a:endParaRPr lang="en-GB" sz="1100" dirty="0">
                        <a:solidFill>
                          <a:srgbClr val="0033CC"/>
                        </a:solidFill>
                      </a:endParaRPr>
                    </a:p>
                  </a:txBody>
                  <a:tcPr/>
                </a:tc>
                <a:tc>
                  <a:txBody>
                    <a:bodyPr/>
                    <a:lstStyle/>
                    <a:p>
                      <a:r>
                        <a:rPr lang="fr-BE" sz="1100" dirty="0" err="1" smtClean="0">
                          <a:solidFill>
                            <a:srgbClr val="0033CC"/>
                          </a:solidFill>
                        </a:rPr>
                        <a:t>Investment</a:t>
                      </a:r>
                      <a:r>
                        <a:rPr lang="fr-BE" sz="1100" dirty="0" smtClean="0">
                          <a:solidFill>
                            <a:srgbClr val="0033CC"/>
                          </a:solidFill>
                        </a:rPr>
                        <a:t> </a:t>
                      </a:r>
                      <a:r>
                        <a:rPr lang="fr-BE" sz="1100" dirty="0" err="1" smtClean="0">
                          <a:solidFill>
                            <a:srgbClr val="0033CC"/>
                          </a:solidFill>
                        </a:rPr>
                        <a:t>triggered</a:t>
                      </a:r>
                      <a:r>
                        <a:rPr lang="fr-BE" sz="1100" dirty="0" smtClean="0">
                          <a:solidFill>
                            <a:srgbClr val="0033CC"/>
                          </a:solidFill>
                        </a:rPr>
                        <a:t> (est.)</a:t>
                      </a:r>
                      <a:endParaRPr lang="en-GB" sz="1100" dirty="0">
                        <a:solidFill>
                          <a:srgbClr val="0033CC"/>
                        </a:solidFill>
                      </a:endParaRPr>
                    </a:p>
                  </a:txBody>
                  <a:tcPr/>
                </a:tc>
                <a:tc>
                  <a:txBody>
                    <a:bodyPr/>
                    <a:lstStyle/>
                    <a:p>
                      <a:r>
                        <a:rPr lang="fr-BE" sz="1100" dirty="0" smtClean="0">
                          <a:solidFill>
                            <a:srgbClr val="0033CC"/>
                          </a:solidFill>
                        </a:rPr>
                        <a:t>EFSI </a:t>
                      </a:r>
                      <a:r>
                        <a:rPr lang="fr-BE" sz="1100" dirty="0" err="1" smtClean="0">
                          <a:solidFill>
                            <a:srgbClr val="0033CC"/>
                          </a:solidFill>
                        </a:rPr>
                        <a:t>financing</a:t>
                      </a:r>
                      <a:r>
                        <a:rPr lang="fr-BE" sz="1100" baseline="0" dirty="0" smtClean="0">
                          <a:solidFill>
                            <a:srgbClr val="0033CC"/>
                          </a:solidFill>
                        </a:rPr>
                        <a:t> </a:t>
                      </a:r>
                      <a:r>
                        <a:rPr lang="fr-BE" sz="1100" baseline="0" dirty="0" err="1" smtClean="0">
                          <a:solidFill>
                            <a:srgbClr val="0033CC"/>
                          </a:solidFill>
                        </a:rPr>
                        <a:t>commitment</a:t>
                      </a:r>
                      <a:endParaRPr lang="en-GB" sz="1100" dirty="0">
                        <a:solidFill>
                          <a:srgbClr val="0033CC"/>
                        </a:solidFill>
                      </a:endParaRPr>
                    </a:p>
                  </a:txBody>
                  <a:tcPr/>
                </a:tc>
              </a:tr>
              <a:tr h="198395">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1100" kern="1200" dirty="0" smtClean="0">
                          <a:solidFill>
                            <a:srgbClr val="0033CC"/>
                          </a:solidFill>
                          <a:latin typeface="+mn-lt"/>
                          <a:ea typeface="+mn-ea"/>
                          <a:cs typeface="+mn-cs"/>
                        </a:rPr>
                        <a:t>EIF </a:t>
                      </a:r>
                      <a:r>
                        <a:rPr lang="fr-BE" sz="1100" kern="1200" dirty="0" err="1" smtClean="0">
                          <a:solidFill>
                            <a:srgbClr val="0033CC"/>
                          </a:solidFill>
                          <a:latin typeface="+mn-lt"/>
                          <a:ea typeface="+mn-ea"/>
                          <a:cs typeface="+mn-cs"/>
                        </a:rPr>
                        <a:t>risk</a:t>
                      </a:r>
                      <a:r>
                        <a:rPr lang="fr-BE" sz="1100" kern="1200" dirty="0" smtClean="0">
                          <a:solidFill>
                            <a:srgbClr val="0033CC"/>
                          </a:solidFill>
                          <a:latin typeface="+mn-lt"/>
                          <a:ea typeface="+mn-ea"/>
                          <a:cs typeface="+mn-cs"/>
                        </a:rPr>
                        <a:t> capital</a:t>
                      </a:r>
                      <a:endParaRPr lang="en-GB" sz="1100" kern="1200" dirty="0">
                        <a:solidFill>
                          <a:srgbClr val="0033CC"/>
                        </a:solidFill>
                        <a:latin typeface="+mn-lt"/>
                        <a:ea typeface="+mn-ea"/>
                        <a:cs typeface="+mn-cs"/>
                      </a:endParaRPr>
                    </a:p>
                  </a:txBody>
                  <a:tcPr/>
                </a:tc>
                <a:tc>
                  <a:txBody>
                    <a:bodyPr/>
                    <a:lstStyle/>
                    <a:p>
                      <a:pPr marL="0" algn="l" defTabSz="914239" rtl="0" eaLnBrk="1" latinLnBrk="0" hangingPunct="1"/>
                      <a:r>
                        <a:rPr lang="fr-BE" sz="1100" kern="1200" dirty="0" smtClean="0">
                          <a:solidFill>
                            <a:srgbClr val="0033CC"/>
                          </a:solidFill>
                          <a:latin typeface="+mn-lt"/>
                          <a:ea typeface="+mn-ea"/>
                          <a:cs typeface="+mn-cs"/>
                        </a:rPr>
                        <a:t>31</a:t>
                      </a:r>
                      <a:endParaRPr lang="en-GB" sz="1100" kern="1200" dirty="0">
                        <a:solidFill>
                          <a:srgbClr val="0033CC"/>
                        </a:solidFill>
                        <a:latin typeface="+mn-lt"/>
                        <a:ea typeface="+mn-ea"/>
                        <a:cs typeface="+mn-cs"/>
                      </a:endParaRPr>
                    </a:p>
                  </a:txBody>
                  <a:tcPr/>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fr-BE" sz="1100" kern="1200" dirty="0" smtClean="0">
                          <a:solidFill>
                            <a:srgbClr val="0033CC"/>
                          </a:solidFill>
                          <a:latin typeface="+mn-lt"/>
                          <a:ea typeface="+mn-ea"/>
                          <a:cs typeface="+mn-cs"/>
                        </a:rPr>
                        <a:t>€ 10,598m</a:t>
                      </a:r>
                    </a:p>
                  </a:txBody>
                  <a:tcPr/>
                </a:tc>
                <a:tc>
                  <a:txBody>
                    <a:bodyPr/>
                    <a:lstStyle/>
                    <a:p>
                      <a:pPr marL="0" algn="l" defTabSz="914239" rtl="0" eaLnBrk="1" latinLnBrk="0" hangingPunct="1"/>
                      <a:r>
                        <a:rPr lang="fr-BE" sz="1100" kern="1200" dirty="0" smtClean="0">
                          <a:solidFill>
                            <a:srgbClr val="0033CC"/>
                          </a:solidFill>
                          <a:latin typeface="+mn-lt"/>
                          <a:ea typeface="+mn-ea"/>
                          <a:cs typeface="+mn-cs"/>
                        </a:rPr>
                        <a:t>€ 953m</a:t>
                      </a:r>
                      <a:endParaRPr lang="en-GB" sz="1100" kern="1200" dirty="0">
                        <a:solidFill>
                          <a:srgbClr val="0033CC"/>
                        </a:solidFill>
                        <a:latin typeface="+mn-lt"/>
                        <a:ea typeface="+mn-ea"/>
                        <a:cs typeface="+mn-cs"/>
                      </a:endParaRPr>
                    </a:p>
                  </a:txBody>
                  <a:tcPr/>
                </a:tc>
              </a:tr>
              <a:tr h="129912">
                <a:tc>
                  <a:txBody>
                    <a:bodyPr/>
                    <a:lstStyle/>
                    <a:p>
                      <a:r>
                        <a:rPr lang="en-US" sz="1100" dirty="0" smtClean="0">
                          <a:solidFill>
                            <a:srgbClr val="0033CC"/>
                          </a:solidFill>
                        </a:rPr>
                        <a:t>EIF guarantees for SMEs portfolios</a:t>
                      </a:r>
                      <a:endParaRPr lang="en-GB" sz="1100" dirty="0">
                        <a:solidFill>
                          <a:srgbClr val="0033CC"/>
                        </a:solidFill>
                      </a:endParaRPr>
                    </a:p>
                  </a:txBody>
                  <a:tcPr/>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1100" dirty="0" smtClean="0">
                          <a:solidFill>
                            <a:srgbClr val="0033CC"/>
                          </a:solidFill>
                        </a:rPr>
                        <a:t>23</a:t>
                      </a:r>
                    </a:p>
                  </a:txBody>
                  <a:tcPr/>
                </a:tc>
                <a:tc>
                  <a:txBody>
                    <a:bodyPr/>
                    <a:lstStyle/>
                    <a:p>
                      <a:r>
                        <a:rPr lang="fr-BE" sz="1100" dirty="0" smtClean="0">
                          <a:solidFill>
                            <a:srgbClr val="0033CC"/>
                          </a:solidFill>
                        </a:rPr>
                        <a:t>€ 6,989</a:t>
                      </a:r>
                      <a:r>
                        <a:rPr lang="en-US" sz="1100" dirty="0" smtClean="0">
                          <a:solidFill>
                            <a:srgbClr val="0033CC"/>
                          </a:solidFill>
                        </a:rPr>
                        <a:t>m</a:t>
                      </a:r>
                      <a:endParaRPr lang="en-GB" sz="1100" dirty="0">
                        <a:solidFill>
                          <a:srgbClr val="0033CC"/>
                        </a:solidFill>
                      </a:endParaRPr>
                    </a:p>
                  </a:txBody>
                  <a:tcPr/>
                </a:tc>
                <a:tc>
                  <a:txBody>
                    <a:bodyPr/>
                    <a:lstStyle/>
                    <a:p>
                      <a:r>
                        <a:rPr lang="fr-BE" sz="1100" dirty="0" smtClean="0">
                          <a:solidFill>
                            <a:srgbClr val="0033CC"/>
                          </a:solidFill>
                        </a:rPr>
                        <a:t>€ 292m</a:t>
                      </a:r>
                      <a:endParaRPr lang="en-GB" sz="1100" dirty="0">
                        <a:solidFill>
                          <a:srgbClr val="0033CC"/>
                        </a:solidFill>
                      </a:endParaRPr>
                    </a:p>
                  </a:txBody>
                  <a:tcPr/>
                </a:tc>
              </a:tr>
              <a:tr h="370840">
                <a:tc>
                  <a:txBody>
                    <a:bodyPr/>
                    <a:lstStyle/>
                    <a:p>
                      <a:pPr marL="0" algn="l" defTabSz="914239" rtl="0" eaLnBrk="1" latinLnBrk="0" hangingPunct="1"/>
                      <a:r>
                        <a:rPr lang="fr-BE" sz="1100" b="1" kern="1200" dirty="0" smtClean="0">
                          <a:solidFill>
                            <a:srgbClr val="0033CC"/>
                          </a:solidFill>
                          <a:latin typeface="+mn-lt"/>
                          <a:ea typeface="+mn-ea"/>
                          <a:cs typeface="+mn-cs"/>
                        </a:rPr>
                        <a:t>TOTAL</a:t>
                      </a:r>
                      <a:endParaRPr lang="en-GB" sz="1100" b="1" kern="1200" dirty="0">
                        <a:solidFill>
                          <a:srgbClr val="0033CC"/>
                        </a:solidFill>
                        <a:latin typeface="+mn-lt"/>
                        <a:ea typeface="+mn-ea"/>
                        <a:cs typeface="+mn-cs"/>
                      </a:endParaRPr>
                    </a:p>
                  </a:txBody>
                  <a:tcPr>
                    <a:solidFill>
                      <a:schemeClr val="accent5">
                        <a:lumMod val="90000"/>
                      </a:schemeClr>
                    </a:solidFill>
                  </a:tcPr>
                </a:tc>
                <a:tc>
                  <a:txBody>
                    <a:bodyPr/>
                    <a:lstStyle/>
                    <a:p>
                      <a:pPr marL="0" marR="0" indent="0" algn="l" defTabSz="914239" rtl="0" eaLnBrk="1" fontAlgn="auto" latinLnBrk="0" hangingPunct="1">
                        <a:lnSpc>
                          <a:spcPct val="100000"/>
                        </a:lnSpc>
                        <a:spcBef>
                          <a:spcPts val="0"/>
                        </a:spcBef>
                        <a:spcAft>
                          <a:spcPts val="0"/>
                        </a:spcAft>
                        <a:buClrTx/>
                        <a:buSzTx/>
                        <a:buFontTx/>
                        <a:buNone/>
                        <a:tabLst/>
                        <a:defRPr/>
                      </a:pPr>
                      <a:r>
                        <a:rPr lang="en-US" sz="1100" b="1" kern="1200" dirty="0" smtClean="0">
                          <a:solidFill>
                            <a:srgbClr val="0033CC"/>
                          </a:solidFill>
                          <a:latin typeface="+mn-lt"/>
                          <a:ea typeface="+mn-ea"/>
                          <a:cs typeface="+mn-cs"/>
                        </a:rPr>
                        <a:t>54</a:t>
                      </a:r>
                    </a:p>
                  </a:txBody>
                  <a:tcPr>
                    <a:solidFill>
                      <a:schemeClr val="accent5">
                        <a:lumMod val="90000"/>
                      </a:schemeClr>
                    </a:solidFill>
                  </a:tcPr>
                </a:tc>
                <a:tc>
                  <a:txBody>
                    <a:bodyPr/>
                    <a:lstStyle/>
                    <a:p>
                      <a:pPr marL="0" algn="l" defTabSz="914239" rtl="0" eaLnBrk="1" latinLnBrk="0" hangingPunct="1"/>
                      <a:r>
                        <a:rPr lang="fr-BE" sz="1100" b="1" kern="1200" dirty="0" smtClean="0">
                          <a:solidFill>
                            <a:srgbClr val="0033CC"/>
                          </a:solidFill>
                          <a:latin typeface="+mn-lt"/>
                          <a:ea typeface="+mn-ea"/>
                          <a:cs typeface="+mn-cs"/>
                        </a:rPr>
                        <a:t>€ 17,587m</a:t>
                      </a:r>
                      <a:endParaRPr lang="en-GB" sz="1100" b="1" kern="1200" dirty="0">
                        <a:solidFill>
                          <a:srgbClr val="0033CC"/>
                        </a:solidFill>
                        <a:latin typeface="+mn-lt"/>
                        <a:ea typeface="+mn-ea"/>
                        <a:cs typeface="+mn-cs"/>
                      </a:endParaRPr>
                    </a:p>
                  </a:txBody>
                  <a:tcPr>
                    <a:solidFill>
                      <a:schemeClr val="accent5">
                        <a:lumMod val="90000"/>
                      </a:schemeClr>
                    </a:solidFill>
                  </a:tcPr>
                </a:tc>
                <a:tc>
                  <a:txBody>
                    <a:bodyPr/>
                    <a:lstStyle/>
                    <a:p>
                      <a:pPr marL="0" algn="l" defTabSz="914239" rtl="0" eaLnBrk="1" latinLnBrk="0" hangingPunct="1"/>
                      <a:r>
                        <a:rPr lang="fr-BE" sz="1100" b="1" kern="1200" dirty="0" smtClean="0">
                          <a:solidFill>
                            <a:srgbClr val="0033CC"/>
                          </a:solidFill>
                          <a:latin typeface="+mn-lt"/>
                          <a:ea typeface="+mn-ea"/>
                          <a:cs typeface="+mn-cs"/>
                        </a:rPr>
                        <a:t>€ 1,245m</a:t>
                      </a:r>
                      <a:endParaRPr lang="en-GB" sz="1100" b="1" kern="1200" dirty="0">
                        <a:solidFill>
                          <a:srgbClr val="0033CC"/>
                        </a:solidFill>
                        <a:latin typeface="+mn-lt"/>
                        <a:ea typeface="+mn-ea"/>
                        <a:cs typeface="+mn-cs"/>
                      </a:endParaRPr>
                    </a:p>
                  </a:txBody>
                  <a:tcPr>
                    <a:solidFill>
                      <a:schemeClr val="accent5">
                        <a:lumMod val="90000"/>
                      </a:schemeClr>
                    </a:solidFill>
                  </a:tcPr>
                </a:tc>
              </a:tr>
            </a:tbl>
          </a:graphicData>
        </a:graphic>
      </p:graphicFrame>
      <p:sp>
        <p:nvSpPr>
          <p:cNvPr id="5" name="Rectangle 4"/>
          <p:cNvSpPr/>
          <p:nvPr/>
        </p:nvSpPr>
        <p:spPr>
          <a:xfrm>
            <a:off x="467544" y="3434924"/>
            <a:ext cx="8352928" cy="1200329"/>
          </a:xfrm>
          <a:prstGeom prst="rect">
            <a:avLst/>
          </a:prstGeom>
        </p:spPr>
        <p:txBody>
          <a:bodyPr wrap="square">
            <a:spAutoFit/>
          </a:bodyPr>
          <a:lstStyle/>
          <a:p>
            <a:endParaRPr lang="en-US" dirty="0" smtClean="0"/>
          </a:p>
          <a:p>
            <a:r>
              <a:rPr lang="en-US" dirty="0" smtClean="0"/>
              <a:t>in 11 </a:t>
            </a:r>
            <a:r>
              <a:rPr lang="en-US" dirty="0"/>
              <a:t>countries of </a:t>
            </a:r>
            <a:r>
              <a:rPr lang="en-US" dirty="0" smtClean="0"/>
              <a:t>EU-28: Belgium, Bulgaria</a:t>
            </a:r>
            <a:r>
              <a:rPr lang="en-US" dirty="0"/>
              <a:t>, Czech Republic, France, Germany, Italy, Luxembourg, Netherlands, Poland, Portugal, </a:t>
            </a:r>
            <a:r>
              <a:rPr lang="en-US" dirty="0" smtClean="0"/>
              <a:t>UK.</a:t>
            </a:r>
          </a:p>
          <a:p>
            <a:endParaRPr lang="en-US" dirty="0"/>
          </a:p>
          <a:p>
            <a:r>
              <a:rPr lang="en-GB" dirty="0"/>
              <a:t>Some </a:t>
            </a:r>
            <a:r>
              <a:rPr lang="en-GB" dirty="0" smtClean="0"/>
              <a:t>65 </a:t>
            </a:r>
            <a:r>
              <a:rPr lang="en-GB" dirty="0"/>
              <a:t>000 SMEs and Midcaps are expected to </a:t>
            </a:r>
            <a:r>
              <a:rPr lang="en-GB" dirty="0" smtClean="0"/>
              <a:t>benefit from enhanced access to finance.</a:t>
            </a:r>
            <a:endParaRPr lang="en-US" dirty="0" smtClean="0"/>
          </a:p>
          <a:p>
            <a:endParaRPr lang="en-US" dirty="0"/>
          </a:p>
        </p:txBody>
      </p:sp>
    </p:spTree>
    <p:extLst>
      <p:ext uri="{BB962C8B-B14F-4D97-AF65-F5344CB8AC3E}">
        <p14:creationId xmlns:p14="http://schemas.microsoft.com/office/powerpoint/2010/main" val="35672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213" y="836259"/>
            <a:ext cx="9164325"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err="1" smtClean="0">
                <a:solidFill>
                  <a:srgbClr val="FFFF00"/>
                </a:solidFill>
                <a:cs typeface="Arial" panose="020B0604020202020204" pitchFamily="34" charset="0"/>
              </a:rPr>
              <a:t>Example</a:t>
            </a:r>
            <a:r>
              <a:rPr lang="fr-BE" sz="2800" b="1" kern="0" dirty="0" smtClean="0">
                <a:solidFill>
                  <a:srgbClr val="FFFF00"/>
                </a:solidFill>
                <a:cs typeface="Arial" panose="020B0604020202020204" pitchFamily="34" charset="0"/>
              </a:rPr>
              <a:t> of EFSI-</a:t>
            </a:r>
            <a:r>
              <a:rPr lang="fr-BE" sz="2800" b="1" kern="0" dirty="0" err="1" smtClean="0">
                <a:solidFill>
                  <a:srgbClr val="FFFF00"/>
                </a:solidFill>
                <a:cs typeface="Arial" panose="020B0604020202020204" pitchFamily="34" charset="0"/>
              </a:rPr>
              <a:t>backed</a:t>
            </a:r>
            <a:r>
              <a:rPr lang="fr-BE" sz="2800" b="1" kern="0" dirty="0" smtClean="0">
                <a:solidFill>
                  <a:srgbClr val="FFFF00"/>
                </a:solidFill>
                <a:cs typeface="Arial" panose="020B0604020202020204" pitchFamily="34" charset="0"/>
              </a:rPr>
              <a:t> </a:t>
            </a:r>
            <a:r>
              <a:rPr lang="fr-BE" sz="2800" b="1" kern="0" dirty="0" err="1" smtClean="0">
                <a:solidFill>
                  <a:srgbClr val="FFFF00"/>
                </a:solidFill>
                <a:cs typeface="Arial" panose="020B0604020202020204" pitchFamily="34" charset="0"/>
              </a:rPr>
              <a:t>EIF</a:t>
            </a:r>
            <a:r>
              <a:rPr lang="fr-BE" sz="2800" b="1" kern="0" dirty="0" smtClean="0">
                <a:solidFill>
                  <a:srgbClr val="FFFF00"/>
                </a:solidFill>
                <a:cs typeface="Arial" panose="020B0604020202020204" pitchFamily="34" charset="0"/>
              </a:rPr>
              <a:t> </a:t>
            </a:r>
            <a:r>
              <a:rPr lang="fr-BE" sz="2800" b="1" kern="0" dirty="0" err="1" smtClean="0">
                <a:solidFill>
                  <a:srgbClr val="FFFF00"/>
                </a:solidFill>
                <a:cs typeface="Arial" panose="020B0604020202020204" pitchFamily="34" charset="0"/>
              </a:rPr>
              <a:t>operation</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4" name="Rectangle 3"/>
          <p:cNvSpPr/>
          <p:nvPr/>
        </p:nvSpPr>
        <p:spPr>
          <a:xfrm>
            <a:off x="287524" y="1877337"/>
            <a:ext cx="8568952" cy="4431983"/>
          </a:xfrm>
          <a:prstGeom prst="rect">
            <a:avLst/>
          </a:prstGeom>
        </p:spPr>
        <p:txBody>
          <a:bodyPr wrap="square">
            <a:spAutoFit/>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6394" indent="-55658" algn="l" rtl="0" fontAlgn="base">
              <a:spcBef>
                <a:spcPct val="0"/>
              </a:spcBef>
              <a:spcAft>
                <a:spcPct val="0"/>
              </a:spcAft>
              <a:defRPr sz="1200" kern="1200">
                <a:solidFill>
                  <a:srgbClr val="0F5494"/>
                </a:solidFill>
                <a:latin typeface="Verdana" pitchFamily="34" charset="0"/>
                <a:ea typeface="+mn-ea"/>
                <a:cs typeface="+mn-cs"/>
              </a:defRPr>
            </a:lvl2pPr>
            <a:lvl3pPr marL="914179" indent="-112707" algn="l" rtl="0" fontAlgn="base">
              <a:spcBef>
                <a:spcPct val="0"/>
              </a:spcBef>
              <a:spcAft>
                <a:spcPct val="0"/>
              </a:spcAft>
              <a:defRPr sz="1200" kern="1200">
                <a:solidFill>
                  <a:srgbClr val="0F5494"/>
                </a:solidFill>
                <a:latin typeface="Verdana" pitchFamily="34" charset="0"/>
                <a:ea typeface="+mn-ea"/>
                <a:cs typeface="+mn-cs"/>
              </a:defRPr>
            </a:lvl3pPr>
            <a:lvl4pPr marL="1370573" indent="-168365" algn="l" rtl="0" fontAlgn="base">
              <a:spcBef>
                <a:spcPct val="0"/>
              </a:spcBef>
              <a:spcAft>
                <a:spcPct val="0"/>
              </a:spcAft>
              <a:defRPr sz="1200" kern="1200">
                <a:solidFill>
                  <a:srgbClr val="0F5494"/>
                </a:solidFill>
                <a:latin typeface="Verdana" pitchFamily="34" charset="0"/>
                <a:ea typeface="+mn-ea"/>
                <a:cs typeface="+mn-cs"/>
              </a:defRPr>
            </a:lvl4pPr>
            <a:lvl5pPr marL="1828357" indent="-225414" algn="l" rtl="0" fontAlgn="base">
              <a:spcBef>
                <a:spcPct val="0"/>
              </a:spcBef>
              <a:spcAft>
                <a:spcPct val="0"/>
              </a:spcAft>
              <a:defRPr sz="1200" kern="1200">
                <a:solidFill>
                  <a:srgbClr val="0F5494"/>
                </a:solidFill>
                <a:latin typeface="Verdana" pitchFamily="34" charset="0"/>
                <a:ea typeface="+mn-ea"/>
                <a:cs typeface="+mn-cs"/>
              </a:defRPr>
            </a:lvl5pPr>
            <a:lvl6pPr marL="2003679" algn="l" defTabSz="801472" rtl="0" eaLnBrk="1" latinLnBrk="0" hangingPunct="1">
              <a:defRPr sz="1200" kern="1200">
                <a:solidFill>
                  <a:srgbClr val="0F5494"/>
                </a:solidFill>
                <a:latin typeface="Verdana" pitchFamily="34" charset="0"/>
                <a:ea typeface="+mn-ea"/>
                <a:cs typeface="+mn-cs"/>
              </a:defRPr>
            </a:lvl6pPr>
            <a:lvl7pPr marL="2404415" algn="l" defTabSz="801472" rtl="0" eaLnBrk="1" latinLnBrk="0" hangingPunct="1">
              <a:defRPr sz="1200" kern="1200">
                <a:solidFill>
                  <a:srgbClr val="0F5494"/>
                </a:solidFill>
                <a:latin typeface="Verdana" pitchFamily="34" charset="0"/>
                <a:ea typeface="+mn-ea"/>
                <a:cs typeface="+mn-cs"/>
              </a:defRPr>
            </a:lvl7pPr>
            <a:lvl8pPr marL="2805151" algn="l" defTabSz="801472" rtl="0" eaLnBrk="1" latinLnBrk="0" hangingPunct="1">
              <a:defRPr sz="1200" kern="1200">
                <a:solidFill>
                  <a:srgbClr val="0F5494"/>
                </a:solidFill>
                <a:latin typeface="Verdana" pitchFamily="34" charset="0"/>
                <a:ea typeface="+mn-ea"/>
                <a:cs typeface="+mn-cs"/>
              </a:defRPr>
            </a:lvl8pPr>
            <a:lvl9pPr marL="3205886" algn="l" defTabSz="801472" rtl="0" eaLnBrk="1" latinLnBrk="0" hangingPunct="1">
              <a:defRPr sz="1200" kern="1200">
                <a:solidFill>
                  <a:srgbClr val="0F5494"/>
                </a:solidFill>
                <a:latin typeface="Verdana" pitchFamily="34" charset="0"/>
                <a:ea typeface="+mn-ea"/>
                <a:cs typeface="+mn-cs"/>
              </a:defRPr>
            </a:lvl9pPr>
          </a:lstStyle>
          <a:p>
            <a:r>
              <a:rPr lang="en-US" sz="2400" b="1" dirty="0"/>
              <a:t>EIF and </a:t>
            </a:r>
            <a:r>
              <a:rPr lang="en-US" sz="2400" b="1" dirty="0" err="1"/>
              <a:t>bpifrance</a:t>
            </a:r>
            <a:r>
              <a:rPr lang="en-US" sz="2400" b="1" dirty="0"/>
              <a:t> sign first agreement for innovative French companies</a:t>
            </a:r>
            <a:endParaRPr lang="en-US" sz="2400" b="1" dirty="0" smtClean="0"/>
          </a:p>
          <a:p>
            <a:endParaRPr lang="en-US" sz="1800" dirty="0" smtClean="0"/>
          </a:p>
          <a:p>
            <a:r>
              <a:rPr lang="en-US" sz="1800" dirty="0" smtClean="0"/>
              <a:t>The </a:t>
            </a:r>
            <a:r>
              <a:rPr lang="en-US" sz="1800" dirty="0"/>
              <a:t>deal benefits from the support of the European Fund for Strategic Investments (EFSI) through which the Investment Plan for Europe is being deployed by the European Commission and the EIB Group.</a:t>
            </a:r>
          </a:p>
          <a:p>
            <a:endParaRPr lang="en-US" sz="1800" dirty="0"/>
          </a:p>
          <a:p>
            <a:r>
              <a:rPr lang="en-US" sz="1800" dirty="0"/>
              <a:t>Under the agreement, </a:t>
            </a:r>
            <a:r>
              <a:rPr lang="en-US" sz="1800" dirty="0" err="1"/>
              <a:t>bpifrance</a:t>
            </a:r>
            <a:r>
              <a:rPr lang="en-US" sz="1800" dirty="0"/>
              <a:t> will provide finance to innovative companies in France for a total of EUR 420 million over the next two years, allowing EIF to provide a new financing boost for highly innovative businesses under the Horizon 2020 initiative </a:t>
            </a:r>
            <a:r>
              <a:rPr lang="en-US" sz="1800" dirty="0" err="1"/>
              <a:t>InnovFin</a:t>
            </a:r>
            <a:r>
              <a:rPr lang="en-US" sz="1800" dirty="0"/>
              <a:t>, the EU's Finance for Innovators. </a:t>
            </a:r>
            <a:r>
              <a:rPr lang="en-US" sz="1800" dirty="0" err="1"/>
              <a:t>Bpifrance</a:t>
            </a:r>
            <a:r>
              <a:rPr lang="en-US" sz="1800" dirty="0"/>
              <a:t> has recently launched a product called "Prêt </a:t>
            </a:r>
            <a:r>
              <a:rPr lang="en-US" sz="1800" dirty="0" err="1"/>
              <a:t>d'Amorçage</a:t>
            </a:r>
            <a:r>
              <a:rPr lang="en-US" sz="1800" dirty="0"/>
              <a:t> </a:t>
            </a:r>
            <a:r>
              <a:rPr lang="en-US" sz="1800" dirty="0" err="1"/>
              <a:t>investissement</a:t>
            </a:r>
            <a:r>
              <a:rPr lang="en-US" sz="1800" dirty="0"/>
              <a:t>" ("</a:t>
            </a:r>
            <a:r>
              <a:rPr lang="en-US" sz="1800" dirty="0" err="1"/>
              <a:t>PAi</a:t>
            </a:r>
            <a:r>
              <a:rPr lang="en-US" sz="1800" dirty="0"/>
              <a:t>") to address the needs of start-up companies. It will combine this product with the EU guarantee at a 40% guarantee rate</a:t>
            </a:r>
            <a:r>
              <a:rPr lang="en-US" sz="1800" dirty="0" smtClean="0"/>
              <a:t>.</a:t>
            </a:r>
            <a:endParaRPr lang="en-GB" sz="1800" dirty="0"/>
          </a:p>
        </p:txBody>
      </p:sp>
    </p:spTree>
    <p:extLst>
      <p:ext uri="{BB962C8B-B14F-4D97-AF65-F5344CB8AC3E}">
        <p14:creationId xmlns:p14="http://schemas.microsoft.com/office/powerpoint/2010/main" val="1854979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764" y="2155286"/>
            <a:ext cx="8435712" cy="4389803"/>
          </a:xfrm>
          <a:prstGeom prst="rect">
            <a:avLst/>
          </a:prstGeom>
        </p:spPr>
        <p:txBody>
          <a:bodyPr wrap="square" lIns="80147" tIns="40074" rIns="80147" bIns="40074">
            <a:spAutoFit/>
          </a:bodyPr>
          <a:lstStyle/>
          <a:p>
            <a:r>
              <a:rPr lang="en-US" sz="2000" b="1" dirty="0" smtClean="0">
                <a:solidFill>
                  <a:srgbClr val="002060"/>
                </a:solidFill>
              </a:rPr>
              <a:t>Transparency on the investments in Europe</a:t>
            </a:r>
            <a:endParaRPr lang="en-US" sz="2000" b="1" dirty="0">
              <a:solidFill>
                <a:srgbClr val="002060"/>
              </a:solidFill>
            </a:endParaRPr>
          </a:p>
          <a:p>
            <a:endParaRPr lang="en-US" sz="2000" dirty="0">
              <a:solidFill>
                <a:srgbClr val="002060"/>
              </a:solidFill>
            </a:endParaRPr>
          </a:p>
          <a:p>
            <a:pPr marL="400736" indent="-400736">
              <a:buFont typeface="Arial" panose="020B0604020202020204" pitchFamily="34" charset="0"/>
              <a:buChar char="•"/>
            </a:pPr>
            <a:r>
              <a:rPr lang="en-US" sz="2000" dirty="0">
                <a:solidFill>
                  <a:srgbClr val="002060"/>
                </a:solidFill>
              </a:rPr>
              <a:t>European Investment Project </a:t>
            </a:r>
            <a:r>
              <a:rPr lang="en-US" sz="2000" dirty="0" smtClean="0">
                <a:solidFill>
                  <a:srgbClr val="002060"/>
                </a:solidFill>
              </a:rPr>
              <a:t>Portal – any public/private entity</a:t>
            </a:r>
            <a:endParaRPr lang="en-US" sz="2000" dirty="0">
              <a:solidFill>
                <a:srgbClr val="002060"/>
              </a:solidFill>
            </a:endParaRPr>
          </a:p>
          <a:p>
            <a:pPr marL="400736" indent="-400736">
              <a:buFont typeface="Arial" panose="020B0604020202020204" pitchFamily="34" charset="0"/>
              <a:buChar char="•"/>
            </a:pPr>
            <a:r>
              <a:rPr lang="en-US" sz="2000" dirty="0">
                <a:solidFill>
                  <a:srgbClr val="002060"/>
                </a:solidFill>
              </a:rPr>
              <a:t>Matching investment opportunities proposed by project sponsors with investors' interest</a:t>
            </a:r>
          </a:p>
          <a:p>
            <a:endParaRPr lang="en-US" sz="2000" b="1" dirty="0">
              <a:solidFill>
                <a:srgbClr val="002060"/>
              </a:solidFill>
            </a:endParaRPr>
          </a:p>
          <a:p>
            <a:r>
              <a:rPr lang="en-US" sz="2000" b="1" dirty="0">
                <a:solidFill>
                  <a:srgbClr val="002060"/>
                </a:solidFill>
              </a:rPr>
              <a:t>Strengthening advisory services</a:t>
            </a:r>
          </a:p>
          <a:p>
            <a:endParaRPr lang="en-US" sz="2000" dirty="0">
              <a:solidFill>
                <a:srgbClr val="002060"/>
              </a:solidFill>
            </a:endParaRPr>
          </a:p>
          <a:p>
            <a:pPr marL="400736" indent="-400736">
              <a:buFont typeface="Arial" panose="020B0604020202020204" pitchFamily="34" charset="0"/>
              <a:buChar char="•"/>
            </a:pPr>
            <a:r>
              <a:rPr lang="en-US" sz="2000" dirty="0">
                <a:solidFill>
                  <a:srgbClr val="002060"/>
                </a:solidFill>
              </a:rPr>
              <a:t>European Investment Advisory </a:t>
            </a:r>
            <a:r>
              <a:rPr lang="en-US" sz="2000" dirty="0" smtClean="0">
                <a:solidFill>
                  <a:srgbClr val="002060"/>
                </a:solidFill>
              </a:rPr>
              <a:t>Hub (EIAH) – EC/EIB</a:t>
            </a:r>
            <a:endParaRPr lang="en-US" sz="2000" dirty="0">
              <a:solidFill>
                <a:srgbClr val="002060"/>
              </a:solidFill>
            </a:endParaRPr>
          </a:p>
          <a:p>
            <a:pPr marL="400736" indent="-400736">
              <a:buFont typeface="Arial" panose="020B0604020202020204" pitchFamily="34" charset="0"/>
              <a:buChar char="•"/>
            </a:pPr>
            <a:r>
              <a:rPr lang="en-US" sz="2000" dirty="0">
                <a:solidFill>
                  <a:srgbClr val="002060"/>
                </a:solidFill>
              </a:rPr>
              <a:t>Technical assistance</a:t>
            </a:r>
          </a:p>
          <a:p>
            <a:pPr marL="400736" indent="-400736">
              <a:buFont typeface="Arial" panose="020B0604020202020204" pitchFamily="34" charset="0"/>
              <a:buChar char="•"/>
            </a:pPr>
            <a:r>
              <a:rPr lang="en-US" sz="2000" dirty="0">
                <a:solidFill>
                  <a:srgbClr val="002060"/>
                </a:solidFill>
              </a:rPr>
              <a:t>Pooling resources &amp; </a:t>
            </a:r>
            <a:r>
              <a:rPr lang="en-US" sz="2000" dirty="0" smtClean="0">
                <a:solidFill>
                  <a:srgbClr val="002060"/>
                </a:solidFill>
              </a:rPr>
              <a:t>expertise including from MS</a:t>
            </a:r>
            <a:endParaRPr lang="en-US" sz="2000" dirty="0">
              <a:solidFill>
                <a:srgbClr val="002060"/>
              </a:solidFill>
            </a:endParaRPr>
          </a:p>
          <a:p>
            <a:endParaRPr lang="fr-BE" sz="2000" dirty="0">
              <a:solidFill>
                <a:srgbClr val="002060"/>
              </a:solidFill>
            </a:endParaRPr>
          </a:p>
          <a:p>
            <a:r>
              <a:rPr lang="fr-BE" sz="2000" dirty="0">
                <a:solidFill>
                  <a:srgbClr val="002060"/>
                </a:solidFill>
              </a:rPr>
              <a:t> </a:t>
            </a:r>
            <a:endParaRPr lang="en-GB" sz="2000" dirty="0">
              <a:solidFill>
                <a:srgbClr val="002060"/>
              </a:solidFill>
            </a:endParaRPr>
          </a:p>
        </p:txBody>
      </p:sp>
      <p:sp>
        <p:nvSpPr>
          <p:cNvPr id="2" name="TextBox 1"/>
          <p:cNvSpPr txBox="1"/>
          <p:nvPr/>
        </p:nvSpPr>
        <p:spPr>
          <a:xfrm>
            <a:off x="323357" y="476672"/>
            <a:ext cx="8620435" cy="977027"/>
          </a:xfrm>
          <a:prstGeom prst="rect">
            <a:avLst/>
          </a:prstGeom>
          <a:noFill/>
        </p:spPr>
        <p:txBody>
          <a:bodyPr wrap="square" lIns="80147" tIns="40074" rIns="80147" bIns="40074" rtlCol="0">
            <a:spAutoFit/>
          </a:bodyPr>
          <a:lstStyle/>
          <a:p>
            <a:endParaRPr lang="fi-FI" sz="2800" dirty="0">
              <a:solidFill>
                <a:schemeClr val="bg1"/>
              </a:solidFill>
            </a:endParaRPr>
          </a:p>
          <a:p>
            <a:r>
              <a:rPr lang="en-GB" sz="2800" b="1" dirty="0">
                <a:solidFill>
                  <a:srgbClr val="FFFF00"/>
                </a:solidFill>
                <a:effectLst>
                  <a:outerShdw blurRad="38100" dist="38100" dir="2700000" algn="tl">
                    <a:srgbClr val="000000">
                      <a:alpha val="43137"/>
                    </a:srgbClr>
                  </a:outerShdw>
                </a:effectLst>
              </a:rPr>
              <a:t>2. Making finance reach the real economy</a:t>
            </a:r>
            <a:r>
              <a:rPr lang="en-GB" sz="28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225686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356" y="623275"/>
            <a:ext cx="8620435" cy="977027"/>
          </a:xfrm>
          <a:prstGeom prst="rect">
            <a:avLst/>
          </a:prstGeom>
          <a:noFill/>
        </p:spPr>
        <p:txBody>
          <a:bodyPr wrap="square" lIns="80147" tIns="40074" rIns="80147" bIns="40074" rtlCol="0">
            <a:spAutoFit/>
          </a:bodyPr>
          <a:lstStyle/>
          <a:p>
            <a:endParaRPr lang="fi-FI" sz="2800" dirty="0">
              <a:solidFill>
                <a:schemeClr val="bg1"/>
              </a:solidFill>
            </a:endParaRPr>
          </a:p>
          <a:p>
            <a:r>
              <a:rPr lang="en-GB" sz="2800" b="1" dirty="0" smtClean="0">
                <a:solidFill>
                  <a:srgbClr val="FFFF00"/>
                </a:solidFill>
                <a:effectLst>
                  <a:outerShdw blurRad="38100" dist="38100" dir="2700000" algn="tl">
                    <a:srgbClr val="000000">
                      <a:alpha val="43137"/>
                    </a:srgbClr>
                  </a:outerShdw>
                </a:effectLst>
              </a:rPr>
              <a:t>European </a:t>
            </a:r>
            <a:r>
              <a:rPr lang="en-GB" sz="2800" b="1" dirty="0">
                <a:solidFill>
                  <a:srgbClr val="FFFF00"/>
                </a:solidFill>
                <a:effectLst>
                  <a:outerShdw blurRad="38100" dist="38100" dir="2700000" algn="tl">
                    <a:srgbClr val="000000">
                      <a:alpha val="43137"/>
                    </a:srgbClr>
                  </a:outerShdw>
                </a:effectLst>
              </a:rPr>
              <a:t>Investment Project Portal</a:t>
            </a:r>
            <a:endParaRPr lang="en-GB" sz="2800" b="1" dirty="0">
              <a:solidFill>
                <a:schemeClr val="bg1"/>
              </a:solidFill>
              <a:effectLst>
                <a:outerShdw blurRad="38100" dist="38100" dir="2700000" algn="tl">
                  <a:srgbClr val="000000">
                    <a:alpha val="43137"/>
                  </a:srgbClr>
                </a:outerShdw>
              </a:effectLst>
            </a:endParaRPr>
          </a:p>
        </p:txBody>
      </p:sp>
      <p:sp>
        <p:nvSpPr>
          <p:cNvPr id="4" name="Content Placeholder 2"/>
          <p:cNvSpPr txBox="1">
            <a:spLocks/>
          </p:cNvSpPr>
          <p:nvPr/>
        </p:nvSpPr>
        <p:spPr>
          <a:xfrm>
            <a:off x="193747" y="1844824"/>
            <a:ext cx="8750045" cy="4608511"/>
          </a:xfrm>
          <a:prstGeom prst="rect">
            <a:avLst/>
          </a:prstGeom>
        </p:spPr>
        <p:txBody>
          <a:bodyPr lIns="80147" tIns="40074" rIns="80147" bIns="40074"/>
          <a:lstStyle>
            <a:lvl1pPr marL="390525" indent="-390525" algn="l" rtl="0" eaLnBrk="0" fontAlgn="base" hangingPunct="0">
              <a:spcBef>
                <a:spcPct val="20000"/>
              </a:spcBef>
              <a:spcAft>
                <a:spcPct val="0"/>
              </a:spcAft>
              <a:buClr>
                <a:schemeClr val="bg1"/>
              </a:buClr>
              <a:buChar char="•"/>
              <a:defRPr sz="2700" i="1">
                <a:solidFill>
                  <a:srgbClr val="0F5494"/>
                </a:solidFill>
                <a:latin typeface="+mn-lt"/>
                <a:ea typeface="+mn-ea"/>
                <a:cs typeface="+mn-cs"/>
              </a:defRPr>
            </a:lvl1pPr>
            <a:lvl2pPr marL="846138" indent="-325438" algn="l" rtl="0" eaLnBrk="0" fontAlgn="base" hangingPunct="0">
              <a:spcBef>
                <a:spcPct val="20000"/>
              </a:spcBef>
              <a:spcAft>
                <a:spcPct val="0"/>
              </a:spcAft>
              <a:buClr>
                <a:srgbClr val="009FBA"/>
              </a:buClr>
              <a:buChar char="•"/>
              <a:defRPr sz="2300" b="1">
                <a:solidFill>
                  <a:srgbClr val="0F5494"/>
                </a:solidFill>
                <a:latin typeface="+mn-lt"/>
              </a:defRPr>
            </a:lvl2pPr>
            <a:lvl3pPr marL="1303338" indent="-260350" algn="l" rtl="0" eaLnBrk="0" fontAlgn="base" hangingPunct="0">
              <a:spcBef>
                <a:spcPct val="20000"/>
              </a:spcBef>
              <a:spcAft>
                <a:spcPct val="0"/>
              </a:spcAft>
              <a:defRPr sz="1600">
                <a:solidFill>
                  <a:srgbClr val="0F5494"/>
                </a:solidFill>
                <a:latin typeface="+mn-lt"/>
              </a:defRPr>
            </a:lvl3pPr>
            <a:lvl4pPr marL="1824038" indent="-260350" algn="l" rtl="0" eaLnBrk="0" fontAlgn="base" hangingPunct="0">
              <a:spcBef>
                <a:spcPct val="20000"/>
              </a:spcBef>
              <a:spcAft>
                <a:spcPct val="0"/>
              </a:spcAft>
              <a:buChar char="–"/>
              <a:defRPr sz="2300">
                <a:solidFill>
                  <a:schemeClr val="tx1"/>
                </a:solidFill>
                <a:latin typeface="Arial" charset="0"/>
              </a:defRPr>
            </a:lvl4pPr>
            <a:lvl5pPr marL="2346325" indent="-260350" algn="l" rtl="0" eaLnBrk="0" fontAlgn="base" hangingPunct="0">
              <a:spcBef>
                <a:spcPct val="20000"/>
              </a:spcBef>
              <a:spcAft>
                <a:spcPct val="0"/>
              </a:spcAft>
              <a:buChar char="»"/>
              <a:defRPr sz="2300">
                <a:solidFill>
                  <a:schemeClr val="tx1"/>
                </a:solidFill>
                <a:latin typeface="Arial" charset="0"/>
              </a:defRPr>
            </a:lvl5pPr>
            <a:lvl6pPr marL="2868404" indent="-260764" algn="l" rtl="0" eaLnBrk="1" fontAlgn="base" hangingPunct="1">
              <a:spcBef>
                <a:spcPct val="20000"/>
              </a:spcBef>
              <a:spcAft>
                <a:spcPct val="0"/>
              </a:spcAft>
              <a:buChar char="»"/>
              <a:defRPr sz="2300">
                <a:solidFill>
                  <a:schemeClr val="tx1"/>
                </a:solidFill>
                <a:latin typeface="Arial" charset="0"/>
              </a:defRPr>
            </a:lvl6pPr>
            <a:lvl7pPr marL="3389932" indent="-260764" algn="l" rtl="0" eaLnBrk="1" fontAlgn="base" hangingPunct="1">
              <a:spcBef>
                <a:spcPct val="20000"/>
              </a:spcBef>
              <a:spcAft>
                <a:spcPct val="0"/>
              </a:spcAft>
              <a:buChar char="»"/>
              <a:defRPr sz="2300">
                <a:solidFill>
                  <a:schemeClr val="tx1"/>
                </a:solidFill>
                <a:latin typeface="Arial" charset="0"/>
              </a:defRPr>
            </a:lvl7pPr>
            <a:lvl8pPr marL="3911460" indent="-260764" algn="l" rtl="0" eaLnBrk="1" fontAlgn="base" hangingPunct="1">
              <a:spcBef>
                <a:spcPct val="20000"/>
              </a:spcBef>
              <a:spcAft>
                <a:spcPct val="0"/>
              </a:spcAft>
              <a:buChar char="»"/>
              <a:defRPr sz="2300">
                <a:solidFill>
                  <a:schemeClr val="tx1"/>
                </a:solidFill>
                <a:latin typeface="Arial" charset="0"/>
              </a:defRPr>
            </a:lvl8pPr>
            <a:lvl9pPr marL="4432988" indent="-260764" algn="l" rtl="0" eaLnBrk="1" fontAlgn="base" hangingPunct="1">
              <a:spcBef>
                <a:spcPct val="20000"/>
              </a:spcBef>
              <a:spcAft>
                <a:spcPct val="0"/>
              </a:spcAft>
              <a:buChar char="»"/>
              <a:defRPr sz="2300">
                <a:solidFill>
                  <a:schemeClr val="tx1"/>
                </a:solidFill>
                <a:latin typeface="Arial" charset="0"/>
              </a:defRPr>
            </a:lvl9pPr>
          </a:lstStyle>
          <a:p>
            <a:pPr>
              <a:lnSpc>
                <a:spcPct val="110000"/>
              </a:lnSpc>
              <a:spcAft>
                <a:spcPts val="600"/>
              </a:spcAft>
              <a:buClr>
                <a:srgbClr val="002060"/>
              </a:buClr>
              <a:buFont typeface="Arial" panose="020B0604020202020204" pitchFamily="34" charset="0"/>
              <a:buChar char="•"/>
            </a:pPr>
            <a:r>
              <a:rPr lang="en-GB" altLang="en-US" sz="2200" i="0" kern="0" dirty="0" smtClean="0">
                <a:solidFill>
                  <a:srgbClr val="002060"/>
                </a:solidFill>
                <a:ea typeface="ＭＳ Ｐゴシック" pitchFamily="34" charset="-128"/>
              </a:rPr>
              <a:t>Bridge </a:t>
            </a:r>
            <a:r>
              <a:rPr lang="en-GB" altLang="en-US" sz="2200" i="0" kern="0" dirty="0">
                <a:solidFill>
                  <a:srgbClr val="002060"/>
                </a:solidFill>
                <a:ea typeface="ＭＳ Ｐゴシック" pitchFamily="34" charset="-128"/>
              </a:rPr>
              <a:t>between EU's investment </a:t>
            </a:r>
            <a:r>
              <a:rPr lang="en-GB" altLang="en-US" sz="2200" i="0" kern="0" dirty="0" smtClean="0">
                <a:solidFill>
                  <a:srgbClr val="002060"/>
                </a:solidFill>
                <a:ea typeface="ＭＳ Ｐゴシック" pitchFamily="34" charset="-128"/>
              </a:rPr>
              <a:t>opportunities and potential investors.</a:t>
            </a:r>
            <a:endParaRPr lang="en-US" altLang="en-US" sz="2200" i="0" kern="0" dirty="0">
              <a:solidFill>
                <a:srgbClr val="002060"/>
              </a:solidFill>
              <a:ea typeface="ＭＳ Ｐゴシック" pitchFamily="34" charset="-128"/>
            </a:endParaRPr>
          </a:p>
          <a:p>
            <a:pPr>
              <a:lnSpc>
                <a:spcPct val="110000"/>
              </a:lnSpc>
              <a:spcAft>
                <a:spcPts val="600"/>
              </a:spcAft>
              <a:buClr>
                <a:srgbClr val="002060"/>
              </a:buClr>
              <a:buFont typeface="Arial" panose="020B0604020202020204" pitchFamily="34" charset="0"/>
              <a:buChar char="•"/>
            </a:pPr>
            <a:r>
              <a:rPr lang="en-GB" altLang="en-US" sz="2200" i="0" dirty="0" smtClean="0">
                <a:solidFill>
                  <a:srgbClr val="002060"/>
                </a:solidFill>
                <a:ea typeface="ＭＳ Ｐゴシック" pitchFamily="34" charset="-128"/>
              </a:rPr>
              <a:t>A </a:t>
            </a:r>
            <a:r>
              <a:rPr lang="en-GB" altLang="en-US" sz="2200" i="0" dirty="0">
                <a:solidFill>
                  <a:srgbClr val="002060"/>
                </a:solidFill>
                <a:ea typeface="ＭＳ Ｐゴシック" pitchFamily="34" charset="-128"/>
              </a:rPr>
              <a:t>web portal </a:t>
            </a:r>
            <a:r>
              <a:rPr lang="en-GB" altLang="en-US" sz="2200" i="0" dirty="0" smtClean="0">
                <a:solidFill>
                  <a:srgbClr val="002060"/>
                </a:solidFill>
                <a:ea typeface="ＭＳ Ｐゴシック" pitchFamily="34" charset="-128"/>
              </a:rPr>
              <a:t>enables EU-based </a:t>
            </a:r>
            <a:r>
              <a:rPr lang="en-GB" altLang="en-US" sz="2200" i="0" dirty="0">
                <a:solidFill>
                  <a:srgbClr val="002060"/>
                </a:solidFill>
                <a:ea typeface="ＭＳ Ｐゴシック" pitchFamily="34" charset="-128"/>
              </a:rPr>
              <a:t>p</a:t>
            </a:r>
            <a:r>
              <a:rPr lang="en-GB" altLang="en-US" sz="2200" i="0" dirty="0" smtClean="0">
                <a:solidFill>
                  <a:srgbClr val="002060"/>
                </a:solidFill>
                <a:ea typeface="ＭＳ Ｐゴシック" pitchFamily="34" charset="-128"/>
              </a:rPr>
              <a:t>roject promoters (</a:t>
            </a:r>
            <a:r>
              <a:rPr lang="en-GB" altLang="en-US" sz="2200" i="0" dirty="0">
                <a:solidFill>
                  <a:srgbClr val="002060"/>
                </a:solidFill>
                <a:ea typeface="ＭＳ Ｐゴシック" pitchFamily="34" charset="-128"/>
              </a:rPr>
              <a:t>public authorities, private, </a:t>
            </a:r>
            <a:r>
              <a:rPr lang="en-GB" altLang="en-US" sz="2200" i="0" dirty="0" smtClean="0">
                <a:solidFill>
                  <a:srgbClr val="002060"/>
                </a:solidFill>
                <a:ea typeface="ＭＳ Ｐゴシック" pitchFamily="34" charset="-128"/>
              </a:rPr>
              <a:t>PPP</a:t>
            </a:r>
            <a:r>
              <a:rPr lang="en-GB" altLang="en-US" sz="2200" i="0" dirty="0">
                <a:solidFill>
                  <a:srgbClr val="002060"/>
                </a:solidFill>
                <a:ea typeface="ＭＳ Ｐゴシック" pitchFamily="34" charset="-128"/>
              </a:rPr>
              <a:t>) to </a:t>
            </a:r>
            <a:r>
              <a:rPr lang="en-GB" altLang="en-US" sz="2200" i="0" dirty="0" smtClean="0">
                <a:solidFill>
                  <a:srgbClr val="002060"/>
                </a:solidFill>
                <a:ea typeface="ＭＳ Ｐゴシック" pitchFamily="34" charset="-128"/>
              </a:rPr>
              <a:t>share </a:t>
            </a:r>
            <a:r>
              <a:rPr lang="en-GB" sz="2200" i="0" dirty="0" smtClean="0">
                <a:solidFill>
                  <a:srgbClr val="002060"/>
                </a:solidFill>
                <a:ea typeface="ＭＳ Ｐゴシック" pitchFamily="34" charset="-128"/>
              </a:rPr>
              <a:t>their </a:t>
            </a:r>
            <a:r>
              <a:rPr lang="en-GB" sz="2200" i="0" dirty="0">
                <a:solidFill>
                  <a:srgbClr val="002060"/>
                </a:solidFill>
                <a:ea typeface="ＭＳ Ｐゴシック" pitchFamily="34" charset="-128"/>
              </a:rPr>
              <a:t>investment </a:t>
            </a:r>
            <a:r>
              <a:rPr lang="en-GB" sz="2200" i="0" dirty="0" smtClean="0">
                <a:solidFill>
                  <a:srgbClr val="002060"/>
                </a:solidFill>
                <a:ea typeface="ＭＳ Ｐゴシック" pitchFamily="34" charset="-128"/>
              </a:rPr>
              <a:t>proposals seeking external financing, in a transparent way. </a:t>
            </a:r>
            <a:endParaRPr lang="en-GB" altLang="en-US" sz="2200" i="0" dirty="0">
              <a:solidFill>
                <a:srgbClr val="002060"/>
              </a:solidFill>
              <a:ea typeface="ＭＳ Ｐゴシック" pitchFamily="34" charset="-128"/>
            </a:endParaRPr>
          </a:p>
          <a:p>
            <a:pPr>
              <a:lnSpc>
                <a:spcPct val="110000"/>
              </a:lnSpc>
              <a:spcAft>
                <a:spcPts val="600"/>
              </a:spcAft>
              <a:buClr>
                <a:srgbClr val="002060"/>
              </a:buClr>
              <a:buFont typeface="Arial" panose="020B0604020202020204" pitchFamily="34" charset="0"/>
              <a:buChar char="•"/>
            </a:pPr>
            <a:r>
              <a:rPr lang="fr-BE" altLang="en-US" sz="2200" i="0" dirty="0" err="1" smtClean="0">
                <a:solidFill>
                  <a:srgbClr val="002060"/>
                </a:solidFill>
                <a:ea typeface="ＭＳ Ｐゴシック" pitchFamily="34" charset="-128"/>
              </a:rPr>
              <a:t>Investors</a:t>
            </a:r>
            <a:r>
              <a:rPr lang="fr-BE" altLang="en-US" sz="2200" i="0" dirty="0" smtClean="0">
                <a:solidFill>
                  <a:srgbClr val="002060"/>
                </a:solidFill>
                <a:ea typeface="ＭＳ Ｐゴシック" pitchFamily="34" charset="-128"/>
              </a:rPr>
              <a:t> </a:t>
            </a:r>
            <a:r>
              <a:rPr lang="fr-BE" altLang="en-US" sz="2200" i="0" dirty="0" err="1" smtClean="0">
                <a:solidFill>
                  <a:srgbClr val="002060"/>
                </a:solidFill>
                <a:ea typeface="ＭＳ Ｐゴシック" pitchFamily="34" charset="-128"/>
              </a:rPr>
              <a:t>can</a:t>
            </a:r>
            <a:r>
              <a:rPr lang="fr-BE" altLang="en-US" sz="2200" i="0" dirty="0" smtClean="0">
                <a:solidFill>
                  <a:srgbClr val="002060"/>
                </a:solidFill>
                <a:ea typeface="ＭＳ Ｐゴシック" pitchFamily="34" charset="-128"/>
              </a:rPr>
              <a:t> </a:t>
            </a:r>
            <a:r>
              <a:rPr lang="fr-BE" altLang="en-US" sz="2200" i="0" dirty="0" err="1" smtClean="0">
                <a:solidFill>
                  <a:srgbClr val="002060"/>
                </a:solidFill>
                <a:ea typeface="ＭＳ Ｐゴシック" pitchFamily="34" charset="-128"/>
              </a:rPr>
              <a:t>search</a:t>
            </a:r>
            <a:r>
              <a:rPr lang="fr-BE" altLang="en-US" sz="2200" i="0" dirty="0" smtClean="0">
                <a:solidFill>
                  <a:srgbClr val="002060"/>
                </a:solidFill>
                <a:ea typeface="ＭＳ Ｐゴシック" pitchFamily="34" charset="-128"/>
              </a:rPr>
              <a:t> for </a:t>
            </a:r>
            <a:r>
              <a:rPr lang="fr-BE" altLang="en-US" sz="2200" i="0" dirty="0" err="1" smtClean="0">
                <a:solidFill>
                  <a:srgbClr val="002060"/>
                </a:solidFill>
                <a:ea typeface="ＭＳ Ｐゴシック" pitchFamily="34" charset="-128"/>
              </a:rPr>
              <a:t>opportunities</a:t>
            </a:r>
            <a:r>
              <a:rPr lang="fr-BE" altLang="en-US" sz="2200" i="0" dirty="0" smtClean="0">
                <a:solidFill>
                  <a:srgbClr val="002060"/>
                </a:solidFill>
                <a:ea typeface="ＭＳ Ｐゴシック" pitchFamily="34" charset="-128"/>
              </a:rPr>
              <a:t> </a:t>
            </a:r>
            <a:r>
              <a:rPr lang="fr-BE" altLang="en-US" sz="2200" i="0" dirty="0" err="1" smtClean="0">
                <a:solidFill>
                  <a:srgbClr val="002060"/>
                </a:solidFill>
                <a:ea typeface="ＭＳ Ｐゴシック" pitchFamily="34" charset="-128"/>
              </a:rPr>
              <a:t>across</a:t>
            </a:r>
            <a:r>
              <a:rPr lang="fr-BE" altLang="en-US" sz="2200" i="0" dirty="0" smtClean="0">
                <a:solidFill>
                  <a:srgbClr val="002060"/>
                </a:solidFill>
                <a:ea typeface="ＭＳ Ｐゴシック" pitchFamily="34" charset="-128"/>
              </a:rPr>
              <a:t> Europe (size, </a:t>
            </a:r>
            <a:r>
              <a:rPr lang="fr-BE" altLang="en-US" sz="2200" i="0" dirty="0" err="1" smtClean="0">
                <a:solidFill>
                  <a:srgbClr val="002060"/>
                </a:solidFill>
                <a:ea typeface="ＭＳ Ｐゴシック" pitchFamily="34" charset="-128"/>
              </a:rPr>
              <a:t>sector</a:t>
            </a:r>
            <a:r>
              <a:rPr lang="fr-BE" altLang="en-US" sz="2200" i="0" dirty="0" smtClean="0">
                <a:solidFill>
                  <a:srgbClr val="002060"/>
                </a:solidFill>
                <a:ea typeface="ＭＳ Ｐゴシック" pitchFamily="34" charset="-128"/>
              </a:rPr>
              <a:t>, </a:t>
            </a:r>
            <a:r>
              <a:rPr lang="fr-BE" altLang="en-US" sz="2200" i="0" dirty="0" err="1" smtClean="0">
                <a:solidFill>
                  <a:srgbClr val="002060"/>
                </a:solidFill>
                <a:ea typeface="ＭＳ Ｐゴシック" pitchFamily="34" charset="-128"/>
              </a:rPr>
              <a:t>geography</a:t>
            </a:r>
            <a:r>
              <a:rPr lang="fr-BE" altLang="en-US" sz="2200" i="0" dirty="0" smtClean="0">
                <a:solidFill>
                  <a:srgbClr val="002060"/>
                </a:solidFill>
                <a:ea typeface="ＭＳ Ｐゴシック" pitchFamily="34" charset="-128"/>
              </a:rPr>
              <a:t>).</a:t>
            </a:r>
            <a:endParaRPr lang="en-GB" altLang="en-US" sz="2200" i="0" dirty="0" smtClean="0">
              <a:solidFill>
                <a:srgbClr val="002060"/>
              </a:solidFill>
              <a:ea typeface="ＭＳ Ｐゴシック" pitchFamily="34" charset="-128"/>
            </a:endParaRPr>
          </a:p>
          <a:p>
            <a:pPr>
              <a:lnSpc>
                <a:spcPct val="110000"/>
              </a:lnSpc>
              <a:spcAft>
                <a:spcPts val="600"/>
              </a:spcAft>
              <a:buClr>
                <a:srgbClr val="002060"/>
              </a:buClr>
              <a:buFont typeface="Arial" panose="020B0604020202020204" pitchFamily="34" charset="0"/>
              <a:buChar char="•"/>
            </a:pPr>
            <a:r>
              <a:rPr lang="en-GB" altLang="en-US" sz="2200" i="0" dirty="0" smtClean="0">
                <a:solidFill>
                  <a:srgbClr val="002060"/>
                </a:solidFill>
                <a:ea typeface="ＭＳ Ｐゴシック" pitchFamily="34" charset="-128"/>
              </a:rPr>
              <a:t>Effective </a:t>
            </a:r>
            <a:r>
              <a:rPr lang="en-GB" altLang="en-US" sz="2200" i="0" dirty="0">
                <a:solidFill>
                  <a:srgbClr val="002060"/>
                </a:solidFill>
                <a:ea typeface="ＭＳ Ｐゴシック" pitchFamily="34" charset="-128"/>
              </a:rPr>
              <a:t>form of presenting new project </a:t>
            </a:r>
            <a:r>
              <a:rPr lang="en-GB" altLang="en-US" sz="2200" i="0" dirty="0" smtClean="0">
                <a:solidFill>
                  <a:srgbClr val="002060"/>
                </a:solidFill>
                <a:ea typeface="ＭＳ Ｐゴシック" pitchFamily="34" charset="-128"/>
              </a:rPr>
              <a:t>ideas </a:t>
            </a:r>
            <a:r>
              <a:rPr lang="en-GB" altLang="en-US" sz="2200" i="0" dirty="0">
                <a:solidFill>
                  <a:srgbClr val="002060"/>
                </a:solidFill>
                <a:ea typeface="ＭＳ Ｐゴシック" pitchFamily="34" charset="-128"/>
              </a:rPr>
              <a:t>to the market (G20/ OECD experience</a:t>
            </a:r>
            <a:r>
              <a:rPr lang="en-GB" altLang="en-US" sz="2200" i="0" dirty="0" smtClean="0">
                <a:solidFill>
                  <a:srgbClr val="002060"/>
                </a:solidFill>
                <a:ea typeface="ＭＳ Ｐゴシック" pitchFamily="34" charset="-128"/>
              </a:rPr>
              <a:t>).</a:t>
            </a:r>
            <a:endParaRPr lang="en-GB" altLang="en-US" sz="2200" i="0" dirty="0">
              <a:solidFill>
                <a:srgbClr val="002060"/>
              </a:solidFill>
              <a:ea typeface="ＭＳ Ｐゴシック" pitchFamily="34" charset="-128"/>
            </a:endParaRPr>
          </a:p>
          <a:p>
            <a:pPr algn="just">
              <a:buFont typeface="Arial" charset="0"/>
              <a:buChar char="•"/>
            </a:pPr>
            <a:endParaRPr lang="sl-SI" altLang="en-US" sz="2200" i="0" kern="0" dirty="0">
              <a:solidFill>
                <a:srgbClr val="000000"/>
              </a:solidFill>
              <a:ea typeface="ＭＳ Ｐゴシック" pitchFamily="34" charset="-128"/>
            </a:endParaRPr>
          </a:p>
          <a:p>
            <a:pPr algn="just">
              <a:buFont typeface="Arial" charset="0"/>
              <a:buChar char="•"/>
            </a:pPr>
            <a:endParaRPr lang="sl-SI" altLang="en-US" sz="2200" i="0" kern="0" dirty="0">
              <a:solidFill>
                <a:srgbClr val="000000"/>
              </a:solidFill>
              <a:ea typeface="ＭＳ Ｐゴシック" pitchFamily="34" charset="-128"/>
            </a:endParaRPr>
          </a:p>
          <a:p>
            <a:pPr>
              <a:buFont typeface="Arial" charset="0"/>
              <a:buChar char="•"/>
            </a:pPr>
            <a:endParaRPr lang="en-GB" altLang="en-US" sz="2200" kern="0" dirty="0" smtClean="0"/>
          </a:p>
          <a:p>
            <a:endParaRPr lang="en-GB" altLang="en-US" sz="2200" kern="0" dirty="0" smtClean="0"/>
          </a:p>
        </p:txBody>
      </p:sp>
    </p:spTree>
    <p:extLst>
      <p:ext uri="{BB962C8B-B14F-4D97-AF65-F5344CB8AC3E}">
        <p14:creationId xmlns:p14="http://schemas.microsoft.com/office/powerpoint/2010/main" val="1124557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4"/>
          <p:cNvSpPr>
            <a:spLocks noChangeArrowheads="1"/>
          </p:cNvSpPr>
          <p:nvPr/>
        </p:nvSpPr>
        <p:spPr bwMode="auto">
          <a:xfrm rot="18115831" flipV="1">
            <a:off x="5398861" y="3984503"/>
            <a:ext cx="326517" cy="400190"/>
          </a:xfrm>
          <a:prstGeom prst="rightArrow">
            <a:avLst>
              <a:gd name="adj1" fmla="val 50000"/>
              <a:gd name="adj2" fmla="val 49888"/>
            </a:avLst>
          </a:prstGeom>
          <a:solidFill>
            <a:srgbClr val="6699FF"/>
          </a:solidFill>
          <a:ln w="9525" algn="ctr">
            <a:noFill/>
            <a:round/>
            <a:headEnd/>
            <a:tailEnd/>
          </a:ln>
          <a:effectLst/>
        </p:spPr>
        <p:txBody>
          <a:bodyPr lIns="91424" tIns="45712" rIns="91424" bIns="45712" anchor="ctr"/>
          <a:lstStyle/>
          <a:p>
            <a:pPr marL="2783" defTabSz="914179">
              <a:spcBef>
                <a:spcPts val="603"/>
              </a:spcBef>
              <a:spcAft>
                <a:spcPts val="603"/>
              </a:spcAft>
            </a:pPr>
            <a:endParaRPr lang="en-US" altLang="en-US"/>
          </a:p>
        </p:txBody>
      </p:sp>
      <p:sp>
        <p:nvSpPr>
          <p:cNvPr id="17" name="Right Arrow 14"/>
          <p:cNvSpPr>
            <a:spLocks noChangeArrowheads="1"/>
          </p:cNvSpPr>
          <p:nvPr/>
        </p:nvSpPr>
        <p:spPr bwMode="auto">
          <a:xfrm rot="14415422" flipV="1">
            <a:off x="3392831" y="3984503"/>
            <a:ext cx="326517" cy="400190"/>
          </a:xfrm>
          <a:prstGeom prst="rightArrow">
            <a:avLst>
              <a:gd name="adj1" fmla="val 50000"/>
              <a:gd name="adj2" fmla="val 50126"/>
            </a:avLst>
          </a:prstGeom>
          <a:solidFill>
            <a:srgbClr val="6699FF"/>
          </a:solidFill>
          <a:ln w="9525" algn="ctr">
            <a:noFill/>
            <a:round/>
            <a:headEnd/>
            <a:tailEnd/>
          </a:ln>
          <a:effectLst/>
        </p:spPr>
        <p:txBody>
          <a:bodyPr lIns="91424" tIns="45712" rIns="91424" bIns="45712" anchor="ctr"/>
          <a:lstStyle/>
          <a:p>
            <a:pPr marL="2783" defTabSz="914179">
              <a:spcBef>
                <a:spcPts val="603"/>
              </a:spcBef>
              <a:spcAft>
                <a:spcPts val="603"/>
              </a:spcAft>
            </a:pPr>
            <a:endParaRPr lang="en-US" altLang="en-US"/>
          </a:p>
        </p:txBody>
      </p:sp>
      <p:sp>
        <p:nvSpPr>
          <p:cNvPr id="8" name="TextBox 26"/>
          <p:cNvSpPr txBox="1">
            <a:spLocks/>
          </p:cNvSpPr>
          <p:nvPr/>
        </p:nvSpPr>
        <p:spPr bwMode="auto">
          <a:xfrm>
            <a:off x="251520" y="2333954"/>
            <a:ext cx="3761713" cy="1555665"/>
          </a:xfrm>
          <a:prstGeom prst="rect">
            <a:avLst/>
          </a:prstGeom>
          <a:solidFill>
            <a:srgbClr val="3E6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147" tIns="126216" rIns="80147" bIns="40074" numCol="1" anchor="t" anchorCtr="0" compatLnSpc="1">
            <a:prstTxWarp prst="textNoShape">
              <a:avLst/>
            </a:prstTxWarp>
          </a:bodyPr>
          <a:lstStyle/>
          <a:p>
            <a:pPr marL="250460" indent="-250460" defTabSz="801472">
              <a:lnSpc>
                <a:spcPct val="150000"/>
              </a:lnSpc>
              <a:buFont typeface="Wingdings" panose="05000000000000000000" pitchFamily="2" charset="2"/>
              <a:buChar char="§"/>
            </a:pPr>
            <a:r>
              <a:rPr kumimoji="0" lang="en-US" altLang="en-US"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Boost investment</a:t>
            </a:r>
            <a:r>
              <a:rPr kumimoji="0" lang="en-US" altLang="en-US" b="1" i="0" u="none" strike="noStrike" cap="none" normalizeH="0" dirty="0" smtClean="0">
                <a:ln>
                  <a:noFill/>
                </a:ln>
                <a:solidFill>
                  <a:srgbClr val="FFFFFF"/>
                </a:solidFill>
                <a:effectLst/>
                <a:latin typeface="Arial" pitchFamily="34" charset="0"/>
                <a:ea typeface="Times New Roman" pitchFamily="18" charset="0"/>
                <a:cs typeface="Arial" pitchFamily="34" charset="0"/>
              </a:rPr>
              <a:t> in strategic projects and access to finance via the European Fund for Strategic Investments (EFSI) within EIB/EIF</a:t>
            </a:r>
          </a:p>
          <a:p>
            <a:pPr marL="250460" indent="-250460" defTabSz="801472">
              <a:lnSpc>
                <a:spcPct val="150000"/>
              </a:lnSpc>
              <a:buFont typeface="Wingdings" panose="05000000000000000000" pitchFamily="2" charset="2"/>
              <a:buChar char="§"/>
            </a:pPr>
            <a:r>
              <a:rPr lang="en-US" altLang="en-US" b="1" dirty="0">
                <a:solidFill>
                  <a:srgbClr val="FFFFFF"/>
                </a:solidFill>
                <a:latin typeface="Arial" pitchFamily="34" charset="0"/>
                <a:ea typeface="Times New Roman" pitchFamily="18" charset="0"/>
                <a:cs typeface="Arial" pitchFamily="34" charset="0"/>
              </a:rPr>
              <a:t>Cooperation </a:t>
            </a:r>
            <a:r>
              <a:rPr lang="en-US" altLang="en-US" b="1" dirty="0" smtClean="0">
                <a:solidFill>
                  <a:srgbClr val="FFFFFF"/>
                </a:solidFill>
                <a:latin typeface="Arial" pitchFamily="34" charset="0"/>
                <a:ea typeface="Times New Roman" pitchFamily="18" charset="0"/>
                <a:cs typeface="Arial" pitchFamily="34" charset="0"/>
              </a:rPr>
              <a:t>with National </a:t>
            </a:r>
            <a:r>
              <a:rPr lang="en-US" altLang="en-US" b="1" dirty="0">
                <a:solidFill>
                  <a:srgbClr val="FFFFFF"/>
                </a:solidFill>
                <a:latin typeface="Arial" pitchFamily="34" charset="0"/>
                <a:ea typeface="Times New Roman" pitchFamily="18" charset="0"/>
                <a:cs typeface="Arial" pitchFamily="34" charset="0"/>
              </a:rPr>
              <a:t>Promotional Banks and the EIB</a:t>
            </a:r>
          </a:p>
          <a:p>
            <a:pPr marL="250460" indent="-250460" defTabSz="801472">
              <a:lnSpc>
                <a:spcPct val="150000"/>
              </a:lnSpc>
              <a:buFont typeface="Wingdings" panose="05000000000000000000" pitchFamily="2" charset="2"/>
              <a:buChar char="§"/>
            </a:pPr>
            <a:endParaRPr kumimoji="0" lang="en-US" alt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10" name="TextBox 27"/>
          <p:cNvSpPr txBox="1">
            <a:spLocks noChangeArrowheads="1"/>
          </p:cNvSpPr>
          <p:nvPr/>
        </p:nvSpPr>
        <p:spPr bwMode="auto">
          <a:xfrm>
            <a:off x="251520" y="1822979"/>
            <a:ext cx="3766309" cy="441807"/>
          </a:xfrm>
          <a:prstGeom prst="rect">
            <a:avLst/>
          </a:prstGeom>
          <a:solidFill>
            <a:srgbClr val="FF9933"/>
          </a:solidFill>
          <a:ln>
            <a:noFill/>
          </a:ln>
          <a:extLst/>
        </p:spPr>
        <p:txBody>
          <a:bodyPr vert="horz" wrap="square" lIns="80147" tIns="40074" rIns="80147" bIns="40074" numCol="1" anchor="ctr" anchorCtr="0" compatLnSpc="1">
            <a:prstTxWarp prst="textNoShape">
              <a:avLst/>
            </a:prstTxWarp>
          </a:bodyPr>
          <a:lstStyle/>
          <a:p>
            <a:pPr algn="ctr" defTabSz="801472">
              <a:spcBef>
                <a:spcPts val="2630"/>
              </a:spcBef>
            </a:pPr>
            <a:r>
              <a:rPr lang="de-DE" altLang="en-US" sz="1400" b="1" kern="600" dirty="0">
                <a:solidFill>
                  <a:srgbClr val="FFFFFF"/>
                </a:solidFill>
                <a:latin typeface="Calibri" pitchFamily="34" charset="0"/>
                <a:ea typeface="Times New Roman" pitchFamily="18" charset="0"/>
                <a:cs typeface="Arial" pitchFamily="34" charset="0"/>
              </a:rPr>
              <a:t>1. MOBILISING FINANCE FOR INVESTMENT</a:t>
            </a:r>
            <a:endParaRPr lang="de-DE" altLang="en-US" sz="1400" kern="600" dirty="0">
              <a:solidFill>
                <a:schemeClr val="tx1"/>
              </a:solidFill>
              <a:latin typeface="Arial" pitchFamily="34" charset="0"/>
              <a:cs typeface="Arial" pitchFamily="34" charset="0"/>
            </a:endParaRPr>
          </a:p>
        </p:txBody>
      </p:sp>
      <p:sp>
        <p:nvSpPr>
          <p:cNvPr id="12" name="TextBox 28"/>
          <p:cNvSpPr txBox="1">
            <a:spLocks/>
          </p:cNvSpPr>
          <p:nvPr/>
        </p:nvSpPr>
        <p:spPr bwMode="auto">
          <a:xfrm>
            <a:off x="5140345" y="2333954"/>
            <a:ext cx="3694062" cy="1555665"/>
          </a:xfrm>
          <a:prstGeom prst="rect">
            <a:avLst/>
          </a:prstGeom>
          <a:solidFill>
            <a:srgbClr val="3E6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147" tIns="126216" rIns="80147" bIns="40074" numCol="1" anchor="t" anchorCtr="0" compatLnSpc="1">
            <a:prstTxWarp prst="textNoShape">
              <a:avLst/>
            </a:prstTxWarp>
          </a:bodyPr>
          <a:lstStyle/>
          <a:p>
            <a:pPr marL="250460" indent="-250460" defTabSz="801472">
              <a:lnSpc>
                <a:spcPct val="150000"/>
              </a:lnSpc>
              <a:buFont typeface="Wingdings" panose="05000000000000000000" pitchFamily="2" charset="2"/>
              <a:buChar char="§"/>
            </a:pPr>
            <a:r>
              <a:rPr kumimoji="0" lang="en-US" altLang="en-US"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European Investment Project Portal</a:t>
            </a:r>
            <a:endParaRPr kumimoji="0" lang="en-US" alt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50460" indent="-250460" defTabSz="801472" eaLnBrk="0" hangingPunct="0">
              <a:lnSpc>
                <a:spcPct val="150000"/>
              </a:lnSpc>
              <a:buFont typeface="Wingdings" panose="05000000000000000000" pitchFamily="2" charset="2"/>
              <a:buChar char="§"/>
            </a:pPr>
            <a:r>
              <a:rPr kumimoji="0" lang="en-US" altLang="en-US"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European</a:t>
            </a:r>
            <a:r>
              <a:rPr kumimoji="0" lang="en-US" altLang="en-US" b="1" i="0" u="none" strike="noStrike" cap="none" normalizeH="0" dirty="0" smtClean="0">
                <a:ln>
                  <a:noFill/>
                </a:ln>
                <a:solidFill>
                  <a:srgbClr val="FFFFFF"/>
                </a:solidFill>
                <a:effectLst/>
                <a:latin typeface="Arial" pitchFamily="34" charset="0"/>
                <a:ea typeface="Times New Roman" pitchFamily="18" charset="0"/>
                <a:cs typeface="Arial" pitchFamily="34" charset="0"/>
              </a:rPr>
              <a:t> Investment Advisory Hub: t</a:t>
            </a:r>
            <a:r>
              <a:rPr kumimoji="0" lang="en-US" altLang="en-US"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echnical assistance</a:t>
            </a:r>
            <a:endParaRPr kumimoji="0" lang="en-US" alt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13" name="TextBox 29"/>
          <p:cNvSpPr txBox="1">
            <a:spLocks noChangeArrowheads="1"/>
          </p:cNvSpPr>
          <p:nvPr/>
        </p:nvSpPr>
        <p:spPr bwMode="auto">
          <a:xfrm>
            <a:off x="5140345" y="1822979"/>
            <a:ext cx="3694062" cy="430820"/>
          </a:xfrm>
          <a:prstGeom prst="rect">
            <a:avLst/>
          </a:prstGeom>
          <a:solidFill>
            <a:srgbClr val="FF9933"/>
          </a:solidFill>
          <a:ln>
            <a:noFill/>
          </a:ln>
          <a:extLst/>
        </p:spPr>
        <p:txBody>
          <a:bodyPr vert="horz" wrap="square" lIns="80147" tIns="40074" rIns="80147" bIns="40074" numCol="1" anchor="ctr" anchorCtr="0" compatLnSpc="1">
            <a:prstTxWarp prst="textNoShape">
              <a:avLst/>
            </a:prstTxWarp>
          </a:bodyPr>
          <a:lstStyle/>
          <a:p>
            <a:pPr algn="ctr" defTabSz="801472">
              <a:spcBef>
                <a:spcPts val="2630"/>
              </a:spcBef>
            </a:pPr>
            <a:r>
              <a:rPr lang="en-US" altLang="en-US" sz="1400" b="1" kern="600" dirty="0">
                <a:solidFill>
                  <a:srgbClr val="FFFFFF"/>
                </a:solidFill>
                <a:latin typeface="Calibri" pitchFamily="34" charset="0"/>
                <a:ea typeface="Times New Roman" pitchFamily="18" charset="0"/>
                <a:cs typeface="Arial" pitchFamily="34" charset="0"/>
              </a:rPr>
              <a:t>2. MAKING FINANCE REACH THE REAL ECONOMY</a:t>
            </a:r>
            <a:endParaRPr lang="en-US" altLang="en-US" sz="1400" kern="600" dirty="0">
              <a:solidFill>
                <a:schemeClr val="tx1"/>
              </a:solidFill>
              <a:latin typeface="Arial" pitchFamily="34" charset="0"/>
              <a:cs typeface="Arial" pitchFamily="34" charset="0"/>
            </a:endParaRPr>
          </a:p>
        </p:txBody>
      </p:sp>
      <p:sp>
        <p:nvSpPr>
          <p:cNvPr id="14" name="Left-Right Arrow 9"/>
          <p:cNvSpPr>
            <a:spLocks noChangeArrowheads="1"/>
          </p:cNvSpPr>
          <p:nvPr/>
        </p:nvSpPr>
        <p:spPr bwMode="auto">
          <a:xfrm>
            <a:off x="4079404" y="2825225"/>
            <a:ext cx="985193" cy="434589"/>
          </a:xfrm>
          <a:prstGeom prst="leftRightArrow">
            <a:avLst>
              <a:gd name="adj1" fmla="val 50000"/>
              <a:gd name="adj2" fmla="val 35447"/>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ctr" anchorCtr="0" compatLnSpc="1">
            <a:prstTxWarp prst="textNoShape">
              <a:avLst/>
            </a:prstTxWarp>
          </a:bodyPr>
          <a:lstStyle/>
          <a:p>
            <a:pPr defTabSz="801472"/>
            <a:endParaRPr lang="en-US" altLang="en-US" sz="1600">
              <a:solidFill>
                <a:schemeClr val="tx1"/>
              </a:solidFill>
              <a:latin typeface="Arial" pitchFamily="34" charset="0"/>
              <a:cs typeface="Arial" pitchFamily="34" charset="0"/>
            </a:endParaRPr>
          </a:p>
        </p:txBody>
      </p:sp>
      <p:sp>
        <p:nvSpPr>
          <p:cNvPr id="19" name="TextBox 22"/>
          <p:cNvSpPr txBox="1">
            <a:spLocks/>
          </p:cNvSpPr>
          <p:nvPr/>
        </p:nvSpPr>
        <p:spPr bwMode="auto">
          <a:xfrm>
            <a:off x="2725174" y="4983286"/>
            <a:ext cx="3694062" cy="1542058"/>
          </a:xfrm>
          <a:prstGeom prst="rect">
            <a:avLst/>
          </a:prstGeom>
          <a:solidFill>
            <a:srgbClr val="3E6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147" tIns="126216" rIns="80147" bIns="40074" numCol="1" anchor="t" anchorCtr="0" compatLnSpc="1">
            <a:prstTxWarp prst="textNoShape">
              <a:avLst/>
            </a:prstTxWarp>
          </a:bodyPr>
          <a:lstStyle/>
          <a:p>
            <a:pPr marL="250460" indent="-250460" defTabSz="801472">
              <a:lnSpc>
                <a:spcPct val="150000"/>
              </a:lnSpc>
              <a:buFont typeface="Wingdings" panose="05000000000000000000" pitchFamily="2" charset="2"/>
              <a:buChar char="§"/>
            </a:pPr>
            <a:r>
              <a:rPr lang="en-US" altLang="en-US" b="1" dirty="0">
                <a:solidFill>
                  <a:srgbClr val="FFFFFF"/>
                </a:solidFill>
                <a:latin typeface="Arial" pitchFamily="34" charset="0"/>
                <a:ea typeface="Times New Roman" pitchFamily="18" charset="0"/>
                <a:cs typeface="Arial" pitchFamily="34" charset="0"/>
              </a:rPr>
              <a:t>Predictability and quality of regulation </a:t>
            </a:r>
          </a:p>
          <a:p>
            <a:pPr marL="250460" indent="-250460" defTabSz="801472">
              <a:lnSpc>
                <a:spcPct val="150000"/>
              </a:lnSpc>
              <a:buFont typeface="Wingdings" panose="05000000000000000000" pitchFamily="2" charset="2"/>
              <a:buChar char="§"/>
            </a:pPr>
            <a:r>
              <a:rPr lang="en-US" altLang="en-US" b="1" dirty="0" smtClean="0">
                <a:solidFill>
                  <a:srgbClr val="FFFFFF"/>
                </a:solidFill>
                <a:latin typeface="Arial" pitchFamily="34" charset="0"/>
                <a:ea typeface="Times New Roman" pitchFamily="18" charset="0"/>
                <a:cs typeface="Arial" pitchFamily="34" charset="0"/>
              </a:rPr>
              <a:t>Removing </a:t>
            </a:r>
            <a:r>
              <a:rPr lang="en-US" altLang="en-US" b="1" dirty="0">
                <a:solidFill>
                  <a:srgbClr val="FFFFFF"/>
                </a:solidFill>
                <a:latin typeface="Arial" pitchFamily="34" charset="0"/>
                <a:ea typeface="Times New Roman" pitchFamily="18" charset="0"/>
                <a:cs typeface="Arial" pitchFamily="34" charset="0"/>
              </a:rPr>
              <a:t>non-financial, regulatory barriers</a:t>
            </a:r>
            <a:br>
              <a:rPr lang="en-US" altLang="en-US" b="1" dirty="0">
                <a:solidFill>
                  <a:srgbClr val="FFFFFF"/>
                </a:solidFill>
                <a:latin typeface="Arial" pitchFamily="34" charset="0"/>
                <a:ea typeface="Times New Roman" pitchFamily="18" charset="0"/>
                <a:cs typeface="Arial" pitchFamily="34" charset="0"/>
              </a:rPr>
            </a:br>
            <a:r>
              <a:rPr lang="en-US" altLang="en-US" b="1" dirty="0">
                <a:solidFill>
                  <a:srgbClr val="FFFFFF"/>
                </a:solidFill>
                <a:latin typeface="Arial" pitchFamily="34" charset="0"/>
                <a:ea typeface="Times New Roman" pitchFamily="18" charset="0"/>
                <a:cs typeface="Arial" pitchFamily="34" charset="0"/>
              </a:rPr>
              <a:t>in key sectors  within </a:t>
            </a:r>
            <a:r>
              <a:rPr lang="en-US" altLang="en-US" b="1" dirty="0" smtClean="0">
                <a:solidFill>
                  <a:srgbClr val="FFFFFF"/>
                </a:solidFill>
                <a:latin typeface="Arial" pitchFamily="34" charset="0"/>
                <a:ea typeface="Times New Roman" pitchFamily="18" charset="0"/>
                <a:cs typeface="Arial" pitchFamily="34" charset="0"/>
              </a:rPr>
              <a:t>EU Single </a:t>
            </a:r>
            <a:r>
              <a:rPr lang="en-US" altLang="en-US" b="1" dirty="0">
                <a:solidFill>
                  <a:srgbClr val="FFFFFF"/>
                </a:solidFill>
                <a:latin typeface="Arial" pitchFamily="34" charset="0"/>
                <a:ea typeface="Times New Roman" pitchFamily="18" charset="0"/>
                <a:cs typeface="Arial" pitchFamily="34" charset="0"/>
              </a:rPr>
              <a:t>Market</a:t>
            </a:r>
            <a:endParaRPr lang="en-US" altLang="en-US" dirty="0">
              <a:solidFill>
                <a:schemeClr val="tx1"/>
              </a:solidFill>
              <a:latin typeface="Arial" pitchFamily="34" charset="0"/>
              <a:ea typeface="Times New Roman" pitchFamily="18" charset="0"/>
              <a:cs typeface="Arial" pitchFamily="34" charset="0"/>
            </a:endParaRPr>
          </a:p>
          <a:p>
            <a:pPr marL="250460" indent="-250460" eaLnBrk="0" hangingPunct="0">
              <a:lnSpc>
                <a:spcPct val="150000"/>
              </a:lnSpc>
              <a:buFont typeface="Wingdings" panose="05000000000000000000" pitchFamily="2" charset="2"/>
              <a:buChar char="§"/>
            </a:pPr>
            <a:r>
              <a:rPr lang="en-US" altLang="en-US" b="1" dirty="0" smtClean="0">
                <a:solidFill>
                  <a:srgbClr val="FFFFFF"/>
                </a:solidFill>
                <a:latin typeface="Arial" pitchFamily="34" charset="0"/>
                <a:ea typeface="Times New Roman" pitchFamily="18" charset="0"/>
                <a:cs typeface="Arial" pitchFamily="34" charset="0"/>
              </a:rPr>
              <a:t>Structural reforms at national level</a:t>
            </a:r>
            <a:endParaRPr kumimoji="0" lang="en-US" alt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20" name="TextBox 23"/>
          <p:cNvSpPr txBox="1">
            <a:spLocks noChangeArrowheads="1"/>
          </p:cNvSpPr>
          <p:nvPr/>
        </p:nvSpPr>
        <p:spPr bwMode="auto">
          <a:xfrm>
            <a:off x="2725174" y="4495381"/>
            <a:ext cx="3694062" cy="422594"/>
          </a:xfrm>
          <a:prstGeom prst="rect">
            <a:avLst/>
          </a:prstGeom>
          <a:solidFill>
            <a:srgbClr val="FF9933"/>
          </a:solidFill>
          <a:ln>
            <a:noFill/>
          </a:ln>
          <a:extLst/>
        </p:spPr>
        <p:txBody>
          <a:bodyPr vert="horz" wrap="square" lIns="80147" tIns="40074" rIns="80147" bIns="40074" numCol="1" anchor="ctr" anchorCtr="0" compatLnSpc="1">
            <a:prstTxWarp prst="textNoShape">
              <a:avLst/>
            </a:prstTxWarp>
          </a:bodyPr>
          <a:lstStyle/>
          <a:p>
            <a:pPr algn="ctr" defTabSz="801472">
              <a:spcBef>
                <a:spcPts val="2630"/>
              </a:spcBef>
            </a:pPr>
            <a:r>
              <a:rPr lang="de-DE" altLang="en-US" sz="1400" b="1" kern="600" dirty="0">
                <a:solidFill>
                  <a:srgbClr val="FFFFFF"/>
                </a:solidFill>
                <a:latin typeface="Calibri" pitchFamily="34" charset="0"/>
                <a:ea typeface="Times New Roman" pitchFamily="18" charset="0"/>
                <a:cs typeface="Arial" pitchFamily="34" charset="0"/>
              </a:rPr>
              <a:t>3. IMPROVED INVESTMENT ENVIRONMENT</a:t>
            </a:r>
            <a:endParaRPr lang="de-DE" altLang="en-US" sz="1400" kern="600" dirty="0">
              <a:solidFill>
                <a:schemeClr val="tx1"/>
              </a:solidFill>
              <a:latin typeface="Arial" pitchFamily="34" charset="0"/>
              <a:cs typeface="Arial" pitchFamily="34" charset="0"/>
            </a:endParaRPr>
          </a:p>
        </p:txBody>
      </p:sp>
      <p:sp>
        <p:nvSpPr>
          <p:cNvPr id="24" name="Rectangle 13"/>
          <p:cNvSpPr>
            <a:spLocks noChangeArrowheads="1"/>
          </p:cNvSpPr>
          <p:nvPr/>
        </p:nvSpPr>
        <p:spPr bwMode="auto">
          <a:xfrm>
            <a:off x="0" y="74539"/>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2" name="Rectangle 1"/>
          <p:cNvSpPr/>
          <p:nvPr/>
        </p:nvSpPr>
        <p:spPr bwMode="auto">
          <a:xfrm>
            <a:off x="323768" y="868422"/>
            <a:ext cx="8510639" cy="67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rtlCol="0" anchor="ctr" anchorCtr="0" compatLnSpc="1">
            <a:prstTxWarp prst="textNoShape">
              <a:avLst/>
            </a:prstTxWarp>
          </a:bodyPr>
          <a:lstStyle/>
          <a:p>
            <a:pPr marL="2783" defTabSz="801472"/>
            <a:r>
              <a:rPr lang="fr-BE" sz="2800" b="1" dirty="0">
                <a:solidFill>
                  <a:srgbClr val="FFFF00"/>
                </a:solidFill>
              </a:rPr>
              <a:t>EU </a:t>
            </a:r>
            <a:r>
              <a:rPr lang="fr-BE" sz="2800" b="1" dirty="0" err="1" smtClean="0">
                <a:solidFill>
                  <a:srgbClr val="FFFF00"/>
                </a:solidFill>
              </a:rPr>
              <a:t>Investment</a:t>
            </a:r>
            <a:r>
              <a:rPr lang="fr-BE" sz="2800" b="1" dirty="0" smtClean="0">
                <a:solidFill>
                  <a:srgbClr val="FFFF00"/>
                </a:solidFill>
              </a:rPr>
              <a:t> Plan: </a:t>
            </a:r>
            <a:r>
              <a:rPr lang="fr-BE" sz="2800" b="1" dirty="0">
                <a:solidFill>
                  <a:srgbClr val="FFFF00"/>
                </a:solidFill>
              </a:rPr>
              <a:t>3 </a:t>
            </a:r>
            <a:r>
              <a:rPr lang="fr-BE" sz="2800" b="1" dirty="0" err="1">
                <a:solidFill>
                  <a:srgbClr val="FFFF00"/>
                </a:solidFill>
              </a:rPr>
              <a:t>pillars</a:t>
            </a:r>
            <a:endParaRPr lang="en-GB" sz="2800" b="1" dirty="0">
              <a:solidFill>
                <a:srgbClr val="FFFF00"/>
              </a:solidFill>
            </a:endParaRPr>
          </a:p>
        </p:txBody>
      </p:sp>
    </p:spTree>
    <p:extLst>
      <p:ext uri="{BB962C8B-B14F-4D97-AF65-F5344CB8AC3E}">
        <p14:creationId xmlns:p14="http://schemas.microsoft.com/office/powerpoint/2010/main" val="2367450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356" y="623275"/>
            <a:ext cx="8620435" cy="977027"/>
          </a:xfrm>
          <a:prstGeom prst="rect">
            <a:avLst/>
          </a:prstGeom>
          <a:noFill/>
        </p:spPr>
        <p:txBody>
          <a:bodyPr wrap="square" lIns="80147" tIns="40074" rIns="80147" bIns="40074" rtlCol="0">
            <a:spAutoFit/>
          </a:bodyPr>
          <a:lstStyle/>
          <a:p>
            <a:endParaRPr lang="fi-FI" sz="2800" dirty="0">
              <a:solidFill>
                <a:schemeClr val="bg1"/>
              </a:solidFill>
            </a:endParaRPr>
          </a:p>
          <a:p>
            <a:r>
              <a:rPr lang="en-GB" sz="2800" b="1" dirty="0" smtClean="0">
                <a:solidFill>
                  <a:srgbClr val="FFFF00"/>
                </a:solidFill>
                <a:effectLst>
                  <a:outerShdw blurRad="38100" dist="38100" dir="2700000" algn="tl">
                    <a:srgbClr val="000000">
                      <a:alpha val="43137"/>
                    </a:srgbClr>
                  </a:outerShdw>
                </a:effectLst>
              </a:rPr>
              <a:t>European </a:t>
            </a:r>
            <a:r>
              <a:rPr lang="en-GB" sz="2800" b="1" dirty="0">
                <a:solidFill>
                  <a:srgbClr val="FFFF00"/>
                </a:solidFill>
                <a:effectLst>
                  <a:outerShdw blurRad="38100" dist="38100" dir="2700000" algn="tl">
                    <a:srgbClr val="000000">
                      <a:alpha val="43137"/>
                    </a:srgbClr>
                  </a:outerShdw>
                </a:effectLst>
              </a:rPr>
              <a:t>Investment Project Portal</a:t>
            </a:r>
            <a:endParaRPr lang="en-GB" sz="2800" b="1" dirty="0">
              <a:solidFill>
                <a:schemeClr val="bg1"/>
              </a:solidFill>
              <a:effectLst>
                <a:outerShdw blurRad="38100" dist="38100" dir="2700000" algn="tl">
                  <a:srgbClr val="000000">
                    <a:alpha val="43137"/>
                  </a:srgbClr>
                </a:outerShdw>
              </a:effectLst>
            </a:endParaRPr>
          </a:p>
        </p:txBody>
      </p:sp>
      <p:pic>
        <p:nvPicPr>
          <p:cNvPr id="5"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691680" y="1988840"/>
            <a:ext cx="5743252" cy="4456086"/>
          </a:xfrm>
          <a:prstGeom prst="rect">
            <a:avLst/>
          </a:prstGeom>
          <a:noFill/>
          <a:ln>
            <a:noFill/>
          </a:ln>
        </p:spPr>
      </p:pic>
      <p:sp>
        <p:nvSpPr>
          <p:cNvPr id="6" name="Title 1"/>
          <p:cNvSpPr txBox="1">
            <a:spLocks/>
          </p:cNvSpPr>
          <p:nvPr/>
        </p:nvSpPr>
        <p:spPr>
          <a:xfrm>
            <a:off x="-35818" y="1700808"/>
            <a:ext cx="7920880" cy="528616"/>
          </a:xfrm>
          <a:prstGeom prst="rect">
            <a:avLst/>
          </a:prstGeom>
        </p:spPr>
        <p:txBody>
          <a:bodyPr/>
          <a:lstStyle>
            <a:lvl1pPr marL="357601" indent="-357601" algn="l" rtl="0" eaLnBrk="0" fontAlgn="base" hangingPunct="0">
              <a:spcBef>
                <a:spcPct val="0"/>
              </a:spcBef>
              <a:spcAft>
                <a:spcPct val="0"/>
              </a:spcAft>
              <a:defRPr sz="3000" b="1">
                <a:solidFill>
                  <a:srgbClr val="0F5494"/>
                </a:solidFill>
                <a:latin typeface="+mj-lt"/>
                <a:ea typeface="+mj-ea"/>
                <a:cs typeface="+mj-cs"/>
              </a:defRPr>
            </a:lvl1pPr>
            <a:lvl2pPr marL="357601" indent="-357601" algn="l" rtl="0" eaLnBrk="0" fontAlgn="base" hangingPunct="0">
              <a:spcBef>
                <a:spcPct val="0"/>
              </a:spcBef>
              <a:spcAft>
                <a:spcPct val="0"/>
              </a:spcAft>
              <a:defRPr sz="3000" b="1">
                <a:solidFill>
                  <a:srgbClr val="0F5494"/>
                </a:solidFill>
                <a:latin typeface="Verdana" pitchFamily="34" charset="0"/>
              </a:defRPr>
            </a:lvl2pPr>
            <a:lvl3pPr marL="357601" indent="-357601" algn="l" rtl="0" eaLnBrk="0" fontAlgn="base" hangingPunct="0">
              <a:spcBef>
                <a:spcPct val="0"/>
              </a:spcBef>
              <a:spcAft>
                <a:spcPct val="0"/>
              </a:spcAft>
              <a:defRPr sz="3000" b="1">
                <a:solidFill>
                  <a:srgbClr val="0F5494"/>
                </a:solidFill>
                <a:latin typeface="Verdana" pitchFamily="34" charset="0"/>
              </a:defRPr>
            </a:lvl3pPr>
            <a:lvl4pPr marL="357601" indent="-357601" algn="l" rtl="0" eaLnBrk="0" fontAlgn="base" hangingPunct="0">
              <a:spcBef>
                <a:spcPct val="0"/>
              </a:spcBef>
              <a:spcAft>
                <a:spcPct val="0"/>
              </a:spcAft>
              <a:defRPr sz="3000" b="1">
                <a:solidFill>
                  <a:srgbClr val="0F5494"/>
                </a:solidFill>
                <a:latin typeface="Verdana" pitchFamily="34" charset="0"/>
              </a:defRPr>
            </a:lvl4pPr>
            <a:lvl5pPr marL="357601" indent="-357601" algn="l" rtl="0" eaLnBrk="0" fontAlgn="base" hangingPunct="0">
              <a:spcBef>
                <a:spcPct val="0"/>
              </a:spcBef>
              <a:spcAft>
                <a:spcPct val="0"/>
              </a:spcAft>
              <a:defRPr sz="3000" b="1">
                <a:solidFill>
                  <a:srgbClr val="0F5494"/>
                </a:solidFill>
                <a:latin typeface="Verdana" pitchFamily="34" charset="0"/>
              </a:defRPr>
            </a:lvl5pPr>
            <a:lvl6pPr marL="815831" algn="l" rtl="0" eaLnBrk="1" fontAlgn="base" hangingPunct="1">
              <a:spcBef>
                <a:spcPct val="0"/>
              </a:spcBef>
              <a:spcAft>
                <a:spcPct val="0"/>
              </a:spcAft>
              <a:defRPr sz="3000" b="1">
                <a:solidFill>
                  <a:srgbClr val="0F5494"/>
                </a:solidFill>
                <a:latin typeface="Verdana" pitchFamily="34" charset="0"/>
              </a:defRPr>
            </a:lvl6pPr>
            <a:lvl7pPr marL="1272951" algn="l" rtl="0" eaLnBrk="1" fontAlgn="base" hangingPunct="1">
              <a:spcBef>
                <a:spcPct val="0"/>
              </a:spcBef>
              <a:spcAft>
                <a:spcPct val="0"/>
              </a:spcAft>
              <a:defRPr sz="3000" b="1">
                <a:solidFill>
                  <a:srgbClr val="0F5494"/>
                </a:solidFill>
                <a:latin typeface="Verdana" pitchFamily="34" charset="0"/>
              </a:defRPr>
            </a:lvl7pPr>
            <a:lvl8pPr marL="1730070" algn="l" rtl="0" eaLnBrk="1" fontAlgn="base" hangingPunct="1">
              <a:spcBef>
                <a:spcPct val="0"/>
              </a:spcBef>
              <a:spcAft>
                <a:spcPct val="0"/>
              </a:spcAft>
              <a:defRPr sz="3000" b="1">
                <a:solidFill>
                  <a:srgbClr val="0F5494"/>
                </a:solidFill>
                <a:latin typeface="Verdana" pitchFamily="34" charset="0"/>
              </a:defRPr>
            </a:lvl8pPr>
            <a:lvl9pPr marL="2187189" algn="l" rtl="0" eaLnBrk="1" fontAlgn="base" hangingPunct="1">
              <a:spcBef>
                <a:spcPct val="0"/>
              </a:spcBef>
              <a:spcAft>
                <a:spcPct val="0"/>
              </a:spcAft>
              <a:defRPr sz="3000" b="1">
                <a:solidFill>
                  <a:srgbClr val="0F5494"/>
                </a:solidFill>
                <a:latin typeface="Verdana" pitchFamily="34" charset="0"/>
              </a:defRPr>
            </a:lvl9pPr>
          </a:lstStyle>
          <a:p>
            <a:pPr indent="0" eaLnBrk="1" hangingPunct="1"/>
            <a:r>
              <a:rPr lang="de-DE" altLang="en-US" sz="2200" kern="0" dirty="0" smtClean="0"/>
              <a:t>Prototype</a:t>
            </a:r>
            <a:endParaRPr lang="en-GB" altLang="en-US" sz="2200" kern="0" dirty="0" smtClean="0"/>
          </a:p>
        </p:txBody>
      </p:sp>
    </p:spTree>
    <p:extLst>
      <p:ext uri="{BB962C8B-B14F-4D97-AF65-F5344CB8AC3E}">
        <p14:creationId xmlns:p14="http://schemas.microsoft.com/office/powerpoint/2010/main" val="1657547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83768" y="215642"/>
            <a:ext cx="6420347" cy="477054"/>
          </a:xfrm>
          <a:prstGeom prst="rect">
            <a:avLst/>
          </a:prstGeom>
          <a:noFill/>
        </p:spPr>
        <p:txBody>
          <a:bodyPr wrap="none" rtlCol="0">
            <a:spAutoFit/>
          </a:bodyPr>
          <a:lstStyle/>
          <a:p>
            <a:r>
              <a:rPr lang="en-US" sz="2500" b="1" dirty="0" smtClean="0">
                <a:solidFill>
                  <a:srgbClr val="2232AA"/>
                </a:solidFill>
              </a:rPr>
              <a:t>What is the Advisory Hub (EIAH) ?</a:t>
            </a:r>
          </a:p>
        </p:txBody>
      </p:sp>
      <p:cxnSp>
        <p:nvCxnSpPr>
          <p:cNvPr id="39" name="Straight Connector 38"/>
          <p:cNvCxnSpPr/>
          <p:nvPr/>
        </p:nvCxnSpPr>
        <p:spPr bwMode="auto">
          <a:xfrm>
            <a:off x="1889559" y="1052736"/>
            <a:ext cx="1" cy="5040560"/>
          </a:xfrm>
          <a:prstGeom prst="line">
            <a:avLst/>
          </a:prstGeom>
          <a:ln w="28575">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sp>
        <p:nvSpPr>
          <p:cNvPr id="40" name="Oval 39"/>
          <p:cNvSpPr/>
          <p:nvPr/>
        </p:nvSpPr>
        <p:spPr bwMode="auto">
          <a:xfrm>
            <a:off x="1763688" y="2378018"/>
            <a:ext cx="251743" cy="221045"/>
          </a:xfrm>
          <a:prstGeom prst="ellipse">
            <a:avLst/>
          </a:prstGeom>
          <a:solidFill>
            <a:schemeClr val="bg1">
              <a:lumMod val="65000"/>
            </a:schemeClr>
          </a:solid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Blip>
                <a:blip r:embed="rId3"/>
              </a:buBlip>
              <a:tabLst/>
            </a:pPr>
            <a:endParaRPr kumimoji="0" lang="en-GB" b="1" i="0" u="none" strike="noStrike" cap="none" normalizeH="0" baseline="0" smtClean="0">
              <a:ln>
                <a:noFill/>
              </a:ln>
              <a:solidFill>
                <a:schemeClr val="accent1"/>
              </a:solidFill>
              <a:effectLst/>
              <a:cs typeface="Times New Roman" pitchFamily="18" charset="0"/>
            </a:endParaRPr>
          </a:p>
        </p:txBody>
      </p:sp>
      <p:sp>
        <p:nvSpPr>
          <p:cNvPr id="4" name="Rectangle 3"/>
          <p:cNvSpPr/>
          <p:nvPr/>
        </p:nvSpPr>
        <p:spPr>
          <a:xfrm>
            <a:off x="2213992" y="2134597"/>
            <a:ext cx="5454352" cy="707886"/>
          </a:xfrm>
          <a:prstGeom prst="rect">
            <a:avLst/>
          </a:prstGeom>
        </p:spPr>
        <p:txBody>
          <a:bodyPr wrap="square">
            <a:spAutoFit/>
          </a:bodyPr>
          <a:lstStyle/>
          <a:p>
            <a:r>
              <a:rPr lang="en-GB" sz="2000" dirty="0" smtClean="0">
                <a:solidFill>
                  <a:srgbClr val="2232AA"/>
                </a:solidFill>
              </a:rPr>
              <a:t>A tool to strengthen Europe's investment and business environment</a:t>
            </a:r>
            <a:endParaRPr lang="en-GB" sz="2000" dirty="0">
              <a:solidFill>
                <a:srgbClr val="2232AA"/>
              </a:solidFill>
            </a:endParaRPr>
          </a:p>
        </p:txBody>
      </p:sp>
      <p:sp>
        <p:nvSpPr>
          <p:cNvPr id="41" name="Oval 40"/>
          <p:cNvSpPr/>
          <p:nvPr/>
        </p:nvSpPr>
        <p:spPr bwMode="auto">
          <a:xfrm>
            <a:off x="1763688" y="3386130"/>
            <a:ext cx="251743" cy="221045"/>
          </a:xfrm>
          <a:prstGeom prst="ellipse">
            <a:avLst/>
          </a:prstGeom>
          <a:solidFill>
            <a:schemeClr val="accent1"/>
          </a:solid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Blip>
                <a:blip r:embed="rId3"/>
              </a:buBlip>
              <a:tabLst/>
            </a:pPr>
            <a:endParaRPr kumimoji="0" lang="en-GB" b="1" i="0" u="none" strike="noStrike" cap="none" normalizeH="0" baseline="0" smtClean="0">
              <a:ln>
                <a:noFill/>
              </a:ln>
              <a:solidFill>
                <a:schemeClr val="accent1"/>
              </a:solidFill>
              <a:effectLst/>
              <a:cs typeface="Times New Roman" pitchFamily="18" charset="0"/>
            </a:endParaRPr>
          </a:p>
        </p:txBody>
      </p:sp>
      <p:sp>
        <p:nvSpPr>
          <p:cNvPr id="42" name="Rectangle 41"/>
          <p:cNvSpPr/>
          <p:nvPr/>
        </p:nvSpPr>
        <p:spPr>
          <a:xfrm>
            <a:off x="2213992" y="3142709"/>
            <a:ext cx="5454352" cy="1015663"/>
          </a:xfrm>
          <a:prstGeom prst="rect">
            <a:avLst/>
          </a:prstGeom>
        </p:spPr>
        <p:txBody>
          <a:bodyPr wrap="square">
            <a:spAutoFit/>
          </a:bodyPr>
          <a:lstStyle/>
          <a:p>
            <a:r>
              <a:rPr lang="en-US" sz="2000" dirty="0" smtClean="0">
                <a:solidFill>
                  <a:srgbClr val="2232AA"/>
                </a:solidFill>
              </a:rPr>
              <a:t>A </a:t>
            </a:r>
            <a:r>
              <a:rPr lang="en-US" sz="2000" b="1" dirty="0" smtClean="0">
                <a:solidFill>
                  <a:srgbClr val="2232AA"/>
                </a:solidFill>
              </a:rPr>
              <a:t>single access point </a:t>
            </a:r>
            <a:r>
              <a:rPr lang="en-US" sz="2000" dirty="0" smtClean="0">
                <a:solidFill>
                  <a:srgbClr val="2232AA"/>
                </a:solidFill>
              </a:rPr>
              <a:t>to a 360 degree offer of advisory and technical assistance services</a:t>
            </a:r>
            <a:endParaRPr lang="en-GB" sz="2000" dirty="0">
              <a:solidFill>
                <a:srgbClr val="2232AA"/>
              </a:solidFill>
            </a:endParaRPr>
          </a:p>
        </p:txBody>
      </p:sp>
      <p:sp>
        <p:nvSpPr>
          <p:cNvPr id="43" name="Oval 42"/>
          <p:cNvSpPr/>
          <p:nvPr/>
        </p:nvSpPr>
        <p:spPr bwMode="auto">
          <a:xfrm>
            <a:off x="1763688" y="1368165"/>
            <a:ext cx="251743" cy="221045"/>
          </a:xfrm>
          <a:prstGeom prst="ellipse">
            <a:avLst/>
          </a:prstGeom>
          <a:solidFill>
            <a:schemeClr val="accent1"/>
          </a:solid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Blip>
                <a:blip r:embed="rId3"/>
              </a:buBlip>
              <a:tabLst/>
            </a:pPr>
            <a:endParaRPr kumimoji="0" lang="en-GB" b="1" i="0" u="none" strike="noStrike" cap="none" normalizeH="0" baseline="0" smtClean="0">
              <a:ln>
                <a:noFill/>
              </a:ln>
              <a:solidFill>
                <a:schemeClr val="accent1"/>
              </a:solidFill>
              <a:effectLst/>
              <a:cs typeface="Times New Roman" pitchFamily="18" charset="0"/>
            </a:endParaRPr>
          </a:p>
        </p:txBody>
      </p:sp>
      <p:sp>
        <p:nvSpPr>
          <p:cNvPr id="44" name="Rectangle 43"/>
          <p:cNvSpPr/>
          <p:nvPr/>
        </p:nvSpPr>
        <p:spPr>
          <a:xfrm>
            <a:off x="2213992" y="1124744"/>
            <a:ext cx="5814392" cy="1015663"/>
          </a:xfrm>
          <a:prstGeom prst="rect">
            <a:avLst/>
          </a:prstGeom>
        </p:spPr>
        <p:txBody>
          <a:bodyPr wrap="square">
            <a:spAutoFit/>
          </a:bodyPr>
          <a:lstStyle/>
          <a:p>
            <a:r>
              <a:rPr lang="en-US" sz="2000" dirty="0">
                <a:solidFill>
                  <a:srgbClr val="2232AA"/>
                </a:solidFill>
              </a:rPr>
              <a:t>A</a:t>
            </a:r>
            <a:r>
              <a:rPr lang="en-US" sz="2000" dirty="0" smtClean="0">
                <a:solidFill>
                  <a:srgbClr val="2232AA"/>
                </a:solidFill>
              </a:rPr>
              <a:t> joint initiative by the European Commission and the European Investment Bank</a:t>
            </a:r>
            <a:endParaRPr lang="en-GB" sz="2000" dirty="0">
              <a:solidFill>
                <a:srgbClr val="2232AA"/>
              </a:solidFill>
            </a:endParaRPr>
          </a:p>
        </p:txBody>
      </p:sp>
      <p:sp>
        <p:nvSpPr>
          <p:cNvPr id="45" name="Oval 44"/>
          <p:cNvSpPr/>
          <p:nvPr/>
        </p:nvSpPr>
        <p:spPr bwMode="auto">
          <a:xfrm>
            <a:off x="1763688" y="4476703"/>
            <a:ext cx="251743" cy="221045"/>
          </a:xfrm>
          <a:prstGeom prst="ellipse">
            <a:avLst/>
          </a:prstGeom>
          <a:solidFill>
            <a:schemeClr val="bg1">
              <a:lumMod val="65000"/>
            </a:schemeClr>
          </a:solid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Blip>
                <a:blip r:embed="rId3"/>
              </a:buBlip>
              <a:tabLst/>
            </a:pPr>
            <a:endParaRPr kumimoji="0" lang="en-GB" b="1" i="0" u="none" strike="noStrike" cap="none" normalizeH="0" baseline="0" smtClean="0">
              <a:ln>
                <a:noFill/>
              </a:ln>
              <a:solidFill>
                <a:schemeClr val="accent1"/>
              </a:solidFill>
              <a:effectLst/>
              <a:cs typeface="Times New Roman" pitchFamily="18" charset="0"/>
            </a:endParaRPr>
          </a:p>
        </p:txBody>
      </p:sp>
      <p:sp>
        <p:nvSpPr>
          <p:cNvPr id="46" name="Rectangle 45"/>
          <p:cNvSpPr/>
          <p:nvPr/>
        </p:nvSpPr>
        <p:spPr>
          <a:xfrm>
            <a:off x="2213992" y="4233282"/>
            <a:ext cx="5454352" cy="707886"/>
          </a:xfrm>
          <a:prstGeom prst="rect">
            <a:avLst/>
          </a:prstGeom>
        </p:spPr>
        <p:txBody>
          <a:bodyPr wrap="square">
            <a:spAutoFit/>
          </a:bodyPr>
          <a:lstStyle/>
          <a:p>
            <a:r>
              <a:rPr lang="en-US" sz="2000" dirty="0" smtClean="0">
                <a:solidFill>
                  <a:srgbClr val="2232AA"/>
                </a:solidFill>
              </a:rPr>
              <a:t>A </a:t>
            </a:r>
            <a:r>
              <a:rPr lang="en-US" sz="2000" b="1" dirty="0" smtClean="0">
                <a:solidFill>
                  <a:srgbClr val="2232AA"/>
                </a:solidFill>
              </a:rPr>
              <a:t>cooperation platform </a:t>
            </a:r>
            <a:r>
              <a:rPr lang="en-US" sz="2000" dirty="0" smtClean="0">
                <a:solidFill>
                  <a:srgbClr val="2232AA"/>
                </a:solidFill>
              </a:rPr>
              <a:t>to leverage, exchange and disseminate expertise</a:t>
            </a:r>
            <a:endParaRPr lang="en-GB" sz="2000" dirty="0">
              <a:solidFill>
                <a:srgbClr val="2232AA"/>
              </a:solidFill>
            </a:endParaRPr>
          </a:p>
        </p:txBody>
      </p:sp>
      <p:sp>
        <p:nvSpPr>
          <p:cNvPr id="47" name="Oval 46"/>
          <p:cNvSpPr/>
          <p:nvPr/>
        </p:nvSpPr>
        <p:spPr bwMode="auto">
          <a:xfrm>
            <a:off x="1763688" y="5544629"/>
            <a:ext cx="251743" cy="221045"/>
          </a:xfrm>
          <a:prstGeom prst="ellipse">
            <a:avLst/>
          </a:prstGeom>
          <a:solidFill>
            <a:schemeClr val="accent1"/>
          </a:solid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Blip>
                <a:blip r:embed="rId3"/>
              </a:buBlip>
              <a:tabLst/>
            </a:pPr>
            <a:endParaRPr kumimoji="0" lang="en-GB" b="1" i="0" u="none" strike="noStrike" cap="none" normalizeH="0" baseline="0" smtClean="0">
              <a:ln>
                <a:noFill/>
              </a:ln>
              <a:solidFill>
                <a:schemeClr val="accent1"/>
              </a:solidFill>
              <a:effectLst/>
              <a:cs typeface="Times New Roman" pitchFamily="18" charset="0"/>
            </a:endParaRPr>
          </a:p>
        </p:txBody>
      </p:sp>
      <p:sp>
        <p:nvSpPr>
          <p:cNvPr id="48" name="Rectangle 47"/>
          <p:cNvSpPr/>
          <p:nvPr/>
        </p:nvSpPr>
        <p:spPr>
          <a:xfrm>
            <a:off x="2213992" y="5301208"/>
            <a:ext cx="5454352" cy="707886"/>
          </a:xfrm>
          <a:prstGeom prst="rect">
            <a:avLst/>
          </a:prstGeom>
        </p:spPr>
        <p:txBody>
          <a:bodyPr wrap="square">
            <a:spAutoFit/>
          </a:bodyPr>
          <a:lstStyle/>
          <a:p>
            <a:r>
              <a:rPr lang="en-US" sz="2000" dirty="0" smtClean="0">
                <a:solidFill>
                  <a:srgbClr val="2232AA"/>
                </a:solidFill>
              </a:rPr>
              <a:t>An instrument to assess and address new needs for advisory support </a:t>
            </a:r>
            <a:endParaRPr lang="en-GB" sz="2000" dirty="0">
              <a:solidFill>
                <a:srgbClr val="2232AA"/>
              </a:solidFill>
            </a:endParaRPr>
          </a:p>
        </p:txBody>
      </p:sp>
    </p:spTree>
    <p:extLst>
      <p:ext uri="{BB962C8B-B14F-4D97-AF65-F5344CB8AC3E}">
        <p14:creationId xmlns:p14="http://schemas.microsoft.com/office/powerpoint/2010/main" val="1622103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4931" y="1988840"/>
            <a:ext cx="8250988" cy="3466473"/>
          </a:xfrm>
          <a:prstGeom prst="rect">
            <a:avLst/>
          </a:prstGeom>
        </p:spPr>
        <p:txBody>
          <a:bodyPr wrap="square" lIns="80147" tIns="40074" rIns="80147" bIns="40074">
            <a:spAutoFit/>
          </a:bodyPr>
          <a:lstStyle/>
          <a:p>
            <a:r>
              <a:rPr lang="en-GB" sz="2000" dirty="0">
                <a:solidFill>
                  <a:srgbClr val="002060"/>
                </a:solidFill>
              </a:rPr>
              <a:t>Better and more predictable </a:t>
            </a:r>
            <a:r>
              <a:rPr lang="en-GB" sz="2000" b="1" dirty="0">
                <a:solidFill>
                  <a:srgbClr val="002060"/>
                </a:solidFill>
              </a:rPr>
              <a:t>regulation</a:t>
            </a:r>
            <a:r>
              <a:rPr lang="en-GB" sz="2000" dirty="0">
                <a:solidFill>
                  <a:srgbClr val="002060"/>
                </a:solidFill>
              </a:rPr>
              <a:t> at all levels</a:t>
            </a:r>
          </a:p>
          <a:p>
            <a:endParaRPr lang="en-GB" sz="2000" dirty="0">
              <a:solidFill>
                <a:srgbClr val="002060"/>
              </a:solidFill>
            </a:endParaRPr>
          </a:p>
          <a:p>
            <a:r>
              <a:rPr lang="en-GB" sz="2000" dirty="0">
                <a:solidFill>
                  <a:srgbClr val="002060"/>
                </a:solidFill>
              </a:rPr>
              <a:t>Making most of the </a:t>
            </a:r>
            <a:r>
              <a:rPr lang="en-GB" sz="2000" b="1" dirty="0">
                <a:solidFill>
                  <a:srgbClr val="002060"/>
                </a:solidFill>
              </a:rPr>
              <a:t>Single Market</a:t>
            </a:r>
          </a:p>
          <a:p>
            <a:pPr marL="799294" lvl="1" indent="-342900">
              <a:buFont typeface="Arial" panose="020B0604020202020204" pitchFamily="34" charset="0"/>
              <a:buChar char="•"/>
            </a:pPr>
            <a:r>
              <a:rPr lang="en-GB" sz="2000" u="sng" dirty="0">
                <a:solidFill>
                  <a:srgbClr val="002060"/>
                </a:solidFill>
              </a:rPr>
              <a:t>Energy Union</a:t>
            </a:r>
          </a:p>
          <a:p>
            <a:pPr marL="799294" lvl="1" indent="-342900">
              <a:buFont typeface="Arial" panose="020B0604020202020204" pitchFamily="34" charset="0"/>
              <a:buChar char="•"/>
            </a:pPr>
            <a:r>
              <a:rPr lang="en-GB" sz="2000" u="sng" dirty="0">
                <a:solidFill>
                  <a:srgbClr val="002060"/>
                </a:solidFill>
              </a:rPr>
              <a:t>Digital Single Market</a:t>
            </a:r>
          </a:p>
          <a:p>
            <a:pPr marL="799294" lvl="1" indent="-342900">
              <a:buFont typeface="Arial" panose="020B0604020202020204" pitchFamily="34" charset="0"/>
              <a:buChar char="•"/>
            </a:pPr>
            <a:r>
              <a:rPr lang="en-GB" sz="2000" u="sng" dirty="0">
                <a:solidFill>
                  <a:srgbClr val="002060"/>
                </a:solidFill>
              </a:rPr>
              <a:t>Capital Markets Union</a:t>
            </a:r>
            <a:r>
              <a:rPr lang="en-GB" sz="2000" dirty="0">
                <a:solidFill>
                  <a:srgbClr val="002060"/>
                </a:solidFill>
              </a:rPr>
              <a:t>: action plan</a:t>
            </a:r>
          </a:p>
          <a:p>
            <a:pPr marL="799294" lvl="1" indent="-342900">
              <a:buFont typeface="Arial" panose="020B0604020202020204" pitchFamily="34" charset="0"/>
              <a:buChar char="•"/>
            </a:pPr>
            <a:r>
              <a:rPr lang="en-GB" sz="2000" dirty="0" smtClean="0">
                <a:solidFill>
                  <a:srgbClr val="002060"/>
                </a:solidFill>
              </a:rPr>
              <a:t>Services </a:t>
            </a:r>
            <a:r>
              <a:rPr lang="en-GB" sz="2000" dirty="0">
                <a:solidFill>
                  <a:srgbClr val="002060"/>
                </a:solidFill>
              </a:rPr>
              <a:t>Market</a:t>
            </a:r>
          </a:p>
          <a:p>
            <a:endParaRPr lang="en-GB" sz="2000" dirty="0">
              <a:solidFill>
                <a:srgbClr val="002060"/>
              </a:solidFill>
            </a:endParaRPr>
          </a:p>
          <a:p>
            <a:r>
              <a:rPr lang="en-GB" sz="2000" b="1" dirty="0">
                <a:solidFill>
                  <a:srgbClr val="002060"/>
                </a:solidFill>
              </a:rPr>
              <a:t>Structural reforms </a:t>
            </a:r>
            <a:r>
              <a:rPr lang="en-GB" sz="2000" dirty="0">
                <a:solidFill>
                  <a:srgbClr val="002060"/>
                </a:solidFill>
              </a:rPr>
              <a:t>in the Member States</a:t>
            </a:r>
          </a:p>
          <a:p>
            <a:endParaRPr lang="en-GB" sz="2000" dirty="0">
              <a:solidFill>
                <a:srgbClr val="002060"/>
              </a:solidFill>
            </a:endParaRPr>
          </a:p>
          <a:p>
            <a:r>
              <a:rPr lang="en-GB" sz="2000" b="1" dirty="0">
                <a:solidFill>
                  <a:srgbClr val="002060"/>
                </a:solidFill>
              </a:rPr>
              <a:t>Openness</a:t>
            </a:r>
            <a:r>
              <a:rPr lang="en-GB" sz="2000" dirty="0">
                <a:solidFill>
                  <a:srgbClr val="002060"/>
                </a:solidFill>
              </a:rPr>
              <a:t> to international trade and investment</a:t>
            </a:r>
            <a:endParaRPr lang="en-GB" sz="2000" dirty="0">
              <a:solidFill>
                <a:schemeClr val="tx1"/>
              </a:solidFill>
            </a:endParaRPr>
          </a:p>
        </p:txBody>
      </p:sp>
      <p:sp>
        <p:nvSpPr>
          <p:cNvPr id="2" name="TextBox 1"/>
          <p:cNvSpPr txBox="1"/>
          <p:nvPr/>
        </p:nvSpPr>
        <p:spPr>
          <a:xfrm>
            <a:off x="281488" y="882390"/>
            <a:ext cx="8743584" cy="530386"/>
          </a:xfrm>
          <a:prstGeom prst="rect">
            <a:avLst/>
          </a:prstGeom>
          <a:noFill/>
        </p:spPr>
        <p:txBody>
          <a:bodyPr wrap="square" lIns="80147" tIns="40074" rIns="80147" bIns="40074" rtlCol="0">
            <a:spAutoFit/>
          </a:bodyPr>
          <a:lstStyle/>
          <a:p>
            <a:r>
              <a:rPr lang="en-GB" sz="2800" b="1" dirty="0">
                <a:solidFill>
                  <a:srgbClr val="FFFF00"/>
                </a:solidFill>
                <a:effectLst>
                  <a:outerShdw blurRad="38100" dist="38100" dir="2700000" algn="tl">
                    <a:srgbClr val="000000">
                      <a:alpha val="43137"/>
                    </a:srgbClr>
                  </a:outerShdw>
                </a:effectLst>
              </a:rPr>
              <a:t>3. Improved investment environment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108" y="2636912"/>
            <a:ext cx="1954774" cy="1382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26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026" y="1163645"/>
            <a:ext cx="7337735" cy="357930"/>
          </a:xfrm>
          <a:prstGeom prst="rect">
            <a:avLst/>
          </a:prstGeom>
          <a:noFill/>
        </p:spPr>
        <p:txBody>
          <a:bodyPr wrap="none" lIns="80147" tIns="40074" rIns="80147" bIns="40074" rtlCol="0">
            <a:spAutoFit/>
          </a:bodyPr>
          <a:lstStyle/>
          <a:p>
            <a:r>
              <a:rPr lang="en-GB" sz="1800" dirty="0">
                <a:solidFill>
                  <a:srgbClr val="FFFF00"/>
                </a:solidFill>
              </a:rPr>
              <a:t>Thank you for your attention – more information </a:t>
            </a:r>
            <a:r>
              <a:rPr lang="en-GB" sz="1800" dirty="0" smtClean="0">
                <a:solidFill>
                  <a:srgbClr val="FFFF00"/>
                </a:solidFill>
              </a:rPr>
              <a:t>available at:</a:t>
            </a:r>
            <a:endParaRPr lang="en-GB" sz="1800" dirty="0">
              <a:solidFill>
                <a:srgbClr val="FFFF00"/>
              </a:solidFill>
            </a:endParaRPr>
          </a:p>
        </p:txBody>
      </p:sp>
      <p:sp>
        <p:nvSpPr>
          <p:cNvPr id="3" name="Rectangle 2"/>
          <p:cNvSpPr/>
          <p:nvPr/>
        </p:nvSpPr>
        <p:spPr>
          <a:xfrm>
            <a:off x="446506" y="1766370"/>
            <a:ext cx="6657792" cy="1527481"/>
          </a:xfrm>
          <a:prstGeom prst="rect">
            <a:avLst/>
          </a:prstGeom>
        </p:spPr>
        <p:txBody>
          <a:bodyPr wrap="square" lIns="80147" tIns="40074" rIns="80147" bIns="40074">
            <a:spAutoFit/>
          </a:bodyPr>
          <a:lstStyle/>
          <a:p>
            <a:r>
              <a:rPr lang="en-GB" sz="1800" dirty="0">
                <a:solidFill>
                  <a:srgbClr val="FFFF00"/>
                </a:solidFill>
                <a:hlinkClick r:id="rId3"/>
              </a:rPr>
              <a:t>http://</a:t>
            </a:r>
            <a:r>
              <a:rPr lang="en-GB" sz="2000" dirty="0" smtClean="0">
                <a:solidFill>
                  <a:srgbClr val="FFFF00"/>
                </a:solidFill>
                <a:hlinkClick r:id="rId3"/>
              </a:rPr>
              <a:t>ec.europa.eu/priorities/jobs-growth-investment/plan/index_en.htm</a:t>
            </a:r>
            <a:endParaRPr lang="en-GB" sz="2000" dirty="0" smtClean="0">
              <a:solidFill>
                <a:srgbClr val="FFFF00"/>
              </a:solidFill>
            </a:endParaRPr>
          </a:p>
          <a:p>
            <a:endParaRPr lang="en-GB" sz="1800" dirty="0" smtClean="0">
              <a:solidFill>
                <a:srgbClr val="FFFF00"/>
              </a:solidFill>
              <a:hlinkClick r:id="rId4"/>
            </a:endParaRPr>
          </a:p>
          <a:p>
            <a:r>
              <a:rPr lang="en-GB" sz="1800" dirty="0" smtClean="0">
                <a:solidFill>
                  <a:srgbClr val="FFFF00"/>
                </a:solidFill>
                <a:hlinkClick r:id="rId4"/>
              </a:rPr>
              <a:t>http</a:t>
            </a:r>
            <a:r>
              <a:rPr lang="en-GB" sz="1800" dirty="0">
                <a:solidFill>
                  <a:srgbClr val="FFFF00"/>
                </a:solidFill>
                <a:hlinkClick r:id="rId4"/>
              </a:rPr>
              <a:t>://www.eib.org/about/invest-eu/index.htm</a:t>
            </a:r>
            <a:r>
              <a:rPr lang="en-GB" sz="1800" dirty="0">
                <a:solidFill>
                  <a:srgbClr val="FFFF00"/>
                </a:solidFill>
              </a:rPr>
              <a:t> </a:t>
            </a:r>
          </a:p>
          <a:p>
            <a:endParaRPr lang="en-GB" sz="1800" dirty="0">
              <a:solidFill>
                <a:srgbClr val="FFFF00"/>
              </a:solidFill>
            </a:endParaRPr>
          </a:p>
        </p:txBody>
      </p:sp>
      <p:sp>
        <p:nvSpPr>
          <p:cNvPr id="5" name="Rectangle 4"/>
          <p:cNvSpPr/>
          <p:nvPr/>
        </p:nvSpPr>
        <p:spPr>
          <a:xfrm>
            <a:off x="1619672" y="3573016"/>
            <a:ext cx="6657792" cy="2235367"/>
          </a:xfrm>
          <a:prstGeom prst="rect">
            <a:avLst/>
          </a:prstGeom>
        </p:spPr>
        <p:txBody>
          <a:bodyPr wrap="square" lIns="80147" tIns="40074" rIns="80147" bIns="40074">
            <a:spAutoFit/>
          </a:bodyPr>
          <a:lstStyle/>
          <a:p>
            <a:r>
              <a:rPr lang="en-GB" sz="7000" dirty="0">
                <a:solidFill>
                  <a:srgbClr val="FFFF00"/>
                </a:solidFill>
              </a:rPr>
              <a:t>#</a:t>
            </a:r>
            <a:r>
              <a:rPr lang="en-GB" sz="7000" dirty="0" err="1" smtClean="0">
                <a:solidFill>
                  <a:srgbClr val="FFFF00"/>
                </a:solidFill>
              </a:rPr>
              <a:t>investEU</a:t>
            </a:r>
            <a:endParaRPr lang="en-GB" sz="7000" dirty="0" smtClean="0">
              <a:solidFill>
                <a:srgbClr val="FFFF00"/>
              </a:solidFill>
            </a:endParaRPr>
          </a:p>
          <a:p>
            <a:r>
              <a:rPr lang="fr-BE" sz="7000" dirty="0" smtClean="0">
                <a:solidFill>
                  <a:srgbClr val="FFFF00"/>
                </a:solidFill>
              </a:rPr>
              <a:t>#EFSI</a:t>
            </a:r>
            <a:endParaRPr lang="en-GB" sz="7000" dirty="0">
              <a:solidFill>
                <a:srgbClr val="FFFF00"/>
              </a:solidFill>
            </a:endParaRPr>
          </a:p>
        </p:txBody>
      </p:sp>
    </p:spTree>
    <p:extLst>
      <p:ext uri="{BB962C8B-B14F-4D97-AF65-F5344CB8AC3E}">
        <p14:creationId xmlns:p14="http://schemas.microsoft.com/office/powerpoint/2010/main" val="2179996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own Arrow 22"/>
          <p:cNvSpPr/>
          <p:nvPr/>
        </p:nvSpPr>
        <p:spPr bwMode="auto">
          <a:xfrm>
            <a:off x="6677931" y="4380343"/>
            <a:ext cx="261785" cy="1013624"/>
          </a:xfrm>
          <a:prstGeom prst="downArrow">
            <a:avLst>
              <a:gd name="adj1" fmla="val 50000"/>
              <a:gd name="adj2" fmla="val 53816"/>
            </a:avLst>
          </a:prstGeom>
          <a:solidFill>
            <a:schemeClr val="bg1">
              <a:lumMod val="85000"/>
            </a:schemeClr>
          </a:solidFill>
          <a:ln>
            <a:noFill/>
          </a:ln>
          <a:effectLst/>
        </p:spPr>
        <p:txBody>
          <a:bodyPr lIns="91424" tIns="45712" rIns="91424" bIns="45712" anchor="ctr"/>
          <a:lstStyle/>
          <a:p>
            <a:pPr marL="3175">
              <a:defRPr/>
            </a:pPr>
            <a:endParaRPr lang="en-GB">
              <a:solidFill>
                <a:schemeClr val="bg1">
                  <a:lumMod val="95000"/>
                </a:schemeClr>
              </a:solidFill>
            </a:endParaRPr>
          </a:p>
        </p:txBody>
      </p:sp>
      <p:sp>
        <p:nvSpPr>
          <p:cNvPr id="4" name="Rectangle 3"/>
          <p:cNvSpPr/>
          <p:nvPr/>
        </p:nvSpPr>
        <p:spPr bwMode="auto">
          <a:xfrm>
            <a:off x="35496" y="882245"/>
            <a:ext cx="9082261" cy="67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rtlCol="0" anchor="ctr" anchorCtr="0" compatLnSpc="1">
            <a:prstTxWarp prst="textNoShape">
              <a:avLst/>
            </a:prstTxWarp>
          </a:bodyPr>
          <a:lstStyle/>
          <a:p>
            <a:pPr marL="2783"/>
            <a:r>
              <a:rPr lang="fr-BE" sz="2800" b="1" dirty="0" smtClean="0">
                <a:solidFill>
                  <a:srgbClr val="FFFF00"/>
                </a:solidFill>
              </a:rPr>
              <a:t>1. </a:t>
            </a:r>
            <a:r>
              <a:rPr lang="fr-BE" sz="2800" b="1" dirty="0" err="1" smtClean="0">
                <a:solidFill>
                  <a:srgbClr val="FFFF00"/>
                </a:solidFill>
              </a:rPr>
              <a:t>European</a:t>
            </a:r>
            <a:r>
              <a:rPr lang="fr-BE" sz="2800" b="1" dirty="0" smtClean="0">
                <a:solidFill>
                  <a:srgbClr val="FFFF00"/>
                </a:solidFill>
              </a:rPr>
              <a:t> </a:t>
            </a:r>
            <a:r>
              <a:rPr lang="fr-BE" sz="2800" b="1" dirty="0" err="1">
                <a:solidFill>
                  <a:srgbClr val="FFFF00"/>
                </a:solidFill>
              </a:rPr>
              <a:t>Fund</a:t>
            </a:r>
            <a:r>
              <a:rPr lang="fr-BE" sz="2800" b="1" dirty="0">
                <a:solidFill>
                  <a:srgbClr val="FFFF00"/>
                </a:solidFill>
              </a:rPr>
              <a:t> for Strategic </a:t>
            </a:r>
            <a:r>
              <a:rPr lang="fr-BE" sz="2800" b="1" dirty="0" err="1" smtClean="0">
                <a:solidFill>
                  <a:srgbClr val="FFFF00"/>
                </a:solidFill>
              </a:rPr>
              <a:t>Investments</a:t>
            </a:r>
            <a:endParaRPr lang="en-GB" sz="2800" b="1" dirty="0">
              <a:solidFill>
                <a:srgbClr val="FFFF00"/>
              </a:solidFill>
            </a:endParaRPr>
          </a:p>
        </p:txBody>
      </p:sp>
      <p:sp>
        <p:nvSpPr>
          <p:cNvPr id="5" name="Right Arrow 2"/>
          <p:cNvSpPr>
            <a:spLocks noChangeArrowheads="1"/>
          </p:cNvSpPr>
          <p:nvPr/>
        </p:nvSpPr>
        <p:spPr bwMode="auto">
          <a:xfrm rot="5400000">
            <a:off x="4146405" y="2582439"/>
            <a:ext cx="790728" cy="254794"/>
          </a:xfrm>
          <a:prstGeom prst="rightArrow">
            <a:avLst>
              <a:gd name="adj1" fmla="val 50000"/>
              <a:gd name="adj2" fmla="val 50000"/>
            </a:avLst>
          </a:prstGeom>
          <a:solidFill>
            <a:schemeClr val="bg1">
              <a:lumMod val="85000"/>
            </a:schemeClr>
          </a:solidFill>
          <a:ln>
            <a:noFill/>
          </a:ln>
        </p:spPr>
        <p:txBody>
          <a:bodyPr lIns="91424" tIns="45712" rIns="91424" bIns="45712"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endParaRPr lang="en-US" altLang="en-US" sz="1200" i="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310" t="5377" r="5208" b="5377"/>
          <a:stretch/>
        </p:blipFill>
        <p:spPr>
          <a:xfrm>
            <a:off x="3851920" y="1700808"/>
            <a:ext cx="1455878" cy="771840"/>
          </a:xfrm>
          <a:prstGeom prst="rect">
            <a:avLst/>
          </a:prstGeom>
        </p:spPr>
      </p:pic>
      <p:sp>
        <p:nvSpPr>
          <p:cNvPr id="7" name="TextBox 1"/>
          <p:cNvSpPr txBox="1">
            <a:spLocks noChangeArrowheads="1"/>
          </p:cNvSpPr>
          <p:nvPr/>
        </p:nvSpPr>
        <p:spPr bwMode="auto">
          <a:xfrm>
            <a:off x="4056313" y="1792458"/>
            <a:ext cx="1169916" cy="385919"/>
          </a:xfrm>
          <a:prstGeom prst="rect">
            <a:avLst/>
          </a:prstGeom>
          <a:solidFill>
            <a:srgbClr val="0070C0">
              <a:alpha val="18000"/>
            </a:srgbClr>
          </a:solidFill>
          <a:ln>
            <a:noFill/>
          </a:ln>
          <a:effectLst>
            <a:outerShdw blurRad="50800" algn="ctr" rotWithShape="0">
              <a:schemeClr val="tx2"/>
            </a:outerShdw>
          </a:effectLst>
        </p:spPr>
        <p:txBody>
          <a:bodyPr wrap="square" lIns="91424" tIns="45712" rIns="91424" bIns="45712" anchor="ctr">
            <a:no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fr-BE" altLang="en-US" sz="1200" b="1" i="0" dirty="0">
                <a:solidFill>
                  <a:schemeClr val="bg1"/>
                </a:solidFill>
              </a:rPr>
              <a:t>EU </a:t>
            </a:r>
            <a:r>
              <a:rPr lang="fr-BE" altLang="en-US" sz="1200" b="1" i="0" dirty="0" smtClean="0">
                <a:solidFill>
                  <a:schemeClr val="bg1"/>
                </a:solidFill>
              </a:rPr>
              <a:t>budget</a:t>
            </a:r>
            <a:endParaRPr lang="fr-BE" altLang="en-US" sz="1200" b="1" i="0" dirty="0">
              <a:solidFill>
                <a:schemeClr val="bg1"/>
              </a:solidFill>
            </a:endParaRPr>
          </a:p>
          <a:p>
            <a:pPr algn="ctr" eaLnBrk="1" hangingPunct="1">
              <a:spcBef>
                <a:spcPct val="0"/>
              </a:spcBef>
              <a:buClrTx/>
              <a:buFontTx/>
              <a:buNone/>
              <a:defRPr/>
            </a:pPr>
            <a:r>
              <a:rPr lang="fr-BE" altLang="en-US" sz="1200" b="1" i="0" dirty="0" err="1" smtClean="0">
                <a:solidFill>
                  <a:schemeClr val="bg1"/>
                </a:solidFill>
              </a:rPr>
              <a:t>guarantee</a:t>
            </a:r>
            <a:endParaRPr lang="fr-BE" altLang="en-US" sz="1200" i="0" dirty="0">
              <a:solidFill>
                <a:schemeClr val="bg1"/>
              </a:solidFill>
            </a:endParaRPr>
          </a:p>
        </p:txBody>
      </p:sp>
      <p:sp>
        <p:nvSpPr>
          <p:cNvPr id="8" name="Right Arrow 2"/>
          <p:cNvSpPr>
            <a:spLocks noChangeArrowheads="1"/>
          </p:cNvSpPr>
          <p:nvPr/>
        </p:nvSpPr>
        <p:spPr bwMode="auto">
          <a:xfrm rot="5400000">
            <a:off x="6001627" y="2565516"/>
            <a:ext cx="856040" cy="223334"/>
          </a:xfrm>
          <a:prstGeom prst="rightArrow">
            <a:avLst>
              <a:gd name="adj1" fmla="val 50000"/>
              <a:gd name="adj2" fmla="val 50000"/>
            </a:avLst>
          </a:prstGeom>
          <a:solidFill>
            <a:schemeClr val="bg1">
              <a:lumMod val="85000"/>
            </a:schemeClr>
          </a:solidFill>
          <a:ln>
            <a:noFill/>
          </a:ln>
        </p:spPr>
        <p:txBody>
          <a:bodyPr lIns="91424" tIns="45712" rIns="91424" bIns="45712"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endParaRPr lang="en-US" altLang="en-US" sz="1200" i="0">
              <a:solidFill>
                <a:schemeClr val="bg1">
                  <a:lumMod val="95000"/>
                </a:schemeClr>
              </a:solidFill>
            </a:endParaRPr>
          </a:p>
        </p:txBody>
      </p:sp>
      <p:sp>
        <p:nvSpPr>
          <p:cNvPr id="10" name="Down Arrow 9"/>
          <p:cNvSpPr/>
          <p:nvPr/>
        </p:nvSpPr>
        <p:spPr bwMode="auto">
          <a:xfrm>
            <a:off x="3797611" y="4365104"/>
            <a:ext cx="261785" cy="1013624"/>
          </a:xfrm>
          <a:prstGeom prst="downArrow">
            <a:avLst>
              <a:gd name="adj1" fmla="val 50000"/>
              <a:gd name="adj2" fmla="val 53816"/>
            </a:avLst>
          </a:prstGeom>
          <a:solidFill>
            <a:schemeClr val="bg1">
              <a:lumMod val="85000"/>
            </a:schemeClr>
          </a:solidFill>
          <a:ln>
            <a:noFill/>
          </a:ln>
          <a:effectLst/>
        </p:spPr>
        <p:txBody>
          <a:bodyPr lIns="91424" tIns="45712" rIns="91424" bIns="45712" anchor="ctr"/>
          <a:lstStyle/>
          <a:p>
            <a:pPr marL="3175">
              <a:defRPr/>
            </a:pPr>
            <a:endParaRPr lang="en-GB">
              <a:solidFill>
                <a:schemeClr val="bg1">
                  <a:lumMod val="95000"/>
                </a:schemeClr>
              </a:solidFill>
            </a:endParaRPr>
          </a:p>
        </p:txBody>
      </p:sp>
      <p:sp>
        <p:nvSpPr>
          <p:cNvPr id="11" name="Rectangle 3"/>
          <p:cNvSpPr>
            <a:spLocks noChangeArrowheads="1"/>
          </p:cNvSpPr>
          <p:nvPr/>
        </p:nvSpPr>
        <p:spPr bwMode="auto">
          <a:xfrm>
            <a:off x="2886399" y="4148435"/>
            <a:ext cx="2124507" cy="720725"/>
          </a:xfrm>
          <a:prstGeom prst="rect">
            <a:avLst/>
          </a:prstGeom>
          <a:solidFill>
            <a:srgbClr val="6699FF"/>
          </a:solidFill>
          <a:ln w="9525">
            <a:noFill/>
            <a:miter lim="800000"/>
            <a:headEnd/>
            <a:tailEnd/>
          </a:ln>
        </p:spPr>
        <p:txBody>
          <a:bodyPr lIns="91424" tIns="45712" rIns="91424" bIns="45712" anchor="ctr">
            <a:noAutofit/>
          </a:bodyP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a:solidFill>
                  <a:schemeClr val="bg1"/>
                </a:solidFill>
              </a:rPr>
              <a:t>Infrastructure &amp; Innovation </a:t>
            </a:r>
            <a:r>
              <a:rPr lang="fr-BE" altLang="en-US" sz="1200" b="1" i="0" dirty="0" err="1">
                <a:solidFill>
                  <a:schemeClr val="bg1"/>
                </a:solidFill>
              </a:rPr>
              <a:t>window</a:t>
            </a:r>
            <a:endParaRPr lang="fr-BE" altLang="en-US" sz="1200" b="1" i="0" dirty="0">
              <a:solidFill>
                <a:schemeClr val="bg1"/>
              </a:solidFill>
            </a:endParaRPr>
          </a:p>
        </p:txBody>
      </p:sp>
      <p:sp>
        <p:nvSpPr>
          <p:cNvPr id="12" name="TextBox 19"/>
          <p:cNvSpPr txBox="1">
            <a:spLocks noChangeArrowheads="1"/>
          </p:cNvSpPr>
          <p:nvPr/>
        </p:nvSpPr>
        <p:spPr bwMode="auto">
          <a:xfrm>
            <a:off x="2886399" y="5386151"/>
            <a:ext cx="2092755" cy="486340"/>
          </a:xfrm>
          <a:prstGeom prst="rect">
            <a:avLst/>
          </a:prstGeom>
          <a:solidFill>
            <a:srgbClr val="FFC000"/>
          </a:solidFill>
          <a:ln w="9525">
            <a:noFill/>
            <a:miter lim="800000"/>
            <a:headEnd/>
            <a:tailEnd/>
          </a:ln>
        </p:spPr>
        <p:txBody>
          <a:bodyPr lIns="91424" tIns="45712" rIns="91424" bIns="45712" anchor="ctr">
            <a:no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err="1" smtClean="0">
                <a:solidFill>
                  <a:srgbClr val="004494"/>
                </a:solidFill>
              </a:rPr>
              <a:t>Investments</a:t>
            </a:r>
            <a:r>
              <a:rPr lang="fr-BE" altLang="en-US" sz="1200" b="1" i="0" dirty="0" smtClean="0">
                <a:solidFill>
                  <a:srgbClr val="004494"/>
                </a:solidFill>
              </a:rPr>
              <a:t> </a:t>
            </a:r>
            <a:endParaRPr lang="fr-BE" altLang="en-US" sz="1200" b="1" i="0" dirty="0">
              <a:solidFill>
                <a:srgbClr val="004494"/>
              </a:solidFill>
            </a:endParaRPr>
          </a:p>
          <a:p>
            <a:pPr algn="ctr" eaLnBrk="1" hangingPunct="1">
              <a:spcBef>
                <a:spcPct val="0"/>
              </a:spcBef>
              <a:buClrTx/>
              <a:buFontTx/>
              <a:buNone/>
            </a:pPr>
            <a:r>
              <a:rPr lang="fr-BE" altLang="en-US" sz="1200" b="1" i="0" dirty="0">
                <a:solidFill>
                  <a:srgbClr val="004494"/>
                </a:solidFill>
                <a:sym typeface="Symbol"/>
              </a:rPr>
              <a:t> </a:t>
            </a:r>
            <a:r>
              <a:rPr lang="fr-BE" altLang="en-US" sz="1200" b="1" i="0" dirty="0">
                <a:solidFill>
                  <a:srgbClr val="004494"/>
                </a:solidFill>
              </a:rPr>
              <a:t>€ 240 </a:t>
            </a:r>
            <a:r>
              <a:rPr lang="fr-BE" altLang="en-US" sz="1200" b="1" i="0" dirty="0" err="1">
                <a:solidFill>
                  <a:srgbClr val="004494"/>
                </a:solidFill>
              </a:rPr>
              <a:t>bn</a:t>
            </a:r>
            <a:endParaRPr lang="en-GB" altLang="en-US" sz="1200" b="1" i="0" dirty="0">
              <a:solidFill>
                <a:srgbClr val="004494"/>
              </a:solidFill>
            </a:endParaRPr>
          </a:p>
        </p:txBody>
      </p:sp>
      <p:sp>
        <p:nvSpPr>
          <p:cNvPr id="13" name="TextBox 20"/>
          <p:cNvSpPr txBox="1">
            <a:spLocks noChangeArrowheads="1"/>
          </p:cNvSpPr>
          <p:nvPr/>
        </p:nvSpPr>
        <p:spPr bwMode="auto">
          <a:xfrm>
            <a:off x="5826880" y="5387739"/>
            <a:ext cx="1985481" cy="486340"/>
          </a:xfrm>
          <a:prstGeom prst="rect">
            <a:avLst/>
          </a:prstGeom>
          <a:solidFill>
            <a:srgbClr val="FFC000"/>
          </a:solidFill>
          <a:ln>
            <a:noFill/>
          </a:ln>
        </p:spPr>
        <p:txBody>
          <a:bodyPr lIns="91424" tIns="45712" rIns="91424" bIns="45712" anchor="ctr">
            <a:no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fr-BE" altLang="en-US" sz="1200" b="1" i="0" dirty="0" err="1">
                <a:solidFill>
                  <a:srgbClr val="004494"/>
                </a:solidFill>
              </a:rPr>
              <a:t>SMEs</a:t>
            </a:r>
            <a:r>
              <a:rPr lang="fr-BE" altLang="en-US" sz="1200" b="1" i="0" dirty="0">
                <a:solidFill>
                  <a:srgbClr val="004494"/>
                </a:solidFill>
              </a:rPr>
              <a:t> and </a:t>
            </a:r>
            <a:r>
              <a:rPr lang="fr-BE" altLang="en-US" sz="1200" b="1" i="0" dirty="0" err="1" smtClean="0">
                <a:solidFill>
                  <a:srgbClr val="004494"/>
                </a:solidFill>
              </a:rPr>
              <a:t>mid</a:t>
            </a:r>
            <a:r>
              <a:rPr lang="fr-BE" altLang="en-US" sz="1200" b="1" i="0" dirty="0" smtClean="0">
                <a:solidFill>
                  <a:srgbClr val="004494"/>
                </a:solidFill>
              </a:rPr>
              <a:t>-caps</a:t>
            </a:r>
            <a:endParaRPr lang="fr-BE" altLang="en-US" sz="1200" b="1" i="0" dirty="0">
              <a:solidFill>
                <a:srgbClr val="004494"/>
              </a:solidFill>
            </a:endParaRPr>
          </a:p>
          <a:p>
            <a:pPr algn="ctr" eaLnBrk="1" hangingPunct="1">
              <a:spcBef>
                <a:spcPct val="0"/>
              </a:spcBef>
              <a:buClrTx/>
              <a:buFontTx/>
              <a:buNone/>
              <a:defRPr/>
            </a:pPr>
            <a:r>
              <a:rPr lang="fr-BE" altLang="en-US" sz="1200" b="1" i="0" dirty="0">
                <a:solidFill>
                  <a:srgbClr val="004494"/>
                </a:solidFill>
                <a:sym typeface="Symbol"/>
              </a:rPr>
              <a:t> </a:t>
            </a:r>
            <a:r>
              <a:rPr lang="fr-BE" altLang="en-US" sz="1200" b="1" i="0" dirty="0">
                <a:solidFill>
                  <a:srgbClr val="004494"/>
                </a:solidFill>
              </a:rPr>
              <a:t>€ 75 </a:t>
            </a:r>
            <a:r>
              <a:rPr lang="fr-BE" altLang="en-US" sz="1200" b="1" i="0" dirty="0" err="1">
                <a:solidFill>
                  <a:srgbClr val="004494"/>
                </a:solidFill>
              </a:rPr>
              <a:t>bn</a:t>
            </a:r>
            <a:endParaRPr lang="fr-BE" altLang="en-US" sz="1200" b="1" i="0" dirty="0">
              <a:solidFill>
                <a:srgbClr val="004494"/>
              </a:solidFill>
            </a:endParaRPr>
          </a:p>
        </p:txBody>
      </p:sp>
      <p:sp>
        <p:nvSpPr>
          <p:cNvPr id="14" name="Rectangle 17"/>
          <p:cNvSpPr>
            <a:spLocks noChangeArrowheads="1"/>
          </p:cNvSpPr>
          <p:nvPr/>
        </p:nvSpPr>
        <p:spPr bwMode="auto">
          <a:xfrm>
            <a:off x="5868144" y="4148435"/>
            <a:ext cx="1972146" cy="720725"/>
          </a:xfrm>
          <a:prstGeom prst="rect">
            <a:avLst/>
          </a:prstGeom>
          <a:solidFill>
            <a:srgbClr val="6699FF"/>
          </a:solidFill>
          <a:ln w="9525">
            <a:noFill/>
            <a:miter lim="800000"/>
            <a:headEnd/>
            <a:tailEnd/>
          </a:ln>
        </p:spPr>
        <p:txBody>
          <a:bodyPr lIns="91424" tIns="45712" rIns="91424" bIns="45712" anchor="ctr">
            <a:noAutofit/>
          </a:bodyP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a:solidFill>
                  <a:schemeClr val="bg1"/>
                </a:solidFill>
              </a:rPr>
              <a:t>SME </a:t>
            </a:r>
            <a:r>
              <a:rPr lang="fr-BE" altLang="en-US" sz="1200" b="1" i="0" dirty="0" err="1">
                <a:solidFill>
                  <a:schemeClr val="bg1"/>
                </a:solidFill>
              </a:rPr>
              <a:t>window</a:t>
            </a:r>
            <a:r>
              <a:rPr lang="fr-BE" altLang="en-US" sz="1200" b="1" i="0" dirty="0">
                <a:solidFill>
                  <a:schemeClr val="bg1"/>
                </a:solidFill>
              </a:rPr>
              <a:t> </a:t>
            </a:r>
            <a:endParaRPr lang="en-US" altLang="en-US" sz="1200" i="0" dirty="0"/>
          </a:p>
        </p:txBody>
      </p:sp>
      <p:sp>
        <p:nvSpPr>
          <p:cNvPr id="15" name="Bent Arrow 14"/>
          <p:cNvSpPr/>
          <p:nvPr/>
        </p:nvSpPr>
        <p:spPr bwMode="auto">
          <a:xfrm rot="10800000" flipH="1">
            <a:off x="5339518" y="3201211"/>
            <a:ext cx="503237" cy="1571939"/>
          </a:xfrm>
          <a:prstGeom prst="bentArrow">
            <a:avLst>
              <a:gd name="adj1" fmla="val 37425"/>
              <a:gd name="adj2" fmla="val 38394"/>
              <a:gd name="adj3" fmla="val 45051"/>
              <a:gd name="adj4" fmla="val 16567"/>
            </a:avLst>
          </a:prstGeom>
          <a:solidFill>
            <a:schemeClr val="bg1">
              <a:lumMod val="85000"/>
            </a:schemeClr>
          </a:solidFill>
          <a:ln>
            <a:noFill/>
          </a:ln>
          <a:effectLst/>
          <a:extLst/>
        </p:spPr>
        <p:txBody>
          <a:bodyPr lIns="91424" tIns="45712" rIns="91424" bIns="45712" anchor="ctr"/>
          <a:lstStyle/>
          <a:p>
            <a:pPr marL="3175">
              <a:defRPr/>
            </a:pPr>
            <a:endParaRPr lang="en-GB">
              <a:solidFill>
                <a:schemeClr val="bg1">
                  <a:lumMod val="95000"/>
                </a:schemeClr>
              </a:solidFill>
            </a:endParaRPr>
          </a:p>
        </p:txBody>
      </p:sp>
      <p:sp>
        <p:nvSpPr>
          <p:cNvPr id="16" name="Bent Arrow 15"/>
          <p:cNvSpPr/>
          <p:nvPr/>
        </p:nvSpPr>
        <p:spPr bwMode="auto">
          <a:xfrm rot="10800000">
            <a:off x="5010903" y="3201211"/>
            <a:ext cx="503238" cy="1571939"/>
          </a:xfrm>
          <a:prstGeom prst="bentArrow">
            <a:avLst>
              <a:gd name="adj1" fmla="val 37425"/>
              <a:gd name="adj2" fmla="val 38394"/>
              <a:gd name="adj3" fmla="val 43158"/>
              <a:gd name="adj4" fmla="val 16567"/>
            </a:avLst>
          </a:prstGeom>
          <a:solidFill>
            <a:schemeClr val="bg1">
              <a:lumMod val="85000"/>
            </a:schemeClr>
          </a:solidFill>
          <a:ln>
            <a:noFill/>
          </a:ln>
          <a:effectLst/>
          <a:extLst/>
        </p:spPr>
        <p:txBody>
          <a:bodyPr lIns="91424" tIns="45712" rIns="91424" bIns="45712" anchor="ctr"/>
          <a:lstStyle/>
          <a:p>
            <a:pPr marL="3175">
              <a:defRPr/>
            </a:pPr>
            <a:endParaRPr lang="en-GB">
              <a:solidFill>
                <a:schemeClr val="bg1">
                  <a:lumMod val="95000"/>
                </a:schemeClr>
              </a:solidFill>
            </a:endParaRPr>
          </a:p>
        </p:txBody>
      </p:sp>
      <p:sp>
        <p:nvSpPr>
          <p:cNvPr id="17" name="TextBox 7"/>
          <p:cNvSpPr txBox="1">
            <a:spLocks noChangeArrowheads="1"/>
          </p:cNvSpPr>
          <p:nvPr/>
        </p:nvSpPr>
        <p:spPr bwMode="auto">
          <a:xfrm>
            <a:off x="3865532" y="3105200"/>
            <a:ext cx="3370764" cy="611832"/>
          </a:xfrm>
          <a:prstGeom prst="rect">
            <a:avLst/>
          </a:prstGeom>
          <a:solidFill>
            <a:srgbClr val="2232AA"/>
          </a:solidFill>
          <a:ln w="9525">
            <a:noFill/>
            <a:miter lim="800000"/>
            <a:headEnd/>
            <a:tailEnd/>
          </a:ln>
        </p:spPr>
        <p:txBody>
          <a:bodyPr lIns="91424" tIns="45712" rIns="91424" bIns="45712" anchor="ctr">
            <a:no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smtClean="0">
                <a:solidFill>
                  <a:schemeClr val="bg1"/>
                </a:solidFill>
              </a:rPr>
              <a:t>EFSI</a:t>
            </a:r>
            <a:endParaRPr lang="fr-BE" altLang="en-US" sz="1200" b="1" i="0" dirty="0">
              <a:solidFill>
                <a:schemeClr val="bg1"/>
              </a:solidFill>
            </a:endParaRPr>
          </a:p>
        </p:txBody>
      </p:sp>
      <p:sp>
        <p:nvSpPr>
          <p:cNvPr id="18" name="TextBox 27"/>
          <p:cNvSpPr txBox="1">
            <a:spLocks noChangeArrowheads="1"/>
          </p:cNvSpPr>
          <p:nvPr/>
        </p:nvSpPr>
        <p:spPr bwMode="auto">
          <a:xfrm>
            <a:off x="2903534" y="5932531"/>
            <a:ext cx="4908827" cy="762000"/>
          </a:xfrm>
          <a:prstGeom prst="rect">
            <a:avLst/>
          </a:prstGeom>
          <a:solidFill>
            <a:srgbClr val="FFC000"/>
          </a:solidFill>
          <a:ln w="19050">
            <a:noFill/>
            <a:miter lim="800000"/>
            <a:headEnd/>
            <a:tailEnd/>
          </a:ln>
        </p:spPr>
        <p:txBody>
          <a:bodyPr lIns="91424" tIns="45712" rIns="91424" bIns="45712" anchor="ctr">
            <a:no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a:solidFill>
                  <a:srgbClr val="004494"/>
                </a:solidFill>
              </a:rPr>
              <a:t>Total </a:t>
            </a:r>
            <a:r>
              <a:rPr lang="fr-BE" altLang="en-US" sz="1200" b="1" i="0" dirty="0" smtClean="0">
                <a:solidFill>
                  <a:srgbClr val="004494"/>
                </a:solidFill>
              </a:rPr>
              <a:t>over </a:t>
            </a:r>
            <a:r>
              <a:rPr lang="fr-BE" altLang="en-US" sz="1200" b="1" i="0" dirty="0">
                <a:solidFill>
                  <a:srgbClr val="004494"/>
                </a:solidFill>
              </a:rPr>
              <a:t>3 </a:t>
            </a:r>
            <a:r>
              <a:rPr lang="fr-BE" altLang="en-US" sz="1200" b="1" i="0" dirty="0" err="1">
                <a:solidFill>
                  <a:srgbClr val="004494"/>
                </a:solidFill>
              </a:rPr>
              <a:t>years</a:t>
            </a:r>
            <a:r>
              <a:rPr lang="fr-BE" altLang="en-US" sz="1200" b="1" i="0" dirty="0">
                <a:solidFill>
                  <a:srgbClr val="004494"/>
                </a:solidFill>
              </a:rPr>
              <a:t>:</a:t>
            </a:r>
          </a:p>
          <a:p>
            <a:pPr algn="ctr" eaLnBrk="1" hangingPunct="1">
              <a:spcBef>
                <a:spcPct val="0"/>
              </a:spcBef>
              <a:buClrTx/>
              <a:buFontTx/>
              <a:buNone/>
            </a:pPr>
            <a:r>
              <a:rPr lang="fr-BE" altLang="en-US" sz="1200" b="1" i="0" dirty="0">
                <a:solidFill>
                  <a:srgbClr val="004494"/>
                </a:solidFill>
                <a:sym typeface="Symbol"/>
              </a:rPr>
              <a:t> </a:t>
            </a:r>
            <a:r>
              <a:rPr lang="fr-BE" altLang="en-US" sz="1200" b="1" i="0" dirty="0">
                <a:solidFill>
                  <a:srgbClr val="004494"/>
                </a:solidFill>
              </a:rPr>
              <a:t>€ 315 bn</a:t>
            </a:r>
            <a:endParaRPr lang="en-GB" altLang="en-US" sz="1200" b="1" i="0" dirty="0">
              <a:solidFill>
                <a:srgbClr val="004494"/>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8216" y="1700808"/>
            <a:ext cx="1422461" cy="791981"/>
          </a:xfrm>
          <a:prstGeom prst="rect">
            <a:avLst/>
          </a:prstGeom>
          <a:noFill/>
          <a:ln w="952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1"/>
          <p:cNvSpPr txBox="1">
            <a:spLocks noChangeArrowheads="1"/>
          </p:cNvSpPr>
          <p:nvPr/>
        </p:nvSpPr>
        <p:spPr bwMode="auto">
          <a:xfrm>
            <a:off x="5796136" y="2601281"/>
            <a:ext cx="1169916" cy="385919"/>
          </a:xfrm>
          <a:prstGeom prst="rect">
            <a:avLst/>
          </a:prstGeom>
          <a:noFill/>
          <a:ln>
            <a:noFill/>
          </a:ln>
          <a:effectLst>
            <a:outerShdw blurRad="50800" algn="ctr" rotWithShape="0">
              <a:schemeClr val="tx2"/>
            </a:outerShdw>
          </a:effectLst>
          <a:scene3d>
            <a:camera prst="orthographicFront"/>
            <a:lightRig rig="threePt" dir="t"/>
          </a:scene3d>
          <a:sp3d contourW="12700">
            <a:contourClr>
              <a:schemeClr val="bg1"/>
            </a:contourClr>
          </a:sp3d>
        </p:spPr>
        <p:txBody>
          <a:bodyPr wrap="square" lIns="91424" tIns="45712" rIns="91424" bIns="45712" anchor="ctr">
            <a:no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fr-BE" altLang="en-US" sz="1200" b="1" i="0" dirty="0">
                <a:solidFill>
                  <a:schemeClr val="bg1"/>
                </a:solidFill>
              </a:rPr>
              <a:t>€ 5bn</a:t>
            </a:r>
            <a:endParaRPr lang="fr-BE" altLang="en-US" sz="1200" i="0" dirty="0">
              <a:solidFill>
                <a:schemeClr val="bg1"/>
              </a:solidFill>
            </a:endParaRPr>
          </a:p>
        </p:txBody>
      </p:sp>
      <p:sp>
        <p:nvSpPr>
          <p:cNvPr id="26" name="TextBox 1"/>
          <p:cNvSpPr txBox="1">
            <a:spLocks noChangeArrowheads="1"/>
          </p:cNvSpPr>
          <p:nvPr/>
        </p:nvSpPr>
        <p:spPr bwMode="auto">
          <a:xfrm>
            <a:off x="3964536" y="2601281"/>
            <a:ext cx="1169916" cy="385919"/>
          </a:xfrm>
          <a:prstGeom prst="rect">
            <a:avLst/>
          </a:prstGeom>
          <a:noFill/>
          <a:ln>
            <a:noFill/>
          </a:ln>
          <a:effectLst>
            <a:outerShdw blurRad="50800" algn="ctr" rotWithShape="0">
              <a:schemeClr val="tx2"/>
            </a:outerShdw>
          </a:effectLst>
          <a:scene3d>
            <a:camera prst="orthographicFront"/>
            <a:lightRig rig="threePt" dir="t"/>
          </a:scene3d>
          <a:sp3d contourW="12700">
            <a:contourClr>
              <a:schemeClr val="bg1"/>
            </a:contourClr>
          </a:sp3d>
        </p:spPr>
        <p:txBody>
          <a:bodyPr wrap="square" lIns="91424" tIns="45712" rIns="91424" bIns="45712" anchor="ctr">
            <a:no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fr-BE" altLang="en-US" sz="1200" b="1" i="0" dirty="0">
                <a:solidFill>
                  <a:schemeClr val="bg1"/>
                </a:solidFill>
              </a:rPr>
              <a:t>€ </a:t>
            </a:r>
            <a:r>
              <a:rPr lang="fr-BE" altLang="en-US" sz="1200" b="1" i="0" dirty="0" smtClean="0">
                <a:solidFill>
                  <a:schemeClr val="bg1"/>
                </a:solidFill>
              </a:rPr>
              <a:t>16bn</a:t>
            </a:r>
            <a:endParaRPr lang="fr-BE" altLang="en-US" sz="1200" i="0" dirty="0">
              <a:solidFill>
                <a:schemeClr val="bg1"/>
              </a:solidFill>
            </a:endParaRPr>
          </a:p>
        </p:txBody>
      </p:sp>
      <p:sp>
        <p:nvSpPr>
          <p:cNvPr id="27" name="Down Arrow 26"/>
          <p:cNvSpPr/>
          <p:nvPr/>
        </p:nvSpPr>
        <p:spPr bwMode="auto">
          <a:xfrm>
            <a:off x="1301196" y="3140969"/>
            <a:ext cx="261785" cy="777972"/>
          </a:xfrm>
          <a:prstGeom prst="downArrow">
            <a:avLst>
              <a:gd name="adj1" fmla="val 50000"/>
              <a:gd name="adj2" fmla="val 53816"/>
            </a:avLst>
          </a:prstGeom>
          <a:solidFill>
            <a:schemeClr val="bg1">
              <a:lumMod val="85000"/>
            </a:schemeClr>
          </a:solidFill>
          <a:ln>
            <a:noFill/>
          </a:ln>
          <a:effectLst/>
        </p:spPr>
        <p:txBody>
          <a:bodyPr lIns="91424" tIns="45712" rIns="91424" bIns="45712" anchor="ctr"/>
          <a:lstStyle/>
          <a:p>
            <a:pPr marL="3175">
              <a:defRPr/>
            </a:pPr>
            <a:endParaRPr lang="en-GB">
              <a:solidFill>
                <a:schemeClr val="bg1">
                  <a:lumMod val="95000"/>
                </a:schemeClr>
              </a:solidFill>
            </a:endParaRPr>
          </a:p>
        </p:txBody>
      </p:sp>
      <p:sp>
        <p:nvSpPr>
          <p:cNvPr id="25" name="Rectangle 3"/>
          <p:cNvSpPr>
            <a:spLocks noChangeArrowheads="1"/>
          </p:cNvSpPr>
          <p:nvPr/>
        </p:nvSpPr>
        <p:spPr bwMode="auto">
          <a:xfrm>
            <a:off x="403921" y="1700809"/>
            <a:ext cx="2118213" cy="1440159"/>
          </a:xfrm>
          <a:prstGeom prst="rect">
            <a:avLst/>
          </a:prstGeom>
          <a:noFill/>
          <a:ln w="9525">
            <a:noFill/>
            <a:miter lim="800000"/>
            <a:headEnd/>
            <a:tailEnd/>
          </a:ln>
        </p:spPr>
        <p:txBody>
          <a:bodyPr lIns="91424" tIns="45712" rIns="91424" bIns="45712" anchor="ctr">
            <a:noAutofit/>
          </a:bodyP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smtClean="0">
                <a:solidFill>
                  <a:srgbClr val="004494"/>
                </a:solidFill>
              </a:rPr>
              <a:t>EFSI </a:t>
            </a:r>
            <a:r>
              <a:rPr lang="fr-BE" altLang="en-US" sz="1200" b="1" i="0" dirty="0" err="1" smtClean="0">
                <a:solidFill>
                  <a:srgbClr val="004494"/>
                </a:solidFill>
              </a:rPr>
              <a:t>risk-bearing</a:t>
            </a:r>
            <a:r>
              <a:rPr lang="fr-BE" altLang="en-US" sz="1200" b="1" i="0" dirty="0" smtClean="0">
                <a:solidFill>
                  <a:srgbClr val="004494"/>
                </a:solidFill>
              </a:rPr>
              <a:t> </a:t>
            </a:r>
            <a:r>
              <a:rPr lang="fr-BE" altLang="en-US" sz="1200" b="1" i="0" dirty="0" err="1" smtClean="0">
                <a:solidFill>
                  <a:srgbClr val="004494"/>
                </a:solidFill>
              </a:rPr>
              <a:t>capacity</a:t>
            </a:r>
            <a:endParaRPr lang="fr-BE" altLang="en-US" sz="1200" b="1" i="0" dirty="0" smtClean="0">
              <a:solidFill>
                <a:srgbClr val="004494"/>
              </a:solidFill>
            </a:endParaRPr>
          </a:p>
          <a:p>
            <a:pPr algn="ctr" eaLnBrk="1" hangingPunct="1">
              <a:spcBef>
                <a:spcPct val="0"/>
              </a:spcBef>
              <a:buClrTx/>
              <a:buNone/>
            </a:pPr>
            <a:r>
              <a:rPr lang="fr-BE" altLang="en-US" sz="1200" b="1" i="0" dirty="0" smtClean="0">
                <a:solidFill>
                  <a:srgbClr val="004494"/>
                </a:solidFill>
              </a:rPr>
              <a:t>€ 21bn </a:t>
            </a:r>
            <a:endParaRPr lang="fr-BE" altLang="en-US" sz="1200" b="1" i="0" dirty="0">
              <a:solidFill>
                <a:srgbClr val="004494"/>
              </a:solidFill>
            </a:endParaRPr>
          </a:p>
        </p:txBody>
      </p:sp>
      <p:sp>
        <p:nvSpPr>
          <p:cNvPr id="24" name="Rectangle 3"/>
          <p:cNvSpPr>
            <a:spLocks noChangeArrowheads="1"/>
          </p:cNvSpPr>
          <p:nvPr/>
        </p:nvSpPr>
        <p:spPr bwMode="auto">
          <a:xfrm>
            <a:off x="373445" y="4014816"/>
            <a:ext cx="2118213" cy="1046365"/>
          </a:xfrm>
          <a:prstGeom prst="rect">
            <a:avLst/>
          </a:prstGeom>
          <a:noFill/>
          <a:ln w="9525">
            <a:noFill/>
            <a:miter lim="800000"/>
            <a:headEnd/>
            <a:tailEnd/>
          </a:ln>
        </p:spPr>
        <p:txBody>
          <a:bodyPr lIns="91424" tIns="45712" rIns="91424" bIns="45712" anchor="ctr">
            <a:noAutofit/>
          </a:bodyP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a:solidFill>
                  <a:srgbClr val="004494"/>
                </a:solidFill>
              </a:rPr>
              <a:t>EIB </a:t>
            </a:r>
            <a:r>
              <a:rPr lang="fr-BE" altLang="en-US" sz="1200" b="1" i="0" dirty="0" smtClean="0">
                <a:solidFill>
                  <a:srgbClr val="004494"/>
                </a:solidFill>
              </a:rPr>
              <a:t>/ EIF </a:t>
            </a:r>
            <a:r>
              <a:rPr lang="fr-BE" altLang="en-US" sz="1200" b="1" i="0" dirty="0" err="1" smtClean="0">
                <a:solidFill>
                  <a:srgbClr val="004494"/>
                </a:solidFill>
              </a:rPr>
              <a:t>financing</a:t>
            </a:r>
            <a:endParaRPr lang="fr-BE" altLang="en-US" sz="1200" b="1" i="0" dirty="0" smtClean="0">
              <a:solidFill>
                <a:srgbClr val="004494"/>
              </a:solidFill>
            </a:endParaRPr>
          </a:p>
          <a:p>
            <a:pPr algn="ctr" eaLnBrk="1" hangingPunct="1">
              <a:spcBef>
                <a:spcPct val="0"/>
              </a:spcBef>
              <a:buClrTx/>
              <a:buNone/>
            </a:pPr>
            <a:r>
              <a:rPr lang="fr-BE" altLang="en-US" sz="1200" b="1" i="0" dirty="0">
                <a:solidFill>
                  <a:srgbClr val="004494"/>
                </a:solidFill>
                <a:sym typeface="Symbol"/>
              </a:rPr>
              <a:t> </a:t>
            </a:r>
            <a:r>
              <a:rPr lang="fr-BE" altLang="en-US" sz="1200" b="1" i="0" dirty="0">
                <a:solidFill>
                  <a:srgbClr val="004494"/>
                </a:solidFill>
              </a:rPr>
              <a:t>€ </a:t>
            </a:r>
            <a:r>
              <a:rPr lang="fr-BE" altLang="en-US" sz="1200" b="1" i="0" dirty="0" smtClean="0">
                <a:solidFill>
                  <a:srgbClr val="004494"/>
                </a:solidFill>
              </a:rPr>
              <a:t>6</a:t>
            </a:r>
            <a:r>
              <a:rPr lang="fr-BE" altLang="en-US" sz="1200" b="1" i="0" dirty="0">
                <a:solidFill>
                  <a:srgbClr val="004494"/>
                </a:solidFill>
              </a:rPr>
              <a:t>1</a:t>
            </a:r>
            <a:r>
              <a:rPr lang="fr-BE" altLang="en-US" sz="1200" b="1" i="0" dirty="0" smtClean="0">
                <a:solidFill>
                  <a:srgbClr val="004494"/>
                </a:solidFill>
              </a:rPr>
              <a:t> </a:t>
            </a:r>
            <a:r>
              <a:rPr lang="fr-BE" altLang="en-US" sz="1200" b="1" i="0" dirty="0" err="1" smtClean="0">
                <a:solidFill>
                  <a:srgbClr val="004494"/>
                </a:solidFill>
              </a:rPr>
              <a:t>bn</a:t>
            </a:r>
            <a:r>
              <a:rPr lang="fr-BE" altLang="en-US" sz="1200" b="1" i="0" dirty="0" smtClean="0">
                <a:solidFill>
                  <a:srgbClr val="004494"/>
                </a:solidFill>
              </a:rPr>
              <a:t> </a:t>
            </a:r>
            <a:endParaRPr lang="fr-BE" altLang="en-US" sz="1200" b="1" i="0" dirty="0">
              <a:solidFill>
                <a:srgbClr val="004494"/>
              </a:solidFill>
            </a:endParaRPr>
          </a:p>
        </p:txBody>
      </p:sp>
      <p:sp>
        <p:nvSpPr>
          <p:cNvPr id="28" name="Rectangle 3"/>
          <p:cNvSpPr>
            <a:spLocks noChangeArrowheads="1"/>
          </p:cNvSpPr>
          <p:nvPr/>
        </p:nvSpPr>
        <p:spPr bwMode="auto">
          <a:xfrm>
            <a:off x="403921" y="5874078"/>
            <a:ext cx="2118213" cy="820871"/>
          </a:xfrm>
          <a:prstGeom prst="rect">
            <a:avLst/>
          </a:prstGeom>
          <a:noFill/>
          <a:ln w="9525">
            <a:noFill/>
            <a:miter lim="800000"/>
            <a:headEnd/>
            <a:tailEnd/>
          </a:ln>
        </p:spPr>
        <p:txBody>
          <a:bodyPr lIns="91424" tIns="45712" rIns="91424" bIns="45712" anchor="ctr">
            <a:noAutofit/>
          </a:bodyP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smtClean="0">
                <a:solidFill>
                  <a:srgbClr val="004494"/>
                </a:solidFill>
              </a:rPr>
              <a:t>Investment value</a:t>
            </a:r>
          </a:p>
          <a:p>
            <a:pPr algn="ctr" eaLnBrk="1" hangingPunct="1">
              <a:spcBef>
                <a:spcPct val="0"/>
              </a:spcBef>
              <a:buClrTx/>
              <a:buNone/>
            </a:pPr>
            <a:r>
              <a:rPr lang="fr-BE" altLang="en-US" sz="1200" b="1" i="0" dirty="0">
                <a:solidFill>
                  <a:srgbClr val="004494"/>
                </a:solidFill>
                <a:sym typeface="Symbol"/>
              </a:rPr>
              <a:t> </a:t>
            </a:r>
            <a:r>
              <a:rPr lang="fr-BE" altLang="en-US" sz="1200" b="1" i="0" dirty="0">
                <a:solidFill>
                  <a:srgbClr val="004494"/>
                </a:solidFill>
              </a:rPr>
              <a:t>€ </a:t>
            </a:r>
            <a:r>
              <a:rPr lang="fr-BE" altLang="en-US" sz="1200" b="1" i="0" dirty="0" smtClean="0">
                <a:solidFill>
                  <a:srgbClr val="004494"/>
                </a:solidFill>
              </a:rPr>
              <a:t>315 </a:t>
            </a:r>
            <a:r>
              <a:rPr lang="fr-BE" altLang="en-US" sz="1200" b="1" i="0" dirty="0" err="1" smtClean="0">
                <a:solidFill>
                  <a:srgbClr val="004494"/>
                </a:solidFill>
              </a:rPr>
              <a:t>bn</a:t>
            </a:r>
            <a:r>
              <a:rPr lang="fr-BE" altLang="en-US" sz="1200" b="1" i="0" dirty="0" smtClean="0">
                <a:solidFill>
                  <a:srgbClr val="004494"/>
                </a:solidFill>
              </a:rPr>
              <a:t> </a:t>
            </a:r>
            <a:endParaRPr lang="fr-BE" altLang="en-US" sz="1200" b="1" i="0" dirty="0">
              <a:solidFill>
                <a:srgbClr val="004494"/>
              </a:solidFill>
            </a:endParaRPr>
          </a:p>
        </p:txBody>
      </p:sp>
      <p:sp>
        <p:nvSpPr>
          <p:cNvPr id="29" name="Down Arrow 28"/>
          <p:cNvSpPr/>
          <p:nvPr/>
        </p:nvSpPr>
        <p:spPr bwMode="auto">
          <a:xfrm>
            <a:off x="1301195" y="5137021"/>
            <a:ext cx="261785" cy="777972"/>
          </a:xfrm>
          <a:prstGeom prst="downArrow">
            <a:avLst>
              <a:gd name="adj1" fmla="val 50000"/>
              <a:gd name="adj2" fmla="val 53816"/>
            </a:avLst>
          </a:prstGeom>
          <a:solidFill>
            <a:schemeClr val="bg1">
              <a:lumMod val="85000"/>
            </a:schemeClr>
          </a:solidFill>
          <a:ln>
            <a:noFill/>
          </a:ln>
          <a:effectLst/>
        </p:spPr>
        <p:txBody>
          <a:bodyPr lIns="91424" tIns="45712" rIns="91424" bIns="45712" anchor="ctr"/>
          <a:lstStyle/>
          <a:p>
            <a:pPr marL="3175">
              <a:defRPr/>
            </a:pPr>
            <a:endParaRPr lang="en-GB">
              <a:solidFill>
                <a:schemeClr val="bg1">
                  <a:lumMod val="95000"/>
                </a:schemeClr>
              </a:solidFill>
            </a:endParaRPr>
          </a:p>
        </p:txBody>
      </p:sp>
      <p:sp>
        <p:nvSpPr>
          <p:cNvPr id="30" name="Rectangle 3"/>
          <p:cNvSpPr>
            <a:spLocks noChangeArrowheads="1"/>
          </p:cNvSpPr>
          <p:nvPr/>
        </p:nvSpPr>
        <p:spPr bwMode="auto">
          <a:xfrm>
            <a:off x="179512" y="3201212"/>
            <a:ext cx="936104" cy="516881"/>
          </a:xfrm>
          <a:prstGeom prst="rect">
            <a:avLst/>
          </a:prstGeom>
          <a:noFill/>
          <a:ln w="9525">
            <a:noFill/>
            <a:miter lim="800000"/>
            <a:headEnd/>
            <a:tailEnd/>
          </a:ln>
        </p:spPr>
        <p:txBody>
          <a:bodyPr lIns="91424" tIns="45712" rIns="91424" bIns="45712" anchor="ctr">
            <a:noAutofit/>
          </a:bodyP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smtClean="0">
                <a:solidFill>
                  <a:srgbClr val="004494"/>
                </a:solidFill>
              </a:rPr>
              <a:t>3x </a:t>
            </a:r>
            <a:endParaRPr lang="fr-BE" altLang="en-US" sz="1200" b="1" i="0" dirty="0">
              <a:solidFill>
                <a:srgbClr val="004494"/>
              </a:solidFill>
            </a:endParaRPr>
          </a:p>
        </p:txBody>
      </p:sp>
      <p:sp>
        <p:nvSpPr>
          <p:cNvPr id="31" name="Rectangle 3"/>
          <p:cNvSpPr>
            <a:spLocks noChangeArrowheads="1"/>
          </p:cNvSpPr>
          <p:nvPr/>
        </p:nvSpPr>
        <p:spPr bwMode="auto">
          <a:xfrm>
            <a:off x="179512" y="5127710"/>
            <a:ext cx="936104" cy="516881"/>
          </a:xfrm>
          <a:prstGeom prst="rect">
            <a:avLst/>
          </a:prstGeom>
          <a:noFill/>
          <a:ln w="9525">
            <a:noFill/>
            <a:miter lim="800000"/>
            <a:headEnd/>
            <a:tailEnd/>
          </a:ln>
        </p:spPr>
        <p:txBody>
          <a:bodyPr lIns="91424" tIns="45712" rIns="91424" bIns="45712" anchor="ctr">
            <a:noAutofit/>
          </a:bodyP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b="1" i="0" dirty="0">
                <a:solidFill>
                  <a:srgbClr val="004494"/>
                </a:solidFill>
              </a:rPr>
              <a:t>5</a:t>
            </a:r>
            <a:r>
              <a:rPr lang="fr-BE" altLang="en-US" sz="1200" b="1" i="0" dirty="0" smtClean="0">
                <a:solidFill>
                  <a:srgbClr val="004494"/>
                </a:solidFill>
              </a:rPr>
              <a:t>x </a:t>
            </a:r>
            <a:endParaRPr lang="fr-BE" altLang="en-US" sz="1200" b="1" i="0" dirty="0">
              <a:solidFill>
                <a:srgbClr val="004494"/>
              </a:solidFill>
            </a:endParaRPr>
          </a:p>
        </p:txBody>
      </p:sp>
    </p:spTree>
    <p:extLst>
      <p:ext uri="{BB962C8B-B14F-4D97-AF65-F5344CB8AC3E}">
        <p14:creationId xmlns:p14="http://schemas.microsoft.com/office/powerpoint/2010/main" val="4122651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53796" y="932176"/>
            <a:ext cx="8179132"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smtClean="0">
                <a:solidFill>
                  <a:srgbClr val="FFFF00"/>
                </a:solidFill>
                <a:cs typeface="Arial" panose="020B0604020202020204" pitchFamily="34" charset="0"/>
              </a:rPr>
              <a:t>EFSI: </a:t>
            </a:r>
            <a:r>
              <a:rPr lang="fr-BE" sz="2800" b="1" kern="0" dirty="0" err="1" smtClean="0">
                <a:solidFill>
                  <a:srgbClr val="FFFF00"/>
                </a:solidFill>
                <a:cs typeface="Arial" panose="020B0604020202020204" pitchFamily="34" charset="0"/>
              </a:rPr>
              <a:t>eligible</a:t>
            </a:r>
            <a:r>
              <a:rPr lang="fr-BE" sz="2800" b="1" kern="0" dirty="0" smtClean="0">
                <a:solidFill>
                  <a:srgbClr val="FFFF00"/>
                </a:solidFill>
                <a:cs typeface="Arial" panose="020B0604020202020204" pitchFamily="34" charset="0"/>
              </a:rPr>
              <a:t> </a:t>
            </a:r>
            <a:r>
              <a:rPr lang="fr-BE" sz="2800" b="1" kern="0" dirty="0" err="1" smtClean="0">
                <a:solidFill>
                  <a:srgbClr val="FFFF00"/>
                </a:solidFill>
                <a:cs typeface="Arial" panose="020B0604020202020204" pitchFamily="34" charset="0"/>
              </a:rPr>
              <a:t>sectors</a:t>
            </a:r>
            <a:endParaRPr lang="en-GB" altLang="en-US" sz="2800" b="1" dirty="0">
              <a:solidFill>
                <a:srgbClr val="FFFF00"/>
              </a:solidFill>
            </a:endParaRPr>
          </a:p>
        </p:txBody>
      </p:sp>
      <p:sp>
        <p:nvSpPr>
          <p:cNvPr id="24" name="Rectangle 13"/>
          <p:cNvSpPr>
            <a:spLocks noChangeArrowheads="1"/>
          </p:cNvSpPr>
          <p:nvPr/>
        </p:nvSpPr>
        <p:spPr bwMode="auto">
          <a:xfrm>
            <a:off x="148211" y="476439"/>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34" name="Rectangle 33"/>
          <p:cNvSpPr/>
          <p:nvPr/>
        </p:nvSpPr>
        <p:spPr>
          <a:xfrm>
            <a:off x="403788" y="1822083"/>
            <a:ext cx="8435712" cy="2789364"/>
          </a:xfrm>
          <a:prstGeom prst="rect">
            <a:avLst/>
          </a:prstGeom>
        </p:spPr>
        <p:txBody>
          <a:bodyPr wrap="square" lIns="80147" tIns="40074" rIns="80147" bIns="40074">
            <a:spAutoFit/>
          </a:bodyPr>
          <a:lstStyle/>
          <a:p>
            <a:pPr marL="400736" indent="-400736">
              <a:spcBef>
                <a:spcPts val="526"/>
              </a:spcBef>
              <a:spcAft>
                <a:spcPts val="526"/>
              </a:spcAft>
              <a:buFont typeface="+mj-lt"/>
              <a:buAutoNum type="arabicPeriod"/>
            </a:pPr>
            <a:r>
              <a:rPr lang="fr-BE" sz="1800" dirty="0" err="1" smtClean="0">
                <a:solidFill>
                  <a:srgbClr val="002060"/>
                </a:solidFill>
              </a:rPr>
              <a:t>Research</a:t>
            </a:r>
            <a:r>
              <a:rPr lang="fr-BE" sz="1800" dirty="0" smtClean="0">
                <a:solidFill>
                  <a:srgbClr val="002060"/>
                </a:solidFill>
              </a:rPr>
              <a:t>, </a:t>
            </a:r>
            <a:r>
              <a:rPr lang="fr-BE" sz="1800" dirty="0" err="1" smtClean="0">
                <a:solidFill>
                  <a:srgbClr val="002060"/>
                </a:solidFill>
              </a:rPr>
              <a:t>development</a:t>
            </a:r>
            <a:r>
              <a:rPr lang="fr-BE" sz="1800" dirty="0" smtClean="0">
                <a:solidFill>
                  <a:srgbClr val="002060"/>
                </a:solidFill>
              </a:rPr>
              <a:t> and innovation</a:t>
            </a:r>
          </a:p>
          <a:p>
            <a:pPr marL="400736" indent="-400736">
              <a:spcBef>
                <a:spcPts val="526"/>
              </a:spcBef>
              <a:spcAft>
                <a:spcPts val="526"/>
              </a:spcAft>
              <a:buFont typeface="+mj-lt"/>
              <a:buAutoNum type="arabicPeriod"/>
            </a:pPr>
            <a:r>
              <a:rPr lang="fr-BE" sz="1800" dirty="0" err="1" smtClean="0">
                <a:solidFill>
                  <a:srgbClr val="002060"/>
                </a:solidFill>
              </a:rPr>
              <a:t>Energy</a:t>
            </a:r>
            <a:r>
              <a:rPr lang="fr-BE" sz="1800" dirty="0" smtClean="0">
                <a:solidFill>
                  <a:srgbClr val="002060"/>
                </a:solidFill>
              </a:rPr>
              <a:t> (</a:t>
            </a:r>
            <a:r>
              <a:rPr lang="fr-BE" sz="1800" dirty="0" err="1" smtClean="0">
                <a:solidFill>
                  <a:srgbClr val="002060"/>
                </a:solidFill>
              </a:rPr>
              <a:t>ref</a:t>
            </a:r>
            <a:r>
              <a:rPr lang="fr-BE" sz="1800" dirty="0" smtClean="0">
                <a:solidFill>
                  <a:srgbClr val="002060"/>
                </a:solidFill>
              </a:rPr>
              <a:t>. </a:t>
            </a:r>
            <a:r>
              <a:rPr lang="fr-BE" sz="1800" dirty="0" err="1" smtClean="0">
                <a:solidFill>
                  <a:srgbClr val="002060"/>
                </a:solidFill>
              </a:rPr>
              <a:t>Energy</a:t>
            </a:r>
            <a:r>
              <a:rPr lang="fr-BE" sz="1800" dirty="0" smtClean="0">
                <a:solidFill>
                  <a:srgbClr val="002060"/>
                </a:solidFill>
              </a:rPr>
              <a:t> Union </a:t>
            </a:r>
            <a:r>
              <a:rPr lang="fr-BE" sz="1800" dirty="0" err="1" smtClean="0">
                <a:solidFill>
                  <a:srgbClr val="002060"/>
                </a:solidFill>
              </a:rPr>
              <a:t>priorities</a:t>
            </a:r>
            <a:r>
              <a:rPr lang="fr-BE" sz="1800" dirty="0" smtClean="0">
                <a:solidFill>
                  <a:srgbClr val="002060"/>
                </a:solidFill>
              </a:rPr>
              <a:t>)</a:t>
            </a:r>
          </a:p>
          <a:p>
            <a:pPr marL="400736" indent="-400736">
              <a:spcBef>
                <a:spcPts val="526"/>
              </a:spcBef>
              <a:spcAft>
                <a:spcPts val="526"/>
              </a:spcAft>
              <a:buFont typeface="+mj-lt"/>
              <a:buAutoNum type="arabicPeriod"/>
            </a:pPr>
            <a:r>
              <a:rPr lang="fr-BE" sz="1800" dirty="0" smtClean="0">
                <a:solidFill>
                  <a:srgbClr val="002060"/>
                </a:solidFill>
              </a:rPr>
              <a:t>Transport infrastructure</a:t>
            </a:r>
          </a:p>
          <a:p>
            <a:pPr marL="400736" indent="-400736">
              <a:spcBef>
                <a:spcPts val="526"/>
              </a:spcBef>
              <a:spcAft>
                <a:spcPts val="526"/>
              </a:spcAft>
              <a:buFont typeface="+mj-lt"/>
              <a:buAutoNum type="arabicPeriod"/>
            </a:pPr>
            <a:r>
              <a:rPr lang="fr-BE" sz="1800" dirty="0">
                <a:solidFill>
                  <a:srgbClr val="002060"/>
                </a:solidFill>
              </a:rPr>
              <a:t>Information and Communication Technologies</a:t>
            </a:r>
          </a:p>
          <a:p>
            <a:pPr marL="400736" indent="-400736">
              <a:spcBef>
                <a:spcPts val="526"/>
              </a:spcBef>
              <a:spcAft>
                <a:spcPts val="526"/>
              </a:spcAft>
              <a:buFont typeface="+mj-lt"/>
              <a:buAutoNum type="arabicPeriod"/>
            </a:pPr>
            <a:r>
              <a:rPr lang="fr-BE" sz="1800" dirty="0" err="1" smtClean="0">
                <a:solidFill>
                  <a:srgbClr val="002060"/>
                </a:solidFill>
              </a:rPr>
              <a:t>Environment</a:t>
            </a:r>
            <a:r>
              <a:rPr lang="fr-BE" sz="1800" dirty="0" smtClean="0">
                <a:solidFill>
                  <a:srgbClr val="002060"/>
                </a:solidFill>
              </a:rPr>
              <a:t> and </a:t>
            </a:r>
            <a:r>
              <a:rPr lang="fr-BE" sz="1800" dirty="0" err="1" smtClean="0">
                <a:solidFill>
                  <a:srgbClr val="002060"/>
                </a:solidFill>
              </a:rPr>
              <a:t>resource</a:t>
            </a:r>
            <a:r>
              <a:rPr lang="fr-BE" sz="1800" dirty="0" smtClean="0">
                <a:solidFill>
                  <a:srgbClr val="002060"/>
                </a:solidFill>
              </a:rPr>
              <a:t> </a:t>
            </a:r>
            <a:r>
              <a:rPr lang="fr-BE" sz="1800" dirty="0" err="1" smtClean="0">
                <a:solidFill>
                  <a:srgbClr val="002060"/>
                </a:solidFill>
              </a:rPr>
              <a:t>efficiency</a:t>
            </a:r>
            <a:endParaRPr lang="fr-BE" sz="1800" dirty="0" smtClean="0">
              <a:solidFill>
                <a:srgbClr val="002060"/>
              </a:solidFill>
            </a:endParaRPr>
          </a:p>
          <a:p>
            <a:pPr marL="400736" indent="-400736">
              <a:spcBef>
                <a:spcPts val="526"/>
              </a:spcBef>
              <a:spcAft>
                <a:spcPts val="526"/>
              </a:spcAft>
              <a:buFont typeface="+mj-lt"/>
              <a:buAutoNum type="arabicPeriod"/>
            </a:pPr>
            <a:r>
              <a:rPr lang="fr-BE" sz="1800" dirty="0" err="1" smtClean="0">
                <a:solidFill>
                  <a:srgbClr val="002060"/>
                </a:solidFill>
              </a:rPr>
              <a:t>Human</a:t>
            </a:r>
            <a:r>
              <a:rPr lang="fr-BE" sz="1800" dirty="0" smtClean="0">
                <a:solidFill>
                  <a:srgbClr val="002060"/>
                </a:solidFill>
              </a:rPr>
              <a:t> capital, culture and </a:t>
            </a:r>
            <a:r>
              <a:rPr lang="fr-BE" sz="1800" dirty="0" err="1" smtClean="0">
                <a:solidFill>
                  <a:srgbClr val="002060"/>
                </a:solidFill>
              </a:rPr>
              <a:t>health</a:t>
            </a:r>
            <a:endParaRPr lang="fr-BE" sz="1800" dirty="0" smtClean="0">
              <a:solidFill>
                <a:srgbClr val="002060"/>
              </a:solidFill>
            </a:endParaRPr>
          </a:p>
          <a:p>
            <a:pPr marL="400736" indent="-400736">
              <a:spcBef>
                <a:spcPts val="526"/>
              </a:spcBef>
              <a:spcAft>
                <a:spcPts val="526"/>
              </a:spcAft>
              <a:buFont typeface="+mj-lt"/>
              <a:buAutoNum type="arabicPeriod"/>
            </a:pPr>
            <a:r>
              <a:rPr lang="fr-BE" sz="1800" dirty="0" smtClean="0">
                <a:solidFill>
                  <a:srgbClr val="002060"/>
                </a:solidFill>
              </a:rPr>
              <a:t>Support to </a:t>
            </a:r>
            <a:r>
              <a:rPr lang="fr-BE" sz="1800" dirty="0" err="1" smtClean="0">
                <a:solidFill>
                  <a:srgbClr val="002060"/>
                </a:solidFill>
              </a:rPr>
              <a:t>SMEs</a:t>
            </a:r>
            <a:r>
              <a:rPr lang="fr-BE" sz="1800" dirty="0" smtClean="0">
                <a:solidFill>
                  <a:srgbClr val="002060"/>
                </a:solidFill>
              </a:rPr>
              <a:t> and </a:t>
            </a:r>
            <a:r>
              <a:rPr lang="fr-BE" sz="1800" dirty="0" err="1" smtClean="0">
                <a:solidFill>
                  <a:srgbClr val="002060"/>
                </a:solidFill>
              </a:rPr>
              <a:t>mid</a:t>
            </a:r>
            <a:r>
              <a:rPr lang="fr-BE" sz="1800" dirty="0" smtClean="0">
                <a:solidFill>
                  <a:srgbClr val="002060"/>
                </a:solidFill>
              </a:rPr>
              <a:t>-cap </a:t>
            </a:r>
            <a:r>
              <a:rPr lang="fr-BE" sz="1800" dirty="0" err="1" smtClean="0">
                <a:solidFill>
                  <a:srgbClr val="002060"/>
                </a:solidFill>
              </a:rPr>
              <a:t>companies</a:t>
            </a:r>
            <a:endParaRPr lang="fr-BE" sz="1800" dirty="0" smtClean="0">
              <a:solidFill>
                <a:srgbClr val="002060"/>
              </a:solidFill>
            </a:endParaRPr>
          </a:p>
        </p:txBody>
      </p:sp>
    </p:spTree>
    <p:extLst>
      <p:ext uri="{BB962C8B-B14F-4D97-AF65-F5344CB8AC3E}">
        <p14:creationId xmlns:p14="http://schemas.microsoft.com/office/powerpoint/2010/main" val="2750532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53796" y="932175"/>
            <a:ext cx="8179132"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a:solidFill>
                  <a:srgbClr val="FFFF00"/>
                </a:solidFill>
                <a:cs typeface="Arial" panose="020B0604020202020204" pitchFamily="34" charset="0"/>
              </a:rPr>
              <a:t>Key </a:t>
            </a:r>
            <a:r>
              <a:rPr lang="fr-BE" sz="2800" b="1" kern="0" dirty="0" err="1">
                <a:solidFill>
                  <a:srgbClr val="FFFF00"/>
                </a:solidFill>
                <a:cs typeface="Arial" panose="020B0604020202020204" pitchFamily="34" charset="0"/>
              </a:rPr>
              <a:t>features</a:t>
            </a:r>
            <a:r>
              <a:rPr lang="fr-BE" sz="2800" b="1" kern="0" dirty="0">
                <a:solidFill>
                  <a:srgbClr val="FFFF00"/>
                </a:solidFill>
                <a:cs typeface="Arial" panose="020B0604020202020204" pitchFamily="34" charset="0"/>
              </a:rPr>
              <a:t> of </a:t>
            </a:r>
            <a:r>
              <a:rPr lang="fr-BE" sz="2800" b="1" kern="0" dirty="0" smtClean="0">
                <a:solidFill>
                  <a:srgbClr val="FFFF00"/>
                </a:solidFill>
                <a:cs typeface="Arial" panose="020B0604020202020204" pitchFamily="34" charset="0"/>
              </a:rPr>
              <a:t>EFSI /1</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34" name="Rectangle 33"/>
          <p:cNvSpPr/>
          <p:nvPr/>
        </p:nvSpPr>
        <p:spPr>
          <a:xfrm>
            <a:off x="403788" y="1793262"/>
            <a:ext cx="8435712" cy="4830949"/>
          </a:xfrm>
          <a:prstGeom prst="rect">
            <a:avLst/>
          </a:prstGeom>
        </p:spPr>
        <p:txBody>
          <a:bodyPr wrap="square" lIns="80147" tIns="40074" rIns="80147" bIns="40074">
            <a:spAutoFit/>
          </a:bodyPr>
          <a:lstStyle/>
          <a:p>
            <a:pPr marL="400736" indent="-400736">
              <a:spcBef>
                <a:spcPts val="526"/>
              </a:spcBef>
              <a:spcAft>
                <a:spcPts val="526"/>
              </a:spcAft>
              <a:buFont typeface="Arial" panose="020B0604020202020204" pitchFamily="34" charset="0"/>
              <a:buChar char="•"/>
            </a:pPr>
            <a:r>
              <a:rPr lang="fr-BE" sz="2200" dirty="0">
                <a:solidFill>
                  <a:srgbClr val="002060"/>
                </a:solidFill>
              </a:rPr>
              <a:t>Focus on </a:t>
            </a:r>
            <a:r>
              <a:rPr lang="fr-BE" sz="2200" dirty="0" err="1">
                <a:solidFill>
                  <a:srgbClr val="002060"/>
                </a:solidFill>
              </a:rPr>
              <a:t>investments</a:t>
            </a:r>
            <a:r>
              <a:rPr lang="fr-BE" sz="2200" dirty="0">
                <a:solidFill>
                  <a:srgbClr val="002060"/>
                </a:solidFill>
              </a:rPr>
              <a:t> in </a:t>
            </a:r>
            <a:r>
              <a:rPr lang="fr-BE" sz="2200" u="sng" dirty="0">
                <a:solidFill>
                  <a:srgbClr val="002060"/>
                </a:solidFill>
              </a:rPr>
              <a:t>real </a:t>
            </a:r>
            <a:r>
              <a:rPr lang="fr-BE" sz="2200" u="sng" dirty="0" err="1" smtClean="0">
                <a:solidFill>
                  <a:srgbClr val="002060"/>
                </a:solidFill>
              </a:rPr>
              <a:t>economy</a:t>
            </a:r>
            <a:endParaRPr lang="fr-BE" sz="2200" u="sng" dirty="0" smtClean="0">
              <a:solidFill>
                <a:srgbClr val="002060"/>
              </a:solidFill>
            </a:endParaRPr>
          </a:p>
          <a:p>
            <a:pPr marL="857130" lvl="1" indent="-400736">
              <a:spcBef>
                <a:spcPts val="526"/>
              </a:spcBef>
              <a:spcAft>
                <a:spcPts val="526"/>
              </a:spcAft>
              <a:buFont typeface="Arial" panose="020B0604020202020204" pitchFamily="34" charset="0"/>
              <a:buChar char="•"/>
            </a:pPr>
            <a:r>
              <a:rPr lang="fr-BE" sz="2200" dirty="0" err="1" smtClean="0">
                <a:solidFill>
                  <a:srgbClr val="002060"/>
                </a:solidFill>
              </a:rPr>
              <a:t>Results</a:t>
            </a:r>
            <a:r>
              <a:rPr lang="fr-BE" sz="2200" dirty="0" smtClean="0">
                <a:solidFill>
                  <a:srgbClr val="002060"/>
                </a:solidFill>
              </a:rPr>
              <a:t> on </a:t>
            </a:r>
            <a:r>
              <a:rPr lang="fr-BE" sz="2200" dirty="0" err="1" smtClean="0">
                <a:solidFill>
                  <a:srgbClr val="002060"/>
                </a:solidFill>
              </a:rPr>
              <a:t>growth</a:t>
            </a:r>
            <a:r>
              <a:rPr lang="fr-BE" sz="2200" dirty="0" smtClean="0">
                <a:solidFill>
                  <a:srgbClr val="002060"/>
                </a:solidFill>
              </a:rPr>
              <a:t> and jobs</a:t>
            </a:r>
            <a:endParaRPr lang="fr-BE" sz="2200" dirty="0">
              <a:solidFill>
                <a:srgbClr val="002060"/>
              </a:solidFill>
            </a:endParaRPr>
          </a:p>
          <a:p>
            <a:pPr marL="857129" lvl="1" indent="-400736">
              <a:spcBef>
                <a:spcPts val="526"/>
              </a:spcBef>
              <a:buFont typeface="Arial" panose="020B0604020202020204" pitchFamily="34" charset="0"/>
              <a:buChar char="•"/>
            </a:pPr>
            <a:r>
              <a:rPr lang="fr-BE" sz="2200" dirty="0" err="1" smtClean="0">
                <a:solidFill>
                  <a:srgbClr val="002060"/>
                </a:solidFill>
              </a:rPr>
              <a:t>Market-driven</a:t>
            </a:r>
            <a:r>
              <a:rPr lang="fr-BE" sz="2200" dirty="0" smtClean="0">
                <a:solidFill>
                  <a:srgbClr val="002060"/>
                </a:solidFill>
              </a:rPr>
              <a:t>, no </a:t>
            </a:r>
            <a:r>
              <a:rPr lang="fr-BE" sz="2200" dirty="0" err="1">
                <a:solidFill>
                  <a:srgbClr val="002060"/>
                </a:solidFill>
              </a:rPr>
              <a:t>political</a:t>
            </a:r>
            <a:r>
              <a:rPr lang="fr-BE" sz="2200" dirty="0">
                <a:solidFill>
                  <a:srgbClr val="002060"/>
                </a:solidFill>
              </a:rPr>
              <a:t> </a:t>
            </a:r>
            <a:r>
              <a:rPr lang="fr-BE" sz="2200" dirty="0" err="1">
                <a:solidFill>
                  <a:srgbClr val="002060"/>
                </a:solidFill>
              </a:rPr>
              <a:t>interference</a:t>
            </a:r>
            <a:endParaRPr lang="fr-BE" sz="2200" dirty="0">
              <a:solidFill>
                <a:srgbClr val="002060"/>
              </a:solidFill>
            </a:endParaRPr>
          </a:p>
          <a:p>
            <a:pPr marL="857129" lvl="1" indent="-400736">
              <a:spcBef>
                <a:spcPts val="526"/>
              </a:spcBef>
              <a:buFont typeface="Arial" panose="020B0604020202020204" pitchFamily="34" charset="0"/>
              <a:buChar char="•"/>
            </a:pPr>
            <a:r>
              <a:rPr lang="fr-BE" sz="2200" dirty="0">
                <a:solidFill>
                  <a:srgbClr val="002060"/>
                </a:solidFill>
              </a:rPr>
              <a:t>No </a:t>
            </a:r>
            <a:r>
              <a:rPr lang="fr-BE" sz="2200" dirty="0" err="1">
                <a:solidFill>
                  <a:srgbClr val="002060"/>
                </a:solidFill>
              </a:rPr>
              <a:t>geographic</a:t>
            </a:r>
            <a:r>
              <a:rPr lang="fr-BE" sz="2200" dirty="0">
                <a:solidFill>
                  <a:srgbClr val="002060"/>
                </a:solidFill>
              </a:rPr>
              <a:t> or </a:t>
            </a:r>
            <a:r>
              <a:rPr lang="fr-BE" sz="2200" dirty="0" err="1">
                <a:solidFill>
                  <a:srgbClr val="002060"/>
                </a:solidFill>
              </a:rPr>
              <a:t>sector</a:t>
            </a:r>
            <a:r>
              <a:rPr lang="fr-BE" sz="2200" dirty="0">
                <a:solidFill>
                  <a:srgbClr val="002060"/>
                </a:solidFill>
              </a:rPr>
              <a:t> </a:t>
            </a:r>
            <a:r>
              <a:rPr lang="fr-BE" sz="2200" dirty="0" err="1">
                <a:solidFill>
                  <a:srgbClr val="002060"/>
                </a:solidFill>
              </a:rPr>
              <a:t>pre</a:t>
            </a:r>
            <a:r>
              <a:rPr lang="fr-BE" sz="2200" dirty="0">
                <a:solidFill>
                  <a:srgbClr val="002060"/>
                </a:solidFill>
              </a:rPr>
              <a:t>-allocation</a:t>
            </a:r>
          </a:p>
          <a:p>
            <a:pPr marL="400736" indent="-400736">
              <a:spcBef>
                <a:spcPts val="526"/>
              </a:spcBef>
              <a:spcAft>
                <a:spcPts val="526"/>
              </a:spcAft>
              <a:buFont typeface="Arial" panose="020B0604020202020204" pitchFamily="34" charset="0"/>
              <a:buChar char="•"/>
            </a:pPr>
            <a:r>
              <a:rPr lang="fr-BE" sz="2200" dirty="0" err="1" smtClean="0">
                <a:solidFill>
                  <a:srgbClr val="002060"/>
                </a:solidFill>
              </a:rPr>
              <a:t>Consistency</a:t>
            </a:r>
            <a:r>
              <a:rPr lang="fr-BE" sz="2200" dirty="0" smtClean="0">
                <a:solidFill>
                  <a:srgbClr val="002060"/>
                </a:solidFill>
              </a:rPr>
              <a:t> </a:t>
            </a:r>
            <a:r>
              <a:rPr lang="fr-BE" sz="2200" dirty="0" err="1" smtClean="0">
                <a:solidFill>
                  <a:srgbClr val="002060"/>
                </a:solidFill>
              </a:rPr>
              <a:t>with</a:t>
            </a:r>
            <a:r>
              <a:rPr lang="fr-BE" sz="2200" dirty="0" smtClean="0">
                <a:solidFill>
                  <a:srgbClr val="002060"/>
                </a:solidFill>
              </a:rPr>
              <a:t> </a:t>
            </a:r>
            <a:r>
              <a:rPr lang="fr-BE" sz="2200" u="sng" dirty="0" smtClean="0">
                <a:solidFill>
                  <a:srgbClr val="002060"/>
                </a:solidFill>
              </a:rPr>
              <a:t>EU </a:t>
            </a:r>
            <a:r>
              <a:rPr lang="fr-BE" sz="2200" u="sng" dirty="0" err="1" smtClean="0">
                <a:solidFill>
                  <a:srgbClr val="002060"/>
                </a:solidFill>
              </a:rPr>
              <a:t>policies</a:t>
            </a:r>
            <a:endParaRPr lang="fr-BE" sz="2200" u="sng" dirty="0" smtClean="0">
              <a:solidFill>
                <a:srgbClr val="002060"/>
              </a:solidFill>
            </a:endParaRPr>
          </a:p>
          <a:p>
            <a:pPr marL="400736" indent="-400736">
              <a:spcBef>
                <a:spcPts val="526"/>
              </a:spcBef>
              <a:spcAft>
                <a:spcPts val="526"/>
              </a:spcAft>
              <a:buFont typeface="Arial" panose="020B0604020202020204" pitchFamily="34" charset="0"/>
              <a:buChar char="•"/>
            </a:pPr>
            <a:r>
              <a:rPr lang="fr-BE" sz="2200" dirty="0" err="1" smtClean="0">
                <a:solidFill>
                  <a:srgbClr val="002060"/>
                </a:solidFill>
              </a:rPr>
              <a:t>Leverage</a:t>
            </a:r>
            <a:r>
              <a:rPr lang="fr-BE" sz="2200" dirty="0" smtClean="0">
                <a:solidFill>
                  <a:srgbClr val="002060"/>
                </a:solidFill>
              </a:rPr>
              <a:t> </a:t>
            </a:r>
            <a:r>
              <a:rPr lang="fr-BE" sz="2200" dirty="0">
                <a:solidFill>
                  <a:srgbClr val="002060"/>
                </a:solidFill>
              </a:rPr>
              <a:t>/ </a:t>
            </a:r>
            <a:r>
              <a:rPr lang="fr-BE" sz="2200" dirty="0" err="1">
                <a:solidFill>
                  <a:srgbClr val="002060"/>
                </a:solidFill>
              </a:rPr>
              <a:t>crowd</a:t>
            </a:r>
            <a:r>
              <a:rPr lang="fr-BE" sz="2200" dirty="0">
                <a:solidFill>
                  <a:srgbClr val="002060"/>
                </a:solidFill>
              </a:rPr>
              <a:t>-in </a:t>
            </a:r>
            <a:r>
              <a:rPr lang="fr-BE" sz="2200" u="sng" dirty="0" err="1">
                <a:solidFill>
                  <a:srgbClr val="002060"/>
                </a:solidFill>
              </a:rPr>
              <a:t>private</a:t>
            </a:r>
            <a:r>
              <a:rPr lang="fr-BE" sz="2200" u="sng" dirty="0">
                <a:solidFill>
                  <a:srgbClr val="002060"/>
                </a:solidFill>
              </a:rPr>
              <a:t> </a:t>
            </a:r>
            <a:r>
              <a:rPr lang="fr-BE" sz="2200" u="sng" dirty="0" err="1">
                <a:solidFill>
                  <a:srgbClr val="002060"/>
                </a:solidFill>
              </a:rPr>
              <a:t>sector</a:t>
            </a:r>
            <a:r>
              <a:rPr lang="fr-BE" sz="2200" u="sng" dirty="0">
                <a:solidFill>
                  <a:srgbClr val="002060"/>
                </a:solidFill>
              </a:rPr>
              <a:t> </a:t>
            </a:r>
            <a:r>
              <a:rPr lang="fr-BE" sz="2200" dirty="0">
                <a:solidFill>
                  <a:srgbClr val="002060"/>
                </a:solidFill>
              </a:rPr>
              <a:t>and </a:t>
            </a:r>
            <a:r>
              <a:rPr lang="fr-BE" sz="2200" dirty="0" err="1">
                <a:solidFill>
                  <a:srgbClr val="002060"/>
                </a:solidFill>
              </a:rPr>
              <a:t>third</a:t>
            </a:r>
            <a:r>
              <a:rPr lang="fr-BE" sz="2200" dirty="0">
                <a:solidFill>
                  <a:srgbClr val="002060"/>
                </a:solidFill>
              </a:rPr>
              <a:t> parties</a:t>
            </a:r>
          </a:p>
          <a:p>
            <a:pPr marL="400736" indent="-400736">
              <a:spcBef>
                <a:spcPts val="526"/>
              </a:spcBef>
              <a:spcAft>
                <a:spcPts val="526"/>
              </a:spcAft>
              <a:buFont typeface="Arial" panose="020B0604020202020204" pitchFamily="34" charset="0"/>
              <a:buChar char="•"/>
            </a:pPr>
            <a:r>
              <a:rPr lang="fr-BE" sz="2200" dirty="0" err="1" smtClean="0">
                <a:solidFill>
                  <a:srgbClr val="002060"/>
                </a:solidFill>
              </a:rPr>
              <a:t>Economic</a:t>
            </a:r>
            <a:r>
              <a:rPr lang="fr-BE" sz="2200" dirty="0" smtClean="0">
                <a:solidFill>
                  <a:srgbClr val="002060"/>
                </a:solidFill>
              </a:rPr>
              <a:t> and </a:t>
            </a:r>
            <a:r>
              <a:rPr lang="fr-BE" sz="2200" dirty="0" err="1" smtClean="0">
                <a:solidFill>
                  <a:srgbClr val="002060"/>
                </a:solidFill>
              </a:rPr>
              <a:t>technical</a:t>
            </a:r>
            <a:r>
              <a:rPr lang="fr-BE" sz="2200" dirty="0" smtClean="0">
                <a:solidFill>
                  <a:srgbClr val="002060"/>
                </a:solidFill>
              </a:rPr>
              <a:t> </a:t>
            </a:r>
            <a:r>
              <a:rPr lang="fr-BE" sz="2200" u="sng" dirty="0" err="1" smtClean="0">
                <a:solidFill>
                  <a:srgbClr val="002060"/>
                </a:solidFill>
              </a:rPr>
              <a:t>viability</a:t>
            </a:r>
            <a:endParaRPr lang="fr-BE" sz="2200" u="sng" dirty="0">
              <a:solidFill>
                <a:srgbClr val="002060"/>
              </a:solidFill>
            </a:endParaRPr>
          </a:p>
          <a:p>
            <a:pPr marL="400736" indent="-400736">
              <a:spcBef>
                <a:spcPts val="526"/>
              </a:spcBef>
              <a:spcAft>
                <a:spcPts val="526"/>
              </a:spcAft>
              <a:buFont typeface="Arial" panose="020B0604020202020204" pitchFamily="34" charset="0"/>
              <a:buChar char="•"/>
            </a:pPr>
            <a:r>
              <a:rPr lang="fr-BE" sz="2200" u="sng" dirty="0" err="1">
                <a:solidFill>
                  <a:srgbClr val="002060"/>
                </a:solidFill>
              </a:rPr>
              <a:t>Additionality</a:t>
            </a:r>
            <a:r>
              <a:rPr lang="fr-BE" sz="2200" dirty="0">
                <a:solidFill>
                  <a:srgbClr val="002060"/>
                </a:solidFill>
              </a:rPr>
              <a:t> vs </a:t>
            </a:r>
            <a:r>
              <a:rPr lang="fr-BE" sz="2200" dirty="0" err="1">
                <a:solidFill>
                  <a:srgbClr val="002060"/>
                </a:solidFill>
              </a:rPr>
              <a:t>existing</a:t>
            </a:r>
            <a:r>
              <a:rPr lang="fr-BE" sz="2200" dirty="0">
                <a:solidFill>
                  <a:srgbClr val="002060"/>
                </a:solidFill>
              </a:rPr>
              <a:t> instruments</a:t>
            </a:r>
          </a:p>
          <a:p>
            <a:pPr marL="857130" lvl="1" indent="-400736">
              <a:spcBef>
                <a:spcPts val="526"/>
              </a:spcBef>
              <a:spcAft>
                <a:spcPts val="526"/>
              </a:spcAft>
              <a:buFont typeface="Arial" panose="020B0604020202020204" pitchFamily="34" charset="0"/>
              <a:buChar char="•"/>
            </a:pPr>
            <a:r>
              <a:rPr lang="fr-BE" sz="2200" dirty="0" err="1" smtClean="0">
                <a:solidFill>
                  <a:srgbClr val="002060"/>
                </a:solidFill>
              </a:rPr>
              <a:t>Market</a:t>
            </a:r>
            <a:r>
              <a:rPr lang="fr-BE" sz="2200" dirty="0" smtClean="0">
                <a:solidFill>
                  <a:srgbClr val="002060"/>
                </a:solidFill>
              </a:rPr>
              <a:t> </a:t>
            </a:r>
            <a:r>
              <a:rPr lang="fr-BE" sz="2200" dirty="0" err="1" smtClean="0">
                <a:solidFill>
                  <a:srgbClr val="002060"/>
                </a:solidFill>
              </a:rPr>
              <a:t>failures</a:t>
            </a:r>
            <a:r>
              <a:rPr lang="fr-BE" sz="2200" dirty="0" smtClean="0">
                <a:solidFill>
                  <a:srgbClr val="002060"/>
                </a:solidFill>
              </a:rPr>
              <a:t> and </a:t>
            </a:r>
            <a:r>
              <a:rPr lang="fr-BE" sz="2200" dirty="0" err="1" smtClean="0">
                <a:solidFill>
                  <a:srgbClr val="002060"/>
                </a:solidFill>
              </a:rPr>
              <a:t>sub</a:t>
            </a:r>
            <a:r>
              <a:rPr lang="fr-BE" sz="2200" dirty="0" smtClean="0">
                <a:solidFill>
                  <a:srgbClr val="002060"/>
                </a:solidFill>
              </a:rPr>
              <a:t>-optimal </a:t>
            </a:r>
            <a:r>
              <a:rPr lang="fr-BE" sz="2200" dirty="0" err="1" smtClean="0">
                <a:solidFill>
                  <a:srgbClr val="002060"/>
                </a:solidFill>
              </a:rPr>
              <a:t>investment</a:t>
            </a:r>
            <a:endParaRPr lang="fr-BE" sz="2200" dirty="0" smtClean="0">
              <a:solidFill>
                <a:srgbClr val="002060"/>
              </a:solidFill>
            </a:endParaRPr>
          </a:p>
          <a:p>
            <a:pPr marL="857130" lvl="1" indent="-400736">
              <a:spcBef>
                <a:spcPts val="526"/>
              </a:spcBef>
              <a:spcAft>
                <a:spcPts val="526"/>
              </a:spcAft>
              <a:buFont typeface="Arial" panose="020B0604020202020204" pitchFamily="34" charset="0"/>
              <a:buChar char="•"/>
            </a:pPr>
            <a:r>
              <a:rPr lang="fr-BE" sz="2200" dirty="0" err="1" smtClean="0">
                <a:solidFill>
                  <a:srgbClr val="002060"/>
                </a:solidFill>
              </a:rPr>
              <a:t>Higher</a:t>
            </a:r>
            <a:r>
              <a:rPr lang="fr-BE" sz="2200" dirty="0" smtClean="0">
                <a:solidFill>
                  <a:srgbClr val="002060"/>
                </a:solidFill>
              </a:rPr>
              <a:t> </a:t>
            </a:r>
            <a:r>
              <a:rPr lang="fr-BE" sz="2200" dirty="0" err="1">
                <a:solidFill>
                  <a:srgbClr val="002060"/>
                </a:solidFill>
              </a:rPr>
              <a:t>risk-taking</a:t>
            </a:r>
            <a:r>
              <a:rPr lang="fr-BE" sz="2200" dirty="0">
                <a:solidFill>
                  <a:srgbClr val="002060"/>
                </a:solidFill>
              </a:rPr>
              <a:t> </a:t>
            </a:r>
            <a:r>
              <a:rPr lang="fr-BE" sz="2200" dirty="0" err="1">
                <a:solidFill>
                  <a:srgbClr val="002060"/>
                </a:solidFill>
              </a:rPr>
              <a:t>than</a:t>
            </a:r>
            <a:r>
              <a:rPr lang="fr-BE" sz="2200" dirty="0">
                <a:solidFill>
                  <a:srgbClr val="002060"/>
                </a:solidFill>
              </a:rPr>
              <a:t> EIB normal </a:t>
            </a:r>
            <a:r>
              <a:rPr lang="fr-BE" sz="2200" dirty="0" err="1" smtClean="0">
                <a:solidFill>
                  <a:srgbClr val="002060"/>
                </a:solidFill>
              </a:rPr>
              <a:t>activity</a:t>
            </a:r>
            <a:r>
              <a:rPr lang="fr-BE" sz="2200" dirty="0" smtClean="0">
                <a:solidFill>
                  <a:srgbClr val="002060"/>
                </a:solidFill>
              </a:rPr>
              <a:t> in EFSI </a:t>
            </a:r>
            <a:r>
              <a:rPr lang="fr-BE" sz="2200" dirty="0" err="1" smtClean="0">
                <a:solidFill>
                  <a:srgbClr val="002060"/>
                </a:solidFill>
              </a:rPr>
              <a:t>timeframe</a:t>
            </a:r>
            <a:endParaRPr lang="fr-BE" sz="2200" dirty="0">
              <a:solidFill>
                <a:srgbClr val="002060"/>
              </a:solidFill>
            </a:endParaRPr>
          </a:p>
        </p:txBody>
      </p:sp>
    </p:spTree>
    <p:extLst>
      <p:ext uri="{BB962C8B-B14F-4D97-AF65-F5344CB8AC3E}">
        <p14:creationId xmlns:p14="http://schemas.microsoft.com/office/powerpoint/2010/main" val="364559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53796" y="932175"/>
            <a:ext cx="8179132"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a:solidFill>
                  <a:srgbClr val="FFFF00"/>
                </a:solidFill>
                <a:cs typeface="Arial" panose="020B0604020202020204" pitchFamily="34" charset="0"/>
              </a:rPr>
              <a:t>Key </a:t>
            </a:r>
            <a:r>
              <a:rPr lang="fr-BE" sz="2800" b="1" kern="0" dirty="0" err="1">
                <a:solidFill>
                  <a:srgbClr val="FFFF00"/>
                </a:solidFill>
                <a:cs typeface="Arial" panose="020B0604020202020204" pitchFamily="34" charset="0"/>
              </a:rPr>
              <a:t>features</a:t>
            </a:r>
            <a:r>
              <a:rPr lang="fr-BE" sz="2800" b="1" kern="0" dirty="0">
                <a:solidFill>
                  <a:srgbClr val="FFFF00"/>
                </a:solidFill>
                <a:cs typeface="Arial" panose="020B0604020202020204" pitchFamily="34" charset="0"/>
              </a:rPr>
              <a:t> of </a:t>
            </a:r>
            <a:r>
              <a:rPr lang="fr-BE" sz="2800" b="1" kern="0" dirty="0" smtClean="0">
                <a:solidFill>
                  <a:srgbClr val="FFFF00"/>
                </a:solidFill>
                <a:cs typeface="Arial" panose="020B0604020202020204" pitchFamily="34" charset="0"/>
              </a:rPr>
              <a:t>EFSI /2</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34" name="Rectangle 33"/>
          <p:cNvSpPr/>
          <p:nvPr/>
        </p:nvSpPr>
        <p:spPr>
          <a:xfrm>
            <a:off x="107504" y="1793262"/>
            <a:ext cx="8928992" cy="4235914"/>
          </a:xfrm>
          <a:prstGeom prst="rect">
            <a:avLst/>
          </a:prstGeom>
        </p:spPr>
        <p:txBody>
          <a:bodyPr wrap="square" lIns="80147" tIns="40074" rIns="80147" bIns="40074">
            <a:spAutoFit/>
          </a:bodyPr>
          <a:lstStyle/>
          <a:p>
            <a:pPr marL="400736" indent="-400736">
              <a:spcBef>
                <a:spcPts val="526"/>
              </a:spcBef>
              <a:spcAft>
                <a:spcPts val="526"/>
              </a:spcAft>
              <a:buFont typeface="Arial" panose="020B0604020202020204" pitchFamily="34" charset="0"/>
              <a:buChar char="•"/>
            </a:pPr>
            <a:r>
              <a:rPr lang="fr-BE" sz="2200" u="sng" dirty="0" smtClean="0">
                <a:solidFill>
                  <a:srgbClr val="002060"/>
                </a:solidFill>
              </a:rPr>
              <a:t>Size of </a:t>
            </a:r>
            <a:r>
              <a:rPr lang="fr-BE" sz="2200" u="sng" dirty="0" err="1" smtClean="0">
                <a:solidFill>
                  <a:srgbClr val="002060"/>
                </a:solidFill>
              </a:rPr>
              <a:t>investments</a:t>
            </a:r>
            <a:endParaRPr lang="fr-BE" sz="2200" u="sng" dirty="0" smtClean="0">
              <a:solidFill>
                <a:srgbClr val="002060"/>
              </a:solidFill>
            </a:endParaRPr>
          </a:p>
          <a:p>
            <a:pPr marL="857130" lvl="1" indent="-400736">
              <a:spcBef>
                <a:spcPts val="526"/>
              </a:spcBef>
              <a:spcAft>
                <a:spcPts val="526"/>
              </a:spcAft>
              <a:buFont typeface="Arial" panose="020B0604020202020204" pitchFamily="34" charset="0"/>
              <a:buChar char="•"/>
            </a:pPr>
            <a:r>
              <a:rPr lang="fr-BE" sz="2200" dirty="0" smtClean="0">
                <a:solidFill>
                  <a:srgbClr val="002060"/>
                </a:solidFill>
              </a:rPr>
              <a:t>EIB </a:t>
            </a:r>
            <a:r>
              <a:rPr lang="fr-BE" sz="2200" dirty="0" err="1" smtClean="0">
                <a:solidFill>
                  <a:srgbClr val="002060"/>
                </a:solidFill>
              </a:rPr>
              <a:t>normally</a:t>
            </a:r>
            <a:r>
              <a:rPr lang="fr-BE" sz="2200" dirty="0" smtClean="0">
                <a:solidFill>
                  <a:srgbClr val="002060"/>
                </a:solidFill>
              </a:rPr>
              <a:t> </a:t>
            </a:r>
            <a:r>
              <a:rPr lang="fr-BE" sz="2200" dirty="0" err="1" smtClean="0">
                <a:solidFill>
                  <a:srgbClr val="002060"/>
                </a:solidFill>
              </a:rPr>
              <a:t>requires</a:t>
            </a:r>
            <a:r>
              <a:rPr lang="fr-BE" sz="2200" dirty="0" smtClean="0">
                <a:solidFill>
                  <a:srgbClr val="002060"/>
                </a:solidFill>
              </a:rPr>
              <a:t> &gt;€25m for </a:t>
            </a:r>
            <a:r>
              <a:rPr lang="fr-BE" sz="2200" dirty="0" err="1" smtClean="0">
                <a:solidFill>
                  <a:srgbClr val="002060"/>
                </a:solidFill>
              </a:rPr>
              <a:t>individual</a:t>
            </a:r>
            <a:r>
              <a:rPr lang="fr-BE" sz="2200" dirty="0" smtClean="0">
                <a:solidFill>
                  <a:srgbClr val="002060"/>
                </a:solidFill>
              </a:rPr>
              <a:t> </a:t>
            </a:r>
            <a:r>
              <a:rPr lang="fr-BE" sz="2200" dirty="0" err="1" smtClean="0">
                <a:solidFill>
                  <a:srgbClr val="002060"/>
                </a:solidFill>
              </a:rPr>
              <a:t>loans</a:t>
            </a:r>
            <a:endParaRPr lang="fr-BE" sz="2200" dirty="0" smtClean="0">
              <a:solidFill>
                <a:srgbClr val="002060"/>
              </a:solidFill>
            </a:endParaRPr>
          </a:p>
          <a:p>
            <a:pPr marL="857130" lvl="1" indent="-400736">
              <a:spcBef>
                <a:spcPts val="526"/>
              </a:spcBef>
              <a:spcAft>
                <a:spcPts val="526"/>
              </a:spcAft>
              <a:buFont typeface="Arial" panose="020B0604020202020204" pitchFamily="34" charset="0"/>
              <a:buChar char="•"/>
            </a:pPr>
            <a:r>
              <a:rPr lang="fr-BE" sz="2200" dirty="0" err="1" smtClean="0">
                <a:solidFill>
                  <a:srgbClr val="002060"/>
                </a:solidFill>
              </a:rPr>
              <a:t>Smaller</a:t>
            </a:r>
            <a:r>
              <a:rPr lang="fr-BE" sz="2200" dirty="0" smtClean="0">
                <a:solidFill>
                  <a:srgbClr val="002060"/>
                </a:solidFill>
              </a:rPr>
              <a:t> </a:t>
            </a:r>
            <a:r>
              <a:rPr lang="fr-BE" sz="2200" dirty="0" err="1" smtClean="0">
                <a:solidFill>
                  <a:srgbClr val="002060"/>
                </a:solidFill>
              </a:rPr>
              <a:t>schemes</a:t>
            </a:r>
            <a:r>
              <a:rPr lang="fr-BE" sz="2200" dirty="0" smtClean="0">
                <a:solidFill>
                  <a:srgbClr val="002060"/>
                </a:solidFill>
              </a:rPr>
              <a:t> </a:t>
            </a:r>
            <a:r>
              <a:rPr lang="fr-BE" sz="2200" dirty="0" err="1" smtClean="0">
                <a:solidFill>
                  <a:srgbClr val="002060"/>
                </a:solidFill>
              </a:rPr>
              <a:t>can</a:t>
            </a:r>
            <a:r>
              <a:rPr lang="fr-BE" sz="2200" dirty="0" smtClean="0">
                <a:solidFill>
                  <a:srgbClr val="002060"/>
                </a:solidFill>
              </a:rPr>
              <a:t> </a:t>
            </a:r>
            <a:r>
              <a:rPr lang="fr-BE" sz="2200" dirty="0" err="1" smtClean="0">
                <a:solidFill>
                  <a:srgbClr val="002060"/>
                </a:solidFill>
              </a:rPr>
              <a:t>be</a:t>
            </a:r>
            <a:r>
              <a:rPr lang="fr-BE" sz="2200" dirty="0" smtClean="0">
                <a:solidFill>
                  <a:srgbClr val="002060"/>
                </a:solidFill>
              </a:rPr>
              <a:t> </a:t>
            </a:r>
            <a:r>
              <a:rPr lang="fr-BE" sz="2200" dirty="0" err="1" smtClean="0">
                <a:solidFill>
                  <a:srgbClr val="002060"/>
                </a:solidFill>
              </a:rPr>
              <a:t>grouped</a:t>
            </a:r>
            <a:r>
              <a:rPr lang="fr-BE" sz="2200" dirty="0" smtClean="0">
                <a:solidFill>
                  <a:srgbClr val="002060"/>
                </a:solidFill>
              </a:rPr>
              <a:t> </a:t>
            </a:r>
            <a:r>
              <a:rPr lang="fr-BE" sz="2200" dirty="0" err="1" smtClean="0">
                <a:solidFill>
                  <a:srgbClr val="002060"/>
                </a:solidFill>
              </a:rPr>
              <a:t>into</a:t>
            </a:r>
            <a:r>
              <a:rPr lang="fr-BE" sz="2200" dirty="0" smtClean="0">
                <a:solidFill>
                  <a:srgbClr val="002060"/>
                </a:solidFill>
              </a:rPr>
              <a:t> </a:t>
            </a:r>
            <a:r>
              <a:rPr lang="fr-BE" sz="2200" dirty="0" err="1" smtClean="0">
                <a:solidFill>
                  <a:srgbClr val="002060"/>
                </a:solidFill>
              </a:rPr>
              <a:t>framework</a:t>
            </a:r>
            <a:r>
              <a:rPr lang="fr-BE" sz="2200" dirty="0" smtClean="0">
                <a:solidFill>
                  <a:srgbClr val="002060"/>
                </a:solidFill>
              </a:rPr>
              <a:t> </a:t>
            </a:r>
            <a:r>
              <a:rPr lang="fr-BE" sz="2200" dirty="0" err="1" smtClean="0">
                <a:solidFill>
                  <a:srgbClr val="002060"/>
                </a:solidFill>
              </a:rPr>
              <a:t>loans</a:t>
            </a:r>
            <a:endParaRPr lang="fr-BE" sz="2200" dirty="0" smtClean="0">
              <a:solidFill>
                <a:srgbClr val="002060"/>
              </a:solidFill>
            </a:endParaRPr>
          </a:p>
          <a:p>
            <a:pPr marL="857130" lvl="1" indent="-400736">
              <a:spcBef>
                <a:spcPts val="526"/>
              </a:spcBef>
              <a:spcAft>
                <a:spcPts val="526"/>
              </a:spcAft>
              <a:buFont typeface="Arial" panose="020B0604020202020204" pitchFamily="34" charset="0"/>
              <a:buChar char="•"/>
            </a:pPr>
            <a:r>
              <a:rPr lang="fr-BE" sz="2200" dirty="0" smtClean="0">
                <a:solidFill>
                  <a:srgbClr val="002060"/>
                </a:solidFill>
              </a:rPr>
              <a:t>No size restriction for </a:t>
            </a:r>
            <a:r>
              <a:rPr lang="fr-BE" sz="2200" dirty="0" err="1" smtClean="0">
                <a:solidFill>
                  <a:srgbClr val="002060"/>
                </a:solidFill>
              </a:rPr>
              <a:t>operations</a:t>
            </a:r>
            <a:r>
              <a:rPr lang="fr-BE" sz="2200" dirty="0" smtClean="0">
                <a:solidFill>
                  <a:srgbClr val="002060"/>
                </a:solidFill>
              </a:rPr>
              <a:t> via Fin. </a:t>
            </a:r>
            <a:r>
              <a:rPr lang="fr-BE" sz="2200" dirty="0" err="1" smtClean="0">
                <a:solidFill>
                  <a:srgbClr val="002060"/>
                </a:solidFill>
              </a:rPr>
              <a:t>Intermediaries</a:t>
            </a:r>
            <a:r>
              <a:rPr lang="fr-BE" sz="2200" dirty="0" smtClean="0">
                <a:solidFill>
                  <a:srgbClr val="002060"/>
                </a:solidFill>
              </a:rPr>
              <a:t> (</a:t>
            </a:r>
            <a:r>
              <a:rPr lang="fr-BE" sz="2200" dirty="0" err="1" smtClean="0">
                <a:solidFill>
                  <a:srgbClr val="002060"/>
                </a:solidFill>
              </a:rPr>
              <a:t>eg</a:t>
            </a:r>
            <a:r>
              <a:rPr lang="fr-BE" sz="2200" dirty="0" smtClean="0">
                <a:solidFill>
                  <a:srgbClr val="002060"/>
                </a:solidFill>
              </a:rPr>
              <a:t> for </a:t>
            </a:r>
            <a:r>
              <a:rPr lang="fr-BE" sz="2200" dirty="0" err="1" smtClean="0">
                <a:solidFill>
                  <a:srgbClr val="002060"/>
                </a:solidFill>
              </a:rPr>
              <a:t>SMEs</a:t>
            </a:r>
            <a:r>
              <a:rPr lang="fr-BE" sz="2200" dirty="0" smtClean="0">
                <a:solidFill>
                  <a:srgbClr val="002060"/>
                </a:solidFill>
              </a:rPr>
              <a:t>)</a:t>
            </a:r>
          </a:p>
          <a:p>
            <a:pPr marL="400736" indent="-400736">
              <a:spcBef>
                <a:spcPts val="526"/>
              </a:spcBef>
              <a:spcAft>
                <a:spcPts val="526"/>
              </a:spcAft>
              <a:buFont typeface="Arial" panose="020B0604020202020204" pitchFamily="34" charset="0"/>
              <a:buChar char="•"/>
            </a:pPr>
            <a:r>
              <a:rPr lang="fr-BE" sz="2200" u="sng" dirty="0" err="1" smtClean="0">
                <a:solidFill>
                  <a:srgbClr val="002060"/>
                </a:solidFill>
              </a:rPr>
              <a:t>Geographic</a:t>
            </a:r>
            <a:r>
              <a:rPr lang="fr-BE" sz="2200" u="sng" dirty="0" smtClean="0">
                <a:solidFill>
                  <a:srgbClr val="002060"/>
                </a:solidFill>
              </a:rPr>
              <a:t> scope</a:t>
            </a:r>
          </a:p>
          <a:p>
            <a:pPr marL="857130" lvl="1" indent="-400736">
              <a:spcBef>
                <a:spcPts val="526"/>
              </a:spcBef>
              <a:spcAft>
                <a:spcPts val="526"/>
              </a:spcAft>
              <a:buFont typeface="Arial" panose="020B0604020202020204" pitchFamily="34" charset="0"/>
              <a:buChar char="•"/>
            </a:pPr>
            <a:r>
              <a:rPr lang="fr-BE" sz="2200" dirty="0" smtClean="0">
                <a:solidFill>
                  <a:srgbClr val="002060"/>
                </a:solidFill>
              </a:rPr>
              <a:t>EU28</a:t>
            </a:r>
          </a:p>
          <a:p>
            <a:pPr marL="857130" lvl="1" indent="-400736">
              <a:spcBef>
                <a:spcPts val="526"/>
              </a:spcBef>
              <a:spcAft>
                <a:spcPts val="526"/>
              </a:spcAft>
              <a:buFont typeface="Arial" panose="020B0604020202020204" pitchFamily="34" charset="0"/>
              <a:buChar char="•"/>
            </a:pPr>
            <a:r>
              <a:rPr lang="fr-BE" sz="2200" dirty="0" err="1" smtClean="0">
                <a:solidFill>
                  <a:srgbClr val="002060"/>
                </a:solidFill>
              </a:rPr>
              <a:t>Projects</a:t>
            </a:r>
            <a:r>
              <a:rPr lang="fr-BE" sz="2200" dirty="0" smtClean="0">
                <a:solidFill>
                  <a:srgbClr val="002060"/>
                </a:solidFill>
              </a:rPr>
              <a:t> </a:t>
            </a:r>
            <a:r>
              <a:rPr lang="fr-BE" sz="2200" dirty="0" err="1" smtClean="0">
                <a:solidFill>
                  <a:srgbClr val="002060"/>
                </a:solidFill>
              </a:rPr>
              <a:t>involving</a:t>
            </a:r>
            <a:r>
              <a:rPr lang="fr-BE" sz="2200" dirty="0" smtClean="0">
                <a:solidFill>
                  <a:srgbClr val="002060"/>
                </a:solidFill>
              </a:rPr>
              <a:t> an </a:t>
            </a:r>
            <a:r>
              <a:rPr lang="fr-BE" sz="2200" dirty="0" err="1" smtClean="0">
                <a:solidFill>
                  <a:srgbClr val="002060"/>
                </a:solidFill>
              </a:rPr>
              <a:t>entity</a:t>
            </a:r>
            <a:r>
              <a:rPr lang="fr-BE" sz="2200" dirty="0" smtClean="0">
                <a:solidFill>
                  <a:srgbClr val="002060"/>
                </a:solidFill>
              </a:rPr>
              <a:t> in a MS and </a:t>
            </a:r>
            <a:r>
              <a:rPr lang="fr-BE" sz="2200" dirty="0" err="1" smtClean="0">
                <a:solidFill>
                  <a:srgbClr val="002060"/>
                </a:solidFill>
              </a:rPr>
              <a:t>extending</a:t>
            </a:r>
            <a:r>
              <a:rPr lang="fr-BE" sz="2200" dirty="0" smtClean="0">
                <a:solidFill>
                  <a:srgbClr val="002060"/>
                </a:solidFill>
              </a:rPr>
              <a:t> to </a:t>
            </a:r>
            <a:r>
              <a:rPr lang="fr-BE" sz="2200" dirty="0" err="1" smtClean="0">
                <a:solidFill>
                  <a:srgbClr val="002060"/>
                </a:solidFill>
              </a:rPr>
              <a:t>Enlargement</a:t>
            </a:r>
            <a:r>
              <a:rPr lang="fr-BE" sz="2200" dirty="0" smtClean="0">
                <a:solidFill>
                  <a:srgbClr val="002060"/>
                </a:solidFill>
              </a:rPr>
              <a:t>, EU </a:t>
            </a:r>
            <a:r>
              <a:rPr lang="fr-BE" sz="2200" dirty="0" err="1" smtClean="0">
                <a:solidFill>
                  <a:srgbClr val="002060"/>
                </a:solidFill>
              </a:rPr>
              <a:t>Neighbourhood</a:t>
            </a:r>
            <a:r>
              <a:rPr lang="fr-BE" sz="2200" dirty="0" smtClean="0">
                <a:solidFill>
                  <a:srgbClr val="002060"/>
                </a:solidFill>
              </a:rPr>
              <a:t>, EEA, EFTA, </a:t>
            </a:r>
            <a:r>
              <a:rPr lang="fr-BE" sz="2200" dirty="0" err="1" smtClean="0">
                <a:solidFill>
                  <a:srgbClr val="002060"/>
                </a:solidFill>
              </a:rPr>
              <a:t>OCTs</a:t>
            </a:r>
            <a:r>
              <a:rPr lang="fr-BE" sz="2200" dirty="0" smtClean="0">
                <a:solidFill>
                  <a:srgbClr val="002060"/>
                </a:solidFill>
              </a:rPr>
              <a:t> countries.</a:t>
            </a:r>
            <a:endParaRPr lang="fr-BE" sz="2200" dirty="0">
              <a:solidFill>
                <a:srgbClr val="002060"/>
              </a:solidFill>
            </a:endParaRPr>
          </a:p>
        </p:txBody>
      </p:sp>
    </p:spTree>
    <p:extLst>
      <p:ext uri="{BB962C8B-B14F-4D97-AF65-F5344CB8AC3E}">
        <p14:creationId xmlns:p14="http://schemas.microsoft.com/office/powerpoint/2010/main" val="1843946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213" y="836259"/>
            <a:ext cx="9164325"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smtClean="0">
                <a:solidFill>
                  <a:srgbClr val="FFFF00"/>
                </a:solidFill>
                <a:cs typeface="Arial" panose="020B0604020202020204" pitchFamily="34" charset="0"/>
              </a:rPr>
              <a:t>EFSI in </a:t>
            </a:r>
            <a:r>
              <a:rPr lang="fr-BE" sz="2800" b="1" kern="0" dirty="0" err="1" smtClean="0">
                <a:solidFill>
                  <a:srgbClr val="FFFF00"/>
                </a:solidFill>
                <a:cs typeface="Arial" panose="020B0604020202020204" pitchFamily="34" charset="0"/>
              </a:rPr>
              <a:t>combination</a:t>
            </a:r>
            <a:r>
              <a:rPr lang="fr-BE" sz="2800" b="1" kern="0" dirty="0" smtClean="0">
                <a:solidFill>
                  <a:srgbClr val="FFFF00"/>
                </a:solidFill>
                <a:cs typeface="Arial" panose="020B0604020202020204" pitchFamily="34" charset="0"/>
              </a:rPr>
              <a:t> </a:t>
            </a:r>
            <a:r>
              <a:rPr lang="fr-BE" sz="2800" b="1" kern="0" dirty="0" err="1" smtClean="0">
                <a:solidFill>
                  <a:srgbClr val="FFFF00"/>
                </a:solidFill>
                <a:cs typeface="Arial" panose="020B0604020202020204" pitchFamily="34" charset="0"/>
              </a:rPr>
              <a:t>with</a:t>
            </a:r>
            <a:r>
              <a:rPr lang="fr-BE" sz="2800" b="1" kern="0" dirty="0" smtClean="0">
                <a:solidFill>
                  <a:srgbClr val="FFFF00"/>
                </a:solidFill>
                <a:cs typeface="Arial" panose="020B0604020202020204" pitchFamily="34" charset="0"/>
              </a:rPr>
              <a:t> </a:t>
            </a:r>
            <a:r>
              <a:rPr lang="fr-BE" sz="2800" b="1" kern="0" dirty="0" err="1" smtClean="0">
                <a:solidFill>
                  <a:srgbClr val="FFFF00"/>
                </a:solidFill>
                <a:cs typeface="Arial" panose="020B0604020202020204" pitchFamily="34" charset="0"/>
              </a:rPr>
              <a:t>other</a:t>
            </a:r>
            <a:r>
              <a:rPr lang="fr-BE" sz="2800" b="1" kern="0" dirty="0" smtClean="0">
                <a:solidFill>
                  <a:srgbClr val="FFFF00"/>
                </a:solidFill>
                <a:cs typeface="Arial" panose="020B0604020202020204" pitchFamily="34" charset="0"/>
              </a:rPr>
              <a:t> EU </a:t>
            </a:r>
            <a:r>
              <a:rPr lang="fr-BE" sz="2800" b="1" kern="0" dirty="0" err="1" smtClean="0">
                <a:solidFill>
                  <a:srgbClr val="FFFF00"/>
                </a:solidFill>
                <a:cs typeface="Arial" panose="020B0604020202020204" pitchFamily="34" charset="0"/>
              </a:rPr>
              <a:t>funds</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2" name="Rectangle 1"/>
          <p:cNvSpPr/>
          <p:nvPr/>
        </p:nvSpPr>
        <p:spPr>
          <a:xfrm>
            <a:off x="179512" y="1916832"/>
            <a:ext cx="8568952" cy="2585323"/>
          </a:xfrm>
          <a:prstGeom prst="rect">
            <a:avLst/>
          </a:prstGeom>
        </p:spPr>
        <p:txBody>
          <a:bodyPr wrap="square">
            <a:spAutoFit/>
          </a:bodyPr>
          <a:lstStyle/>
          <a:p>
            <a:pPr marL="342900" indent="-342900">
              <a:buFont typeface="Arial" panose="020B0604020202020204" pitchFamily="34" charset="0"/>
              <a:buChar char="•"/>
            </a:pPr>
            <a:r>
              <a:rPr lang="en-GB" sz="1800" dirty="0" smtClean="0">
                <a:solidFill>
                  <a:srgbClr val="004494"/>
                </a:solidFill>
              </a:rPr>
              <a:t>ESIF (EU Structural and Investment Funds) programmes may contribute to the achievement of the objectives of the Investment Plan and be complementary to EFSI support.</a:t>
            </a:r>
          </a:p>
          <a:p>
            <a:pPr marL="342900" indent="-342900">
              <a:buFont typeface="Arial" panose="020B0604020202020204" pitchFamily="34" charset="0"/>
              <a:buChar char="•"/>
            </a:pPr>
            <a:endParaRPr lang="en-GB" sz="1800" dirty="0" smtClean="0">
              <a:solidFill>
                <a:srgbClr val="004494"/>
              </a:solidFill>
            </a:endParaRPr>
          </a:p>
          <a:p>
            <a:pPr marL="342900" indent="-342900">
              <a:buFont typeface="Arial" panose="020B0604020202020204" pitchFamily="34" charset="0"/>
              <a:buChar char="•"/>
            </a:pPr>
            <a:r>
              <a:rPr lang="fr-BE" sz="1800" dirty="0" smtClean="0">
                <a:solidFill>
                  <a:srgbClr val="004494"/>
                </a:solidFill>
              </a:rPr>
              <a:t>ESIF </a:t>
            </a:r>
            <a:r>
              <a:rPr lang="fr-BE" sz="1800" dirty="0" err="1" smtClean="0">
                <a:solidFill>
                  <a:srgbClr val="004494"/>
                </a:solidFill>
              </a:rPr>
              <a:t>may</a:t>
            </a:r>
            <a:r>
              <a:rPr lang="fr-BE" sz="1800" dirty="0" smtClean="0">
                <a:solidFill>
                  <a:srgbClr val="004494"/>
                </a:solidFill>
              </a:rPr>
              <a:t> </a:t>
            </a:r>
            <a:r>
              <a:rPr lang="fr-BE" sz="1800" dirty="0" err="1" smtClean="0">
                <a:solidFill>
                  <a:srgbClr val="004494"/>
                </a:solidFill>
              </a:rPr>
              <a:t>join</a:t>
            </a:r>
            <a:r>
              <a:rPr lang="fr-BE" sz="1800" dirty="0" smtClean="0">
                <a:solidFill>
                  <a:srgbClr val="004494"/>
                </a:solidFill>
              </a:rPr>
              <a:t> EFSI </a:t>
            </a:r>
            <a:r>
              <a:rPr lang="fr-BE" sz="1800" dirty="0" err="1" smtClean="0">
                <a:solidFill>
                  <a:srgbClr val="004494"/>
                </a:solidFill>
              </a:rPr>
              <a:t>supported</a:t>
            </a:r>
            <a:r>
              <a:rPr lang="fr-BE" sz="1800" dirty="0" smtClean="0">
                <a:solidFill>
                  <a:srgbClr val="004494"/>
                </a:solidFill>
              </a:rPr>
              <a:t> </a:t>
            </a:r>
            <a:r>
              <a:rPr lang="fr-BE" sz="1800" dirty="0" err="1" smtClean="0">
                <a:solidFill>
                  <a:srgbClr val="004494"/>
                </a:solidFill>
              </a:rPr>
              <a:t>projects</a:t>
            </a:r>
            <a:r>
              <a:rPr lang="fr-BE" sz="1800" dirty="0" smtClean="0">
                <a:solidFill>
                  <a:srgbClr val="004494"/>
                </a:solidFill>
              </a:rPr>
              <a:t> </a:t>
            </a:r>
            <a:r>
              <a:rPr lang="fr-BE" sz="1800" dirty="0" err="1" smtClean="0">
                <a:solidFill>
                  <a:srgbClr val="004494"/>
                </a:solidFill>
              </a:rPr>
              <a:t>where</a:t>
            </a:r>
            <a:r>
              <a:rPr lang="fr-BE" sz="1800" dirty="0" smtClean="0">
                <a:solidFill>
                  <a:srgbClr val="004494"/>
                </a:solidFill>
              </a:rPr>
              <a:t> </a:t>
            </a:r>
            <a:r>
              <a:rPr lang="fr-BE" sz="1800" dirty="0" err="1" smtClean="0">
                <a:solidFill>
                  <a:srgbClr val="004494"/>
                </a:solidFill>
              </a:rPr>
              <a:t>this</a:t>
            </a:r>
            <a:r>
              <a:rPr lang="fr-BE" sz="1800" dirty="0" smtClean="0">
                <a:solidFill>
                  <a:srgbClr val="004494"/>
                </a:solidFill>
              </a:rPr>
              <a:t> </a:t>
            </a:r>
            <a:r>
              <a:rPr lang="fr-BE" sz="1800" dirty="0" err="1" smtClean="0">
                <a:solidFill>
                  <a:srgbClr val="004494"/>
                </a:solidFill>
              </a:rPr>
              <a:t>would</a:t>
            </a:r>
            <a:r>
              <a:rPr lang="fr-BE" sz="1800" dirty="0" smtClean="0">
                <a:solidFill>
                  <a:srgbClr val="004494"/>
                </a:solidFill>
              </a:rPr>
              <a:t> </a:t>
            </a:r>
            <a:r>
              <a:rPr lang="fr-BE" sz="1800" dirty="0" err="1" smtClean="0">
                <a:solidFill>
                  <a:srgbClr val="004494"/>
                </a:solidFill>
              </a:rPr>
              <a:t>ensure</a:t>
            </a:r>
            <a:r>
              <a:rPr lang="fr-BE" sz="1800" dirty="0" smtClean="0">
                <a:solidFill>
                  <a:srgbClr val="004494"/>
                </a:solidFill>
              </a:rPr>
              <a:t> a </a:t>
            </a:r>
            <a:r>
              <a:rPr lang="fr-BE" sz="1800" dirty="0" err="1" smtClean="0">
                <a:solidFill>
                  <a:srgbClr val="004494"/>
                </a:solidFill>
              </a:rPr>
              <a:t>higher</a:t>
            </a:r>
            <a:r>
              <a:rPr lang="fr-BE" sz="1800" dirty="0" smtClean="0">
                <a:solidFill>
                  <a:srgbClr val="004494"/>
                </a:solidFill>
              </a:rPr>
              <a:t> value </a:t>
            </a:r>
            <a:r>
              <a:rPr lang="fr-BE" sz="1800" dirty="0" err="1" smtClean="0">
                <a:solidFill>
                  <a:srgbClr val="004494"/>
                </a:solidFill>
              </a:rPr>
              <a:t>added</a:t>
            </a:r>
            <a:r>
              <a:rPr lang="fr-BE" sz="1800" dirty="0" smtClean="0">
                <a:solidFill>
                  <a:srgbClr val="004494"/>
                </a:solidFill>
              </a:rPr>
              <a:t> of EFSI support. </a:t>
            </a:r>
          </a:p>
          <a:p>
            <a:pPr marL="342900" indent="-342900">
              <a:buFont typeface="Arial" panose="020B0604020202020204" pitchFamily="34" charset="0"/>
              <a:buChar char="•"/>
            </a:pPr>
            <a:endParaRPr lang="fr-BE" sz="1800" dirty="0" smtClean="0">
              <a:solidFill>
                <a:srgbClr val="004494"/>
              </a:solidFill>
            </a:endParaRPr>
          </a:p>
          <a:p>
            <a:pPr marL="342900" indent="-342900">
              <a:buFont typeface="Arial" panose="020B0604020202020204" pitchFamily="34" charset="0"/>
              <a:buChar char="•"/>
            </a:pPr>
            <a:r>
              <a:rPr lang="fr-BE" sz="1800" dirty="0" err="1" smtClean="0">
                <a:solidFill>
                  <a:srgbClr val="004494"/>
                </a:solidFill>
              </a:rPr>
              <a:t>Further</a:t>
            </a:r>
            <a:r>
              <a:rPr lang="fr-BE" sz="1800" dirty="0" smtClean="0">
                <a:solidFill>
                  <a:srgbClr val="004494"/>
                </a:solidFill>
              </a:rPr>
              <a:t> guidance </a:t>
            </a:r>
            <a:r>
              <a:rPr lang="fr-BE" sz="1800" dirty="0" err="1" smtClean="0">
                <a:solidFill>
                  <a:srgbClr val="004494"/>
                </a:solidFill>
              </a:rPr>
              <a:t>will</a:t>
            </a:r>
            <a:r>
              <a:rPr lang="fr-BE" sz="1800" dirty="0" smtClean="0">
                <a:solidFill>
                  <a:srgbClr val="004494"/>
                </a:solidFill>
              </a:rPr>
              <a:t> </a:t>
            </a:r>
            <a:r>
              <a:rPr lang="fr-BE" sz="1800" dirty="0" err="1" smtClean="0">
                <a:solidFill>
                  <a:srgbClr val="004494"/>
                </a:solidFill>
              </a:rPr>
              <a:t>be</a:t>
            </a:r>
            <a:r>
              <a:rPr lang="fr-BE" sz="1800" dirty="0" smtClean="0">
                <a:solidFill>
                  <a:srgbClr val="004494"/>
                </a:solidFill>
              </a:rPr>
              <a:t> </a:t>
            </a:r>
            <a:r>
              <a:rPr lang="fr-BE" sz="1800" dirty="0" err="1" smtClean="0">
                <a:solidFill>
                  <a:srgbClr val="004494"/>
                </a:solidFill>
              </a:rPr>
              <a:t>provided</a:t>
            </a:r>
            <a:r>
              <a:rPr lang="fr-BE" sz="1800" dirty="0" smtClean="0">
                <a:solidFill>
                  <a:srgbClr val="004494"/>
                </a:solidFill>
              </a:rPr>
              <a:t> by the Commission in the </a:t>
            </a:r>
            <a:r>
              <a:rPr lang="fr-BE" sz="1800" dirty="0" err="1" smtClean="0">
                <a:solidFill>
                  <a:srgbClr val="004494"/>
                </a:solidFill>
              </a:rPr>
              <a:t>coming</a:t>
            </a:r>
            <a:r>
              <a:rPr lang="fr-BE" sz="1800" dirty="0" smtClean="0">
                <a:solidFill>
                  <a:srgbClr val="004494"/>
                </a:solidFill>
              </a:rPr>
              <a:t> </a:t>
            </a:r>
            <a:r>
              <a:rPr lang="fr-BE" sz="1800" dirty="0" err="1" smtClean="0">
                <a:solidFill>
                  <a:srgbClr val="004494"/>
                </a:solidFill>
              </a:rPr>
              <a:t>months</a:t>
            </a:r>
            <a:r>
              <a:rPr lang="fr-BE" sz="1800" dirty="0" smtClean="0">
                <a:solidFill>
                  <a:srgbClr val="004494"/>
                </a:solidFill>
              </a:rPr>
              <a:t>.</a:t>
            </a:r>
          </a:p>
        </p:txBody>
      </p:sp>
    </p:spTree>
    <p:extLst>
      <p:ext uri="{BB962C8B-B14F-4D97-AF65-F5344CB8AC3E}">
        <p14:creationId xmlns:p14="http://schemas.microsoft.com/office/powerpoint/2010/main" val="1763291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53796" y="932175"/>
            <a:ext cx="8179132"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smtClean="0">
                <a:solidFill>
                  <a:srgbClr val="FFFF00"/>
                </a:solidFill>
                <a:cs typeface="Arial" panose="020B0604020202020204" pitchFamily="34" charset="0"/>
              </a:rPr>
              <a:t>EFSI Scoreboard</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34" name="Rectangle 33"/>
          <p:cNvSpPr/>
          <p:nvPr/>
        </p:nvSpPr>
        <p:spPr>
          <a:xfrm>
            <a:off x="107504" y="1793262"/>
            <a:ext cx="8928992" cy="4738616"/>
          </a:xfrm>
          <a:prstGeom prst="rect">
            <a:avLst/>
          </a:prstGeom>
        </p:spPr>
        <p:txBody>
          <a:bodyPr wrap="square" lIns="80147" tIns="40074" rIns="80147" bIns="40074">
            <a:spAutoFit/>
          </a:bodyPr>
          <a:lstStyle/>
          <a:p>
            <a:pPr marL="400736" indent="-400736">
              <a:spcBef>
                <a:spcPts val="526"/>
              </a:spcBef>
              <a:spcAft>
                <a:spcPts val="526"/>
              </a:spcAft>
              <a:buFont typeface="Arial" panose="020B0604020202020204" pitchFamily="34" charset="0"/>
              <a:buChar char="•"/>
            </a:pPr>
            <a:r>
              <a:rPr lang="fr-BE" sz="2200" dirty="0" err="1" smtClean="0">
                <a:solidFill>
                  <a:srgbClr val="002060"/>
                </a:solidFill>
              </a:rPr>
              <a:t>Ensure</a:t>
            </a:r>
            <a:r>
              <a:rPr lang="fr-BE" sz="2200" dirty="0" smtClean="0">
                <a:solidFill>
                  <a:srgbClr val="002060"/>
                </a:solidFill>
              </a:rPr>
              <a:t> EU </a:t>
            </a:r>
            <a:r>
              <a:rPr lang="fr-BE" sz="2200" dirty="0" err="1" smtClean="0">
                <a:solidFill>
                  <a:srgbClr val="002060"/>
                </a:solidFill>
              </a:rPr>
              <a:t>Guarantee</a:t>
            </a:r>
            <a:r>
              <a:rPr lang="fr-BE" sz="2200" dirty="0" smtClean="0">
                <a:solidFill>
                  <a:srgbClr val="002060"/>
                </a:solidFill>
              </a:rPr>
              <a:t> </a:t>
            </a:r>
            <a:r>
              <a:rPr lang="fr-BE" sz="2200" dirty="0" err="1" smtClean="0">
                <a:solidFill>
                  <a:srgbClr val="002060"/>
                </a:solidFill>
              </a:rPr>
              <a:t>is</a:t>
            </a:r>
            <a:r>
              <a:rPr lang="fr-BE" sz="2200" dirty="0" smtClean="0">
                <a:solidFill>
                  <a:srgbClr val="002060"/>
                </a:solidFill>
              </a:rPr>
              <a:t> </a:t>
            </a:r>
            <a:r>
              <a:rPr lang="fr-BE" sz="2200" dirty="0" err="1" smtClean="0">
                <a:solidFill>
                  <a:srgbClr val="002060"/>
                </a:solidFill>
              </a:rPr>
              <a:t>directed</a:t>
            </a:r>
            <a:r>
              <a:rPr lang="fr-BE" sz="2200" dirty="0" smtClean="0">
                <a:solidFill>
                  <a:srgbClr val="002060"/>
                </a:solidFill>
              </a:rPr>
              <a:t> to </a:t>
            </a:r>
            <a:r>
              <a:rPr lang="fr-BE" sz="2200" dirty="0" err="1" smtClean="0">
                <a:solidFill>
                  <a:srgbClr val="002060"/>
                </a:solidFill>
              </a:rPr>
              <a:t>projects</a:t>
            </a:r>
            <a:r>
              <a:rPr lang="fr-BE" sz="2200" dirty="0" smtClean="0">
                <a:solidFill>
                  <a:srgbClr val="002060"/>
                </a:solidFill>
              </a:rPr>
              <a:t> </a:t>
            </a:r>
            <a:r>
              <a:rPr lang="fr-BE" sz="2200" dirty="0" err="1" smtClean="0">
                <a:solidFill>
                  <a:srgbClr val="002060"/>
                </a:solidFill>
              </a:rPr>
              <a:t>with</a:t>
            </a:r>
            <a:r>
              <a:rPr lang="fr-BE" sz="2200" dirty="0" smtClean="0">
                <a:solidFill>
                  <a:srgbClr val="002060"/>
                </a:solidFill>
              </a:rPr>
              <a:t> high V/A</a:t>
            </a:r>
          </a:p>
          <a:p>
            <a:pPr marL="400736" indent="-400736">
              <a:spcBef>
                <a:spcPts val="526"/>
              </a:spcBef>
              <a:spcAft>
                <a:spcPts val="526"/>
              </a:spcAft>
              <a:buFont typeface="Arial" panose="020B0604020202020204" pitchFamily="34" charset="0"/>
              <a:buChar char="•"/>
            </a:pPr>
            <a:r>
              <a:rPr lang="fr-BE" sz="2200" dirty="0" smtClean="0">
                <a:solidFill>
                  <a:srgbClr val="002060"/>
                </a:solidFill>
              </a:rPr>
              <a:t>Part of EIB due diligence -&gt; Investment </a:t>
            </a:r>
            <a:r>
              <a:rPr lang="fr-BE" sz="2200" dirty="0" err="1" smtClean="0">
                <a:solidFill>
                  <a:srgbClr val="002060"/>
                </a:solidFill>
              </a:rPr>
              <a:t>Committee</a:t>
            </a:r>
            <a:endParaRPr lang="fr-BE" sz="2200" dirty="0" smtClean="0">
              <a:solidFill>
                <a:srgbClr val="002060"/>
              </a:solidFill>
            </a:endParaRPr>
          </a:p>
          <a:p>
            <a:pPr marL="400736" indent="-400736">
              <a:spcBef>
                <a:spcPts val="526"/>
              </a:spcBef>
              <a:spcAft>
                <a:spcPts val="526"/>
              </a:spcAft>
              <a:buFont typeface="Arial" panose="020B0604020202020204" pitchFamily="34" charset="0"/>
              <a:buChar char="•"/>
            </a:pPr>
            <a:r>
              <a:rPr lang="fr-BE" sz="2200" dirty="0" err="1" smtClean="0">
                <a:solidFill>
                  <a:srgbClr val="002060"/>
                </a:solidFill>
              </a:rPr>
              <a:t>Scoring</a:t>
            </a:r>
            <a:r>
              <a:rPr lang="fr-BE" sz="2200" dirty="0" smtClean="0">
                <a:solidFill>
                  <a:srgbClr val="002060"/>
                </a:solidFill>
              </a:rPr>
              <a:t> of </a:t>
            </a:r>
            <a:r>
              <a:rPr lang="fr-BE" sz="2200" dirty="0" err="1" smtClean="0">
                <a:solidFill>
                  <a:srgbClr val="002060"/>
                </a:solidFill>
              </a:rPr>
              <a:t>each</a:t>
            </a:r>
            <a:r>
              <a:rPr lang="fr-BE" sz="2200" dirty="0" smtClean="0">
                <a:solidFill>
                  <a:srgbClr val="002060"/>
                </a:solidFill>
              </a:rPr>
              <a:t> </a:t>
            </a:r>
            <a:r>
              <a:rPr lang="fr-BE" sz="2200" dirty="0" err="1" smtClean="0">
                <a:solidFill>
                  <a:srgbClr val="002060"/>
                </a:solidFill>
              </a:rPr>
              <a:t>project</a:t>
            </a:r>
            <a:endParaRPr lang="fr-BE" sz="2200" dirty="0" smtClean="0">
              <a:solidFill>
                <a:srgbClr val="002060"/>
              </a:solidFill>
            </a:endParaRPr>
          </a:p>
          <a:p>
            <a:pPr marL="400736" indent="-400736">
              <a:spcBef>
                <a:spcPts val="526"/>
              </a:spcBef>
              <a:spcAft>
                <a:spcPts val="526"/>
              </a:spcAft>
              <a:buFont typeface="Arial" panose="020B0604020202020204" pitchFamily="34" charset="0"/>
              <a:buChar char="•"/>
            </a:pPr>
            <a:r>
              <a:rPr lang="fr-BE" sz="2200" u="sng" dirty="0" smtClean="0">
                <a:solidFill>
                  <a:srgbClr val="002060"/>
                </a:solidFill>
              </a:rPr>
              <a:t>4 </a:t>
            </a:r>
            <a:r>
              <a:rPr lang="fr-BE" sz="2200" u="sng" dirty="0" err="1" smtClean="0">
                <a:solidFill>
                  <a:srgbClr val="002060"/>
                </a:solidFill>
              </a:rPr>
              <a:t>pillars</a:t>
            </a:r>
            <a:endParaRPr lang="fr-BE" sz="2200" u="sng" dirty="0" smtClean="0">
              <a:solidFill>
                <a:srgbClr val="002060"/>
              </a:solidFill>
            </a:endParaRPr>
          </a:p>
          <a:p>
            <a:pPr marL="913594" lvl="1" indent="-457200">
              <a:spcBef>
                <a:spcPts val="526"/>
              </a:spcBef>
              <a:spcAft>
                <a:spcPts val="526"/>
              </a:spcAft>
              <a:buFont typeface="+mj-lt"/>
              <a:buAutoNum type="arabicPeriod"/>
            </a:pPr>
            <a:r>
              <a:rPr lang="fr-BE" sz="2200" dirty="0" smtClean="0">
                <a:solidFill>
                  <a:srgbClr val="002060"/>
                </a:solidFill>
              </a:rPr>
              <a:t>Contribution to EFSI </a:t>
            </a:r>
            <a:r>
              <a:rPr lang="fr-BE" sz="2200" dirty="0" err="1" smtClean="0">
                <a:solidFill>
                  <a:srgbClr val="002060"/>
                </a:solidFill>
              </a:rPr>
              <a:t>policy</a:t>
            </a:r>
            <a:r>
              <a:rPr lang="fr-BE" sz="2200" dirty="0" smtClean="0">
                <a:solidFill>
                  <a:srgbClr val="002060"/>
                </a:solidFill>
              </a:rPr>
              <a:t> objectives</a:t>
            </a:r>
          </a:p>
          <a:p>
            <a:pPr marL="913594" lvl="1" indent="-457200">
              <a:spcBef>
                <a:spcPts val="526"/>
              </a:spcBef>
              <a:spcAft>
                <a:spcPts val="526"/>
              </a:spcAft>
              <a:buFont typeface="+mj-lt"/>
              <a:buAutoNum type="arabicPeriod"/>
            </a:pPr>
            <a:r>
              <a:rPr lang="fr-BE" sz="2200" dirty="0" err="1" smtClean="0">
                <a:solidFill>
                  <a:srgbClr val="002060"/>
                </a:solidFill>
              </a:rPr>
              <a:t>Quality</a:t>
            </a:r>
            <a:r>
              <a:rPr lang="fr-BE" sz="2200" dirty="0" smtClean="0">
                <a:solidFill>
                  <a:srgbClr val="002060"/>
                </a:solidFill>
              </a:rPr>
              <a:t> and </a:t>
            </a:r>
            <a:r>
              <a:rPr lang="fr-BE" sz="2200" dirty="0" err="1" smtClean="0">
                <a:solidFill>
                  <a:srgbClr val="002060"/>
                </a:solidFill>
              </a:rPr>
              <a:t>soundness</a:t>
            </a:r>
            <a:r>
              <a:rPr lang="fr-BE" sz="2200" dirty="0" smtClean="0">
                <a:solidFill>
                  <a:srgbClr val="002060"/>
                </a:solidFill>
              </a:rPr>
              <a:t> of the </a:t>
            </a:r>
            <a:r>
              <a:rPr lang="fr-BE" sz="2200" dirty="0" err="1" smtClean="0">
                <a:solidFill>
                  <a:srgbClr val="002060"/>
                </a:solidFill>
              </a:rPr>
              <a:t>project</a:t>
            </a:r>
            <a:endParaRPr lang="fr-BE" sz="2200" dirty="0" smtClean="0">
              <a:solidFill>
                <a:srgbClr val="002060"/>
              </a:solidFill>
            </a:endParaRPr>
          </a:p>
          <a:p>
            <a:pPr marL="913594" lvl="1" indent="-457200">
              <a:spcBef>
                <a:spcPts val="526"/>
              </a:spcBef>
              <a:spcAft>
                <a:spcPts val="526"/>
              </a:spcAft>
              <a:buFont typeface="+mj-lt"/>
              <a:buAutoNum type="arabicPeriod"/>
            </a:pPr>
            <a:r>
              <a:rPr lang="fr-BE" sz="2200" dirty="0" err="1" smtClean="0">
                <a:solidFill>
                  <a:srgbClr val="002060"/>
                </a:solidFill>
              </a:rPr>
              <a:t>Technical</a:t>
            </a:r>
            <a:r>
              <a:rPr lang="fr-BE" sz="2200" dirty="0" smtClean="0">
                <a:solidFill>
                  <a:srgbClr val="002060"/>
                </a:solidFill>
              </a:rPr>
              <a:t> and </a:t>
            </a:r>
            <a:r>
              <a:rPr lang="fr-BE" sz="2200" dirty="0" err="1" smtClean="0">
                <a:solidFill>
                  <a:srgbClr val="002060"/>
                </a:solidFill>
              </a:rPr>
              <a:t>financial</a:t>
            </a:r>
            <a:r>
              <a:rPr lang="fr-BE" sz="2200" dirty="0" smtClean="0">
                <a:solidFill>
                  <a:srgbClr val="002060"/>
                </a:solidFill>
              </a:rPr>
              <a:t> contribution</a:t>
            </a:r>
          </a:p>
          <a:p>
            <a:pPr marL="913594" lvl="1" indent="-457200">
              <a:spcBef>
                <a:spcPts val="526"/>
              </a:spcBef>
              <a:spcAft>
                <a:spcPts val="526"/>
              </a:spcAft>
              <a:buFont typeface="+mj-lt"/>
              <a:buAutoNum type="arabicPeriod"/>
            </a:pPr>
            <a:r>
              <a:rPr lang="fr-BE" sz="2200" dirty="0" err="1" smtClean="0">
                <a:solidFill>
                  <a:srgbClr val="002060"/>
                </a:solidFill>
              </a:rPr>
              <a:t>Complementary</a:t>
            </a:r>
            <a:r>
              <a:rPr lang="fr-BE" sz="2200" dirty="0" smtClean="0">
                <a:solidFill>
                  <a:srgbClr val="002060"/>
                </a:solidFill>
              </a:rPr>
              <a:t> </a:t>
            </a:r>
            <a:r>
              <a:rPr lang="fr-BE" sz="2200" dirty="0" err="1" smtClean="0">
                <a:solidFill>
                  <a:srgbClr val="002060"/>
                </a:solidFill>
              </a:rPr>
              <a:t>indicators</a:t>
            </a:r>
            <a:endParaRPr lang="fr-BE" sz="2200" dirty="0" smtClean="0">
              <a:solidFill>
                <a:srgbClr val="002060"/>
              </a:solidFill>
            </a:endParaRPr>
          </a:p>
          <a:p>
            <a:pPr marL="1371379" lvl="2" indent="-457200">
              <a:spcBef>
                <a:spcPts val="526"/>
              </a:spcBef>
              <a:spcAft>
                <a:spcPts val="526"/>
              </a:spcAft>
              <a:buFont typeface="Arial" panose="020B0604020202020204" pitchFamily="34" charset="0"/>
              <a:buChar char="•"/>
            </a:pPr>
            <a:r>
              <a:rPr lang="fr-BE" sz="2000" dirty="0" err="1" smtClean="0">
                <a:solidFill>
                  <a:srgbClr val="002060"/>
                </a:solidFill>
              </a:rPr>
              <a:t>Additionality</a:t>
            </a:r>
            <a:r>
              <a:rPr lang="fr-BE" sz="2000" dirty="0" smtClean="0">
                <a:solidFill>
                  <a:srgbClr val="002060"/>
                </a:solidFill>
              </a:rPr>
              <a:t>, </a:t>
            </a:r>
            <a:r>
              <a:rPr lang="fr-BE" sz="2000" dirty="0" err="1" smtClean="0">
                <a:solidFill>
                  <a:srgbClr val="002060"/>
                </a:solidFill>
              </a:rPr>
              <a:t>Macro-economic</a:t>
            </a:r>
            <a:r>
              <a:rPr lang="fr-BE" sz="2000" dirty="0" smtClean="0">
                <a:solidFill>
                  <a:srgbClr val="002060"/>
                </a:solidFill>
              </a:rPr>
              <a:t> </a:t>
            </a:r>
            <a:r>
              <a:rPr lang="fr-BE" sz="2000" dirty="0" err="1" smtClean="0">
                <a:solidFill>
                  <a:srgbClr val="002060"/>
                </a:solidFill>
              </a:rPr>
              <a:t>indicators</a:t>
            </a:r>
            <a:r>
              <a:rPr lang="fr-BE" sz="2000" dirty="0" smtClean="0">
                <a:solidFill>
                  <a:srgbClr val="002060"/>
                </a:solidFill>
              </a:rPr>
              <a:t>, Multiplier, </a:t>
            </a:r>
            <a:r>
              <a:rPr lang="fr-BE" sz="2000" dirty="0" err="1" smtClean="0">
                <a:solidFill>
                  <a:srgbClr val="002060"/>
                </a:solidFill>
              </a:rPr>
              <a:t>Private</a:t>
            </a:r>
            <a:r>
              <a:rPr lang="fr-BE" sz="2000" dirty="0" smtClean="0">
                <a:solidFill>
                  <a:srgbClr val="002060"/>
                </a:solidFill>
              </a:rPr>
              <a:t> finance, coop. </a:t>
            </a:r>
            <a:r>
              <a:rPr lang="fr-BE" sz="2000" dirty="0" err="1">
                <a:solidFill>
                  <a:srgbClr val="002060"/>
                </a:solidFill>
              </a:rPr>
              <a:t>w</a:t>
            </a:r>
            <a:r>
              <a:rPr lang="fr-BE" sz="2000" dirty="0" err="1" smtClean="0">
                <a:solidFill>
                  <a:srgbClr val="002060"/>
                </a:solidFill>
              </a:rPr>
              <a:t>ith</a:t>
            </a:r>
            <a:r>
              <a:rPr lang="fr-BE" sz="2000" dirty="0" smtClean="0">
                <a:solidFill>
                  <a:srgbClr val="002060"/>
                </a:solidFill>
              </a:rPr>
              <a:t> </a:t>
            </a:r>
            <a:r>
              <a:rPr lang="fr-BE" sz="2000" dirty="0" err="1" smtClean="0">
                <a:solidFill>
                  <a:srgbClr val="002060"/>
                </a:solidFill>
              </a:rPr>
              <a:t>NPBs</a:t>
            </a:r>
            <a:r>
              <a:rPr lang="fr-BE" sz="2000" dirty="0" smtClean="0">
                <a:solidFill>
                  <a:srgbClr val="002060"/>
                </a:solidFill>
              </a:rPr>
              <a:t>, </a:t>
            </a:r>
            <a:r>
              <a:rPr lang="fr-BE" sz="2000" dirty="0" err="1" smtClean="0">
                <a:solidFill>
                  <a:srgbClr val="002060"/>
                </a:solidFill>
              </a:rPr>
              <a:t>cofinancing</a:t>
            </a:r>
            <a:r>
              <a:rPr lang="fr-BE" sz="2000" dirty="0" smtClean="0">
                <a:solidFill>
                  <a:srgbClr val="002060"/>
                </a:solidFill>
              </a:rPr>
              <a:t> </a:t>
            </a:r>
            <a:r>
              <a:rPr lang="fr-BE" sz="2000" dirty="0" err="1" smtClean="0">
                <a:solidFill>
                  <a:srgbClr val="002060"/>
                </a:solidFill>
              </a:rPr>
              <a:t>with</a:t>
            </a:r>
            <a:r>
              <a:rPr lang="fr-BE" sz="2000" dirty="0" smtClean="0">
                <a:solidFill>
                  <a:srgbClr val="002060"/>
                </a:solidFill>
              </a:rPr>
              <a:t> EU, </a:t>
            </a:r>
            <a:r>
              <a:rPr lang="fr-BE" sz="2000" dirty="0" err="1" smtClean="0">
                <a:solidFill>
                  <a:srgbClr val="002060"/>
                </a:solidFill>
              </a:rPr>
              <a:t>Energy</a:t>
            </a:r>
            <a:r>
              <a:rPr lang="fr-BE" sz="2000" dirty="0" smtClean="0">
                <a:solidFill>
                  <a:srgbClr val="002060"/>
                </a:solidFill>
              </a:rPr>
              <a:t> </a:t>
            </a:r>
            <a:r>
              <a:rPr lang="fr-BE" sz="2000" dirty="0" err="1" smtClean="0">
                <a:solidFill>
                  <a:srgbClr val="002060"/>
                </a:solidFill>
              </a:rPr>
              <a:t>efficiency</a:t>
            </a:r>
            <a:r>
              <a:rPr lang="fr-BE" sz="2000" dirty="0" smtClean="0">
                <a:solidFill>
                  <a:srgbClr val="002060"/>
                </a:solidFill>
              </a:rPr>
              <a:t>, </a:t>
            </a:r>
            <a:r>
              <a:rPr lang="fr-BE" sz="2000" dirty="0" err="1" smtClean="0">
                <a:solidFill>
                  <a:srgbClr val="002060"/>
                </a:solidFill>
              </a:rPr>
              <a:t>Climate</a:t>
            </a:r>
            <a:r>
              <a:rPr lang="fr-BE" sz="2000" dirty="0" smtClean="0">
                <a:solidFill>
                  <a:srgbClr val="002060"/>
                </a:solidFill>
              </a:rPr>
              <a:t> action</a:t>
            </a:r>
            <a:endParaRPr lang="fr-BE" sz="2000" dirty="0">
              <a:solidFill>
                <a:srgbClr val="002060"/>
              </a:solidFill>
            </a:endParaRPr>
          </a:p>
        </p:txBody>
      </p:sp>
    </p:spTree>
    <p:extLst>
      <p:ext uri="{BB962C8B-B14F-4D97-AF65-F5344CB8AC3E}">
        <p14:creationId xmlns:p14="http://schemas.microsoft.com/office/powerpoint/2010/main" val="94953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59716" y="870607"/>
            <a:ext cx="8748788"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fr-BE" sz="2800" b="1" kern="0" dirty="0" smtClean="0">
                <a:solidFill>
                  <a:srgbClr val="FFFF00"/>
                </a:solidFill>
                <a:cs typeface="Arial" panose="020B0604020202020204" pitchFamily="34" charset="0"/>
              </a:rPr>
              <a:t>EFSI </a:t>
            </a:r>
            <a:r>
              <a:rPr lang="fr-BE" sz="2800" b="1" kern="0" dirty="0" err="1" smtClean="0">
                <a:solidFill>
                  <a:srgbClr val="FFFF00"/>
                </a:solidFill>
                <a:cs typeface="Arial" panose="020B0604020202020204" pitchFamily="34" charset="0"/>
              </a:rPr>
              <a:t>Governance</a:t>
            </a:r>
            <a:endParaRPr lang="en-GB" altLang="en-US" sz="2800" b="1" dirty="0">
              <a:solidFill>
                <a:srgbClr val="FFFF00"/>
              </a:solidFill>
            </a:endParaRPr>
          </a:p>
        </p:txBody>
      </p:sp>
      <p:sp>
        <p:nvSpPr>
          <p:cNvPr id="24" name="Rectangle 13"/>
          <p:cNvSpPr>
            <a:spLocks noChangeArrowheads="1"/>
          </p:cNvSpPr>
          <p:nvPr/>
        </p:nvSpPr>
        <p:spPr bwMode="auto">
          <a:xfrm>
            <a:off x="148211" y="476437"/>
            <a:ext cx="161924"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47" tIns="40074" rIns="80147" bIns="40074" numCol="1" anchor="ctr" anchorCtr="0" compatLnSpc="1">
            <a:prstTxWarp prst="textNoShape">
              <a:avLst/>
            </a:prstTxWarp>
            <a:spAutoFit/>
          </a:bodyPr>
          <a:lstStyle/>
          <a:p>
            <a:endParaRPr lang="en-GB"/>
          </a:p>
        </p:txBody>
      </p:sp>
      <p:sp>
        <p:nvSpPr>
          <p:cNvPr id="34" name="Rectangle 33"/>
          <p:cNvSpPr/>
          <p:nvPr/>
        </p:nvSpPr>
        <p:spPr>
          <a:xfrm>
            <a:off x="261783" y="1766790"/>
            <a:ext cx="8743583" cy="4656542"/>
          </a:xfrm>
          <a:prstGeom prst="rect">
            <a:avLst/>
          </a:prstGeom>
        </p:spPr>
        <p:txBody>
          <a:bodyPr wrap="square" lIns="80147" tIns="40074" rIns="80147" bIns="40074">
            <a:spAutoFit/>
          </a:bodyPr>
          <a:lstStyle/>
          <a:p>
            <a:pPr marL="400736" indent="-400736">
              <a:spcBef>
                <a:spcPts val="526"/>
              </a:spcBef>
              <a:buFont typeface="Arial" panose="020B0604020202020204" pitchFamily="34" charset="0"/>
              <a:buChar char="•"/>
            </a:pPr>
            <a:r>
              <a:rPr lang="fr-BE" sz="2200" u="sng" dirty="0">
                <a:solidFill>
                  <a:srgbClr val="002060"/>
                </a:solidFill>
              </a:rPr>
              <a:t>EFSI </a:t>
            </a:r>
            <a:r>
              <a:rPr lang="fr-BE" sz="2200" u="sng" dirty="0" err="1">
                <a:solidFill>
                  <a:srgbClr val="002060"/>
                </a:solidFill>
              </a:rPr>
              <a:t>Steering</a:t>
            </a:r>
            <a:r>
              <a:rPr lang="fr-BE" sz="2200" u="sng" dirty="0">
                <a:solidFill>
                  <a:srgbClr val="002060"/>
                </a:solidFill>
              </a:rPr>
              <a:t> </a:t>
            </a:r>
            <a:r>
              <a:rPr lang="fr-BE" sz="2200" u="sng" dirty="0" err="1">
                <a:solidFill>
                  <a:srgbClr val="002060"/>
                </a:solidFill>
              </a:rPr>
              <a:t>Board</a:t>
            </a:r>
            <a:r>
              <a:rPr lang="fr-BE" sz="2200" u="sng" dirty="0">
                <a:solidFill>
                  <a:srgbClr val="002060"/>
                </a:solidFill>
              </a:rPr>
              <a:t> (EC/EIB)</a:t>
            </a:r>
          </a:p>
          <a:p>
            <a:pPr marL="857129" lvl="1" indent="-400736">
              <a:spcBef>
                <a:spcPts val="526"/>
              </a:spcBef>
              <a:buFont typeface="Arial" panose="020B0604020202020204" pitchFamily="34" charset="0"/>
              <a:buChar char="•"/>
            </a:pPr>
            <a:r>
              <a:rPr lang="fr-BE" sz="2200" dirty="0">
                <a:solidFill>
                  <a:srgbClr val="002060"/>
                </a:solidFill>
              </a:rPr>
              <a:t>Strategic orientation</a:t>
            </a:r>
          </a:p>
          <a:p>
            <a:pPr marL="857129" lvl="1" indent="-400736">
              <a:spcBef>
                <a:spcPts val="526"/>
              </a:spcBef>
              <a:buFont typeface="Arial" panose="020B0604020202020204" pitchFamily="34" charset="0"/>
              <a:buChar char="•"/>
            </a:pPr>
            <a:r>
              <a:rPr lang="fr-BE" sz="2200" dirty="0">
                <a:solidFill>
                  <a:srgbClr val="002060"/>
                </a:solidFill>
              </a:rPr>
              <a:t>Policy setting</a:t>
            </a:r>
          </a:p>
          <a:p>
            <a:pPr marL="400736" indent="-400736">
              <a:spcBef>
                <a:spcPts val="526"/>
              </a:spcBef>
              <a:buFont typeface="Arial" panose="020B0604020202020204" pitchFamily="34" charset="0"/>
              <a:buChar char="•"/>
            </a:pPr>
            <a:endParaRPr lang="fr-BE" sz="2200" u="sng" dirty="0" smtClean="0">
              <a:solidFill>
                <a:srgbClr val="002060"/>
              </a:solidFill>
            </a:endParaRPr>
          </a:p>
          <a:p>
            <a:pPr marL="400736" indent="-400736">
              <a:spcBef>
                <a:spcPts val="526"/>
              </a:spcBef>
              <a:buFont typeface="Arial" panose="020B0604020202020204" pitchFamily="34" charset="0"/>
              <a:buChar char="•"/>
            </a:pPr>
            <a:r>
              <a:rPr lang="fr-BE" sz="2200" u="sng" dirty="0" smtClean="0">
                <a:solidFill>
                  <a:srgbClr val="002060"/>
                </a:solidFill>
              </a:rPr>
              <a:t>EFSI </a:t>
            </a:r>
            <a:r>
              <a:rPr lang="fr-BE" sz="2200" u="sng" dirty="0">
                <a:solidFill>
                  <a:srgbClr val="002060"/>
                </a:solidFill>
              </a:rPr>
              <a:t>Investment </a:t>
            </a:r>
            <a:r>
              <a:rPr lang="fr-BE" sz="2200" u="sng" dirty="0" err="1">
                <a:solidFill>
                  <a:srgbClr val="002060"/>
                </a:solidFill>
              </a:rPr>
              <a:t>Committee</a:t>
            </a:r>
            <a:r>
              <a:rPr lang="fr-BE" sz="2200" u="sng" dirty="0">
                <a:solidFill>
                  <a:srgbClr val="002060"/>
                </a:solidFill>
              </a:rPr>
              <a:t> (8 </a:t>
            </a:r>
            <a:r>
              <a:rPr lang="fr-BE" sz="2200" u="sng" dirty="0" err="1">
                <a:solidFill>
                  <a:srgbClr val="002060"/>
                </a:solidFill>
              </a:rPr>
              <a:t>independent</a:t>
            </a:r>
            <a:r>
              <a:rPr lang="fr-BE" sz="2200" u="sng" dirty="0">
                <a:solidFill>
                  <a:srgbClr val="002060"/>
                </a:solidFill>
              </a:rPr>
              <a:t> experts)</a:t>
            </a:r>
          </a:p>
          <a:p>
            <a:pPr marL="857129" lvl="1" indent="-400736">
              <a:spcBef>
                <a:spcPts val="526"/>
              </a:spcBef>
              <a:buFont typeface="Arial" panose="020B0604020202020204" pitchFamily="34" charset="0"/>
              <a:buChar char="•"/>
            </a:pPr>
            <a:r>
              <a:rPr lang="fr-BE" sz="2200" dirty="0" err="1">
                <a:solidFill>
                  <a:srgbClr val="002060"/>
                </a:solidFill>
              </a:rPr>
              <a:t>Decisions</a:t>
            </a:r>
            <a:r>
              <a:rPr lang="fr-BE" sz="2200" dirty="0">
                <a:solidFill>
                  <a:srgbClr val="002060"/>
                </a:solidFill>
              </a:rPr>
              <a:t> on use of EU </a:t>
            </a:r>
            <a:r>
              <a:rPr lang="fr-BE" sz="2200" dirty="0" err="1">
                <a:solidFill>
                  <a:srgbClr val="002060"/>
                </a:solidFill>
              </a:rPr>
              <a:t>guarantee</a:t>
            </a:r>
            <a:r>
              <a:rPr lang="fr-BE" sz="2200" dirty="0">
                <a:solidFill>
                  <a:srgbClr val="002060"/>
                </a:solidFill>
              </a:rPr>
              <a:t> for </a:t>
            </a:r>
            <a:r>
              <a:rPr lang="fr-BE" sz="2200" dirty="0" err="1">
                <a:solidFill>
                  <a:srgbClr val="002060"/>
                </a:solidFill>
              </a:rPr>
              <a:t>each</a:t>
            </a:r>
            <a:r>
              <a:rPr lang="fr-BE" sz="2200" dirty="0">
                <a:solidFill>
                  <a:srgbClr val="002060"/>
                </a:solidFill>
              </a:rPr>
              <a:t> </a:t>
            </a:r>
            <a:r>
              <a:rPr lang="fr-BE" sz="2200" dirty="0" err="1">
                <a:solidFill>
                  <a:srgbClr val="002060"/>
                </a:solidFill>
              </a:rPr>
              <a:t>operation</a:t>
            </a:r>
            <a:r>
              <a:rPr lang="fr-BE" sz="2200" dirty="0">
                <a:solidFill>
                  <a:srgbClr val="002060"/>
                </a:solidFill>
              </a:rPr>
              <a:t> </a:t>
            </a:r>
            <a:r>
              <a:rPr lang="fr-BE" sz="2200" dirty="0" err="1">
                <a:solidFill>
                  <a:srgbClr val="002060"/>
                </a:solidFill>
              </a:rPr>
              <a:t>based</a:t>
            </a:r>
            <a:r>
              <a:rPr lang="fr-BE" sz="2200" dirty="0">
                <a:solidFill>
                  <a:srgbClr val="002060"/>
                </a:solidFill>
              </a:rPr>
              <a:t> on </a:t>
            </a:r>
            <a:r>
              <a:rPr lang="fr-BE" sz="2200" dirty="0" err="1">
                <a:solidFill>
                  <a:srgbClr val="002060"/>
                </a:solidFill>
              </a:rPr>
              <a:t>Investment</a:t>
            </a:r>
            <a:r>
              <a:rPr lang="fr-BE" sz="2200" dirty="0">
                <a:solidFill>
                  <a:srgbClr val="002060"/>
                </a:solidFill>
              </a:rPr>
              <a:t> </a:t>
            </a:r>
            <a:r>
              <a:rPr lang="fr-BE" sz="2200" dirty="0" smtClean="0">
                <a:solidFill>
                  <a:srgbClr val="002060"/>
                </a:solidFill>
              </a:rPr>
              <a:t>guidelines</a:t>
            </a:r>
          </a:p>
          <a:p>
            <a:pPr marL="857129" lvl="1" indent="-400736">
              <a:spcBef>
                <a:spcPts val="526"/>
              </a:spcBef>
              <a:buFont typeface="Arial" panose="020B0604020202020204" pitchFamily="34" charset="0"/>
              <a:buChar char="•"/>
            </a:pPr>
            <a:endParaRPr lang="fr-BE" sz="2200" dirty="0">
              <a:solidFill>
                <a:srgbClr val="002060"/>
              </a:solidFill>
            </a:endParaRPr>
          </a:p>
          <a:p>
            <a:pPr marL="400736" indent="-400736">
              <a:spcBef>
                <a:spcPts val="526"/>
              </a:spcBef>
              <a:buFont typeface="Arial" panose="020B0604020202020204" pitchFamily="34" charset="0"/>
              <a:buChar char="•"/>
            </a:pPr>
            <a:r>
              <a:rPr lang="fr-BE" sz="2200" u="sng" dirty="0">
                <a:solidFill>
                  <a:srgbClr val="002060"/>
                </a:solidFill>
              </a:rPr>
              <a:t>EFSI </a:t>
            </a:r>
            <a:r>
              <a:rPr lang="fr-BE" sz="2200" u="sng" dirty="0" err="1">
                <a:solidFill>
                  <a:srgbClr val="002060"/>
                </a:solidFill>
              </a:rPr>
              <a:t>Managing</a:t>
            </a:r>
            <a:r>
              <a:rPr lang="fr-BE" sz="2200" u="sng" dirty="0">
                <a:solidFill>
                  <a:srgbClr val="002060"/>
                </a:solidFill>
              </a:rPr>
              <a:t> </a:t>
            </a:r>
            <a:r>
              <a:rPr lang="fr-BE" sz="2200" u="sng" dirty="0" err="1" smtClean="0">
                <a:solidFill>
                  <a:srgbClr val="002060"/>
                </a:solidFill>
              </a:rPr>
              <a:t>Director</a:t>
            </a:r>
            <a:r>
              <a:rPr lang="fr-BE" sz="2200" u="sng" dirty="0" smtClean="0">
                <a:solidFill>
                  <a:srgbClr val="002060"/>
                </a:solidFill>
              </a:rPr>
              <a:t> &amp; </a:t>
            </a:r>
            <a:r>
              <a:rPr lang="fr-BE" sz="2200" u="sng" dirty="0" err="1" smtClean="0">
                <a:solidFill>
                  <a:srgbClr val="002060"/>
                </a:solidFill>
              </a:rPr>
              <a:t>deputy</a:t>
            </a:r>
            <a:endParaRPr lang="fr-BE" sz="2200" u="sng" dirty="0">
              <a:solidFill>
                <a:srgbClr val="002060"/>
              </a:solidFill>
            </a:endParaRPr>
          </a:p>
          <a:p>
            <a:pPr marL="857129" lvl="1" indent="-400736">
              <a:spcBef>
                <a:spcPts val="526"/>
              </a:spcBef>
              <a:buFont typeface="Arial" panose="020B0604020202020204" pitchFamily="34" charset="0"/>
              <a:buChar char="•"/>
            </a:pPr>
            <a:r>
              <a:rPr lang="fr-BE" sz="2200" dirty="0">
                <a:solidFill>
                  <a:srgbClr val="002060"/>
                </a:solidFill>
              </a:rPr>
              <a:t>Daily management</a:t>
            </a:r>
          </a:p>
          <a:p>
            <a:endParaRPr lang="fr-BE" sz="2200" dirty="0">
              <a:solidFill>
                <a:srgbClr val="002060"/>
              </a:solidFill>
            </a:endParaRPr>
          </a:p>
          <a:p>
            <a:r>
              <a:rPr lang="fr-BE" sz="2200" dirty="0">
                <a:solidFill>
                  <a:srgbClr val="002060"/>
                </a:solidFill>
              </a:rPr>
              <a:t> </a:t>
            </a:r>
            <a:endParaRPr lang="en-GB" sz="2200" dirty="0">
              <a:solidFill>
                <a:srgbClr val="002060"/>
              </a:solidFill>
            </a:endParaRPr>
          </a:p>
        </p:txBody>
      </p:sp>
      <p:pic>
        <p:nvPicPr>
          <p:cNvPr id="5123" name="Picture 3" descr="C:\Users\Banneer\Desktop\11697209523_ededde842b_h_900_500_70_c1_c_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869160"/>
            <a:ext cx="2955578" cy="1741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783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15991</TotalTime>
  <Words>1579</Words>
  <Application>Microsoft Office PowerPoint</Application>
  <PresentationFormat>On-screen Show (4:3)</PresentationFormat>
  <Paragraphs>383</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 of EIB approved operations/1 (Apr-Oct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CONVENS Marc (COMM)</dc:creator>
  <cp:lastModifiedBy>RONCO ZAPATERO Juan (MARE)</cp:lastModifiedBy>
  <cp:revision>519</cp:revision>
  <cp:lastPrinted>2014-11-19T20:02:12Z</cp:lastPrinted>
  <dcterms:created xsi:type="dcterms:W3CDTF">2014-09-19T08:01:16Z</dcterms:created>
  <dcterms:modified xsi:type="dcterms:W3CDTF">2015-12-04T14:17:33Z</dcterms:modified>
</cp:coreProperties>
</file>