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8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9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10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11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12.xml" ContentType="application/vnd.openxmlformats-officedocument.theme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13.xml" ContentType="application/vnd.openxmlformats-officedocument.theme+xml"/>
  <Override PartName="/ppt/theme/theme14.xml" ContentType="application/vnd.openxmlformats-officedocument.theme+xml"/>
  <Override PartName="/ppt/theme/theme1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705" r:id="rId3"/>
    <p:sldMasterId id="2147483729" r:id="rId4"/>
    <p:sldMasterId id="2147483742" r:id="rId5"/>
    <p:sldMasterId id="2147483755" r:id="rId6"/>
    <p:sldMasterId id="2147483767" r:id="rId7"/>
    <p:sldMasterId id="2147483981" r:id="rId8"/>
    <p:sldMasterId id="2147483994" r:id="rId9"/>
    <p:sldMasterId id="2147484018" r:id="rId10"/>
    <p:sldMasterId id="2147484030" r:id="rId11"/>
    <p:sldMasterId id="2147484042" r:id="rId12"/>
    <p:sldMasterId id="2147484054" r:id="rId13"/>
  </p:sldMasterIdLst>
  <p:notesMasterIdLst>
    <p:notesMasterId r:id="rId31"/>
  </p:notesMasterIdLst>
  <p:handoutMasterIdLst>
    <p:handoutMasterId r:id="rId32"/>
  </p:handoutMasterIdLst>
  <p:sldIdLst>
    <p:sldId id="263" r:id="rId14"/>
    <p:sldId id="265" r:id="rId15"/>
    <p:sldId id="264" r:id="rId16"/>
    <p:sldId id="266" r:id="rId17"/>
    <p:sldId id="267" r:id="rId18"/>
    <p:sldId id="268" r:id="rId19"/>
    <p:sldId id="271" r:id="rId20"/>
    <p:sldId id="274" r:id="rId21"/>
    <p:sldId id="275" r:id="rId22"/>
    <p:sldId id="279" r:id="rId23"/>
    <p:sldId id="281" r:id="rId24"/>
    <p:sldId id="282" r:id="rId25"/>
    <p:sldId id="283" r:id="rId26"/>
    <p:sldId id="284" r:id="rId27"/>
    <p:sldId id="285" r:id="rId28"/>
    <p:sldId id="287" r:id="rId29"/>
    <p:sldId id="286" r:id="rId30"/>
  </p:sldIdLst>
  <p:sldSz cx="9144000" cy="6858000" type="screen4x3"/>
  <p:notesSz cx="6797675" cy="9926638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6pPr>
    <a:lvl7pPr marL="27432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7pPr>
    <a:lvl8pPr marL="32004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8pPr>
    <a:lvl9pPr marL="36576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CCFF"/>
    <a:srgbClr val="0F5494"/>
    <a:srgbClr val="3166CF"/>
    <a:srgbClr val="2D5EC1"/>
    <a:srgbClr val="FFD624"/>
    <a:srgbClr val="3E6FD2"/>
    <a:srgbClr val="BDDEFF"/>
    <a:srgbClr val="99CCFF"/>
    <a:srgbClr val="3333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245" autoAdjust="0"/>
  </p:normalViewPr>
  <p:slideViewPr>
    <p:cSldViewPr>
      <p:cViewPr varScale="1">
        <p:scale>
          <a:sx n="70" d="100"/>
          <a:sy n="70" d="100"/>
        </p:scale>
        <p:origin x="-258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3" d="100"/>
          <a:sy n="73" d="100"/>
        </p:scale>
        <p:origin x="-2148" y="-108"/>
      </p:cViewPr>
      <p:guideLst>
        <p:guide orient="horz" pos="3126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5.xml"/><Relationship Id="rId26" Type="http://schemas.openxmlformats.org/officeDocument/2006/relationships/slide" Target="slides/slide1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8.xml"/><Relationship Id="rId34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4.xml"/><Relationship Id="rId25" Type="http://schemas.openxmlformats.org/officeDocument/2006/relationships/slide" Target="slides/slide12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3.xml"/><Relationship Id="rId20" Type="http://schemas.openxmlformats.org/officeDocument/2006/relationships/slide" Target="slides/slide7.xml"/><Relationship Id="rId29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1.xml"/><Relationship Id="rId32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slide" Target="slides/slide15.xml"/><Relationship Id="rId36" Type="http://schemas.openxmlformats.org/officeDocument/2006/relationships/tableStyles" Target="tableStyle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6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slide" Target="slides/slide14.xml"/><Relationship Id="rId30" Type="http://schemas.openxmlformats.org/officeDocument/2006/relationships/slide" Target="slides/slide17.xml"/><Relationship Id="rId35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CA1552D6-E4DA-49B1-B7AA-3153A6BAF8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11483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187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7575" y="744538"/>
            <a:ext cx="4964113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4714875"/>
            <a:ext cx="5438775" cy="446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 smtClean="0"/>
              <a:t>Click to edit Master text styles</a:t>
            </a:r>
          </a:p>
          <a:p>
            <a:pPr lvl="1"/>
            <a:r>
              <a:rPr lang="en-GB" noProof="0" dirty="0" smtClean="0"/>
              <a:t>Second level</a:t>
            </a:r>
          </a:p>
          <a:p>
            <a:pPr lvl="2"/>
            <a:r>
              <a:rPr lang="en-GB" noProof="0" dirty="0" smtClean="0"/>
              <a:t>Third level</a:t>
            </a:r>
          </a:p>
          <a:p>
            <a:pPr lvl="3"/>
            <a:r>
              <a:rPr lang="en-GB" noProof="0" dirty="0" smtClean="0"/>
              <a:t>Fourth level</a:t>
            </a:r>
          </a:p>
          <a:p>
            <a:pPr lvl="4"/>
            <a:r>
              <a:rPr lang="en-GB" noProof="0" dirty="0" smtClean="0"/>
              <a:t>Fifth level</a:t>
            </a:r>
          </a:p>
        </p:txBody>
      </p:sp>
      <p:sp>
        <p:nvSpPr>
          <p:cNvPr id="3687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7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83775FF4-A881-460E-8CD5-4C09C74FF0B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40423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217E99FE-D8A8-4A90-8439-1DA8117961A5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1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41092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20563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34859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922791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03830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13226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82258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052103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919275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89171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161446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86822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079057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956907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4579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69787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58172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03137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988848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159595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073820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43613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44290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35888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883887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602562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73191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569016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34164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424257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18633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662078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66296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543130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3766209-9905-4791-BF1D-E522882C143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28816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73712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178384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29399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117258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2726516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619123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63500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/>
            <a:endParaRPr lang="en-US" sz="1800" b="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5" name="Picture 8" descr="C:\DOCUME~1\lenain\LOCALS~1\Temp\7zE90B.tmp\LOGO-CE for Word Mare Maritime Affairs EN Positive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9663" y="323850"/>
            <a:ext cx="1811337" cy="139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9" descr="C:\DOCUME~1\lenain\LOCALS~1\Temp\7zE90C.tmp\Footer Box Mare Maritime Affairs E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9575" y="6437313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88232"/>
          </a:xfrm>
        </p:spPr>
        <p:txBody>
          <a:bodyPr/>
          <a:lstStyle>
            <a:lvl1pPr>
              <a:defRPr sz="76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 dirty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857A377-873B-4E66-9792-D38035E764EC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72674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989013"/>
          </a:xfrm>
          <a:prstGeom prst="rect">
            <a:avLst/>
          </a:prstGeom>
          <a:solidFill>
            <a:srgbClr val="9AC00A"/>
          </a:soli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9" descr="C:\DOCUME~1\lenain\LOCALS~1\Temp\7zE90C.tmp\Footer Box Mare Maritime Affairs 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0" y="6457950"/>
            <a:ext cx="611188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 descr="C:\DOCUME~1\lenain\LOCALS~1\Temp\7zE90D.tmp\LOGO-CE for Word Mare Maritime Affairs EN Negative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4438" y="306388"/>
            <a:ext cx="1620837" cy="124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1556271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57200" y="2636912"/>
            <a:ext cx="8229600" cy="3384476"/>
          </a:xfrm>
        </p:spPr>
        <p:txBody>
          <a:bodyPr/>
          <a:lstStyle>
            <a:lvl1pPr marL="0" indent="-342900">
              <a:buClr>
                <a:srgbClr val="0F5494"/>
              </a:buClr>
              <a:buSzPct val="120000"/>
              <a:buFont typeface="Arial" pitchFamily="34" charset="0"/>
              <a:buChar char="•"/>
              <a:defRPr/>
            </a:lvl1pPr>
            <a:lvl2pPr>
              <a:buClr>
                <a:srgbClr val="009FBA"/>
              </a:buClr>
              <a:defRPr/>
            </a:lvl2pPr>
            <a:lvl3pPr>
              <a:buFontTx/>
              <a:buChar char="-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 smtClean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FB2673B-988C-4C7B-9CE8-75AF8125AF91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2423664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C:\DOCUME~1\lenain\LOCALS~1\Temp\7zE12B1.tmp\LOGO-CE for Mare Maritime Affairs EN Landscape Positive.png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5940425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475200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68000" y="1764000"/>
            <a:ext cx="8229600" cy="3969256"/>
          </a:xfrm>
        </p:spPr>
        <p:txBody>
          <a:bodyPr/>
          <a:lstStyle>
            <a:lvl1pPr marL="0" indent="-342900">
              <a:buClr>
                <a:srgbClr val="0F5494"/>
              </a:buClr>
              <a:buSzPct val="120000"/>
              <a:buFont typeface="Arial" pitchFamily="34" charset="0"/>
              <a:buChar char="•"/>
              <a:defRPr i="0"/>
            </a:lvl1pPr>
            <a:lvl2pPr>
              <a:buClr>
                <a:srgbClr val="009FBA"/>
              </a:buClr>
              <a:defRPr sz="1800" b="0"/>
            </a:lvl2pPr>
            <a:lvl3pPr>
              <a:buFontTx/>
              <a:buChar char="-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 smtClean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83AA520-8D27-4CB7-AC26-41911908FAA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6510380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3E356D-932D-4ADF-B568-65BF9801BB6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784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D312858-6B86-4827-8A94-5AF39EC5360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83014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1FCA35-F2CE-4A2C-A9A8-2B25041955C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8421604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92EB6A-FDAE-4631-A332-8E3BF044939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754706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CE937D-F21B-4DBD-A0CC-63CE69C3B70C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13687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F5FA1D-965B-4F5C-875E-BA66307137B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8203402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D4C76A-0F6B-4494-A66A-CAA57CB5890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4649507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C3B4254-FF6C-45B4-B12E-7C44E33DA681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918295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E8F64B-A879-4A91-8558-AEAFB3D1894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421048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F1F349-EDA9-4A60-831E-647B8971BA9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2183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AF518D0-1FF0-41E0-815A-84F5F24B017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1784752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23DF5A1-501D-45A2-B319-EA7487E3CDB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03213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5437D16-7B4E-410D-A5A0-A597E5B8055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93275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A35D4F1-07F9-4A0D-9EF7-3A5FB19FCA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6329186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82E968F-23E3-4DD4-B428-E90680CBFCE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38433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7797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EA9F744-3558-437E-B9D1-6FCA95F5A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016378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4CDCB8-47A6-4A04-A6E5-79D702F6BEB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422311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E78C18A-4FF5-49C2-9F68-68C70D3E77C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97320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324908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66644F-89D8-40FD-8299-9056F037280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9298094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DAD22B9-C8A7-4720-99BC-E236086293C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808283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EA8868B-EB4A-46E5-AA3B-95A5B355D15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761344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6F31BAD-E4B7-47E2-95FA-CC8C7CF4C80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87664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0DB0B7-0D09-4A94-8FC8-AC650264242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112042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9513761-D1BB-41AD-BF6F-D9ACA0A1C62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15728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72824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6FB38E9-5F37-478E-9ECE-DCE623A7C2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726000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065EF1E-9945-4C3F-90DE-8586802C456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974152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CA03D0-47D6-4584-99EB-E46B2989D1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303339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8EB234E-A4EC-4858-9901-567E81111E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92758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004308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9F4AFEB-ABA8-4D52-A008-2E46A35B5ED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387886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4DFE1B0-03B6-4079-8F94-29BFE44A54E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11566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BECA6B-70DB-4179-8D40-7791B4E8339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44458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DB0F23A-2AA2-4516-9BD6-2D2C0A09082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2309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AA2CA6E-5E6B-43ED-9865-511E319B964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32846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552571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81C34A5-53CF-47D0-9682-900595C074C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76981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091FF5-115E-490B-9607-C60F282EE9B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1244650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342221-5168-4BAD-A8D2-CAA4234E4E0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18668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1D2BF0A-C9EF-4490-8325-64030CEEB11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505973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6AAF26-861B-4C0E-AEB4-214566986D9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69333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 smtClean="0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39A5CF-6898-49CB-8AC7-5CBCACB1F97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87395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816163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BE42F424-81FB-4E0A-A770-2ADA9E4552C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511920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32FE6EE-3B75-407F-84E9-92A4300F2E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769735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561D67-0573-454A-AC2D-85C16E9820C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143952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836078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635F722-AF17-4D2F-93F9-1593AC4703E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482511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3CFA986-AF93-44C9-8915-C0A4FE916CC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7668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391490C-AFD4-4BD4-8E64-1E1D6055AF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7111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71C301-B7E8-4BB2-B757-28F0B0CB05D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6484128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E36F8EE-B7E5-4FB0-BC94-658BC97961A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163477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C710DF0-EB87-4A12-9B74-A1902F67222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405310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1C13C0-A0BF-4196-9581-C784071CAAF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906479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8A4F020-EF48-4EA3-873F-9FF16985E6D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60679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252147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1E6DFD9-7764-429C-98A1-D8A639240E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7121540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4154370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4146020-34F4-47A2-B4B8-4BE76D19ECA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837905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F58B2A-D71E-45EE-A5EC-1E6E66E6360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16427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60BFBA2-F75B-48CC-9288-5C18771DE19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48719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72CE4A-ED8D-4790-9184-D81F1CC8B66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025239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71A5E91-4CF4-4816-AE67-5A33321D983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993218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152BB9-C19B-44F6-AC3A-F60E5F87A55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582876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3BB3F94-ADB5-4781-A091-62B982AA37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955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1604B2C-1629-4FD2-8F75-3636065A5C4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752946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2AD73A2-4204-4135-B970-19BBF3F1003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970969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761076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8659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C548814-9F54-48BC-9F79-2BEB7CFE87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58674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0B0AF7-95A5-493C-A741-615578412A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150434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359CB6D-D5CA-4F15-B14F-4AE77E1B319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03771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3864D6-7616-4226-9EEE-9A1A8E40B8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51214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281434-C47A-4BA7-8D94-8146282A9DF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3413228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6A3F186-3B59-4BC5-839F-DDD0E0A359C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38229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F61020C-BE8D-413B-8D22-F38D9673A5E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79472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C4C20ED-9B73-4D68-A835-DFBAEAE0B6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60772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FB1186-3087-4B73-A4EE-E0F3CF44385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9480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AED0228-A7D6-491F-9554-01F10FA1FEF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97226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2204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63500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/>
            <a:endParaRPr lang="en-US" sz="1800" b="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5" name="Picture 8" descr="C:\DOCUME~1\lenain\LOCALS~1\Temp\7zE90B.tmp\LOGO-CE for Word Mare Maritime Affairs EN Positive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9663" y="323850"/>
            <a:ext cx="1811337" cy="139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9" descr="C:\DOCUME~1\lenain\LOCALS~1\Temp\7zE90C.tmp\Footer Box Mare Maritime Affairs E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9575" y="6437313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88232"/>
          </a:xfrm>
        </p:spPr>
        <p:txBody>
          <a:bodyPr/>
          <a:lstStyle>
            <a:lvl1pPr>
              <a:defRPr sz="76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 dirty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857A377-873B-4E66-9792-D38035E764EC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155548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989013"/>
          </a:xfrm>
          <a:prstGeom prst="rect">
            <a:avLst/>
          </a:prstGeom>
          <a:solidFill>
            <a:srgbClr val="9AC00A"/>
          </a:soli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9" descr="C:\DOCUME~1\lenain\LOCALS~1\Temp\7zE90C.tmp\Footer Box Mare Maritime Affairs 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0" y="6457950"/>
            <a:ext cx="611188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 descr="C:\DOCUME~1\lenain\LOCALS~1\Temp\7zE90D.tmp\LOGO-CE for Word Mare Maritime Affairs EN Negative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4438" y="306388"/>
            <a:ext cx="1620837" cy="124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1556271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57200" y="2636912"/>
            <a:ext cx="8229600" cy="3384476"/>
          </a:xfrm>
        </p:spPr>
        <p:txBody>
          <a:bodyPr/>
          <a:lstStyle>
            <a:lvl1pPr marL="0" indent="-342900">
              <a:buClr>
                <a:srgbClr val="0F5494"/>
              </a:buClr>
              <a:buSzPct val="120000"/>
              <a:buFont typeface="Arial" pitchFamily="34" charset="0"/>
              <a:buChar char="•"/>
              <a:defRPr/>
            </a:lvl1pPr>
            <a:lvl2pPr>
              <a:buClr>
                <a:srgbClr val="009FBA"/>
              </a:buClr>
              <a:defRPr/>
            </a:lvl2pPr>
            <a:lvl3pPr>
              <a:buFontTx/>
              <a:buChar char="-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 smtClean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FB2673B-988C-4C7B-9CE8-75AF8125AF91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38698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C:\DOCUME~1\lenain\LOCALS~1\Temp\7zE12B1.tmp\LOGO-CE for Mare Maritime Affairs EN Landscape Positive.png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5940425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475200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68000" y="1764000"/>
            <a:ext cx="8229600" cy="3969256"/>
          </a:xfrm>
        </p:spPr>
        <p:txBody>
          <a:bodyPr/>
          <a:lstStyle>
            <a:lvl1pPr marL="0" indent="-342900">
              <a:buClr>
                <a:srgbClr val="0F5494"/>
              </a:buClr>
              <a:buSzPct val="120000"/>
              <a:buFont typeface="Arial" pitchFamily="34" charset="0"/>
              <a:buChar char="•"/>
              <a:defRPr i="0"/>
            </a:lvl1pPr>
            <a:lvl2pPr>
              <a:buClr>
                <a:srgbClr val="009FBA"/>
              </a:buClr>
              <a:defRPr sz="1800" b="0"/>
            </a:lvl2pPr>
            <a:lvl3pPr>
              <a:buFontTx/>
              <a:buChar char="-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 smtClean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83AA520-8D27-4CB7-AC26-41911908FAA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442345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3E356D-932D-4ADF-B568-65BF9801BB6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341289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1FCA35-F2CE-4A2C-A9A8-2B25041955C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082482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92EB6A-FDAE-4631-A332-8E3BF044939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004296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CE937D-F21B-4DBD-A0CC-63CE69C3B70C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626704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F5FA1D-965B-4F5C-875E-BA66307137B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382093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D4C76A-0F6B-4494-A66A-CAA57CB5890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399141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C3B4254-FF6C-45B4-B12E-7C44E33DA681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6311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230153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E8F64B-A879-4A91-8558-AEAFB3D1894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337452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F1F349-EDA9-4A60-831E-647B8971BA9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079991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936250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74942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55836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704321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23726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11658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21927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0973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109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11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17.xml"/><Relationship Id="rId9" Type="http://schemas.openxmlformats.org/officeDocument/2006/relationships/slideLayout" Target="../slideLayouts/slideLayout122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.xml"/><Relationship Id="rId3" Type="http://schemas.openxmlformats.org/officeDocument/2006/relationships/slideLayout" Target="../slideLayouts/slideLayout127.xml"/><Relationship Id="rId7" Type="http://schemas.openxmlformats.org/officeDocument/2006/relationships/slideLayout" Target="../slideLayouts/slideLayout131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6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Relationship Id="rId11" Type="http://schemas.openxmlformats.org/officeDocument/2006/relationships/slideLayout" Target="../slideLayouts/slideLayout135.xml"/><Relationship Id="rId5" Type="http://schemas.openxmlformats.org/officeDocument/2006/relationships/slideLayout" Target="../slideLayouts/slideLayout129.xml"/><Relationship Id="rId10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3.xml"/><Relationship Id="rId13" Type="http://schemas.openxmlformats.org/officeDocument/2006/relationships/theme" Target="../theme/theme13.xml"/><Relationship Id="rId3" Type="http://schemas.openxmlformats.org/officeDocument/2006/relationships/slideLayout" Target="../slideLayouts/slideLayout138.xml"/><Relationship Id="rId7" Type="http://schemas.openxmlformats.org/officeDocument/2006/relationships/slideLayout" Target="../slideLayouts/slideLayout142.xml"/><Relationship Id="rId12" Type="http://schemas.openxmlformats.org/officeDocument/2006/relationships/slideLayout" Target="../slideLayouts/slideLayout147.xml"/><Relationship Id="rId2" Type="http://schemas.openxmlformats.org/officeDocument/2006/relationships/slideLayout" Target="../slideLayouts/slideLayout137.xml"/><Relationship Id="rId1" Type="http://schemas.openxmlformats.org/officeDocument/2006/relationships/slideLayout" Target="../slideLayouts/slideLayout136.xml"/><Relationship Id="rId6" Type="http://schemas.openxmlformats.org/officeDocument/2006/relationships/slideLayout" Target="../slideLayouts/slideLayout141.xml"/><Relationship Id="rId11" Type="http://schemas.openxmlformats.org/officeDocument/2006/relationships/slideLayout" Target="../slideLayouts/slideLayout146.xml"/><Relationship Id="rId5" Type="http://schemas.openxmlformats.org/officeDocument/2006/relationships/slideLayout" Target="../slideLayouts/slideLayout140.xml"/><Relationship Id="rId10" Type="http://schemas.openxmlformats.org/officeDocument/2006/relationships/slideLayout" Target="../slideLayouts/slideLayout145.xml"/><Relationship Id="rId4" Type="http://schemas.openxmlformats.org/officeDocument/2006/relationships/slideLayout" Target="../slideLayouts/slideLayout139.xml"/><Relationship Id="rId9" Type="http://schemas.openxmlformats.org/officeDocument/2006/relationships/slideLayout" Target="../slideLayouts/slideLayout14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image" Target="../media/image4.emf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image" Target="../media/image4.emf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slideLayout" Target="../slideLayouts/slideLayout91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3" Type="http://schemas.openxmlformats.org/officeDocument/2006/relationships/slideLayout" Target="../slideLayouts/slideLayout94.xml"/><Relationship Id="rId7" Type="http://schemas.openxmlformats.org/officeDocument/2006/relationships/slideLayout" Target="../slideLayouts/slideLayout98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3.xml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2" r:id="rId1"/>
    <p:sldLayoutId id="2147483903" r:id="rId2"/>
    <p:sldLayoutId id="2147483904" r:id="rId3"/>
    <p:sldLayoutId id="2147483905" r:id="rId4"/>
    <p:sldLayoutId id="2147483906" r:id="rId5"/>
    <p:sldLayoutId id="2147483907" r:id="rId6"/>
    <p:sldLayoutId id="2147483908" r:id="rId7"/>
    <p:sldLayoutId id="2147483909" r:id="rId8"/>
    <p:sldLayoutId id="2147483910" r:id="rId9"/>
    <p:sldLayoutId id="2147483911" r:id="rId10"/>
    <p:sldLayoutId id="2147483912" r:id="rId11"/>
  </p:sldLayoutIdLst>
  <p:hf sldNum="0" hdr="0" ftr="0" dt="0"/>
  <p:txStyles>
    <p:titleStyle>
      <a:lvl1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38388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9" r:id="rId1"/>
    <p:sldLayoutId id="2147484020" r:id="rId2"/>
    <p:sldLayoutId id="2147484021" r:id="rId3"/>
    <p:sldLayoutId id="2147484022" r:id="rId4"/>
    <p:sldLayoutId id="2147484023" r:id="rId5"/>
    <p:sldLayoutId id="2147484024" r:id="rId6"/>
    <p:sldLayoutId id="2147484025" r:id="rId7"/>
    <p:sldLayoutId id="2147484026" r:id="rId8"/>
    <p:sldLayoutId id="2147484027" r:id="rId9"/>
    <p:sldLayoutId id="2147484028" r:id="rId10"/>
    <p:sldLayoutId id="2147484029" r:id="rId11"/>
  </p:sldLayoutIdLst>
  <p:hf sldNum="0" hdr="0" ftr="0" dt="0"/>
  <p:txStyles>
    <p:titleStyle>
      <a:lvl1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3045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1" r:id="rId1"/>
    <p:sldLayoutId id="2147484032" r:id="rId2"/>
    <p:sldLayoutId id="2147484033" r:id="rId3"/>
    <p:sldLayoutId id="2147484034" r:id="rId4"/>
    <p:sldLayoutId id="2147484035" r:id="rId5"/>
    <p:sldLayoutId id="2147484036" r:id="rId6"/>
    <p:sldLayoutId id="2147484037" r:id="rId7"/>
    <p:sldLayoutId id="2147484038" r:id="rId8"/>
    <p:sldLayoutId id="2147484039" r:id="rId9"/>
    <p:sldLayoutId id="2147484040" r:id="rId10"/>
    <p:sldLayoutId id="2147484041" r:id="rId11"/>
  </p:sldLayoutIdLst>
  <p:hf sldNum="0" hdr="0" ftr="0" dt="0"/>
  <p:txStyles>
    <p:titleStyle>
      <a:lvl1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97285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3" r:id="rId1"/>
    <p:sldLayoutId id="2147484044" r:id="rId2"/>
    <p:sldLayoutId id="2147484045" r:id="rId3"/>
    <p:sldLayoutId id="2147484046" r:id="rId4"/>
    <p:sldLayoutId id="2147484047" r:id="rId5"/>
    <p:sldLayoutId id="2147484048" r:id="rId6"/>
    <p:sldLayoutId id="2147484049" r:id="rId7"/>
    <p:sldLayoutId id="2147484050" r:id="rId8"/>
    <p:sldLayoutId id="2147484051" r:id="rId9"/>
    <p:sldLayoutId id="2147484052" r:id="rId10"/>
    <p:sldLayoutId id="2147484053" r:id="rId11"/>
  </p:sldLayoutIdLst>
  <p:hf sldNum="0" hdr="0" ftr="0" dt="0"/>
  <p:txStyles>
    <p:titleStyle>
      <a:lvl1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 dirty="0">
                <a:solidFill>
                  <a:schemeClr val="tx1"/>
                </a:solidFill>
                <a:latin typeface="+mj-lt"/>
                <a:cs typeface="+mn-cs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804E00C-0303-47FE-9984-164A2CCEB7B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33676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5" r:id="rId1"/>
    <p:sldLayoutId id="2147484056" r:id="rId2"/>
    <p:sldLayoutId id="2147484057" r:id="rId3"/>
    <p:sldLayoutId id="2147484058" r:id="rId4"/>
    <p:sldLayoutId id="2147484059" r:id="rId5"/>
    <p:sldLayoutId id="2147484060" r:id="rId6"/>
    <p:sldLayoutId id="2147484061" r:id="rId7"/>
    <p:sldLayoutId id="2147484062" r:id="rId8"/>
    <p:sldLayoutId id="2147484063" r:id="rId9"/>
    <p:sldLayoutId id="2147484064" r:id="rId10"/>
    <p:sldLayoutId id="2147484065" r:id="rId11"/>
    <p:sldLayoutId id="2147484066" r:id="rId12"/>
  </p:sldLayoutIdLst>
  <p:txStyles>
    <p:titleStyle>
      <a:lvl1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rgbClr val="0F5494"/>
        </a:buClr>
        <a:buChar char="•"/>
        <a:defRPr sz="2400" i="1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9FBA"/>
        </a:buClr>
        <a:buChar char="•"/>
        <a:defRPr sz="2000" b="1">
          <a:solidFill>
            <a:srgbClr val="0F5494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133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70298B68-D174-4A32-901F-7168792CB2B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133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256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C2AA42CE-3733-4DE2-876C-6D0D80DE35B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256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4" r:id="rId1"/>
    <p:sldLayoutId id="2147483925" r:id="rId2"/>
    <p:sldLayoutId id="2147483926" r:id="rId3"/>
    <p:sldLayoutId id="2147483927" r:id="rId4"/>
    <p:sldLayoutId id="2147483928" r:id="rId5"/>
    <p:sldLayoutId id="2147483929" r:id="rId6"/>
    <p:sldLayoutId id="2147483930" r:id="rId7"/>
    <p:sldLayoutId id="2147483931" r:id="rId8"/>
    <p:sldLayoutId id="2147483932" r:id="rId9"/>
    <p:sldLayoutId id="2147483933" r:id="rId10"/>
    <p:sldLayoutId id="2147483934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37941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4DFC9E9-D82A-464F-B315-E6F844AD53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37896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897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5" r:id="rId1"/>
    <p:sldLayoutId id="2147483936" r:id="rId2"/>
    <p:sldLayoutId id="2147483937" r:id="rId3"/>
    <p:sldLayoutId id="2147483938" r:id="rId4"/>
    <p:sldLayoutId id="2147483939" r:id="rId5"/>
    <p:sldLayoutId id="2147483940" r:id="rId6"/>
    <p:sldLayoutId id="2147483941" r:id="rId7"/>
    <p:sldLayoutId id="2147483942" r:id="rId8"/>
    <p:sldLayoutId id="2147483943" r:id="rId9"/>
    <p:sldLayoutId id="2147483944" r:id="rId10"/>
    <p:sldLayoutId id="2147483945" r:id="rId11"/>
    <p:sldLayoutId id="2147483946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12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1D35D203-1C14-4E83-82D0-7CC1B64A586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1208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7" r:id="rId1"/>
    <p:sldLayoutId id="2147483948" r:id="rId2"/>
    <p:sldLayoutId id="2147483949" r:id="rId3"/>
    <p:sldLayoutId id="2147483950" r:id="rId4"/>
    <p:sldLayoutId id="2147483951" r:id="rId5"/>
    <p:sldLayoutId id="2147483952" r:id="rId6"/>
    <p:sldLayoutId id="2147483953" r:id="rId7"/>
    <p:sldLayoutId id="2147483954" r:id="rId8"/>
    <p:sldLayoutId id="2147483955" r:id="rId9"/>
    <p:sldLayoutId id="2147483956" r:id="rId10"/>
    <p:sldLayoutId id="2147483957" r:id="rId11"/>
    <p:sldLayoutId id="2147483958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45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231480E-93DE-40C9-B737-227DEFE2F25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645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45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59" r:id="rId1"/>
    <p:sldLayoutId id="2147483960" r:id="rId2"/>
    <p:sldLayoutId id="2147483961" r:id="rId3"/>
    <p:sldLayoutId id="2147483962" r:id="rId4"/>
    <p:sldLayoutId id="2147483963" r:id="rId5"/>
    <p:sldLayoutId id="2147483964" r:id="rId6"/>
    <p:sldLayoutId id="2147483965" r:id="rId7"/>
    <p:sldLayoutId id="2147483966" r:id="rId8"/>
    <p:sldLayoutId id="2147483967" r:id="rId9"/>
    <p:sldLayoutId id="2147483968" r:id="rId10"/>
    <p:sldLayoutId id="2147483969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68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2E897610-A78C-4CE6-BE8F-85AFCFEDB1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768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0" r:id="rId1"/>
    <p:sldLayoutId id="2147483971" r:id="rId2"/>
    <p:sldLayoutId id="2147483972" r:id="rId3"/>
    <p:sldLayoutId id="2147483973" r:id="rId4"/>
    <p:sldLayoutId id="2147483974" r:id="rId5"/>
    <p:sldLayoutId id="2147483975" r:id="rId6"/>
    <p:sldLayoutId id="2147483976" r:id="rId7"/>
    <p:sldLayoutId id="2147483977" r:id="rId8"/>
    <p:sldLayoutId id="2147483978" r:id="rId9"/>
    <p:sldLayoutId id="2147483979" r:id="rId10"/>
    <p:sldLayoutId id="2147483980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 dirty="0">
                <a:solidFill>
                  <a:schemeClr val="tx1"/>
                </a:solidFill>
                <a:latin typeface="+mj-lt"/>
                <a:cs typeface="+mn-cs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804E00C-0303-47FE-9984-164A2CCEB7B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05297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2" r:id="rId1"/>
    <p:sldLayoutId id="2147483983" r:id="rId2"/>
    <p:sldLayoutId id="2147483984" r:id="rId3"/>
    <p:sldLayoutId id="2147483985" r:id="rId4"/>
    <p:sldLayoutId id="2147483986" r:id="rId5"/>
    <p:sldLayoutId id="2147483987" r:id="rId6"/>
    <p:sldLayoutId id="2147483988" r:id="rId7"/>
    <p:sldLayoutId id="2147483989" r:id="rId8"/>
    <p:sldLayoutId id="2147483990" r:id="rId9"/>
    <p:sldLayoutId id="2147483991" r:id="rId10"/>
    <p:sldLayoutId id="2147483992" r:id="rId11"/>
    <p:sldLayoutId id="2147483993" r:id="rId12"/>
  </p:sldLayoutIdLst>
  <p:txStyles>
    <p:titleStyle>
      <a:lvl1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rgbClr val="0F5494"/>
        </a:buClr>
        <a:buChar char="•"/>
        <a:defRPr sz="2400" i="1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9FBA"/>
        </a:buClr>
        <a:buChar char="•"/>
        <a:defRPr sz="2000" b="1">
          <a:solidFill>
            <a:srgbClr val="0F5494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68575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5" r:id="rId1"/>
    <p:sldLayoutId id="2147483996" r:id="rId2"/>
    <p:sldLayoutId id="2147483997" r:id="rId3"/>
    <p:sldLayoutId id="2147483998" r:id="rId4"/>
    <p:sldLayoutId id="2147483999" r:id="rId5"/>
    <p:sldLayoutId id="2147484000" r:id="rId6"/>
    <p:sldLayoutId id="2147484001" r:id="rId7"/>
    <p:sldLayoutId id="2147484002" r:id="rId8"/>
    <p:sldLayoutId id="2147484003" r:id="rId9"/>
    <p:sldLayoutId id="2147484004" r:id="rId10"/>
    <p:sldLayoutId id="2147484005" r:id="rId11"/>
  </p:sldLayoutIdLst>
  <p:hf sldNum="0" hdr="0" ftr="0" dt="0"/>
  <p:txStyles>
    <p:titleStyle>
      <a:lvl1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10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1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12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13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8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9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>
          <a:xfrm>
            <a:off x="4067945" y="1700212"/>
            <a:ext cx="4752206" cy="3456979"/>
          </a:xfrm>
        </p:spPr>
        <p:txBody>
          <a:bodyPr/>
          <a:lstStyle/>
          <a:p>
            <a:r>
              <a:rPr lang="en-US" sz="3600" dirty="0" smtClean="0"/>
              <a:t>Marine Knowledge 2020:</a:t>
            </a:r>
            <a:br>
              <a:rPr lang="en-US" sz="3600" dirty="0" smtClean="0"/>
            </a:br>
            <a:r>
              <a:rPr lang="en-US" sz="3600" dirty="0" smtClean="0"/>
              <a:t>outcome of public consultation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1520" y="188641"/>
            <a:ext cx="8446393" cy="1368152"/>
          </a:xfrm>
        </p:spPr>
        <p:txBody>
          <a:bodyPr/>
          <a:lstStyle/>
          <a:p>
            <a:pPr marL="0" indent="0"/>
            <a:r>
              <a:rPr lang="en-GB" sz="2000" dirty="0">
                <a:solidFill>
                  <a:schemeClr val="bg1"/>
                </a:solidFill>
              </a:rPr>
              <a:t>How could the governance of </a:t>
            </a:r>
            <a:r>
              <a:rPr lang="en-GB" sz="2000" dirty="0" err="1">
                <a:solidFill>
                  <a:schemeClr val="bg1"/>
                </a:solidFill>
              </a:rPr>
              <a:t>EMODnet</a:t>
            </a:r>
            <a:r>
              <a:rPr lang="en-GB" sz="2000" dirty="0">
                <a:solidFill>
                  <a:schemeClr val="bg1"/>
                </a:solidFill>
              </a:rPr>
              <a:t> and GMES evolve to better accommodate the need for long term sustainability?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7584" y="4005064"/>
            <a:ext cx="7632848" cy="2160240"/>
          </a:xfrm>
        </p:spPr>
        <p:txBody>
          <a:bodyPr/>
          <a:lstStyle/>
          <a:p>
            <a:pPr marL="95250" indent="-95250">
              <a:spcAft>
                <a:spcPts val="900"/>
              </a:spcAft>
            </a:pPr>
            <a:r>
              <a:rPr lang="en-US" dirty="0" smtClean="0">
                <a:solidFill>
                  <a:schemeClr val="bg1"/>
                </a:solidFill>
              </a:rPr>
              <a:t>Need stable funding</a:t>
            </a:r>
          </a:p>
          <a:p>
            <a:pPr marL="95250" indent="-95250">
              <a:spcAft>
                <a:spcPts val="900"/>
              </a:spcAft>
            </a:pPr>
            <a:r>
              <a:rPr lang="en-GB" dirty="0" smtClean="0">
                <a:solidFill>
                  <a:schemeClr val="bg1"/>
                </a:solidFill>
              </a:rPr>
              <a:t>Not closed to new entrants</a:t>
            </a:r>
          </a:p>
          <a:p>
            <a:pPr marL="95250" indent="-95250">
              <a:spcAft>
                <a:spcPts val="900"/>
              </a:spcAft>
            </a:pPr>
            <a:r>
              <a:rPr lang="en-GB" dirty="0" smtClean="0">
                <a:solidFill>
                  <a:schemeClr val="bg1"/>
                </a:solidFill>
              </a:rPr>
              <a:t>Governance board including private companies</a:t>
            </a:r>
          </a:p>
        </p:txBody>
      </p:sp>
    </p:spTree>
    <p:extLst>
      <p:ext uri="{BB962C8B-B14F-4D97-AF65-F5344CB8AC3E}">
        <p14:creationId xmlns:p14="http://schemas.microsoft.com/office/powerpoint/2010/main" val="3332479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1043" y="0"/>
            <a:ext cx="9039354" cy="908720"/>
          </a:xfrm>
          <a:solidFill>
            <a:schemeClr val="bg1"/>
          </a:solidFill>
        </p:spPr>
        <p:txBody>
          <a:bodyPr/>
          <a:lstStyle/>
          <a:p>
            <a:pPr marL="0" indent="0"/>
            <a:r>
              <a:rPr lang="en-GB" sz="1800" dirty="0"/>
              <a:t>Is a regular process needed to evaluate the effectiveness of the observation and sampling strategy for each sea-basin?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203848" y="1982313"/>
            <a:ext cx="2664296" cy="2778360"/>
          </a:xfrm>
        </p:spPr>
        <p:txBody>
          <a:bodyPr/>
          <a:lstStyle/>
          <a:p>
            <a:r>
              <a:rPr lang="en-US" sz="1800" dirty="0" smtClean="0"/>
              <a:t>Incorporate OSPAR and HELCOM, </a:t>
            </a:r>
          </a:p>
          <a:p>
            <a:r>
              <a:rPr lang="en-US" sz="1800" dirty="0" smtClean="0"/>
              <a:t>regional hydrographic </a:t>
            </a:r>
            <a:r>
              <a:rPr lang="en-US" sz="1800" dirty="0" err="1" smtClean="0"/>
              <a:t>organisations</a:t>
            </a:r>
            <a:endParaRPr lang="en-US" sz="1800" dirty="0" smtClean="0"/>
          </a:p>
          <a:p>
            <a:r>
              <a:rPr lang="en-US" sz="1800" dirty="0" smtClean="0"/>
              <a:t>Contribute to adaptive management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37408" y="1758801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c</a:t>
            </a:r>
            <a:r>
              <a:rPr lang="en-US" sz="1400" b="0" dirty="0" smtClean="0">
                <a:solidFill>
                  <a:srgbClr val="0F5494"/>
                </a:solidFill>
              </a:rPr>
              <a:t>ivil society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7544" y="4005064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ublic bodies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764533" y="2219240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rivate sector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65073" y="4220507"/>
            <a:ext cx="13232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 smtClean="0">
                <a:solidFill>
                  <a:srgbClr val="0F5494"/>
                </a:solidFill>
              </a:rPr>
              <a:t>researchers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23685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07704" y="188640"/>
            <a:ext cx="6790209" cy="1872729"/>
          </a:xfrm>
        </p:spPr>
        <p:txBody>
          <a:bodyPr/>
          <a:lstStyle/>
          <a:p>
            <a:pPr marL="0" indent="0"/>
            <a:r>
              <a:rPr lang="en-GB" sz="2000" dirty="0">
                <a:solidFill>
                  <a:schemeClr val="bg1"/>
                </a:solidFill>
              </a:rPr>
              <a:t>What mechanism could be envisaged to manage the evaluation and assessments needed to inform the Commission, Member States and Parliament on priorities for EU support?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35696" y="2348880"/>
            <a:ext cx="6707088" cy="3633788"/>
          </a:xfrm>
        </p:spPr>
        <p:txBody>
          <a:bodyPr/>
          <a:lstStyle/>
          <a:p>
            <a:pPr marL="95250" indent="-95250">
              <a:spcAft>
                <a:spcPts val="900"/>
              </a:spcAft>
            </a:pPr>
            <a:r>
              <a:rPr lang="en-US" dirty="0" smtClean="0">
                <a:solidFill>
                  <a:schemeClr val="bg1"/>
                </a:solidFill>
              </a:rPr>
              <a:t>External expertise and permanent committee</a:t>
            </a:r>
          </a:p>
          <a:p>
            <a:pPr marL="95250" indent="-95250">
              <a:spcAft>
                <a:spcPts val="900"/>
              </a:spcAft>
            </a:pPr>
            <a:r>
              <a:rPr lang="en-GB" dirty="0">
                <a:solidFill>
                  <a:schemeClr val="bg1"/>
                </a:solidFill>
              </a:rPr>
              <a:t>Academia, Public Bodies and Commercial Organisations with clear targets and </a:t>
            </a:r>
            <a:r>
              <a:rPr lang="en-GB" dirty="0" smtClean="0">
                <a:solidFill>
                  <a:schemeClr val="bg1"/>
                </a:solidFill>
              </a:rPr>
              <a:t>metrics</a:t>
            </a:r>
          </a:p>
          <a:p>
            <a:pPr marL="95250" indent="-95250">
              <a:spcAft>
                <a:spcPts val="900"/>
              </a:spcAft>
            </a:pPr>
            <a:r>
              <a:rPr lang="en-GB" dirty="0" smtClean="0">
                <a:solidFill>
                  <a:schemeClr val="bg1"/>
                </a:solidFill>
              </a:rPr>
              <a:t>Marine </a:t>
            </a:r>
            <a:r>
              <a:rPr lang="en-GB" dirty="0">
                <a:solidFill>
                  <a:schemeClr val="bg1"/>
                </a:solidFill>
              </a:rPr>
              <a:t>Strategy Framework </a:t>
            </a:r>
            <a:r>
              <a:rPr lang="en-GB" dirty="0" smtClean="0">
                <a:solidFill>
                  <a:schemeClr val="bg1"/>
                </a:solidFill>
              </a:rPr>
              <a:t>Directive can help</a:t>
            </a:r>
          </a:p>
        </p:txBody>
      </p:sp>
    </p:spTree>
    <p:extLst>
      <p:ext uri="{BB962C8B-B14F-4D97-AF65-F5344CB8AC3E}">
        <p14:creationId xmlns:p14="http://schemas.microsoft.com/office/powerpoint/2010/main" val="244745260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1043" y="0"/>
            <a:ext cx="9039354" cy="908720"/>
          </a:xfrm>
          <a:solidFill>
            <a:schemeClr val="bg1"/>
          </a:solidFill>
        </p:spPr>
        <p:txBody>
          <a:bodyPr/>
          <a:lstStyle/>
          <a:p>
            <a:pPr marL="0" indent="0"/>
            <a:r>
              <a:rPr lang="en-GB" sz="1800" dirty="0"/>
              <a:t>Should data provided by private companies for licensing purposes be made publicly available?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203848" y="2924943"/>
            <a:ext cx="2664296" cy="1341731"/>
          </a:xfrm>
        </p:spPr>
        <p:txBody>
          <a:bodyPr/>
          <a:lstStyle/>
          <a:p>
            <a:r>
              <a:rPr lang="en-US" sz="1800" dirty="0" smtClean="0"/>
              <a:t>Not geophysical surveys</a:t>
            </a:r>
          </a:p>
          <a:p>
            <a:r>
              <a:rPr lang="en-US" sz="1800" dirty="0" smtClean="0"/>
              <a:t>Detrimental for safety?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37408" y="1758801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c</a:t>
            </a:r>
            <a:r>
              <a:rPr lang="en-US" sz="1400" b="0" dirty="0" smtClean="0">
                <a:solidFill>
                  <a:srgbClr val="0F5494"/>
                </a:solidFill>
              </a:rPr>
              <a:t>ivil society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7544" y="4005064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ublic bodies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764533" y="2219240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rivate sector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65073" y="4097262"/>
            <a:ext cx="13232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 smtClean="0">
                <a:solidFill>
                  <a:srgbClr val="0F5494"/>
                </a:solidFill>
              </a:rPr>
              <a:t>researchers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47409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1043" y="0"/>
            <a:ext cx="9039354" cy="908720"/>
          </a:xfrm>
          <a:solidFill>
            <a:schemeClr val="bg1"/>
          </a:solidFill>
        </p:spPr>
        <p:txBody>
          <a:bodyPr/>
          <a:lstStyle/>
          <a:p>
            <a:pPr marL="0" indent="0"/>
            <a:r>
              <a:rPr lang="en-GB" sz="1800" dirty="0"/>
              <a:t>Should </a:t>
            </a:r>
            <a:r>
              <a:rPr lang="en-GB" sz="1800" dirty="0" err="1" smtClean="0"/>
              <a:t>licensed</a:t>
            </a:r>
            <a:r>
              <a:rPr lang="en-GB" sz="1800" dirty="0" smtClean="0"/>
              <a:t> </a:t>
            </a:r>
            <a:r>
              <a:rPr lang="en-GB" sz="1800" dirty="0"/>
              <a:t>offshore private sector actors be obliged to contribute to wider monitoring of the sea where this is feasible?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37408" y="1758801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c</a:t>
            </a:r>
            <a:r>
              <a:rPr lang="en-US" sz="1400" b="0" dirty="0" smtClean="0">
                <a:solidFill>
                  <a:srgbClr val="0F5494"/>
                </a:solidFill>
              </a:rPr>
              <a:t>ivil society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7544" y="4005064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ublic bodies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764533" y="2219240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rivate sector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65073" y="4097262"/>
            <a:ext cx="13232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 smtClean="0">
                <a:solidFill>
                  <a:srgbClr val="0F5494"/>
                </a:solidFill>
              </a:rPr>
              <a:t>researchers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2987824" y="2188170"/>
            <a:ext cx="3168352" cy="3633788"/>
          </a:xfrm>
        </p:spPr>
        <p:txBody>
          <a:bodyPr/>
          <a:lstStyle/>
          <a:p>
            <a:r>
              <a:rPr lang="en-GB" sz="2000" dirty="0"/>
              <a:t>the industry </a:t>
            </a:r>
            <a:r>
              <a:rPr lang="en-GB" sz="2000" dirty="0" smtClean="0"/>
              <a:t>(..) </a:t>
            </a:r>
            <a:r>
              <a:rPr lang="en-GB" sz="2000" dirty="0"/>
              <a:t>remains positive </a:t>
            </a:r>
            <a:r>
              <a:rPr lang="en-GB" sz="2000" dirty="0" smtClean="0"/>
              <a:t>(..) </a:t>
            </a:r>
            <a:r>
              <a:rPr lang="en-GB" sz="2000" dirty="0"/>
              <a:t>if sampling from existing structures can help realising that and if it does not interfere with the function and operation of the structures</a:t>
            </a:r>
          </a:p>
        </p:txBody>
      </p:sp>
    </p:spTree>
    <p:extLst>
      <p:ext uri="{BB962C8B-B14F-4D97-AF65-F5344CB8AC3E}">
        <p14:creationId xmlns:p14="http://schemas.microsoft.com/office/powerpoint/2010/main" val="27962358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"/>
            <a:ext cx="8964488" cy="1412776"/>
          </a:xfrm>
        </p:spPr>
        <p:txBody>
          <a:bodyPr/>
          <a:lstStyle/>
          <a:p>
            <a:pPr marL="0" indent="0"/>
            <a:r>
              <a:rPr lang="en-GB" sz="2000" dirty="0">
                <a:solidFill>
                  <a:schemeClr val="bg1"/>
                </a:solidFill>
              </a:rPr>
              <a:t>What public-private partnership models can maximise incentives for industry to share data and investments in data as well as benefits to all stakeholders?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9512" y="3933056"/>
            <a:ext cx="8964488" cy="3633788"/>
          </a:xfrm>
        </p:spPr>
        <p:txBody>
          <a:bodyPr/>
          <a:lstStyle/>
          <a:p>
            <a:pPr marL="95250" indent="-95250">
              <a:spcAft>
                <a:spcPts val="900"/>
              </a:spcAft>
            </a:pPr>
            <a:r>
              <a:rPr lang="en-US" dirty="0" smtClean="0">
                <a:solidFill>
                  <a:schemeClr val="bg1"/>
                </a:solidFill>
              </a:rPr>
              <a:t>Already happening in UK and Netherlands</a:t>
            </a:r>
          </a:p>
          <a:p>
            <a:pPr marL="95250" indent="-95250">
              <a:spcAft>
                <a:spcPts val="900"/>
              </a:spcAft>
            </a:pPr>
            <a:r>
              <a:rPr lang="en-GB" dirty="0" smtClean="0">
                <a:solidFill>
                  <a:schemeClr val="bg1"/>
                </a:solidFill>
              </a:rPr>
              <a:t>Need public support in early phases</a:t>
            </a:r>
          </a:p>
          <a:p>
            <a:pPr marL="95250" indent="-95250">
              <a:spcAft>
                <a:spcPts val="900"/>
              </a:spcAft>
            </a:pPr>
            <a:r>
              <a:rPr lang="en-GB" dirty="0" err="1" smtClean="0">
                <a:solidFill>
                  <a:schemeClr val="bg1"/>
                </a:solidFill>
              </a:rPr>
              <a:t>Hydrographic</a:t>
            </a:r>
            <a:r>
              <a:rPr lang="en-GB" dirty="0" smtClean="0">
                <a:solidFill>
                  <a:schemeClr val="bg1"/>
                </a:solidFill>
              </a:rPr>
              <a:t> organisations defensive</a:t>
            </a:r>
          </a:p>
        </p:txBody>
      </p:sp>
    </p:spTree>
    <p:extLst>
      <p:ext uri="{BB962C8B-B14F-4D97-AF65-F5344CB8AC3E}">
        <p14:creationId xmlns:p14="http://schemas.microsoft.com/office/powerpoint/2010/main" val="158122100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544" y="188640"/>
            <a:ext cx="8229600" cy="936625"/>
          </a:xfrm>
        </p:spPr>
        <p:txBody>
          <a:bodyPr/>
          <a:lstStyle/>
          <a:p>
            <a:r>
              <a:rPr lang="en-US" dirty="0" smtClean="0"/>
              <a:t>Next Steps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1520" y="1484784"/>
            <a:ext cx="8435280" cy="5040560"/>
          </a:xfrm>
        </p:spPr>
        <p:txBody>
          <a:bodyPr/>
          <a:lstStyle/>
          <a:p>
            <a:pPr lvl="1"/>
            <a:r>
              <a:rPr lang="en-US" sz="2800" dirty="0"/>
              <a:t>i</a:t>
            </a:r>
            <a:r>
              <a:rPr lang="en-US" sz="2800" dirty="0" smtClean="0"/>
              <a:t>mpact assessment</a:t>
            </a:r>
            <a:endParaRPr lang="en-GB" sz="2800" dirty="0" smtClean="0"/>
          </a:p>
          <a:p>
            <a:pPr lvl="2"/>
            <a:r>
              <a:rPr lang="en-GB" sz="1800" dirty="0" smtClean="0"/>
              <a:t>how to </a:t>
            </a:r>
          </a:p>
          <a:p>
            <a:pPr lvl="3"/>
            <a:r>
              <a:rPr lang="en-GB" sz="2400" dirty="0" smtClean="0"/>
              <a:t>provide a </a:t>
            </a:r>
            <a:r>
              <a:rPr lang="en-GB" sz="2400" dirty="0"/>
              <a:t>more effective process for helping Member States fix priorities for surveying, observation and processing;</a:t>
            </a:r>
          </a:p>
          <a:p>
            <a:pPr lvl="3"/>
            <a:r>
              <a:rPr lang="en-GB" sz="2400" dirty="0" smtClean="0"/>
              <a:t>further improve </a:t>
            </a:r>
            <a:r>
              <a:rPr lang="en-GB" sz="2400" dirty="0"/>
              <a:t>coordination between the different EU instruments concerned with marine knowledge – primarily </a:t>
            </a:r>
            <a:r>
              <a:rPr lang="en-GB" sz="2400" dirty="0" err="1"/>
              <a:t>EMODnet</a:t>
            </a:r>
            <a:r>
              <a:rPr lang="en-GB" sz="2400" dirty="0"/>
              <a:t>, Copernicus and the Data Collection Framework for fisheries;</a:t>
            </a:r>
          </a:p>
          <a:p>
            <a:pPr lvl="3"/>
            <a:r>
              <a:rPr lang="en-GB" sz="2400" dirty="0" smtClean="0"/>
              <a:t>ensure </a:t>
            </a:r>
            <a:r>
              <a:rPr lang="en-GB" sz="2400" dirty="0"/>
              <a:t>better involvement of the private sector</a:t>
            </a:r>
            <a:r>
              <a:rPr lang="en-GB" sz="2400" dirty="0" smtClean="0"/>
              <a:t>.</a:t>
            </a:r>
          </a:p>
          <a:p>
            <a:pPr lvl="1"/>
            <a:r>
              <a:rPr lang="en-US" sz="2800" dirty="0"/>
              <a:t>r</a:t>
            </a:r>
            <a:r>
              <a:rPr lang="en-US" sz="2800" dirty="0" smtClean="0"/>
              <a:t>oad map</a:t>
            </a:r>
            <a:endParaRPr lang="en-GB" sz="2800" dirty="0"/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4393184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1000" r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 flipH="1">
            <a:off x="683568" y="188640"/>
            <a:ext cx="6840761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cs typeface="Arial" charset="0"/>
              </a:rPr>
              <a:t>questions</a:t>
            </a:r>
            <a:endParaRPr lang="en-GB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131840" y="3429000"/>
            <a:ext cx="5724128" cy="1296144"/>
          </a:xfrm>
        </p:spPr>
        <p:txBody>
          <a:bodyPr/>
          <a:lstStyle/>
          <a:p>
            <a:pPr marL="95250" indent="-95250">
              <a:spcAft>
                <a:spcPts val="900"/>
              </a:spcAft>
            </a:pPr>
            <a:endParaRPr lang="en-GB" sz="2800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8497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 bwMode="auto">
          <a:xfrm>
            <a:off x="1403648" y="836712"/>
            <a:ext cx="2915816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358775" indent="-3587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+mj-lt"/>
                <a:ea typeface="+mj-ea"/>
                <a:cs typeface="+mj-cs"/>
              </a:defRPr>
            </a:lvl1pPr>
            <a:lvl2pPr marL="358775" indent="-3587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2pPr>
            <a:lvl3pPr marL="358775" indent="-3587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3pPr>
            <a:lvl4pPr marL="358775" indent="-3587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4pPr>
            <a:lvl5pPr marL="358775" indent="-3587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5pPr>
            <a:lvl6pPr marL="8159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6pPr>
            <a:lvl7pPr marL="12731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7pPr>
            <a:lvl8pPr marL="17303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8pPr>
            <a:lvl9pPr marL="21875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9pPr>
          </a:lstStyle>
          <a:p>
            <a:pPr marL="92075" indent="-92075" algn="ctr"/>
            <a:r>
              <a:rPr lang="en-US" dirty="0" smtClean="0">
                <a:solidFill>
                  <a:schemeClr val="tx1"/>
                </a:solidFill>
              </a:rPr>
              <a:t>240 replies</a:t>
            </a:r>
            <a:endParaRPr lang="en-GB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682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34834" y="0"/>
            <a:ext cx="9178834" cy="1052736"/>
          </a:xfrm>
          <a:solidFill>
            <a:schemeClr val="bg1"/>
          </a:solidFill>
        </p:spPr>
        <p:txBody>
          <a:bodyPr/>
          <a:lstStyle/>
          <a:p>
            <a:r>
              <a:rPr lang="en-GB" sz="2000" dirty="0" smtClean="0"/>
              <a:t>Are </a:t>
            </a:r>
            <a:r>
              <a:rPr lang="en-GB" sz="2000" dirty="0"/>
              <a:t>there any reasons why there should be exceptions, </a:t>
            </a:r>
            <a:r>
              <a:rPr lang="en-GB" sz="2000" dirty="0" smtClean="0"/>
              <a:t>to </a:t>
            </a:r>
            <a:r>
              <a:rPr lang="en-GB" sz="2000" dirty="0"/>
              <a:t>the Commission’s policy of making marine data freely available and interoperable?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87824" y="2420888"/>
            <a:ext cx="3744416" cy="5112568"/>
          </a:xfrm>
        </p:spPr>
        <p:txBody>
          <a:bodyPr/>
          <a:lstStyle/>
          <a:p>
            <a:r>
              <a:rPr lang="en-US" sz="1800" dirty="0" smtClean="0"/>
              <a:t>endangered species</a:t>
            </a:r>
          </a:p>
          <a:p>
            <a:r>
              <a:rPr lang="en-US" sz="1800" dirty="0" smtClean="0"/>
              <a:t>valuable wrecks</a:t>
            </a:r>
          </a:p>
          <a:p>
            <a:r>
              <a:rPr lang="en-US" sz="1800" dirty="0" smtClean="0"/>
              <a:t>movement of ships</a:t>
            </a:r>
          </a:p>
          <a:p>
            <a:r>
              <a:rPr lang="en-US" sz="1800" dirty="0" smtClean="0"/>
              <a:t>publishing rights</a:t>
            </a:r>
          </a:p>
          <a:p>
            <a:r>
              <a:rPr lang="en-US" sz="1800" dirty="0" smtClean="0"/>
              <a:t>legal responsibility</a:t>
            </a:r>
          </a:p>
          <a:p>
            <a:r>
              <a:rPr lang="en-US" sz="1800" dirty="0" smtClean="0"/>
              <a:t>income for trading funds</a:t>
            </a:r>
          </a:p>
          <a:p>
            <a:r>
              <a:rPr lang="en-US" sz="1800" dirty="0" smtClean="0"/>
              <a:t>"incorrect interpretation</a:t>
            </a:r>
            <a:r>
              <a:rPr lang="en-US" dirty="0" smtClean="0"/>
              <a:t>"</a:t>
            </a:r>
            <a:endParaRPr lang="en-GB" dirty="0"/>
          </a:p>
        </p:txBody>
      </p:sp>
      <p:grpSp>
        <p:nvGrpSpPr>
          <p:cNvPr id="10" name="Group 9"/>
          <p:cNvGrpSpPr/>
          <p:nvPr/>
        </p:nvGrpSpPr>
        <p:grpSpPr>
          <a:xfrm>
            <a:off x="467544" y="1117279"/>
            <a:ext cx="8549260" cy="3673013"/>
            <a:chOff x="467544" y="1117279"/>
            <a:chExt cx="8549260" cy="3673013"/>
          </a:xfrm>
        </p:grpSpPr>
        <p:sp>
          <p:nvSpPr>
            <p:cNvPr id="4" name="TextBox 3"/>
            <p:cNvSpPr txBox="1"/>
            <p:nvPr/>
          </p:nvSpPr>
          <p:spPr>
            <a:xfrm>
              <a:off x="467544" y="1412776"/>
              <a:ext cx="10081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0" dirty="0">
                  <a:solidFill>
                    <a:srgbClr val="0F5494"/>
                  </a:solidFill>
                </a:rPr>
                <a:t>c</a:t>
              </a:r>
              <a:r>
                <a:rPr lang="en-US" sz="1400" b="0" dirty="0" smtClean="0">
                  <a:solidFill>
                    <a:srgbClr val="0F5494"/>
                  </a:solidFill>
                </a:rPr>
                <a:t>ivil society</a:t>
              </a:r>
              <a:endParaRPr lang="en-GB" sz="1400" b="0" dirty="0" err="1" smtClean="0">
                <a:solidFill>
                  <a:srgbClr val="0F5494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67544" y="4005064"/>
              <a:ext cx="10081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0" dirty="0">
                  <a:solidFill>
                    <a:srgbClr val="0F5494"/>
                  </a:solidFill>
                </a:rPr>
                <a:t>p</a:t>
              </a:r>
              <a:r>
                <a:rPr lang="en-US" sz="1400" b="0" dirty="0" smtClean="0">
                  <a:solidFill>
                    <a:srgbClr val="0F5494"/>
                  </a:solidFill>
                </a:rPr>
                <a:t>ublic bodies</a:t>
              </a:r>
              <a:endParaRPr lang="en-GB" sz="1400" b="0" dirty="0" err="1" smtClean="0">
                <a:solidFill>
                  <a:srgbClr val="0F5494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668344" y="1117279"/>
              <a:ext cx="10081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0" dirty="0">
                  <a:solidFill>
                    <a:srgbClr val="0F5494"/>
                  </a:solidFill>
                </a:rPr>
                <a:t>p</a:t>
              </a:r>
              <a:r>
                <a:rPr lang="en-US" sz="1400" b="0" dirty="0" smtClean="0">
                  <a:solidFill>
                    <a:srgbClr val="0F5494"/>
                  </a:solidFill>
                </a:rPr>
                <a:t>rivate sector</a:t>
              </a:r>
              <a:endParaRPr lang="en-GB" sz="1400" b="0" dirty="0" err="1" smtClean="0">
                <a:solidFill>
                  <a:srgbClr val="0F5494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693548" y="4482515"/>
              <a:ext cx="1323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0" dirty="0" smtClean="0">
                  <a:solidFill>
                    <a:srgbClr val="0F5494"/>
                  </a:solidFill>
                </a:rPr>
                <a:t>researchers</a:t>
              </a:r>
              <a:endParaRPr lang="en-GB" sz="1400" b="0" dirty="0" err="1" smtClean="0">
                <a:solidFill>
                  <a:srgbClr val="0F549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98096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34834" y="0"/>
            <a:ext cx="9178834" cy="1196752"/>
          </a:xfrm>
          <a:solidFill>
            <a:schemeClr val="bg1"/>
          </a:solidFill>
        </p:spPr>
        <p:txBody>
          <a:bodyPr/>
          <a:lstStyle/>
          <a:p>
            <a:pPr marL="0" indent="0"/>
            <a:r>
              <a:rPr lang="en-GB" sz="2000" dirty="0"/>
              <a:t>Are the seven thematic groups of the European Marine Observation and Data Network the most appropriate? Should some be combined? (e.g. geology and hydrography) or should some be divided?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816" y="3068960"/>
            <a:ext cx="3600400" cy="2088232"/>
          </a:xfrm>
        </p:spPr>
        <p:txBody>
          <a:bodyPr/>
          <a:lstStyle/>
          <a:p>
            <a:r>
              <a:rPr lang="en-GB" sz="1800" dirty="0" smtClean="0"/>
              <a:t>need </a:t>
            </a:r>
            <a:r>
              <a:rPr lang="en-GB" sz="1800" dirty="0"/>
              <a:t>to ensure that the groups meet regularly to avoid </a:t>
            </a:r>
            <a:r>
              <a:rPr lang="en-GB" sz="1800" dirty="0" smtClean="0"/>
              <a:t>divergence</a:t>
            </a:r>
          </a:p>
          <a:p>
            <a:r>
              <a:rPr lang="en-GB" sz="1800" dirty="0" smtClean="0"/>
              <a:t>provide </a:t>
            </a:r>
            <a:r>
              <a:rPr lang="en-GB" sz="1800" dirty="0"/>
              <a:t>a portal giving access to data and data products from all groups was emphasised</a:t>
            </a:r>
            <a:r>
              <a:rPr lang="en-GB" sz="1800" dirty="0" smtClean="0"/>
              <a:t>.</a:t>
            </a:r>
            <a:endParaRPr lang="en-GB" sz="1800" dirty="0"/>
          </a:p>
        </p:txBody>
      </p:sp>
      <p:grpSp>
        <p:nvGrpSpPr>
          <p:cNvPr id="4" name="Group 3"/>
          <p:cNvGrpSpPr/>
          <p:nvPr/>
        </p:nvGrpSpPr>
        <p:grpSpPr>
          <a:xfrm>
            <a:off x="467544" y="1117279"/>
            <a:ext cx="8549260" cy="3673013"/>
            <a:chOff x="467544" y="1117279"/>
            <a:chExt cx="8549260" cy="3673013"/>
          </a:xfrm>
        </p:grpSpPr>
        <p:sp>
          <p:nvSpPr>
            <p:cNvPr id="5" name="TextBox 4"/>
            <p:cNvSpPr txBox="1"/>
            <p:nvPr/>
          </p:nvSpPr>
          <p:spPr>
            <a:xfrm>
              <a:off x="467544" y="1412776"/>
              <a:ext cx="10081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0" dirty="0">
                  <a:solidFill>
                    <a:srgbClr val="0F5494"/>
                  </a:solidFill>
                </a:rPr>
                <a:t>c</a:t>
              </a:r>
              <a:r>
                <a:rPr lang="en-US" sz="1400" b="0" dirty="0" smtClean="0">
                  <a:solidFill>
                    <a:srgbClr val="0F5494"/>
                  </a:solidFill>
                </a:rPr>
                <a:t>ivil society</a:t>
              </a:r>
              <a:endParaRPr lang="en-GB" sz="1400" b="0" dirty="0" err="1" smtClean="0">
                <a:solidFill>
                  <a:srgbClr val="0F5494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67544" y="4005064"/>
              <a:ext cx="10081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0" dirty="0">
                  <a:solidFill>
                    <a:srgbClr val="0F5494"/>
                  </a:solidFill>
                </a:rPr>
                <a:t>p</a:t>
              </a:r>
              <a:r>
                <a:rPr lang="en-US" sz="1400" b="0" dirty="0" smtClean="0">
                  <a:solidFill>
                    <a:srgbClr val="0F5494"/>
                  </a:solidFill>
                </a:rPr>
                <a:t>ublic bodies</a:t>
              </a:r>
              <a:endParaRPr lang="en-GB" sz="1400" b="0" dirty="0" err="1" smtClean="0">
                <a:solidFill>
                  <a:srgbClr val="0F5494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668344" y="1117279"/>
              <a:ext cx="10081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0" dirty="0">
                  <a:solidFill>
                    <a:srgbClr val="0F5494"/>
                  </a:solidFill>
                </a:rPr>
                <a:t>p</a:t>
              </a:r>
              <a:r>
                <a:rPr lang="en-US" sz="1400" b="0" dirty="0" smtClean="0">
                  <a:solidFill>
                    <a:srgbClr val="0F5494"/>
                  </a:solidFill>
                </a:rPr>
                <a:t>rivate sector</a:t>
              </a:r>
              <a:endParaRPr lang="en-GB" sz="1400" b="0" dirty="0" err="1" smtClean="0">
                <a:solidFill>
                  <a:srgbClr val="0F5494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693548" y="4482515"/>
              <a:ext cx="1323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0" dirty="0" smtClean="0">
                  <a:solidFill>
                    <a:srgbClr val="0F5494"/>
                  </a:solidFill>
                </a:rPr>
                <a:t>researchers</a:t>
              </a:r>
              <a:endParaRPr lang="en-GB" sz="1400" b="0" dirty="0" err="1" smtClean="0">
                <a:solidFill>
                  <a:srgbClr val="0F549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6757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34834" y="0"/>
            <a:ext cx="9178834" cy="1169368"/>
          </a:xfrm>
          <a:solidFill>
            <a:schemeClr val="bg1"/>
          </a:solidFill>
        </p:spPr>
        <p:txBody>
          <a:bodyPr/>
          <a:lstStyle/>
          <a:p>
            <a:pPr marL="0" indent="0"/>
            <a:r>
              <a:rPr lang="en-GB" sz="2000" dirty="0"/>
              <a:t>What should be the balance in </a:t>
            </a:r>
            <a:r>
              <a:rPr lang="en-GB" sz="2000" dirty="0" err="1"/>
              <a:t>EMODnet</a:t>
            </a:r>
            <a:r>
              <a:rPr lang="en-GB" sz="2000" dirty="0"/>
              <a:t> between providing access to raw data and developing digital map layers derived from the raw data across </a:t>
            </a:r>
            <a:r>
              <a:rPr lang="en-GB" sz="2000" dirty="0" err="1"/>
              <a:t>seabasins</a:t>
            </a:r>
            <a:r>
              <a:rPr lang="en-GB" sz="2000" dirty="0"/>
              <a:t>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87824" y="2708920"/>
            <a:ext cx="3096344" cy="2160240"/>
          </a:xfrm>
        </p:spPr>
        <p:txBody>
          <a:bodyPr/>
          <a:lstStyle/>
          <a:p>
            <a:r>
              <a:rPr lang="en-GB" sz="1800" dirty="0" smtClean="0"/>
              <a:t>need </a:t>
            </a:r>
            <a:r>
              <a:rPr lang="en-GB" sz="1800" dirty="0"/>
              <a:t>to leave room for the private sector </a:t>
            </a:r>
            <a:endParaRPr lang="en-GB" sz="1800" dirty="0" smtClean="0"/>
          </a:p>
          <a:p>
            <a:r>
              <a:rPr lang="en-GB" sz="1800" dirty="0" smtClean="0"/>
              <a:t>raw data provides reassurance of quality</a:t>
            </a:r>
          </a:p>
          <a:p>
            <a:r>
              <a:rPr lang="en-US" sz="1800" dirty="0"/>
              <a:t>d</a:t>
            </a:r>
            <a:r>
              <a:rPr lang="en-US" sz="1800" dirty="0" smtClean="0"/>
              <a:t>epends on complexity</a:t>
            </a:r>
            <a:endParaRPr lang="en-GB" sz="1800" dirty="0"/>
          </a:p>
        </p:txBody>
      </p:sp>
      <p:sp>
        <p:nvSpPr>
          <p:cNvPr id="5" name="TextBox 4"/>
          <p:cNvSpPr txBox="1"/>
          <p:nvPr/>
        </p:nvSpPr>
        <p:spPr>
          <a:xfrm>
            <a:off x="467544" y="1412776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c</a:t>
            </a:r>
            <a:r>
              <a:rPr lang="en-US" sz="1400" b="0" dirty="0" smtClean="0">
                <a:solidFill>
                  <a:srgbClr val="0F5494"/>
                </a:solidFill>
              </a:rPr>
              <a:t>ivil society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7544" y="4005064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ublic bodies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764533" y="1961454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rivate sector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65073" y="4220507"/>
            <a:ext cx="13232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 smtClean="0">
                <a:solidFill>
                  <a:srgbClr val="0F5494"/>
                </a:solidFill>
              </a:rPr>
              <a:t>researchers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64981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200" y="-34922"/>
            <a:ext cx="9039354" cy="1015650"/>
          </a:xfrm>
          <a:solidFill>
            <a:schemeClr val="bg1"/>
          </a:solidFill>
        </p:spPr>
        <p:txBody>
          <a:bodyPr/>
          <a:lstStyle/>
          <a:p>
            <a:pPr marL="0" indent="0"/>
            <a:r>
              <a:rPr lang="en-GB" sz="2000" dirty="0"/>
              <a:t>Should a common platform be set up to deliver products from both GMES and </a:t>
            </a:r>
            <a:r>
              <a:rPr lang="en-GB" sz="2000" dirty="0" err="1"/>
              <a:t>EMODnet</a:t>
            </a:r>
            <a:r>
              <a:rPr lang="en-GB" sz="2000" dirty="0"/>
              <a:t>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87824" y="3367949"/>
            <a:ext cx="3096344" cy="873387"/>
          </a:xfrm>
        </p:spPr>
        <p:txBody>
          <a:bodyPr/>
          <a:lstStyle/>
          <a:p>
            <a:r>
              <a:rPr lang="en-GB" sz="1800" dirty="0" smtClean="0"/>
              <a:t>One-stop shop</a:t>
            </a:r>
          </a:p>
          <a:p>
            <a:r>
              <a:rPr lang="en-US" sz="1800" dirty="0" smtClean="0"/>
              <a:t>One-step at a time</a:t>
            </a:r>
            <a:endParaRPr lang="en-GB" sz="1800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467544" y="1412776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c</a:t>
            </a:r>
            <a:r>
              <a:rPr lang="en-US" sz="1400" b="0" dirty="0" smtClean="0">
                <a:solidFill>
                  <a:srgbClr val="0F5494"/>
                </a:solidFill>
              </a:rPr>
              <a:t>ivil society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7544" y="4005064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ublic bodies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764533" y="1961454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rivate sector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65073" y="4220507"/>
            <a:ext cx="13232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 smtClean="0">
                <a:solidFill>
                  <a:srgbClr val="0F5494"/>
                </a:solidFill>
              </a:rPr>
              <a:t>researchers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439500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1043" y="0"/>
            <a:ext cx="9039354" cy="908720"/>
          </a:xfrm>
          <a:solidFill>
            <a:schemeClr val="bg1"/>
          </a:solidFill>
        </p:spPr>
        <p:txBody>
          <a:bodyPr/>
          <a:lstStyle/>
          <a:p>
            <a:pPr marL="0" indent="0"/>
            <a:r>
              <a:rPr lang="en-GB" sz="1800" dirty="0"/>
              <a:t>Should an internet portal similar to those for </a:t>
            </a:r>
            <a:r>
              <a:rPr lang="en-GB" sz="1800" dirty="0" err="1"/>
              <a:t>EMODnet</a:t>
            </a:r>
            <a:r>
              <a:rPr lang="en-GB" sz="1800" dirty="0"/>
              <a:t> be set up to provide access to fisheries data held by Member States,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816" y="3069205"/>
            <a:ext cx="3240360" cy="1459080"/>
          </a:xfrm>
        </p:spPr>
        <p:txBody>
          <a:bodyPr/>
          <a:lstStyle/>
          <a:p>
            <a:r>
              <a:rPr lang="en-US" sz="1800" dirty="0"/>
              <a:t>b</a:t>
            </a:r>
            <a:r>
              <a:rPr lang="en-US" sz="1800" dirty="0" smtClean="0"/>
              <a:t>uild on efforts by JRC or ICES</a:t>
            </a:r>
          </a:p>
          <a:p>
            <a:r>
              <a:rPr lang="en-US" sz="1800" dirty="0"/>
              <a:t>f</a:t>
            </a:r>
            <a:r>
              <a:rPr lang="en-US" sz="1800" dirty="0" smtClean="0"/>
              <a:t>ish are a public resource</a:t>
            </a:r>
          </a:p>
          <a:p>
            <a:endParaRPr lang="en-US" sz="1800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137408" y="1758801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c</a:t>
            </a:r>
            <a:r>
              <a:rPr lang="en-US" sz="1400" b="0" dirty="0" smtClean="0">
                <a:solidFill>
                  <a:srgbClr val="0F5494"/>
                </a:solidFill>
              </a:rPr>
              <a:t>ivil society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7544" y="4005064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ublic bodies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764533" y="2219240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rivate sector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65073" y="4220507"/>
            <a:ext cx="13232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 smtClean="0">
                <a:solidFill>
                  <a:srgbClr val="0F5494"/>
                </a:solidFill>
              </a:rPr>
              <a:t>researchers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95172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1043" y="0"/>
            <a:ext cx="9039354" cy="908720"/>
          </a:xfrm>
          <a:solidFill>
            <a:schemeClr val="bg1"/>
          </a:solidFill>
        </p:spPr>
        <p:txBody>
          <a:bodyPr/>
          <a:lstStyle/>
          <a:p>
            <a:pPr marL="0" indent="0"/>
            <a:r>
              <a:rPr lang="en-GB" sz="1800" dirty="0" smtClean="0"/>
              <a:t>Should </a:t>
            </a:r>
            <a:r>
              <a:rPr lang="en-GB" sz="1800" dirty="0"/>
              <a:t>there be an obligation for research projects to include a provision ensuring the archiving and access to observations collected during the research project?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99792" y="3212210"/>
            <a:ext cx="3384376" cy="1008297"/>
          </a:xfrm>
        </p:spPr>
        <p:txBody>
          <a:bodyPr/>
          <a:lstStyle/>
          <a:p>
            <a:r>
              <a:rPr lang="en-US" sz="1800" dirty="0" smtClean="0"/>
              <a:t>nearly unanimous</a:t>
            </a:r>
          </a:p>
          <a:p>
            <a:r>
              <a:rPr lang="en-US" sz="1800" dirty="0"/>
              <a:t>n</a:t>
            </a:r>
            <a:r>
              <a:rPr lang="en-US" sz="1800" dirty="0" smtClean="0"/>
              <a:t>ot necessarily a legal obligation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37408" y="1758801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c</a:t>
            </a:r>
            <a:r>
              <a:rPr lang="en-US" sz="1400" b="0" dirty="0" smtClean="0">
                <a:solidFill>
                  <a:srgbClr val="0F5494"/>
                </a:solidFill>
              </a:rPr>
              <a:t>ivil society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7544" y="4005064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ublic bodies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764533" y="2219240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rivate sector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65073" y="4220507"/>
            <a:ext cx="13232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 smtClean="0">
                <a:solidFill>
                  <a:srgbClr val="0F5494"/>
                </a:solidFill>
              </a:rPr>
              <a:t>researchers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205241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1043" y="0"/>
            <a:ext cx="9039354" cy="908720"/>
          </a:xfrm>
          <a:solidFill>
            <a:schemeClr val="bg1"/>
          </a:solidFill>
        </p:spPr>
        <p:txBody>
          <a:bodyPr/>
          <a:lstStyle/>
          <a:p>
            <a:pPr marL="0" indent="0"/>
            <a:r>
              <a:rPr lang="en-GB" sz="1800" dirty="0"/>
              <a:t>Should the ‘push’ process whereby marine environment reports are delivered be progressively replaced by a ‘pull’ </a:t>
            </a:r>
            <a:r>
              <a:rPr lang="en-GB" sz="1800" dirty="0" smtClean="0"/>
              <a:t>process?</a:t>
            </a:r>
            <a:endParaRPr lang="en-GB" sz="18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816" y="2891339"/>
            <a:ext cx="3600400" cy="1316074"/>
          </a:xfrm>
        </p:spPr>
        <p:txBody>
          <a:bodyPr/>
          <a:lstStyle/>
          <a:p>
            <a:r>
              <a:rPr lang="en-US" sz="1800" dirty="0"/>
              <a:t>g</a:t>
            </a:r>
            <a:r>
              <a:rPr lang="en-US" sz="1800" dirty="0" smtClean="0"/>
              <a:t>ood long-term aim</a:t>
            </a:r>
          </a:p>
          <a:p>
            <a:r>
              <a:rPr lang="en-US" sz="1800" dirty="0" smtClean="0"/>
              <a:t>efficiency and speed</a:t>
            </a:r>
          </a:p>
          <a:p>
            <a:r>
              <a:rPr lang="en-US" sz="1800" dirty="0" smtClean="0"/>
              <a:t>who vouches for accuracy?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37408" y="1758801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c</a:t>
            </a:r>
            <a:r>
              <a:rPr lang="en-US" sz="1400" b="0" dirty="0" smtClean="0">
                <a:solidFill>
                  <a:srgbClr val="0F5494"/>
                </a:solidFill>
              </a:rPr>
              <a:t>ivil society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7544" y="4005064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ublic bodies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764533" y="2219240"/>
            <a:ext cx="10081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>
                <a:solidFill>
                  <a:srgbClr val="0F5494"/>
                </a:solidFill>
              </a:rPr>
              <a:t>p</a:t>
            </a:r>
            <a:r>
              <a:rPr lang="en-US" sz="1400" b="0" dirty="0" smtClean="0">
                <a:solidFill>
                  <a:srgbClr val="0F5494"/>
                </a:solidFill>
              </a:rPr>
              <a:t>rivate sector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65073" y="4220507"/>
            <a:ext cx="13232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 dirty="0" smtClean="0">
                <a:solidFill>
                  <a:srgbClr val="0F5494"/>
                </a:solidFill>
              </a:rPr>
              <a:t>researchers</a:t>
            </a:r>
            <a:endParaRPr lang="en-GB" sz="1400" b="0" dirty="0" err="1" smtClean="0">
              <a:solidFill>
                <a:srgbClr val="0F549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7523099"/>
      </p:ext>
    </p:extLst>
  </p:cSld>
  <p:clrMapOvr>
    <a:masterClrMapping/>
  </p:clrMapOvr>
</p:sld>
</file>

<file path=ppt/theme/theme1.xml><?xml version="1.0" encoding="utf-8"?>
<a:theme xmlns:a="http://schemas.openxmlformats.org/drawingml/2006/main" name="iho-emodnet-phase4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2_iho-emodnet-phase4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3_iho-emodnet-phase4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4_iho-emodnet-phase4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_DG MARE_Maritime Affairs_PPT_template_E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4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5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DG MARE_Maritime Affairs_PPT_template_E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_iho-emodnet-phase4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>iho-emodnet-phase4</Template>
  <TotalTime>845</TotalTime>
  <Words>629</Words>
  <Application>Microsoft Office PowerPoint</Application>
  <PresentationFormat>On-screen Show (4:3)</PresentationFormat>
  <Paragraphs>100</Paragraphs>
  <Slides>17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13</vt:i4>
      </vt:variant>
      <vt:variant>
        <vt:lpstr>Slide Titles</vt:lpstr>
      </vt:variant>
      <vt:variant>
        <vt:i4>17</vt:i4>
      </vt:variant>
    </vt:vector>
  </HeadingPairs>
  <TitlesOfParts>
    <vt:vector size="30" baseType="lpstr">
      <vt:lpstr>iho-emodnet-phase4</vt:lpstr>
      <vt:lpstr>template_DGMARE_MARITIME-AFFAIRS</vt:lpstr>
      <vt:lpstr>1_template_DGMARE_MARITIME-AFFAIRS</vt:lpstr>
      <vt:lpstr>2_template_DGMARE_MARITIME-AFFAIRS</vt:lpstr>
      <vt:lpstr>3_template_DGMARE_MARITIME-AFFAIRS</vt:lpstr>
      <vt:lpstr>4_template_DGMARE_MARITIME-AFFAIRS</vt:lpstr>
      <vt:lpstr>5_template_DGMARE_MARITIME-AFFAIRS</vt:lpstr>
      <vt:lpstr>DG MARE_Maritime Affairs_PPT_template_EN</vt:lpstr>
      <vt:lpstr>1_iho-emodnet-phase4</vt:lpstr>
      <vt:lpstr>2_iho-emodnet-phase4</vt:lpstr>
      <vt:lpstr>3_iho-emodnet-phase4</vt:lpstr>
      <vt:lpstr>4_iho-emodnet-phase4</vt:lpstr>
      <vt:lpstr>1_DG MARE_Maritime Affairs_PPT_template_EN</vt:lpstr>
      <vt:lpstr>Marine Knowledge 2020: outcome of public consultation</vt:lpstr>
      <vt:lpstr>PowerPoint Presentation</vt:lpstr>
      <vt:lpstr>Are there any reasons why there should be exceptions, to the Commission’s policy of making marine data freely available and interoperable?</vt:lpstr>
      <vt:lpstr>Are the seven thematic groups of the European Marine Observation and Data Network the most appropriate? Should some be combined? (e.g. geology and hydrography) or should some be divided?</vt:lpstr>
      <vt:lpstr>What should be the balance in EMODnet between providing access to raw data and developing digital map layers derived from the raw data across seabasins?</vt:lpstr>
      <vt:lpstr>Should a common platform be set up to deliver products from both GMES and EMODnet?</vt:lpstr>
      <vt:lpstr>Should an internet portal similar to those for EMODnet be set up to provide access to fisheries data held by Member States,</vt:lpstr>
      <vt:lpstr>Should there be an obligation for research projects to include a provision ensuring the archiving and access to observations collected during the research project?</vt:lpstr>
      <vt:lpstr>Should the ‘push’ process whereby marine environment reports are delivered be progressively replaced by a ‘pull’ process?</vt:lpstr>
      <vt:lpstr>How could the governance of EMODnet and GMES evolve to better accommodate the need for long term sustainability?</vt:lpstr>
      <vt:lpstr>Is a regular process needed to evaluate the effectiveness of the observation and sampling strategy for each sea-basin?</vt:lpstr>
      <vt:lpstr>What mechanism could be envisaged to manage the evaluation and assessments needed to inform the Commission, Member States and Parliament on priorities for EU support? </vt:lpstr>
      <vt:lpstr>Should data provided by private companies for licensing purposes be made publicly available?</vt:lpstr>
      <vt:lpstr>Should licensed offshore private sector actors be obliged to contribute to wider monitoring of the sea where this is feasible?</vt:lpstr>
      <vt:lpstr>What public-private partnership models can maximise incentives for industry to share data and investments in data as well as benefits to all stakeholders?</vt:lpstr>
      <vt:lpstr>Next Steps</vt:lpstr>
      <vt:lpstr>PowerPoint Presentation</vt:lpstr>
    </vt:vector>
  </TitlesOfParts>
  <Company>European Commission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EMODnet: next steps</dc:title>
  <dc:creator>SHEPHERD Iain (MARE)</dc:creator>
  <cp:lastModifiedBy>SHEPHERD Iain (MARE)</cp:lastModifiedBy>
  <cp:revision>18</cp:revision>
  <dcterms:created xsi:type="dcterms:W3CDTF">2013-03-06T16:11:37Z</dcterms:created>
  <dcterms:modified xsi:type="dcterms:W3CDTF">2013-07-01T06:08:46Z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PublishingExpirationDate">
    <vt:lpwstr/>
  </property>
  <property fmtid="{D5CDD505-2E9C-101B-9397-08002B2CF9AE}" pid="3" name="PublishingStartDate">
    <vt:lpwstr/>
  </property>
</Properties>
</file>