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2" r:id="rId1"/>
  </p:sldMasterIdLst>
  <p:notesMasterIdLst>
    <p:notesMasterId r:id="rId23"/>
  </p:notesMasterIdLst>
  <p:handoutMasterIdLst>
    <p:handoutMasterId r:id="rId24"/>
  </p:handoutMasterIdLst>
  <p:sldIdLst>
    <p:sldId id="455" r:id="rId2"/>
    <p:sldId id="476" r:id="rId3"/>
    <p:sldId id="474" r:id="rId4"/>
    <p:sldId id="475" r:id="rId5"/>
    <p:sldId id="486" r:id="rId6"/>
    <p:sldId id="477" r:id="rId7"/>
    <p:sldId id="478" r:id="rId8"/>
    <p:sldId id="479" r:id="rId9"/>
    <p:sldId id="480" r:id="rId10"/>
    <p:sldId id="481" r:id="rId11"/>
    <p:sldId id="482" r:id="rId12"/>
    <p:sldId id="483" r:id="rId13"/>
    <p:sldId id="484" r:id="rId14"/>
    <p:sldId id="485" r:id="rId15"/>
    <p:sldId id="487" r:id="rId16"/>
    <p:sldId id="488" r:id="rId17"/>
    <p:sldId id="489" r:id="rId18"/>
    <p:sldId id="490" r:id="rId19"/>
    <p:sldId id="496" r:id="rId20"/>
    <p:sldId id="391" r:id="rId21"/>
    <p:sldId id="491" r:id="rId22"/>
  </p:sldIdLst>
  <p:sldSz cx="9144000" cy="6858000" type="screen4x3"/>
  <p:notesSz cx="6805613" cy="9944100"/>
  <p:defaultTextStyle>
    <a:defPPr>
      <a:defRPr lang="en-US"/>
    </a:defPPr>
    <a:lvl1pPr algn="l" rtl="0" fontAlgn="base">
      <a:spcBef>
        <a:spcPct val="0"/>
      </a:spcBef>
      <a:spcAft>
        <a:spcPct val="0"/>
      </a:spcAft>
      <a:defRPr sz="7600" b="1" kern="1200">
        <a:solidFill>
          <a:srgbClr val="FFD624"/>
        </a:solidFill>
        <a:latin typeface="Verdana" pitchFamily="34" charset="0"/>
        <a:ea typeface="ＭＳ Ｐゴシック" pitchFamily="34" charset="-128"/>
        <a:cs typeface="Arial" pitchFamily="34" charset="0"/>
      </a:defRPr>
    </a:lvl1pPr>
    <a:lvl2pPr marL="457156" algn="l" rtl="0" fontAlgn="base">
      <a:spcBef>
        <a:spcPct val="0"/>
      </a:spcBef>
      <a:spcAft>
        <a:spcPct val="0"/>
      </a:spcAft>
      <a:defRPr sz="7600" b="1" kern="1200">
        <a:solidFill>
          <a:srgbClr val="FFD624"/>
        </a:solidFill>
        <a:latin typeface="Verdana" pitchFamily="34" charset="0"/>
        <a:ea typeface="ＭＳ Ｐゴシック" pitchFamily="34" charset="-128"/>
        <a:cs typeface="Arial" pitchFamily="34" charset="0"/>
      </a:defRPr>
    </a:lvl2pPr>
    <a:lvl3pPr marL="914312" algn="l" rtl="0" fontAlgn="base">
      <a:spcBef>
        <a:spcPct val="0"/>
      </a:spcBef>
      <a:spcAft>
        <a:spcPct val="0"/>
      </a:spcAft>
      <a:defRPr sz="7600" b="1" kern="1200">
        <a:solidFill>
          <a:srgbClr val="FFD624"/>
        </a:solidFill>
        <a:latin typeface="Verdana" pitchFamily="34" charset="0"/>
        <a:ea typeface="ＭＳ Ｐゴシック" pitchFamily="34" charset="-128"/>
        <a:cs typeface="Arial" pitchFamily="34" charset="0"/>
      </a:defRPr>
    </a:lvl3pPr>
    <a:lvl4pPr marL="1371468" algn="l" rtl="0" fontAlgn="base">
      <a:spcBef>
        <a:spcPct val="0"/>
      </a:spcBef>
      <a:spcAft>
        <a:spcPct val="0"/>
      </a:spcAft>
      <a:defRPr sz="7600" b="1" kern="1200">
        <a:solidFill>
          <a:srgbClr val="FFD624"/>
        </a:solidFill>
        <a:latin typeface="Verdana" pitchFamily="34" charset="0"/>
        <a:ea typeface="ＭＳ Ｐゴシック" pitchFamily="34" charset="-128"/>
        <a:cs typeface="Arial" pitchFamily="34" charset="0"/>
      </a:defRPr>
    </a:lvl4pPr>
    <a:lvl5pPr marL="1828624" algn="l" rtl="0" fontAlgn="base">
      <a:spcBef>
        <a:spcPct val="0"/>
      </a:spcBef>
      <a:spcAft>
        <a:spcPct val="0"/>
      </a:spcAft>
      <a:defRPr sz="7600" b="1" kern="1200">
        <a:solidFill>
          <a:srgbClr val="FFD624"/>
        </a:solidFill>
        <a:latin typeface="Verdana" pitchFamily="34" charset="0"/>
        <a:ea typeface="ＭＳ Ｐゴシック" pitchFamily="34" charset="-128"/>
        <a:cs typeface="Arial" pitchFamily="34" charset="0"/>
      </a:defRPr>
    </a:lvl5pPr>
    <a:lvl6pPr marL="2285780" algn="l" defTabSz="914312" rtl="0" eaLnBrk="1" latinLnBrk="0" hangingPunct="1">
      <a:defRPr sz="7600" b="1" kern="1200">
        <a:solidFill>
          <a:srgbClr val="FFD624"/>
        </a:solidFill>
        <a:latin typeface="Verdana" pitchFamily="34" charset="0"/>
        <a:ea typeface="ＭＳ Ｐゴシック" pitchFamily="34" charset="-128"/>
        <a:cs typeface="Arial" pitchFamily="34" charset="0"/>
      </a:defRPr>
    </a:lvl6pPr>
    <a:lvl7pPr marL="2742936" algn="l" defTabSz="914312" rtl="0" eaLnBrk="1" latinLnBrk="0" hangingPunct="1">
      <a:defRPr sz="7600" b="1" kern="1200">
        <a:solidFill>
          <a:srgbClr val="FFD624"/>
        </a:solidFill>
        <a:latin typeface="Verdana" pitchFamily="34" charset="0"/>
        <a:ea typeface="ＭＳ Ｐゴシック" pitchFamily="34" charset="-128"/>
        <a:cs typeface="Arial" pitchFamily="34" charset="0"/>
      </a:defRPr>
    </a:lvl7pPr>
    <a:lvl8pPr marL="3200092" algn="l" defTabSz="914312" rtl="0" eaLnBrk="1" latinLnBrk="0" hangingPunct="1">
      <a:defRPr sz="7600" b="1" kern="1200">
        <a:solidFill>
          <a:srgbClr val="FFD624"/>
        </a:solidFill>
        <a:latin typeface="Verdana" pitchFamily="34" charset="0"/>
        <a:ea typeface="ＭＳ Ｐゴシック" pitchFamily="34" charset="-128"/>
        <a:cs typeface="Arial" pitchFamily="34" charset="0"/>
      </a:defRPr>
    </a:lvl8pPr>
    <a:lvl9pPr marL="3657249" algn="l" defTabSz="914312" rtl="0" eaLnBrk="1" latinLnBrk="0" hangingPunct="1">
      <a:defRPr sz="7600" b="1" kern="1200">
        <a:solidFill>
          <a:srgbClr val="FFD624"/>
        </a:solidFill>
        <a:latin typeface="Verdana" pitchFamily="34" charset="0"/>
        <a:ea typeface="ＭＳ Ｐゴシック" pitchFamily="34" charset="-128"/>
        <a:cs typeface="Arial" pitchFamily="34" charset="0"/>
      </a:defRPr>
    </a:lvl9pPr>
  </p:defaultTextStyle>
  <p:extLst>
    <p:ext uri="{521415D9-36F7-43E2-AB2F-B90AF26B5E84}">
      <p14:sectionLst xmlns:p14="http://schemas.microsoft.com/office/powerpoint/2010/main">
        <p14:section name="Default Section" id="{D36F80B3-A3FF-4FC5-8312-9E6B26312945}">
          <p14:sldIdLst>
            <p14:sldId id="455"/>
            <p14:sldId id="476"/>
            <p14:sldId id="474"/>
            <p14:sldId id="475"/>
            <p14:sldId id="486"/>
            <p14:sldId id="477"/>
            <p14:sldId id="478"/>
            <p14:sldId id="479"/>
            <p14:sldId id="480"/>
            <p14:sldId id="481"/>
            <p14:sldId id="482"/>
            <p14:sldId id="483"/>
            <p14:sldId id="484"/>
            <p14:sldId id="485"/>
            <p14:sldId id="487"/>
            <p14:sldId id="488"/>
            <p14:sldId id="489"/>
            <p14:sldId id="490"/>
            <p14:sldId id="496"/>
            <p14:sldId id="391"/>
            <p14:sldId id="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UD'HON Xavier (MARE)" initials="XP" lastIdx="6" clrIdx="0"/>
  <p:cmAuthor id="1" name="STRASSER Thomas (MARE)" initials="ST(" lastIdx="1" clrIdx="1"/>
  <p:cmAuthor id="2" name="STRASSER Thomas (MARE)" initials="S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389"/>
    <a:srgbClr val="6699FF"/>
    <a:srgbClr val="2D5EC1"/>
    <a:srgbClr val="FF3300"/>
    <a:srgbClr val="00EA6A"/>
    <a:srgbClr val="40E878"/>
    <a:srgbClr val="19D156"/>
    <a:srgbClr val="00DE64"/>
    <a:srgbClr val="3166CF"/>
    <a:srgbClr val="ED5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4" autoAdjust="0"/>
  </p:normalViewPr>
  <p:slideViewPr>
    <p:cSldViewPr snapToGrid="0">
      <p:cViewPr varScale="1">
        <p:scale>
          <a:sx n="84" d="100"/>
          <a:sy n="84" d="100"/>
        </p:scale>
        <p:origin x="1788" y="96"/>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4026" y="-108"/>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66" tIns="45784" rIns="91566" bIns="45784" numCol="1" anchor="t"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dirty="0"/>
          </a:p>
        </p:txBody>
      </p:sp>
      <p:sp>
        <p:nvSpPr>
          <p:cNvPr id="37891" name="Rectangle 3"/>
          <p:cNvSpPr>
            <a:spLocks noGrp="1" noChangeArrowheads="1"/>
          </p:cNvSpPr>
          <p:nvPr>
            <p:ph type="dt" sz="quarter" idx="1"/>
          </p:nvPr>
        </p:nvSpPr>
        <p:spPr bwMode="auto">
          <a:xfrm>
            <a:off x="3854184"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66" tIns="45784" rIns="91566" bIns="45784" numCol="1" anchor="t" anchorCtr="0" compatLnSpc="1">
            <a:prstTxWarp prst="textNoShape">
              <a:avLst/>
            </a:prstTxWarp>
          </a:bodyPr>
          <a:lstStyle>
            <a:lvl1pPr algn="r">
              <a:defRPr sz="1200" b="0">
                <a:solidFill>
                  <a:schemeClr val="tx1"/>
                </a:solidFill>
                <a:latin typeface="Arial" charset="0"/>
                <a:ea typeface="ＭＳ Ｐゴシック" charset="0"/>
                <a:cs typeface="+mn-cs"/>
              </a:defRPr>
            </a:lvl1pPr>
          </a:lstStyle>
          <a:p>
            <a:pPr>
              <a:defRPr/>
            </a:pPr>
            <a:endParaRPr lang="en-GB" dirty="0"/>
          </a:p>
        </p:txBody>
      </p:sp>
      <p:sp>
        <p:nvSpPr>
          <p:cNvPr id="37892" name="Rectangle 4"/>
          <p:cNvSpPr>
            <a:spLocks noGrp="1" noChangeArrowheads="1"/>
          </p:cNvSpPr>
          <p:nvPr>
            <p:ph type="ftr" sz="quarter" idx="2"/>
          </p:nvPr>
        </p:nvSpPr>
        <p:spPr bwMode="auto">
          <a:xfrm>
            <a:off x="0" y="9444750"/>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66" tIns="45784" rIns="91566" bIns="45784" numCol="1" anchor="b"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dirty="0"/>
          </a:p>
        </p:txBody>
      </p:sp>
      <p:sp>
        <p:nvSpPr>
          <p:cNvPr id="37893" name="Rectangle 5"/>
          <p:cNvSpPr>
            <a:spLocks noGrp="1" noChangeArrowheads="1"/>
          </p:cNvSpPr>
          <p:nvPr>
            <p:ph type="sldNum" sz="quarter" idx="3"/>
          </p:nvPr>
        </p:nvSpPr>
        <p:spPr bwMode="auto">
          <a:xfrm>
            <a:off x="3854184" y="9444750"/>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66" tIns="45784" rIns="91566" bIns="45784" numCol="1" anchor="b" anchorCtr="0" compatLnSpc="1">
            <a:prstTxWarp prst="textNoShape">
              <a:avLst/>
            </a:prstTxWarp>
          </a:bodyPr>
          <a:lstStyle>
            <a:lvl1pPr algn="r">
              <a:defRPr sz="1200" b="0">
                <a:solidFill>
                  <a:schemeClr val="tx1"/>
                </a:solidFill>
                <a:latin typeface="Arial" pitchFamily="34" charset="0"/>
                <a:ea typeface="MS PGothic" pitchFamily="34" charset="-128"/>
                <a:cs typeface="+mn-cs"/>
              </a:defRPr>
            </a:lvl1pPr>
          </a:lstStyle>
          <a:p>
            <a:pPr>
              <a:defRPr/>
            </a:pPr>
            <a:fld id="{E2FA0ED9-CF7A-46E5-96FB-C342BAD53F37}" type="slidenum">
              <a:rPr lang="en-US"/>
              <a:pPr>
                <a:defRPr/>
              </a:pPr>
              <a:t>‹#›</a:t>
            </a:fld>
            <a:endParaRPr lang="en-US" dirty="0"/>
          </a:p>
        </p:txBody>
      </p:sp>
    </p:spTree>
    <p:extLst>
      <p:ext uri="{BB962C8B-B14F-4D97-AF65-F5344CB8AC3E}">
        <p14:creationId xmlns:p14="http://schemas.microsoft.com/office/powerpoint/2010/main" val="22039952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66" tIns="45784" rIns="91566" bIns="45784" numCol="1" anchor="t"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dirty="0"/>
          </a:p>
        </p:txBody>
      </p:sp>
      <p:sp>
        <p:nvSpPr>
          <p:cNvPr id="36867" name="Rectangle 3"/>
          <p:cNvSpPr>
            <a:spLocks noGrp="1" noChangeArrowheads="1"/>
          </p:cNvSpPr>
          <p:nvPr>
            <p:ph type="dt" idx="1"/>
          </p:nvPr>
        </p:nvSpPr>
        <p:spPr bwMode="auto">
          <a:xfrm>
            <a:off x="3854184"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66" tIns="45784" rIns="91566" bIns="45784" numCol="1" anchor="t" anchorCtr="0" compatLnSpc="1">
            <a:prstTxWarp prst="textNoShape">
              <a:avLst/>
            </a:prstTxWarp>
          </a:bodyPr>
          <a:lstStyle>
            <a:lvl1pPr algn="r">
              <a:defRPr sz="1200" b="0">
                <a:solidFill>
                  <a:schemeClr val="tx1"/>
                </a:solidFill>
                <a:latin typeface="Arial" charset="0"/>
                <a:ea typeface="ＭＳ Ｐゴシック" charset="0"/>
                <a:cs typeface="+mn-cs"/>
              </a:defRPr>
            </a:lvl1pPr>
          </a:lstStyle>
          <a:p>
            <a:pPr>
              <a:defRPr/>
            </a:pPr>
            <a:endParaRPr lang="en-GB" dirty="0"/>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5" y="4723170"/>
            <a:ext cx="5445126"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66" tIns="45784" rIns="91566" bIns="457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50"/>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66" tIns="45784" rIns="91566" bIns="45784" numCol="1" anchor="b"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dirty="0"/>
          </a:p>
        </p:txBody>
      </p:sp>
      <p:sp>
        <p:nvSpPr>
          <p:cNvPr id="36871" name="Rectangle 7"/>
          <p:cNvSpPr>
            <a:spLocks noGrp="1" noChangeArrowheads="1"/>
          </p:cNvSpPr>
          <p:nvPr>
            <p:ph type="sldNum" sz="quarter" idx="5"/>
          </p:nvPr>
        </p:nvSpPr>
        <p:spPr bwMode="auto">
          <a:xfrm>
            <a:off x="3854184" y="9444750"/>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66" tIns="45784" rIns="91566" bIns="45784" numCol="1" anchor="b" anchorCtr="0" compatLnSpc="1">
            <a:prstTxWarp prst="textNoShape">
              <a:avLst/>
            </a:prstTxWarp>
          </a:bodyPr>
          <a:lstStyle>
            <a:lvl1pPr algn="r">
              <a:defRPr sz="1200" b="0">
                <a:solidFill>
                  <a:schemeClr val="tx1"/>
                </a:solidFill>
                <a:latin typeface="Arial" pitchFamily="34" charset="0"/>
                <a:ea typeface="MS PGothic" pitchFamily="34" charset="-128"/>
                <a:cs typeface="+mn-cs"/>
              </a:defRPr>
            </a:lvl1pPr>
          </a:lstStyle>
          <a:p>
            <a:pPr>
              <a:defRPr/>
            </a:pPr>
            <a:fld id="{6F7426AD-F365-4334-961F-8B2DDD081439}" type="slidenum">
              <a:rPr lang="en-US"/>
              <a:pPr>
                <a:defRPr/>
              </a:pPr>
              <a:t>‹#›</a:t>
            </a:fld>
            <a:endParaRPr lang="en-US" dirty="0"/>
          </a:p>
        </p:txBody>
      </p:sp>
    </p:spTree>
    <p:extLst>
      <p:ext uri="{BB962C8B-B14F-4D97-AF65-F5344CB8AC3E}">
        <p14:creationId xmlns:p14="http://schemas.microsoft.com/office/powerpoint/2010/main" val="176594422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1pPr>
    <a:lvl2pPr marL="457156"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312"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468"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624"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5780" algn="l" defTabSz="457156" rtl="0" eaLnBrk="1" latinLnBrk="0" hangingPunct="1">
      <a:defRPr sz="1200" kern="1200">
        <a:solidFill>
          <a:schemeClr val="tx1"/>
        </a:solidFill>
        <a:latin typeface="+mn-lt"/>
        <a:ea typeface="+mn-ea"/>
        <a:cs typeface="+mn-cs"/>
      </a:defRPr>
    </a:lvl6pPr>
    <a:lvl7pPr marL="2742936" algn="l" defTabSz="457156" rtl="0" eaLnBrk="1" latinLnBrk="0" hangingPunct="1">
      <a:defRPr sz="1200" kern="1200">
        <a:solidFill>
          <a:schemeClr val="tx1"/>
        </a:solidFill>
        <a:latin typeface="+mn-lt"/>
        <a:ea typeface="+mn-ea"/>
        <a:cs typeface="+mn-cs"/>
      </a:defRPr>
    </a:lvl7pPr>
    <a:lvl8pPr marL="3200092" algn="l" defTabSz="457156" rtl="0" eaLnBrk="1" latinLnBrk="0" hangingPunct="1">
      <a:defRPr sz="1200" kern="1200">
        <a:solidFill>
          <a:schemeClr val="tx1"/>
        </a:solidFill>
        <a:latin typeface="+mn-lt"/>
        <a:ea typeface="+mn-ea"/>
        <a:cs typeface="+mn-cs"/>
      </a:defRPr>
    </a:lvl8pPr>
    <a:lvl9pPr marL="3657249" algn="l" defTabSz="4571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1</a:t>
            </a:fld>
            <a:endParaRPr lang="en-US" dirty="0"/>
          </a:p>
        </p:txBody>
      </p:sp>
    </p:spTree>
    <p:extLst>
      <p:ext uri="{BB962C8B-B14F-4D97-AF65-F5344CB8AC3E}">
        <p14:creationId xmlns:p14="http://schemas.microsoft.com/office/powerpoint/2010/main" val="135042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34" charset="-128"/>
                <a:cs typeface="ＭＳ Ｐゴシック" charset="0"/>
              </a:rPr>
              <a:t>The following systems and interfaces (Blue/Red) are identified:</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DOMIBUS: AS4 gateway</a:t>
            </a:r>
            <a:endParaRPr lang="it-IT" sz="1200" kern="1200" dirty="0" smtClean="0">
              <a:solidFill>
                <a:schemeClr val="tx1"/>
              </a:solidFill>
              <a:effectLst/>
              <a:latin typeface="Arial" charset="0"/>
              <a:ea typeface="ＭＳ Ｐゴシック" pitchFamily="34" charset="-128"/>
              <a:cs typeface="ＭＳ Ｐゴシック" charset="0"/>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AS4 interface</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Backend plugin (BP): Connection with an </a:t>
            </a:r>
            <a:r>
              <a:rPr lang="en-GB" sz="1200" kern="1200" dirty="0" err="1" smtClean="0">
                <a:solidFill>
                  <a:schemeClr val="tx1"/>
                </a:solidFill>
                <a:effectLst/>
                <a:latin typeface="Arial" charset="0"/>
                <a:ea typeface="ＭＳ Ｐゴシック" pitchFamily="34" charset="-128"/>
                <a:cs typeface="+mn-cs"/>
              </a:rPr>
              <a:t>ActiveMQ</a:t>
            </a:r>
            <a:r>
              <a:rPr lang="en-GB" sz="1200" kern="1200" dirty="0" smtClean="0">
                <a:solidFill>
                  <a:schemeClr val="tx1"/>
                </a:solidFill>
                <a:effectLst/>
                <a:latin typeface="Arial" charset="0"/>
                <a:ea typeface="ＭＳ Ｐゴシック" pitchFamily="34" charset="-128"/>
                <a:cs typeface="+mn-cs"/>
              </a:rPr>
              <a:t> through JMS (shipped as part of DOMIBUS)</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Admin: Administrative interface (web)</a:t>
            </a:r>
            <a:endParaRPr lang="it-IT" sz="1200" kern="1200" dirty="0" smtClean="0">
              <a:solidFill>
                <a:schemeClr val="tx1"/>
              </a:solidFill>
              <a:effectLst/>
              <a:latin typeface="Arial" charset="0"/>
              <a:ea typeface="ＭＳ Ｐゴシック" pitchFamily="34" charset="-128"/>
              <a:cs typeface="+mn-cs"/>
            </a:endParaRPr>
          </a:p>
          <a:p>
            <a:pPr marL="171450" lvl="0" indent="-171450">
              <a:buFont typeface="Arial" panose="020B0604020202020204" pitchFamily="34" charset="0"/>
              <a:buChar char="•"/>
            </a:pPr>
            <a:r>
              <a:rPr lang="en-GB" sz="1200" kern="1200" dirty="0" err="1" smtClean="0">
                <a:solidFill>
                  <a:schemeClr val="tx1"/>
                </a:solidFill>
                <a:effectLst/>
                <a:latin typeface="Arial" charset="0"/>
                <a:ea typeface="ＭＳ Ｐゴシック" pitchFamily="34" charset="-128"/>
                <a:cs typeface="ＭＳ Ｐゴシック" charset="0"/>
              </a:rPr>
              <a:t>ActiveMQ</a:t>
            </a:r>
            <a:r>
              <a:rPr lang="en-GB" sz="1200" kern="1200" dirty="0" smtClean="0">
                <a:solidFill>
                  <a:schemeClr val="tx1"/>
                </a:solidFill>
                <a:effectLst/>
                <a:latin typeface="Arial" charset="0"/>
                <a:ea typeface="ＭＳ Ｐゴシック" pitchFamily="34" charset="-128"/>
                <a:cs typeface="ＭＳ Ｐゴシック" charset="0"/>
              </a:rPr>
              <a:t>: Message queue system interfacing DOMIBUS and the e-CODEX connector.</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e-CODEX connector: implements the required business logic for e-CODEX</a:t>
            </a:r>
            <a:endParaRPr lang="it-IT" sz="1200" kern="1200" dirty="0" smtClean="0">
              <a:solidFill>
                <a:schemeClr val="tx1"/>
              </a:solidFill>
              <a:effectLst/>
              <a:latin typeface="Arial" charset="0"/>
              <a:ea typeface="ＭＳ Ｐゴシック" pitchFamily="34" charset="-128"/>
              <a:cs typeface="ＭＳ Ｐゴシック" charset="0"/>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WS: Web service interface.</a:t>
            </a:r>
            <a:endParaRPr lang="it-IT" sz="1200" kern="1200" dirty="0" smtClean="0">
              <a:solidFill>
                <a:schemeClr val="tx1"/>
              </a:solidFill>
              <a:effectLst/>
              <a:latin typeface="Arial" charset="0"/>
              <a:ea typeface="ＭＳ Ｐゴシック" pitchFamily="34" charset="-128"/>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Message DB: message database deployed in a MySQL database</a:t>
            </a:r>
            <a:endParaRPr lang="it-IT" sz="1200" kern="1200" dirty="0" smtClean="0">
              <a:solidFill>
                <a:schemeClr val="tx1"/>
              </a:solidFill>
              <a:effectLst/>
              <a:latin typeface="Arial" charset="0"/>
              <a:ea typeface="ＭＳ Ｐゴシック" pitchFamily="34" charset="-128"/>
              <a:cs typeface="ＭＳ Ｐゴシック" charset="0"/>
            </a:endParaRPr>
          </a:p>
          <a:p>
            <a:pPr marL="171450" indent="-171450">
              <a:buFont typeface="Arial" panose="020B0604020202020204" pitchFamily="34" charset="0"/>
              <a:buChar char="•"/>
            </a:pPr>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15</a:t>
            </a:fld>
            <a:endParaRPr lang="en-US" dirty="0"/>
          </a:p>
        </p:txBody>
      </p:sp>
    </p:spTree>
    <p:extLst>
      <p:ext uri="{BB962C8B-B14F-4D97-AF65-F5344CB8AC3E}">
        <p14:creationId xmlns:p14="http://schemas.microsoft.com/office/powerpoint/2010/main" val="323163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34" charset="-128"/>
                <a:cs typeface="ＭＳ Ｐゴシック" charset="0"/>
              </a:rPr>
              <a:t>Findings:</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DOMIBUS implements the e-SENS AS4 profile for the communication between corners 2 and 3. It only implements the transport of the messages from one gateway to another. Business rules in the context of CISE should be implemented in a separate component (the connector).</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It is a beta version. Final release: End of 2015.</a:t>
            </a:r>
            <a:endParaRPr lang="it-IT" sz="1200" kern="1200" dirty="0" smtClean="0">
              <a:solidFill>
                <a:schemeClr val="tx1"/>
              </a:solidFill>
              <a:effectLst/>
              <a:latin typeface="Arial" charset="0"/>
              <a:ea typeface="ＭＳ Ｐゴシック" pitchFamily="34" charset="-128"/>
              <a:cs typeface="ＭＳ Ｐゴシック" charset="0"/>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It provides a basic admin web interface. </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Admin interface still needs to be improved for final release.</a:t>
            </a:r>
            <a:endParaRPr lang="it-IT" sz="1200" kern="1200" dirty="0" smtClean="0">
              <a:solidFill>
                <a:schemeClr val="tx1"/>
              </a:solidFill>
              <a:effectLst/>
              <a:latin typeface="Arial" charset="0"/>
              <a:ea typeface="ＭＳ Ｐゴシック" pitchFamily="34" charset="-128"/>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Message Exchange:</a:t>
            </a:r>
            <a:endParaRPr lang="it-IT" sz="1200" kern="1200" dirty="0" smtClean="0">
              <a:solidFill>
                <a:schemeClr val="tx1"/>
              </a:solidFill>
              <a:effectLst/>
              <a:latin typeface="Arial" charset="0"/>
              <a:ea typeface="ＭＳ Ｐゴシック" pitchFamily="34" charset="-128"/>
              <a:cs typeface="ＭＳ Ｐゴシック" charset="0"/>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It implements the one-way push mechanism, corresponding to the CISE Push Pattern. </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DOMIBUS does not ensure that the messages are delivered to corners 1 and 4.</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AS4 establishes a point-to-point communication. Multicast patterns are not supported.</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The other CISE patterns can be implemented using DOMIBUS and a connector, which should manage how DOMIBUS exchanges the messages.</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It implements retry mechanisms and non-repudiation receipts.</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It implements message compression.</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It implements security measures based on the WS-Security standard. (The security features were not tested)</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The management of the access rights is based on certificates, i.e., only the participant with the right certificate can read the messages.</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The messages can indicate under which agreement the data exchange is regulated.</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It is possible to define the CISE services in DOMIBUS. However, the orchestration of the services, service operations and the messages (e.g., request/response) should be managed from a connector.</a:t>
            </a:r>
            <a:endParaRPr lang="it-IT" sz="1200" kern="1200" dirty="0" smtClean="0">
              <a:solidFill>
                <a:schemeClr val="tx1"/>
              </a:solidFill>
              <a:effectLst/>
              <a:latin typeface="Arial" charset="0"/>
              <a:ea typeface="ＭＳ Ｐゴシック" pitchFamily="34" charset="-128"/>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Addressing of end entities:</a:t>
            </a:r>
            <a:endParaRPr lang="it-IT" sz="1200" kern="1200" dirty="0" smtClean="0">
              <a:solidFill>
                <a:schemeClr val="tx1"/>
              </a:solidFill>
              <a:effectLst/>
              <a:latin typeface="Arial" charset="0"/>
              <a:ea typeface="ＭＳ Ｐゴシック" pitchFamily="34" charset="-128"/>
              <a:cs typeface="ＭＳ Ｐゴシック" charset="0"/>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DOMIBUS is focused on the communication between corners 2 and 3. According to AS4, each DOMIBUS gateway is a party associated to an endpoint (physical IP address).</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DOMIBUS cannot address a specific message to a backend plugin. All the backend plugins might be asked about a message. Any backend plugin can retrieve a message even without notification or having rejected the notification.</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It is possible to create logic parties for corners 1 and 4, but DOMIBUS cannot ensure the delivery.</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The DOMIBUS configuration file contains all the possible parties in the network (trusted gateways). The list of parties must be shared among all the participants. </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Messages are only sent to (or accepted from) parties in the configuration file (access rights management).</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There is no established procedure for the distribution of configuration files.</a:t>
            </a:r>
            <a:endParaRPr lang="it-IT" sz="1200" kern="1200" dirty="0" smtClean="0">
              <a:solidFill>
                <a:schemeClr val="tx1"/>
              </a:solidFill>
              <a:effectLst/>
              <a:latin typeface="Arial" charset="0"/>
              <a:ea typeface="ＭＳ Ｐゴシック" pitchFamily="34" charset="-128"/>
              <a:cs typeface="+mn-cs"/>
            </a:endParaRPr>
          </a:p>
          <a:p>
            <a:pPr marL="628606" lvl="1"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mn-cs"/>
              </a:rPr>
              <a:t>Dynamic discovery of participants (e.g., by country, function or sea basin) is not supported and it is not a requirement for DOMIBUS. However, it is possible to group the participants by categories (logic parties) and address them all at the same time.</a:t>
            </a:r>
            <a:endParaRPr lang="it-IT" sz="1200" kern="1200" dirty="0" smtClean="0">
              <a:solidFill>
                <a:schemeClr val="tx1"/>
              </a:solidFill>
              <a:effectLst/>
              <a:latin typeface="Arial" charset="0"/>
              <a:ea typeface="ＭＳ Ｐゴシック" pitchFamily="34" charset="-128"/>
              <a:cs typeface="+mn-cs"/>
            </a:endParaRPr>
          </a:p>
          <a:p>
            <a:pPr marL="17145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The integration with SMP/SML is not tested by the DOMIBUS developers. </a:t>
            </a:r>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16</a:t>
            </a:fld>
            <a:endParaRPr lang="en-US" dirty="0"/>
          </a:p>
        </p:txBody>
      </p:sp>
    </p:spTree>
    <p:extLst>
      <p:ext uri="{BB962C8B-B14F-4D97-AF65-F5344CB8AC3E}">
        <p14:creationId xmlns:p14="http://schemas.microsoft.com/office/powerpoint/2010/main" val="158033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18</a:t>
            </a:fld>
            <a:endParaRPr lang="en-US" dirty="0"/>
          </a:p>
        </p:txBody>
      </p:sp>
    </p:spTree>
    <p:extLst>
      <p:ext uri="{BB962C8B-B14F-4D97-AF65-F5344CB8AC3E}">
        <p14:creationId xmlns:p14="http://schemas.microsoft.com/office/powerpoint/2010/main" val="155022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19</a:t>
            </a:fld>
            <a:endParaRPr lang="en-US" dirty="0"/>
          </a:p>
        </p:txBody>
      </p:sp>
    </p:spTree>
    <p:extLst>
      <p:ext uri="{BB962C8B-B14F-4D97-AF65-F5344CB8AC3E}">
        <p14:creationId xmlns:p14="http://schemas.microsoft.com/office/powerpoint/2010/main" val="600352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1D6A86C-7C96-0641-B25B-E96FD211E4BA}" type="slidenum">
              <a:rPr lang="ca-ES" smtClean="0">
                <a:solidFill>
                  <a:prstClr val="black"/>
                </a:solidFill>
              </a:rPr>
              <a:pPr/>
              <a:t>20</a:t>
            </a:fld>
            <a:endParaRPr lang="ca-ES" dirty="0">
              <a:solidFill>
                <a:prstClr val="black"/>
              </a:solidFill>
            </a:endParaRPr>
          </a:p>
        </p:txBody>
      </p:sp>
    </p:spTree>
    <p:extLst>
      <p:ext uri="{BB962C8B-B14F-4D97-AF65-F5344CB8AC3E}">
        <p14:creationId xmlns:p14="http://schemas.microsoft.com/office/powerpoint/2010/main" val="2752208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34" charset="-128"/>
                <a:cs typeface="ＭＳ Ｐゴシック" charset="0"/>
              </a:rPr>
              <a:t>At present, the specifications of the solution patterns and the architectural building blocks are maintained by the e-SENS project and the CEF programme (DIGIT, European Commission). The CEF programme and DG Connect (European Commission) will become the full owners of the results of e-SENS from mid-2016. </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The CEF programme has established a governance process for the CEF specifications and the CEF software implementations (including DOMIBUS).</a:t>
            </a:r>
            <a:endParaRPr lang="it-IT" sz="1200" kern="1200" dirty="0" smtClean="0">
              <a:solidFill>
                <a:schemeClr val="tx1"/>
              </a:solidFill>
              <a:effectLst/>
              <a:latin typeface="Arial" charset="0"/>
              <a:ea typeface="ＭＳ Ｐゴシック" pitchFamily="34" charset="-128"/>
              <a:cs typeface="ＭＳ Ｐゴシック" charset="0"/>
            </a:endParaRPr>
          </a:p>
          <a:p>
            <a:endParaRPr lang="en-GB" sz="1200" kern="1200" dirty="0" smtClean="0">
              <a:solidFill>
                <a:schemeClr val="tx1"/>
              </a:solidFill>
              <a:effectLst/>
              <a:latin typeface="Arial" charset="0"/>
              <a:ea typeface="ＭＳ Ｐゴシック" pitchFamily="34" charset="-128"/>
              <a:cs typeface="ＭＳ Ｐゴシック" charset="0"/>
            </a:endParaRPr>
          </a:p>
          <a:p>
            <a:endParaRPr lang="en-GB"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A member of the CEF team confirmed that if CISE decides to use the e-SENS specifications or the e-SENS implementations (at present only DOMIBUS is available), CEF will ensure the maintenance. It means that any bug discovered will be fixed in one of the quarterly releases planned. Important problems could be also fixed in nightly releases. </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Requests for new features from CISE will be addressed to the management board defined by the CEF governance (see Figure 7: The CEF governance). </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Findings:</a:t>
            </a:r>
            <a:endParaRPr lang="it-IT" sz="1200" kern="1200" dirty="0" smtClean="0">
              <a:solidFill>
                <a:schemeClr val="tx1"/>
              </a:solidFill>
              <a:effectLst/>
              <a:latin typeface="Arial" charset="0"/>
              <a:ea typeface="ＭＳ Ｐゴシック" pitchFamily="34" charset="-128"/>
              <a:cs typeface="ＭＳ Ｐゴシック" charset="0"/>
            </a:endParaRPr>
          </a:p>
          <a:p>
            <a:pPr lvl="0"/>
            <a:r>
              <a:rPr lang="en-GB" sz="1200" kern="1200" dirty="0" smtClean="0">
                <a:solidFill>
                  <a:schemeClr val="tx1"/>
                </a:solidFill>
                <a:effectLst/>
                <a:latin typeface="Arial" charset="0"/>
                <a:ea typeface="ＭＳ Ｐゴシック" pitchFamily="34" charset="-128"/>
                <a:cs typeface="ＭＳ Ｐゴシック" charset="0"/>
              </a:rPr>
              <a:t>The CEF components could fit the EUCISE2020 needs. </a:t>
            </a:r>
            <a:endParaRPr lang="it-IT" sz="1200" kern="1200" dirty="0" smtClean="0">
              <a:solidFill>
                <a:schemeClr val="tx1"/>
              </a:solidFill>
              <a:effectLst/>
              <a:latin typeface="Arial" charset="0"/>
              <a:ea typeface="ＭＳ Ｐゴシック" pitchFamily="34" charset="-128"/>
              <a:cs typeface="ＭＳ Ｐゴシック" charset="0"/>
            </a:endParaRPr>
          </a:p>
          <a:p>
            <a:pPr lvl="0"/>
            <a:r>
              <a:rPr lang="en-GB" sz="1200" kern="1200" dirty="0" smtClean="0">
                <a:solidFill>
                  <a:schemeClr val="tx1"/>
                </a:solidFill>
                <a:effectLst/>
                <a:latin typeface="Arial" charset="0"/>
                <a:ea typeface="ＭＳ Ｐゴシック" pitchFamily="34" charset="-128"/>
                <a:cs typeface="ＭＳ Ｐゴシック" charset="0"/>
              </a:rPr>
              <a:t>The CISE project should directly contact DG CONNECT to confirm the support provided on the building blocks specifications and implementations.</a:t>
            </a:r>
            <a:endParaRPr lang="it-IT" sz="1200" kern="1200" dirty="0" smtClean="0">
              <a:solidFill>
                <a:schemeClr val="tx1"/>
              </a:solidFill>
              <a:effectLst/>
              <a:latin typeface="Arial" charset="0"/>
              <a:ea typeface="ＭＳ Ｐゴシック" pitchFamily="34" charset="-128"/>
              <a:cs typeface="ＭＳ Ｐゴシック" charset="0"/>
            </a:endParaRPr>
          </a:p>
          <a:p>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21</a:t>
            </a:fld>
            <a:endParaRPr lang="en-US" dirty="0"/>
          </a:p>
        </p:txBody>
      </p:sp>
    </p:spTree>
    <p:extLst>
      <p:ext uri="{BB962C8B-B14F-4D97-AF65-F5344CB8AC3E}">
        <p14:creationId xmlns:p14="http://schemas.microsoft.com/office/powerpoint/2010/main" val="341409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34" charset="-128"/>
                <a:cs typeface="ＭＳ Ｐゴシック" charset="0"/>
              </a:rPr>
              <a:t>e-SENS covers four main solution patterns (another part called “Trust” was also briefly discussed during the workshop): </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e-Delivery</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e-Document</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e-ID</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e-Signature</a:t>
            </a:r>
            <a:endParaRPr lang="it-IT" sz="1200" kern="1200" dirty="0" smtClean="0">
              <a:solidFill>
                <a:schemeClr val="tx1"/>
              </a:solidFill>
              <a:effectLst/>
              <a:latin typeface="Arial" charset="0"/>
              <a:ea typeface="ＭＳ Ｐゴシック" pitchFamily="34" charset="-128"/>
              <a:cs typeface="ＭＳ Ｐゴシック" charset="0"/>
            </a:endParaRPr>
          </a:p>
          <a:p>
            <a:endParaRPr lang="fr-FR" dirty="0" smtClean="0"/>
          </a:p>
          <a:p>
            <a:r>
              <a:rPr lang="fr-FR" baseline="0" dirty="0" err="1" smtClean="0"/>
              <a:t>Benefits</a:t>
            </a:r>
            <a:r>
              <a:rPr lang="fr-FR" baseline="0" dirty="0" smtClean="0"/>
              <a:t> of </a:t>
            </a:r>
            <a:r>
              <a:rPr lang="fr-FR" baseline="0" dirty="0" err="1" smtClean="0"/>
              <a:t>using</a:t>
            </a:r>
            <a:r>
              <a:rPr lang="fr-FR" baseline="0" dirty="0" smtClean="0"/>
              <a:t> </a:t>
            </a:r>
            <a:r>
              <a:rPr lang="fr-FR" baseline="0" dirty="0" err="1" smtClean="0"/>
              <a:t>eSens</a:t>
            </a:r>
            <a:r>
              <a:rPr lang="fr-FR" baseline="0" dirty="0" smtClean="0"/>
              <a:t>:</a:t>
            </a:r>
          </a:p>
          <a:p>
            <a:pPr marL="171450" indent="-171450">
              <a:buFontTx/>
              <a:buChar char="-"/>
            </a:pPr>
            <a:r>
              <a:rPr lang="fr-FR" baseline="0" dirty="0" smtClean="0"/>
              <a:t>To </a:t>
            </a:r>
            <a:r>
              <a:rPr lang="fr-FR" baseline="0" dirty="0" err="1" smtClean="0"/>
              <a:t>reduce</a:t>
            </a:r>
            <a:r>
              <a:rPr lang="fr-FR" baseline="0" dirty="0" smtClean="0"/>
              <a:t> the </a:t>
            </a:r>
            <a:r>
              <a:rPr lang="fr-FR" baseline="0" dirty="0" err="1" smtClean="0"/>
              <a:t>risk</a:t>
            </a:r>
            <a:r>
              <a:rPr lang="fr-FR" baseline="0" dirty="0" smtClean="0"/>
              <a:t> and speed up the </a:t>
            </a:r>
            <a:r>
              <a:rPr lang="fr-FR" baseline="0" dirty="0" err="1" smtClean="0"/>
              <a:t>developments</a:t>
            </a:r>
            <a:endParaRPr lang="fr-FR" baseline="0" dirty="0" smtClean="0"/>
          </a:p>
          <a:p>
            <a:pPr marL="171450" indent="-171450">
              <a:buFontTx/>
              <a:buChar char="-"/>
            </a:pPr>
            <a:r>
              <a:rPr lang="fr-FR" baseline="0" dirty="0" smtClean="0"/>
              <a:t>To </a:t>
            </a:r>
            <a:r>
              <a:rPr lang="fr-FR" baseline="0" dirty="0" err="1" smtClean="0"/>
              <a:t>benefit</a:t>
            </a:r>
            <a:r>
              <a:rPr lang="fr-FR" baseline="0" dirty="0" smtClean="0"/>
              <a:t> </a:t>
            </a:r>
            <a:r>
              <a:rPr lang="fr-FR" baseline="0" dirty="0" err="1" smtClean="0"/>
              <a:t>from</a:t>
            </a:r>
            <a:r>
              <a:rPr lang="fr-FR" baseline="0" dirty="0" smtClean="0"/>
              <a:t> the </a:t>
            </a:r>
            <a:r>
              <a:rPr lang="fr-FR" baseline="0" dirty="0" err="1" smtClean="0"/>
              <a:t>experience</a:t>
            </a:r>
            <a:r>
              <a:rPr lang="fr-FR" baseline="0" dirty="0" smtClean="0"/>
              <a:t> </a:t>
            </a:r>
            <a:r>
              <a:rPr lang="fr-FR" baseline="0" dirty="0" err="1" smtClean="0"/>
              <a:t>from</a:t>
            </a:r>
            <a:r>
              <a:rPr lang="fr-FR" baseline="0" dirty="0" smtClean="0"/>
              <a:t> </a:t>
            </a:r>
            <a:r>
              <a:rPr lang="fr-FR" baseline="0" dirty="0" err="1" smtClean="0"/>
              <a:t>another</a:t>
            </a:r>
            <a:r>
              <a:rPr lang="fr-FR" baseline="0" dirty="0" smtClean="0"/>
              <a:t> large </a:t>
            </a:r>
            <a:r>
              <a:rPr lang="fr-FR" baseline="0" dirty="0" err="1" smtClean="0"/>
              <a:t>scale</a:t>
            </a:r>
            <a:r>
              <a:rPr lang="fr-FR" baseline="0" dirty="0" smtClean="0"/>
              <a:t> </a:t>
            </a:r>
            <a:r>
              <a:rPr lang="fr-FR" baseline="0" dirty="0" err="1" smtClean="0"/>
              <a:t>project</a:t>
            </a:r>
            <a:endParaRPr lang="fr-FR" baseline="0" dirty="0" smtClean="0"/>
          </a:p>
          <a:p>
            <a:pPr marL="171450" indent="-171450">
              <a:buFontTx/>
              <a:buChar char="-"/>
            </a:pPr>
            <a:r>
              <a:rPr lang="fr-FR" baseline="0" dirty="0" smtClean="0"/>
              <a:t>To show </a:t>
            </a:r>
            <a:r>
              <a:rPr lang="fr-FR" baseline="0" dirty="0" err="1" smtClean="0"/>
              <a:t>coherence</a:t>
            </a:r>
            <a:r>
              <a:rPr lang="fr-FR" baseline="0" dirty="0" smtClean="0"/>
              <a:t> </a:t>
            </a:r>
            <a:r>
              <a:rPr lang="fr-FR" baseline="0" dirty="0" err="1" smtClean="0"/>
              <a:t>between</a:t>
            </a:r>
            <a:r>
              <a:rPr lang="fr-FR" baseline="0" dirty="0" smtClean="0"/>
              <a:t> </a:t>
            </a:r>
            <a:r>
              <a:rPr lang="fr-FR" baseline="0" dirty="0" err="1" smtClean="0"/>
              <a:t>projects</a:t>
            </a:r>
            <a:r>
              <a:rPr lang="fr-FR" baseline="0" dirty="0" smtClean="0"/>
              <a:t>…</a:t>
            </a:r>
          </a:p>
          <a:p>
            <a:pPr marL="171450" indent="-171450">
              <a:buFontTx/>
              <a:buChar char="-"/>
            </a:pPr>
            <a:r>
              <a:rPr lang="fr-FR" baseline="0" dirty="0" smtClean="0"/>
              <a:t>To </a:t>
            </a:r>
            <a:r>
              <a:rPr lang="fr-FR" baseline="0" dirty="0" err="1" smtClean="0"/>
              <a:t>benefit</a:t>
            </a:r>
            <a:r>
              <a:rPr lang="fr-FR" baseline="0" dirty="0" smtClean="0"/>
              <a:t> </a:t>
            </a:r>
            <a:r>
              <a:rPr lang="fr-FR" baseline="0" dirty="0" err="1" smtClean="0"/>
              <a:t>from</a:t>
            </a:r>
            <a:r>
              <a:rPr lang="fr-FR" baseline="0" dirty="0" smtClean="0"/>
              <a:t> the support </a:t>
            </a:r>
          </a:p>
          <a:p>
            <a:pPr marL="171450" indent="-171450">
              <a:buFontTx/>
              <a:buChar char="-"/>
            </a:pPr>
            <a:r>
              <a:rPr lang="fr-FR" baseline="0" dirty="0" smtClean="0"/>
              <a:t>To </a:t>
            </a:r>
            <a:r>
              <a:rPr lang="fr-FR" baseline="0" dirty="0" err="1" smtClean="0"/>
              <a:t>benefit</a:t>
            </a:r>
            <a:r>
              <a:rPr lang="fr-FR" baseline="0" dirty="0" smtClean="0"/>
              <a:t> </a:t>
            </a:r>
            <a:r>
              <a:rPr lang="fr-FR" baseline="0" dirty="0" err="1" smtClean="0"/>
              <a:t>from</a:t>
            </a:r>
            <a:r>
              <a:rPr lang="fr-FR" baseline="0" dirty="0" smtClean="0"/>
              <a:t> the </a:t>
            </a:r>
            <a:r>
              <a:rPr lang="fr-FR" baseline="0" dirty="0" err="1" smtClean="0"/>
              <a:t>financing</a:t>
            </a:r>
            <a:r>
              <a:rPr lang="fr-FR" baseline="0" dirty="0" smtClean="0"/>
              <a:t> </a:t>
            </a:r>
            <a:r>
              <a:rPr lang="fr-FR" baseline="0" dirty="0" err="1" smtClean="0"/>
              <a:t>from</a:t>
            </a:r>
            <a:r>
              <a:rPr lang="fr-FR" baseline="0" dirty="0" smtClean="0"/>
              <a:t> the CEF program</a:t>
            </a:r>
          </a:p>
          <a:p>
            <a:pPr marL="171450" indent="-171450">
              <a:buFontTx/>
              <a:buChar char="-"/>
            </a:pPr>
            <a:r>
              <a:rPr lang="fr-FR" baseline="0" dirty="0" smtClean="0"/>
              <a:t>…</a:t>
            </a:r>
            <a:endParaRPr lang="it-IT" dirty="0" smtClean="0"/>
          </a:p>
          <a:p>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2</a:t>
            </a:fld>
            <a:endParaRPr lang="en-US" dirty="0"/>
          </a:p>
        </p:txBody>
      </p:sp>
    </p:spTree>
    <p:extLst>
      <p:ext uri="{BB962C8B-B14F-4D97-AF65-F5344CB8AC3E}">
        <p14:creationId xmlns:p14="http://schemas.microsoft.com/office/powerpoint/2010/main" val="424752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pitchFamily="34" charset="-128"/>
                <a:cs typeface="ＭＳ Ｐゴシック" charset="0"/>
              </a:rPr>
              <a:t>The specification of the architectural building blocks (and the software implementing them) resulting from e-SENS will be managed, maintained and promoted by the Connecting Europe Facility (CEF) programme (from DG CONNECT and DIGIT). At the same time, the building blocks identified by CEF will be piloted by e-SENS. As a result of this cooperation, CEF will provide a set of production-ready building blocks including out-of-the-box tools and services.</a:t>
            </a:r>
            <a:endParaRPr lang="it-IT" sz="1200" kern="1200" dirty="0" smtClean="0">
              <a:solidFill>
                <a:schemeClr val="tx1"/>
              </a:solidFill>
              <a:effectLst/>
              <a:latin typeface="Arial" charset="0"/>
              <a:ea typeface="ＭＳ Ｐゴシック" pitchFamily="34" charset="-128"/>
              <a:cs typeface="ＭＳ Ｐゴシック" charset="0"/>
            </a:endParaRPr>
          </a:p>
          <a:p>
            <a:endParaRPr lang="fr-FR" dirty="0" smtClean="0"/>
          </a:p>
          <a:p>
            <a:r>
              <a:rPr lang="it-IT" sz="1200" b="0" i="0" kern="1200" dirty="0" smtClean="0">
                <a:solidFill>
                  <a:schemeClr val="tx1"/>
                </a:solidFill>
                <a:effectLst/>
                <a:latin typeface="Arial" charset="0"/>
                <a:ea typeface="ＭＳ Ｐゴシック" pitchFamily="34" charset="-128"/>
                <a:cs typeface="ＭＳ Ｐゴシック" charset="0"/>
              </a:rPr>
              <a:t> PEPPOL - Pan-</a:t>
            </a:r>
            <a:r>
              <a:rPr lang="it-IT" sz="1200" b="0" i="0" kern="1200" dirty="0" err="1" smtClean="0">
                <a:solidFill>
                  <a:schemeClr val="tx1"/>
                </a:solidFill>
                <a:effectLst/>
                <a:latin typeface="Arial" charset="0"/>
                <a:ea typeface="ＭＳ Ｐゴシック" pitchFamily="34" charset="-128"/>
                <a:cs typeface="ＭＳ Ｐゴシック" charset="0"/>
              </a:rPr>
              <a:t>European</a:t>
            </a:r>
            <a:r>
              <a:rPr lang="it-IT" sz="1200" b="0" i="0" kern="1200" dirty="0" smtClean="0">
                <a:solidFill>
                  <a:schemeClr val="tx1"/>
                </a:solidFill>
                <a:effectLst/>
                <a:latin typeface="Arial" charset="0"/>
                <a:ea typeface="ＭＳ Ｐゴシック" pitchFamily="34" charset="-128"/>
                <a:cs typeface="ＭＳ Ｐゴシック" charset="0"/>
              </a:rPr>
              <a:t> Public </a:t>
            </a:r>
            <a:r>
              <a:rPr lang="it-IT" sz="1200" b="0" i="0" kern="1200" dirty="0" err="1" smtClean="0">
                <a:solidFill>
                  <a:schemeClr val="tx1"/>
                </a:solidFill>
                <a:effectLst/>
                <a:latin typeface="Arial" charset="0"/>
                <a:ea typeface="ＭＳ Ｐゴシック" pitchFamily="34" charset="-128"/>
                <a:cs typeface="ＭＳ Ｐゴシック" charset="0"/>
              </a:rPr>
              <a:t>Procurement</a:t>
            </a:r>
            <a:r>
              <a:rPr lang="it-IT" sz="1200" b="0" i="0" kern="1200" dirty="0" smtClean="0">
                <a:solidFill>
                  <a:schemeClr val="tx1"/>
                </a:solidFill>
                <a:effectLst/>
                <a:latin typeface="Arial" charset="0"/>
                <a:ea typeface="ＭＳ Ｐゴシック" pitchFamily="34" charset="-128"/>
                <a:cs typeface="ＭＳ Ｐゴシック" charset="0"/>
              </a:rPr>
              <a:t> Online</a:t>
            </a:r>
          </a:p>
          <a:p>
            <a:r>
              <a:rPr lang="it-IT" sz="1200" b="0" i="0" kern="1200" dirty="0" smtClean="0">
                <a:solidFill>
                  <a:schemeClr val="tx1"/>
                </a:solidFill>
                <a:effectLst/>
                <a:latin typeface="Arial" charset="0"/>
                <a:ea typeface="ＭＳ Ｐゴシック" pitchFamily="34" charset="-128"/>
                <a:cs typeface="ＭＳ Ｐゴシック" charset="0"/>
              </a:rPr>
              <a:t> SPOCS - Simple </a:t>
            </a:r>
            <a:r>
              <a:rPr lang="it-IT" sz="1200" b="0" i="0" kern="1200" dirty="0" err="1" smtClean="0">
                <a:solidFill>
                  <a:schemeClr val="tx1"/>
                </a:solidFill>
                <a:effectLst/>
                <a:latin typeface="Arial" charset="0"/>
                <a:ea typeface="ＭＳ Ｐゴシック" pitchFamily="34" charset="-128"/>
                <a:cs typeface="ＭＳ Ｐゴシック" charset="0"/>
              </a:rPr>
              <a:t>Procedures</a:t>
            </a:r>
            <a:r>
              <a:rPr lang="it-IT" sz="1200" b="0" i="0" kern="1200" dirty="0" smtClean="0">
                <a:solidFill>
                  <a:schemeClr val="tx1"/>
                </a:solidFill>
                <a:effectLst/>
                <a:latin typeface="Arial" charset="0"/>
                <a:ea typeface="ＭＳ Ｐゴシック" pitchFamily="34" charset="-128"/>
                <a:cs typeface="ＭＳ Ｐゴシック" charset="0"/>
              </a:rPr>
              <a:t> Online for Cross- </a:t>
            </a:r>
            <a:r>
              <a:rPr lang="it-IT" sz="1200" b="0" i="0" kern="1200" dirty="0" err="1" smtClean="0">
                <a:solidFill>
                  <a:schemeClr val="tx1"/>
                </a:solidFill>
                <a:effectLst/>
                <a:latin typeface="Arial" charset="0"/>
                <a:ea typeface="ＭＳ Ｐゴシック" pitchFamily="34" charset="-128"/>
                <a:cs typeface="ＭＳ Ｐゴシック" charset="0"/>
              </a:rPr>
              <a:t>Border</a:t>
            </a:r>
            <a:r>
              <a:rPr lang="it-IT" sz="1200" b="0" i="0" kern="1200" dirty="0" smtClean="0">
                <a:solidFill>
                  <a:schemeClr val="tx1"/>
                </a:solidFill>
                <a:effectLst/>
                <a:latin typeface="Arial" charset="0"/>
                <a:ea typeface="ＭＳ Ｐゴシック" pitchFamily="34" charset="-128"/>
                <a:cs typeface="ＭＳ Ｐゴシック" charset="0"/>
              </a:rPr>
              <a:t> Services</a:t>
            </a:r>
          </a:p>
          <a:p>
            <a:r>
              <a:rPr lang="it-IT" sz="1200" b="0" i="0" kern="1200" dirty="0" smtClean="0">
                <a:solidFill>
                  <a:schemeClr val="tx1"/>
                </a:solidFill>
                <a:effectLst/>
                <a:latin typeface="Arial" charset="0"/>
                <a:ea typeface="ＭＳ Ｐゴシック" pitchFamily="34" charset="-128"/>
                <a:cs typeface="ＭＳ Ｐゴシック" charset="0"/>
              </a:rPr>
              <a:t> STORK - </a:t>
            </a:r>
            <a:r>
              <a:rPr lang="it-IT" sz="1200" b="0" i="0" kern="1200" dirty="0" err="1" smtClean="0">
                <a:solidFill>
                  <a:schemeClr val="tx1"/>
                </a:solidFill>
                <a:effectLst/>
                <a:latin typeface="Arial" charset="0"/>
                <a:ea typeface="ＭＳ Ｐゴシック" pitchFamily="34" charset="-128"/>
                <a:cs typeface="ＭＳ Ｐゴシック" charset="0"/>
              </a:rPr>
              <a:t>Secure</a:t>
            </a:r>
            <a:r>
              <a:rPr lang="it-IT" sz="1200" b="0" i="0" kern="1200" dirty="0" smtClean="0">
                <a:solidFill>
                  <a:schemeClr val="tx1"/>
                </a:solidFill>
                <a:effectLst/>
                <a:latin typeface="Arial" charset="0"/>
                <a:ea typeface="ＭＳ Ｐゴシック" pitchFamily="34" charset="-128"/>
                <a:cs typeface="ＭＳ Ｐゴシック" charset="0"/>
              </a:rPr>
              <a:t> </a:t>
            </a:r>
            <a:r>
              <a:rPr lang="it-IT" sz="1200" b="0" i="0" kern="1200" dirty="0" err="1" smtClean="0">
                <a:solidFill>
                  <a:schemeClr val="tx1"/>
                </a:solidFill>
                <a:effectLst/>
                <a:latin typeface="Arial" charset="0"/>
                <a:ea typeface="ＭＳ Ｐゴシック" pitchFamily="34" charset="-128"/>
                <a:cs typeface="ＭＳ Ｐゴシック" charset="0"/>
              </a:rPr>
              <a:t>idenTity</a:t>
            </a:r>
            <a:r>
              <a:rPr lang="it-IT" sz="1200" b="0" i="0" kern="1200" dirty="0" smtClean="0">
                <a:solidFill>
                  <a:schemeClr val="tx1"/>
                </a:solidFill>
                <a:effectLst/>
                <a:latin typeface="Arial" charset="0"/>
                <a:ea typeface="ＭＳ Ｐゴシック" pitchFamily="34" charset="-128"/>
                <a:cs typeface="ＭＳ Ｐゴシック" charset="0"/>
              </a:rPr>
              <a:t> </a:t>
            </a:r>
            <a:r>
              <a:rPr lang="it-IT" sz="1200" b="0" i="0" kern="1200" dirty="0" err="1" smtClean="0">
                <a:solidFill>
                  <a:schemeClr val="tx1"/>
                </a:solidFill>
                <a:effectLst/>
                <a:latin typeface="Arial" charset="0"/>
                <a:ea typeface="ＭＳ Ｐゴシック" pitchFamily="34" charset="-128"/>
                <a:cs typeface="ＭＳ Ｐゴシック" charset="0"/>
              </a:rPr>
              <a:t>acrOss</a:t>
            </a:r>
            <a:r>
              <a:rPr lang="it-IT" sz="1200" b="0" i="0" kern="1200" dirty="0" smtClean="0">
                <a:solidFill>
                  <a:schemeClr val="tx1"/>
                </a:solidFill>
                <a:effectLst/>
                <a:latin typeface="Arial" charset="0"/>
                <a:ea typeface="ＭＳ Ｐゴシック" pitchFamily="34" charset="-128"/>
                <a:cs typeface="ＭＳ Ｐゴシック" charset="0"/>
              </a:rPr>
              <a:t> </a:t>
            </a:r>
            <a:r>
              <a:rPr lang="it-IT" sz="1200" b="0" i="0" kern="1200" dirty="0" err="1" smtClean="0">
                <a:solidFill>
                  <a:schemeClr val="tx1"/>
                </a:solidFill>
                <a:effectLst/>
                <a:latin typeface="Arial" charset="0"/>
                <a:ea typeface="ＭＳ Ｐゴシック" pitchFamily="34" charset="-128"/>
                <a:cs typeface="ＭＳ Ｐゴシック" charset="0"/>
              </a:rPr>
              <a:t>boRders</a:t>
            </a:r>
            <a:r>
              <a:rPr lang="it-IT" sz="1200" b="0" i="0" kern="1200" dirty="0" smtClean="0">
                <a:solidFill>
                  <a:schemeClr val="tx1"/>
                </a:solidFill>
                <a:effectLst/>
                <a:latin typeface="Arial" charset="0"/>
                <a:ea typeface="ＭＳ Ｐゴシック" pitchFamily="34" charset="-128"/>
                <a:cs typeface="ＭＳ Ｐゴシック" charset="0"/>
              </a:rPr>
              <a:t> </a:t>
            </a:r>
            <a:r>
              <a:rPr lang="it-IT" sz="1200" b="0" i="0" kern="1200" dirty="0" err="1" smtClean="0">
                <a:solidFill>
                  <a:schemeClr val="tx1"/>
                </a:solidFill>
                <a:effectLst/>
                <a:latin typeface="Arial" charset="0"/>
                <a:ea typeface="ＭＳ Ｐゴシック" pitchFamily="34" charset="-128"/>
                <a:cs typeface="ＭＳ Ｐゴシック" charset="0"/>
              </a:rPr>
              <a:t>linKed</a:t>
            </a:r>
            <a:endParaRPr lang="it-IT" sz="1200" b="0" i="0" kern="1200" dirty="0" smtClean="0">
              <a:solidFill>
                <a:schemeClr val="tx1"/>
              </a:solidFill>
              <a:effectLst/>
              <a:latin typeface="Arial" charset="0"/>
              <a:ea typeface="ＭＳ Ｐゴシック" pitchFamily="34" charset="-128"/>
              <a:cs typeface="ＭＳ Ｐゴシック" charset="0"/>
            </a:endParaRPr>
          </a:p>
          <a:p>
            <a:r>
              <a:rPr lang="it-IT" sz="1200" b="0" i="0" kern="1200" dirty="0" smtClean="0">
                <a:solidFill>
                  <a:schemeClr val="tx1"/>
                </a:solidFill>
                <a:effectLst/>
                <a:latin typeface="Arial" charset="0"/>
                <a:ea typeface="ＭＳ Ｐゴシック" pitchFamily="34" charset="-128"/>
                <a:cs typeface="ＭＳ Ｐゴシック" charset="0"/>
              </a:rPr>
              <a:t> </a:t>
            </a:r>
            <a:r>
              <a:rPr lang="it-IT" sz="1200" b="0" i="0" kern="1200" dirty="0" err="1" smtClean="0">
                <a:solidFill>
                  <a:schemeClr val="tx1"/>
                </a:solidFill>
                <a:effectLst/>
                <a:latin typeface="Arial" charset="0"/>
                <a:ea typeface="ＭＳ Ｐゴシック" pitchFamily="34" charset="-128"/>
                <a:cs typeface="ＭＳ Ｐゴシック" charset="0"/>
              </a:rPr>
              <a:t>epSOS</a:t>
            </a:r>
            <a:r>
              <a:rPr lang="it-IT" sz="1200" b="0" i="0" kern="1200" dirty="0" smtClean="0">
                <a:solidFill>
                  <a:schemeClr val="tx1"/>
                </a:solidFill>
                <a:effectLst/>
                <a:latin typeface="Arial" charset="0"/>
                <a:ea typeface="ＭＳ Ｐゴシック" pitchFamily="34" charset="-128"/>
                <a:cs typeface="ＭＳ Ｐゴシック" charset="0"/>
              </a:rPr>
              <a:t> - </a:t>
            </a:r>
            <a:r>
              <a:rPr lang="it-IT" sz="1200" b="0" i="0" kern="1200" dirty="0" err="1" smtClean="0">
                <a:solidFill>
                  <a:schemeClr val="tx1"/>
                </a:solidFill>
                <a:effectLst/>
                <a:latin typeface="Arial" charset="0"/>
                <a:ea typeface="ＭＳ Ｐゴシック" pitchFamily="34" charset="-128"/>
                <a:cs typeface="ＭＳ Ｐゴシック" charset="0"/>
              </a:rPr>
              <a:t>European</a:t>
            </a:r>
            <a:r>
              <a:rPr lang="it-IT" sz="1200" b="0" i="0" kern="1200" dirty="0" smtClean="0">
                <a:solidFill>
                  <a:schemeClr val="tx1"/>
                </a:solidFill>
                <a:effectLst/>
                <a:latin typeface="Arial" charset="0"/>
                <a:ea typeface="ＭＳ Ｐゴシック" pitchFamily="34" charset="-128"/>
                <a:cs typeface="ＭＳ Ｐゴシック" charset="0"/>
              </a:rPr>
              <a:t> </a:t>
            </a:r>
            <a:r>
              <a:rPr lang="it-IT" sz="1200" b="0" i="0" kern="1200" dirty="0" err="1" smtClean="0">
                <a:solidFill>
                  <a:schemeClr val="tx1"/>
                </a:solidFill>
                <a:effectLst/>
                <a:latin typeface="Arial" charset="0"/>
                <a:ea typeface="ＭＳ Ｐゴシック" pitchFamily="34" charset="-128"/>
                <a:cs typeface="ＭＳ Ｐゴシック" charset="0"/>
              </a:rPr>
              <a:t>patient</a:t>
            </a:r>
            <a:r>
              <a:rPr lang="it-IT" sz="1200" b="0" i="0" kern="1200" dirty="0" smtClean="0">
                <a:solidFill>
                  <a:schemeClr val="tx1"/>
                </a:solidFill>
                <a:effectLst/>
                <a:latin typeface="Arial" charset="0"/>
                <a:ea typeface="ＭＳ Ｐゴシック" pitchFamily="34" charset="-128"/>
                <a:cs typeface="ＭＳ Ｐゴシック" charset="0"/>
              </a:rPr>
              <a:t> Smart Open Services</a:t>
            </a:r>
          </a:p>
          <a:p>
            <a:r>
              <a:rPr lang="it-IT" sz="1200" b="0" i="0" kern="1200" dirty="0" smtClean="0">
                <a:solidFill>
                  <a:schemeClr val="tx1"/>
                </a:solidFill>
                <a:effectLst/>
                <a:latin typeface="Arial" charset="0"/>
                <a:ea typeface="ＭＳ Ｐゴシック" pitchFamily="34" charset="-128"/>
                <a:cs typeface="ＭＳ Ｐゴシック" charset="0"/>
              </a:rPr>
              <a:t> e-CODEX - e-</a:t>
            </a:r>
            <a:r>
              <a:rPr lang="it-IT" sz="1200" b="0" i="0" kern="1200" dirty="0" err="1" smtClean="0">
                <a:solidFill>
                  <a:schemeClr val="tx1"/>
                </a:solidFill>
                <a:effectLst/>
                <a:latin typeface="Arial" charset="0"/>
                <a:ea typeface="ＭＳ Ｐゴシック" pitchFamily="34" charset="-128"/>
                <a:cs typeface="ＭＳ Ｐゴシック" charset="0"/>
              </a:rPr>
              <a:t>Justice</a:t>
            </a:r>
            <a:r>
              <a:rPr lang="it-IT" sz="1200" b="0" i="0" kern="1200" dirty="0" smtClean="0">
                <a:solidFill>
                  <a:schemeClr val="tx1"/>
                </a:solidFill>
                <a:effectLst/>
                <a:latin typeface="Arial" charset="0"/>
                <a:ea typeface="ＭＳ Ｐゴシック" pitchFamily="34" charset="-128"/>
                <a:cs typeface="ＭＳ Ｐゴシック" charset="0"/>
              </a:rPr>
              <a:t> </a:t>
            </a:r>
            <a:r>
              <a:rPr lang="it-IT" sz="1200" b="0" i="0" kern="1200" dirty="0" err="1" smtClean="0">
                <a:solidFill>
                  <a:schemeClr val="tx1"/>
                </a:solidFill>
                <a:effectLst/>
                <a:latin typeface="Arial" charset="0"/>
                <a:ea typeface="ＭＳ Ｐゴシック" pitchFamily="34" charset="-128"/>
                <a:cs typeface="ＭＳ Ｐゴシック" charset="0"/>
              </a:rPr>
              <a:t>Communication</a:t>
            </a:r>
            <a:r>
              <a:rPr lang="it-IT" sz="1200" b="0" i="0" kern="1200" dirty="0" smtClean="0">
                <a:solidFill>
                  <a:schemeClr val="tx1"/>
                </a:solidFill>
                <a:effectLst/>
                <a:latin typeface="Arial" charset="0"/>
                <a:ea typeface="ＭＳ Ｐゴシック" pitchFamily="34" charset="-128"/>
                <a:cs typeface="ＭＳ Ｐゴシック" charset="0"/>
              </a:rPr>
              <a:t> via Online Data Exchange</a:t>
            </a:r>
          </a:p>
          <a:p>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6</a:t>
            </a:fld>
            <a:endParaRPr lang="en-US" dirty="0"/>
          </a:p>
        </p:txBody>
      </p:sp>
    </p:spTree>
    <p:extLst>
      <p:ext uri="{BB962C8B-B14F-4D97-AF65-F5344CB8AC3E}">
        <p14:creationId xmlns:p14="http://schemas.microsoft.com/office/powerpoint/2010/main" val="417187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GB" dirty="0" smtClean="0"/>
              <a:t>connector: this building block was not discussed in detail as the e-SENS team agreed that the connector is specific to the needs and context of e-CODEX and the reusability is thus low. It is therefore questionable if a single connector building block can cater for all the business specific needs of any possible context</a:t>
            </a:r>
            <a:endParaRPr lang="it-IT" dirty="0" smtClean="0"/>
          </a:p>
          <a:p>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7</a:t>
            </a:fld>
            <a:endParaRPr lang="en-US" dirty="0"/>
          </a:p>
        </p:txBody>
      </p:sp>
    </p:spTree>
    <p:extLst>
      <p:ext uri="{BB962C8B-B14F-4D97-AF65-F5344CB8AC3E}">
        <p14:creationId xmlns:p14="http://schemas.microsoft.com/office/powerpoint/2010/main" val="400098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smtClean="0">
                <a:solidFill>
                  <a:schemeClr val="tx1"/>
                </a:solidFill>
                <a:effectLst/>
                <a:latin typeface="Arial" charset="0"/>
                <a:ea typeface="ＭＳ Ｐゴシック" pitchFamily="34" charset="-128"/>
                <a:cs typeface="ＭＳ Ｐゴシック" charset="0"/>
              </a:rPr>
              <a:t>Findings Message</a:t>
            </a:r>
            <a:r>
              <a:rPr lang="en-GB" sz="1200" kern="1200" baseline="0" dirty="0" smtClean="0">
                <a:solidFill>
                  <a:schemeClr val="tx1"/>
                </a:solidFill>
                <a:effectLst/>
                <a:latin typeface="Arial" charset="0"/>
                <a:ea typeface="ＭＳ Ｐゴシック" pitchFamily="34" charset="-128"/>
                <a:cs typeface="ＭＳ Ｐゴシック" charset="0"/>
              </a:rPr>
              <a:t> Protocol</a:t>
            </a:r>
            <a:r>
              <a:rPr lang="en-GB" sz="1200" kern="1200" dirty="0" smtClean="0">
                <a:solidFill>
                  <a:schemeClr val="tx1"/>
                </a:solidFill>
                <a:effectLst/>
                <a:latin typeface="Arial" charset="0"/>
                <a:ea typeface="ＭＳ Ｐゴシック" pitchFamily="34" charset="-128"/>
                <a:cs typeface="ＭＳ Ｐゴシック" charset="0"/>
              </a:rPr>
              <a: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The e-SENS choices for supporting part of the AS4 profile are deemed appropriate and useful for the needs of EUCISE 2020 in terms of exchange protocol. The additional CISE requirements should be implemented on top of this messaging protocol.</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The security specification of the e-SENS messaging protocol should be further analysed, to make sure that e-Delivery specifications are adequate for use in the range EU-UNCLASSIFIED up to EU-RESTRICTED. </a:t>
            </a:r>
            <a:endParaRPr lang="it-IT" sz="1200" kern="1200" dirty="0" smtClean="0">
              <a:solidFill>
                <a:schemeClr val="tx1"/>
              </a:solidFill>
              <a:effectLst/>
              <a:latin typeface="Arial" charset="0"/>
              <a:ea typeface="ＭＳ Ｐゴシック" pitchFamily="34" charset="-128"/>
              <a:cs typeface="ＭＳ Ｐゴシック" charset="0"/>
            </a:endParaRPr>
          </a:p>
          <a:p>
            <a:pPr marL="17145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The group identified additional components to be included in the CISE gateway to deal with attachments and streams (not defined by the e-SENS messaging protocol).</a:t>
            </a:r>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8</a:t>
            </a:fld>
            <a:endParaRPr lang="en-US" dirty="0"/>
          </a:p>
        </p:txBody>
      </p:sp>
    </p:spTree>
    <p:extLst>
      <p:ext uri="{BB962C8B-B14F-4D97-AF65-F5344CB8AC3E}">
        <p14:creationId xmlns:p14="http://schemas.microsoft.com/office/powerpoint/2010/main" val="277068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34" charset="-128"/>
                <a:cs typeface="ＭＳ Ｐゴシック" charset="0"/>
              </a:rPr>
              <a:t>The e-Signature solution pattern aims to establish cross-border interoperable components for a secure authentication infrastructure in different domains. e-Signature handles the creation, management and verification of signatures. It also specifies the format and content of these signatures.</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e-Signature is not used in e-Delivery, which uses the WS-Security standard instead. </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e-Signature could be interesting for CISE for the signature of the messages from the legacy system. In doing so it provides end-to-end support for nonrepudiation, thus ensuring that messages are received in the way they are sent. As signing the business messages (CISE messages) is considered of importance for CISE this components is of high interest to it. </a:t>
            </a:r>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10</a:t>
            </a:fld>
            <a:endParaRPr lang="en-US" dirty="0"/>
          </a:p>
        </p:txBody>
      </p:sp>
    </p:spTree>
    <p:extLst>
      <p:ext uri="{BB962C8B-B14F-4D97-AF65-F5344CB8AC3E}">
        <p14:creationId xmlns:p14="http://schemas.microsoft.com/office/powerpoint/2010/main" val="254049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34" charset="-128"/>
                <a:cs typeface="ＭＳ Ｐゴシック" charset="0"/>
              </a:rPr>
              <a:t>The objective of the e-ID solution pattern is to establish cross-border recognition among partners and e-identification validation.</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In CISE, the participating authorities cannot identify individual end-users, who are already identified and managed in the existing systems of the Member States. The impact would be important for the Member States systems.</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However, the e-SENS experts pointed out that e-ID could be also used to the identities impersonated by a CISE gateway/node. The study on Access Rights and Security (JRC) identified the need for an “identification manager” component, which could be deployed at European level or at National level. The EUCISE2020 project could reuse the specifications of e-ID, in particular the metadata linked to the participants’ identities and the protocol of communication between the identity manager and the CISE gateway.</a:t>
            </a:r>
            <a:endParaRPr lang="it-IT" sz="1200" kern="1200" dirty="0" smtClean="0">
              <a:solidFill>
                <a:schemeClr val="tx1"/>
              </a:solidFill>
              <a:effectLst/>
              <a:latin typeface="Arial" charset="0"/>
              <a:ea typeface="ＭＳ Ｐゴシック" pitchFamily="34" charset="-128"/>
              <a:cs typeface="ＭＳ Ｐゴシック" charset="0"/>
            </a:endParaRPr>
          </a:p>
          <a:p>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11</a:t>
            </a:fld>
            <a:endParaRPr lang="en-US" dirty="0"/>
          </a:p>
        </p:txBody>
      </p:sp>
    </p:spTree>
    <p:extLst>
      <p:ext uri="{BB962C8B-B14F-4D97-AF65-F5344CB8AC3E}">
        <p14:creationId xmlns:p14="http://schemas.microsoft.com/office/powerpoint/2010/main" val="239069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34" charset="-128"/>
                <a:cs typeface="ＭＳ Ｐゴシック" charset="0"/>
              </a:rPr>
              <a:t>The e-Document solution pattern defines a container component used to wrap up business content or documents for e-Delivery. It supports different types of e-documents: structured, unstructured, images or binary sequences, among others.</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e-Document reuses the SBDH standard, i.e., a document wrapper defined by UN/CEFACT. </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Findings:</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e-Document could be used to check the metadata managed in the CISE data model and in the CISE service model. </a:t>
            </a:r>
            <a:endParaRPr lang="it-IT" sz="1200" kern="1200" dirty="0" smtClean="0">
              <a:solidFill>
                <a:schemeClr val="tx1"/>
              </a:solidFill>
              <a:effectLst/>
              <a:latin typeface="Arial" charset="0"/>
              <a:ea typeface="ＭＳ Ｐゴシック" pitchFamily="34" charset="-128"/>
              <a:cs typeface="ＭＳ Ｐゴシック" charset="0"/>
            </a:endParaRPr>
          </a:p>
          <a:p>
            <a:pPr marL="17145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There is no specific need to adopt e-Document in CISE since the CISE business messages have already been defined. </a:t>
            </a:r>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12</a:t>
            </a:fld>
            <a:endParaRPr lang="en-US" dirty="0"/>
          </a:p>
        </p:txBody>
      </p:sp>
    </p:spTree>
    <p:extLst>
      <p:ext uri="{BB962C8B-B14F-4D97-AF65-F5344CB8AC3E}">
        <p14:creationId xmlns:p14="http://schemas.microsoft.com/office/powerpoint/2010/main" val="4103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34" charset="-128"/>
                <a:cs typeface="ＭＳ Ｐゴシック" charset="0"/>
              </a:rPr>
              <a:t>The Trust building block defines models for certificate management. It proposes some standard certificate fields, aligned to some attributes of the AS4 protocol, and introduces different processes and best practices for certificate management. For instance, EUCISE2020, or CISE in general, could choose either:</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to choose certificates recognised by agreed certification authorities</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to set up a central (secured) server to manage and distribute the certificates of the different CISE participants</a:t>
            </a:r>
            <a:endParaRPr lang="it-IT" sz="1200" kern="1200" dirty="0" smtClean="0">
              <a:solidFill>
                <a:schemeClr val="tx1"/>
              </a:solidFill>
              <a:effectLst/>
              <a:latin typeface="Arial" charset="0"/>
              <a:ea typeface="ＭＳ Ｐゴシック" pitchFamily="34" charset="-128"/>
              <a:cs typeface="ＭＳ Ｐゴシック" charset="0"/>
            </a:endParaRPr>
          </a:p>
          <a:p>
            <a:r>
              <a:rPr lang="en-GB" sz="1200" kern="1200" dirty="0" smtClean="0">
                <a:solidFill>
                  <a:schemeClr val="tx1"/>
                </a:solidFill>
                <a:effectLst/>
                <a:latin typeface="Arial" charset="0"/>
                <a:ea typeface="ＭＳ Ｐゴシック" pitchFamily="34" charset="-128"/>
                <a:cs typeface="ＭＳ Ｐゴシック" charset="0"/>
              </a:rPr>
              <a:t>Findings:</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The Trust building block could be used as a guide of best practices on the certificate management.</a:t>
            </a:r>
            <a:endParaRPr lang="it-IT" sz="1200" kern="1200" dirty="0" smtClean="0">
              <a:solidFill>
                <a:schemeClr val="tx1"/>
              </a:solidFill>
              <a:effectLst/>
              <a:latin typeface="Arial" charset="0"/>
              <a:ea typeface="ＭＳ Ｐゴシック" pitchFamily="34"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ＭＳ Ｐゴシック" pitchFamily="34" charset="-128"/>
                <a:cs typeface="ＭＳ Ｐゴシック" charset="0"/>
              </a:rPr>
              <a:t>The EUCISE2020 Security Board should advise on the security requirements and security architecture for information exchange in EU-UNCLASSIFIED and EU-RESTRICTED.</a:t>
            </a:r>
            <a:endParaRPr lang="it-IT" sz="1200" kern="1200" dirty="0" smtClean="0">
              <a:solidFill>
                <a:schemeClr val="tx1"/>
              </a:solidFill>
              <a:effectLst/>
              <a:latin typeface="Arial" charset="0"/>
              <a:ea typeface="ＭＳ Ｐゴシック" pitchFamily="34" charset="-128"/>
              <a:cs typeface="ＭＳ Ｐゴシック" charset="0"/>
            </a:endParaRPr>
          </a:p>
          <a:p>
            <a:endParaRPr lang="it-IT" dirty="0"/>
          </a:p>
        </p:txBody>
      </p:sp>
      <p:sp>
        <p:nvSpPr>
          <p:cNvPr id="4" name="Date Placeholder 3"/>
          <p:cNvSpPr>
            <a:spLocks noGrp="1"/>
          </p:cNvSpPr>
          <p:nvPr>
            <p:ph type="dt"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6F7426AD-F365-4334-961F-8B2DDD081439}" type="slidenum">
              <a:rPr lang="en-US" smtClean="0"/>
              <a:pPr>
                <a:defRPr/>
              </a:pPr>
              <a:t>13</a:t>
            </a:fld>
            <a:endParaRPr lang="en-US" dirty="0"/>
          </a:p>
        </p:txBody>
      </p:sp>
    </p:spTree>
    <p:extLst>
      <p:ext uri="{BB962C8B-B14F-4D97-AF65-F5344CB8AC3E}">
        <p14:creationId xmlns:p14="http://schemas.microsoft.com/office/powerpoint/2010/main" val="2483955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7" descr="collage_3_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92476"/>
            <a:ext cx="48863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JRC_Slides_Foo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5614" y="6461126"/>
            <a:ext cx="61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
            <a:ext cx="9144000" cy="957263"/>
          </a:xfrm>
          <a:prstGeom prst="rect">
            <a:avLst/>
          </a:prstGeom>
          <a:solidFill>
            <a:srgbClr val="20B1B4"/>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lIns="91431" tIns="45715" rIns="91431" bIns="45715" anchor="ctr"/>
          <a:lstStyle/>
          <a:p>
            <a:pPr algn="ctr" defTabSz="457156" fontAlgn="auto">
              <a:spcBef>
                <a:spcPts val="0"/>
              </a:spcBef>
              <a:spcAft>
                <a:spcPts val="0"/>
              </a:spcAft>
              <a:defRPr/>
            </a:pPr>
            <a:endParaRPr lang="en-US" sz="1800" b="0">
              <a:solidFill>
                <a:srgbClr val="FFFFFF"/>
              </a:solidFill>
            </a:endParaRPr>
          </a:p>
        </p:txBody>
      </p:sp>
      <p:pic>
        <p:nvPicPr>
          <p:cNvPr id="7" name="Picture 10" descr="JRC_Slides_Logo_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1925" y="258764"/>
            <a:ext cx="1435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497514" y="3328988"/>
            <a:ext cx="2847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600" b="1">
                <a:solidFill>
                  <a:srgbClr val="FFD624"/>
                </a:solidFill>
                <a:latin typeface="Verdana" charset="0"/>
                <a:ea typeface="ＭＳ Ｐゴシック" charset="0"/>
                <a:cs typeface="ＭＳ Ｐゴシック" charset="0"/>
              </a:defRPr>
            </a:lvl1pPr>
            <a:lvl2pPr marL="742950" indent="-285750" eaLnBrk="0" hangingPunct="0">
              <a:defRPr sz="7600" b="1">
                <a:solidFill>
                  <a:srgbClr val="FFD624"/>
                </a:solidFill>
                <a:latin typeface="Verdana" charset="0"/>
                <a:ea typeface="ＭＳ Ｐゴシック" charset="0"/>
              </a:defRPr>
            </a:lvl2pPr>
            <a:lvl3pPr marL="1143000" indent="-228600" eaLnBrk="0" hangingPunct="0">
              <a:defRPr sz="7600" b="1">
                <a:solidFill>
                  <a:srgbClr val="FFD624"/>
                </a:solidFill>
                <a:latin typeface="Verdana" charset="0"/>
                <a:ea typeface="ＭＳ Ｐゴシック" charset="0"/>
              </a:defRPr>
            </a:lvl3pPr>
            <a:lvl4pPr marL="1600200" indent="-228600" eaLnBrk="0" hangingPunct="0">
              <a:defRPr sz="7600" b="1">
                <a:solidFill>
                  <a:srgbClr val="FFD624"/>
                </a:solidFill>
                <a:latin typeface="Verdana" charset="0"/>
                <a:ea typeface="ＭＳ Ｐゴシック" charset="0"/>
              </a:defRPr>
            </a:lvl4pPr>
            <a:lvl5pPr marL="2057400" indent="-228600" eaLnBrk="0" hangingPunct="0">
              <a:defRPr sz="7600" b="1">
                <a:solidFill>
                  <a:srgbClr val="FFD624"/>
                </a:solidFill>
                <a:latin typeface="Verdana" charset="0"/>
                <a:ea typeface="ＭＳ Ｐゴシック" charset="0"/>
              </a:defRPr>
            </a:lvl5pPr>
            <a:lvl6pPr marL="2514600" indent="-228600" eaLnBrk="0" fontAlgn="base" hangingPunct="0">
              <a:spcBef>
                <a:spcPct val="0"/>
              </a:spcBef>
              <a:spcAft>
                <a:spcPct val="0"/>
              </a:spcAft>
              <a:defRPr sz="7600" b="1">
                <a:solidFill>
                  <a:srgbClr val="FFD624"/>
                </a:solidFill>
                <a:latin typeface="Verdana" charset="0"/>
                <a:ea typeface="ＭＳ Ｐゴシック" charset="0"/>
              </a:defRPr>
            </a:lvl6pPr>
            <a:lvl7pPr marL="2971800" indent="-228600" eaLnBrk="0" fontAlgn="base" hangingPunct="0">
              <a:spcBef>
                <a:spcPct val="0"/>
              </a:spcBef>
              <a:spcAft>
                <a:spcPct val="0"/>
              </a:spcAft>
              <a:defRPr sz="7600" b="1">
                <a:solidFill>
                  <a:srgbClr val="FFD624"/>
                </a:solidFill>
                <a:latin typeface="Verdana" charset="0"/>
                <a:ea typeface="ＭＳ Ｐゴシック" charset="0"/>
              </a:defRPr>
            </a:lvl7pPr>
            <a:lvl8pPr marL="3429000" indent="-228600" eaLnBrk="0" fontAlgn="base" hangingPunct="0">
              <a:spcBef>
                <a:spcPct val="0"/>
              </a:spcBef>
              <a:spcAft>
                <a:spcPct val="0"/>
              </a:spcAft>
              <a:defRPr sz="7600" b="1">
                <a:solidFill>
                  <a:srgbClr val="FFD624"/>
                </a:solidFill>
                <a:latin typeface="Verdana" charset="0"/>
                <a:ea typeface="ＭＳ Ｐゴシック" charset="0"/>
              </a:defRPr>
            </a:lvl8pPr>
            <a:lvl9pPr marL="3886200" indent="-228600" eaLnBrk="0" fontAlgn="base" hangingPunct="0">
              <a:spcBef>
                <a:spcPct val="0"/>
              </a:spcBef>
              <a:spcAft>
                <a:spcPct val="0"/>
              </a:spcAft>
              <a:defRPr sz="7600" b="1">
                <a:solidFill>
                  <a:srgbClr val="FFD624"/>
                </a:solidFill>
                <a:latin typeface="Verdana" charset="0"/>
                <a:ea typeface="ＭＳ Ｐゴシック" charset="0"/>
              </a:defRPr>
            </a:lvl9pPr>
          </a:lstStyle>
          <a:p>
            <a:pPr eaLnBrk="1" hangingPunct="1">
              <a:defRPr/>
            </a:pPr>
            <a:r>
              <a:rPr lang="en-US" sz="1800" smtClean="0">
                <a:solidFill>
                  <a:srgbClr val="004494"/>
                </a:solidFill>
              </a:rPr>
              <a:t>www.jrc.ec.europa.eu </a:t>
            </a:r>
          </a:p>
        </p:txBody>
      </p:sp>
      <p:sp>
        <p:nvSpPr>
          <p:cNvPr id="9" name="TextBox 8"/>
          <p:cNvSpPr txBox="1">
            <a:spLocks noChangeArrowheads="1"/>
          </p:cNvSpPr>
          <p:nvPr/>
        </p:nvSpPr>
        <p:spPr bwMode="auto">
          <a:xfrm>
            <a:off x="5478463" y="5059364"/>
            <a:ext cx="31607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600" b="1">
                <a:solidFill>
                  <a:srgbClr val="FFD624"/>
                </a:solidFill>
                <a:latin typeface="Verdana" charset="0"/>
                <a:ea typeface="ＭＳ Ｐゴシック" charset="0"/>
                <a:cs typeface="ＭＳ Ｐゴシック" charset="0"/>
              </a:defRPr>
            </a:lvl1pPr>
            <a:lvl2pPr marL="742950" indent="-285750" eaLnBrk="0" hangingPunct="0">
              <a:defRPr sz="7600" b="1">
                <a:solidFill>
                  <a:srgbClr val="FFD624"/>
                </a:solidFill>
                <a:latin typeface="Verdana" charset="0"/>
                <a:ea typeface="ＭＳ Ｐゴシック" charset="0"/>
              </a:defRPr>
            </a:lvl2pPr>
            <a:lvl3pPr marL="1143000" indent="-228600" eaLnBrk="0" hangingPunct="0">
              <a:defRPr sz="7600" b="1">
                <a:solidFill>
                  <a:srgbClr val="FFD624"/>
                </a:solidFill>
                <a:latin typeface="Verdana" charset="0"/>
                <a:ea typeface="ＭＳ Ｐゴシック" charset="0"/>
              </a:defRPr>
            </a:lvl3pPr>
            <a:lvl4pPr marL="1600200" indent="-228600" eaLnBrk="0" hangingPunct="0">
              <a:defRPr sz="7600" b="1">
                <a:solidFill>
                  <a:srgbClr val="FFD624"/>
                </a:solidFill>
                <a:latin typeface="Verdana" charset="0"/>
                <a:ea typeface="ＭＳ Ｐゴシック" charset="0"/>
              </a:defRPr>
            </a:lvl4pPr>
            <a:lvl5pPr marL="2057400" indent="-228600" eaLnBrk="0" hangingPunct="0">
              <a:defRPr sz="7600" b="1">
                <a:solidFill>
                  <a:srgbClr val="FFD624"/>
                </a:solidFill>
                <a:latin typeface="Verdana" charset="0"/>
                <a:ea typeface="ＭＳ Ｐゴシック" charset="0"/>
              </a:defRPr>
            </a:lvl5pPr>
            <a:lvl6pPr marL="2514600" indent="-228600" eaLnBrk="0" fontAlgn="base" hangingPunct="0">
              <a:spcBef>
                <a:spcPct val="0"/>
              </a:spcBef>
              <a:spcAft>
                <a:spcPct val="0"/>
              </a:spcAft>
              <a:defRPr sz="7600" b="1">
                <a:solidFill>
                  <a:srgbClr val="FFD624"/>
                </a:solidFill>
                <a:latin typeface="Verdana" charset="0"/>
                <a:ea typeface="ＭＳ Ｐゴシック" charset="0"/>
              </a:defRPr>
            </a:lvl6pPr>
            <a:lvl7pPr marL="2971800" indent="-228600" eaLnBrk="0" fontAlgn="base" hangingPunct="0">
              <a:spcBef>
                <a:spcPct val="0"/>
              </a:spcBef>
              <a:spcAft>
                <a:spcPct val="0"/>
              </a:spcAft>
              <a:defRPr sz="7600" b="1">
                <a:solidFill>
                  <a:srgbClr val="FFD624"/>
                </a:solidFill>
                <a:latin typeface="Verdana" charset="0"/>
                <a:ea typeface="ＭＳ Ｐゴシック" charset="0"/>
              </a:defRPr>
            </a:lvl7pPr>
            <a:lvl8pPr marL="3429000" indent="-228600" eaLnBrk="0" fontAlgn="base" hangingPunct="0">
              <a:spcBef>
                <a:spcPct val="0"/>
              </a:spcBef>
              <a:spcAft>
                <a:spcPct val="0"/>
              </a:spcAft>
              <a:defRPr sz="7600" b="1">
                <a:solidFill>
                  <a:srgbClr val="FFD624"/>
                </a:solidFill>
                <a:latin typeface="Verdana" charset="0"/>
                <a:ea typeface="ＭＳ Ｐゴシック" charset="0"/>
              </a:defRPr>
            </a:lvl8pPr>
            <a:lvl9pPr marL="3886200" indent="-228600" eaLnBrk="0" fontAlgn="base" hangingPunct="0">
              <a:spcBef>
                <a:spcPct val="0"/>
              </a:spcBef>
              <a:spcAft>
                <a:spcPct val="0"/>
              </a:spcAft>
              <a:defRPr sz="7600" b="1">
                <a:solidFill>
                  <a:srgbClr val="FFD624"/>
                </a:solidFill>
                <a:latin typeface="Verdana" charset="0"/>
                <a:ea typeface="ＭＳ Ｐゴシック" charset="0"/>
              </a:defRPr>
            </a:lvl9pPr>
          </a:lstStyle>
          <a:p>
            <a:pPr eaLnBrk="1" hangingPunct="1">
              <a:lnSpc>
                <a:spcPts val="2399"/>
              </a:lnSpc>
              <a:defRPr/>
            </a:pPr>
            <a:r>
              <a:rPr lang="en-US" sz="1800" b="0" i="1" smtClean="0">
                <a:solidFill>
                  <a:srgbClr val="004494"/>
                </a:solidFill>
              </a:rPr>
              <a:t>Serving society</a:t>
            </a:r>
          </a:p>
          <a:p>
            <a:pPr eaLnBrk="1" hangingPunct="1">
              <a:lnSpc>
                <a:spcPts val="2399"/>
              </a:lnSpc>
              <a:defRPr/>
            </a:pPr>
            <a:r>
              <a:rPr lang="en-US" sz="1800" b="0" i="1" smtClean="0">
                <a:solidFill>
                  <a:srgbClr val="004494"/>
                </a:solidFill>
              </a:rPr>
              <a:t>Stimulating innovation</a:t>
            </a:r>
          </a:p>
          <a:p>
            <a:pPr eaLnBrk="1" hangingPunct="1">
              <a:lnSpc>
                <a:spcPts val="2399"/>
              </a:lnSpc>
              <a:defRPr/>
            </a:pPr>
            <a:r>
              <a:rPr lang="en-US" sz="1800" b="0" i="1" smtClean="0">
                <a:solidFill>
                  <a:srgbClr val="004494"/>
                </a:solidFill>
              </a:rPr>
              <a:t>Supporting legislation</a:t>
            </a:r>
          </a:p>
        </p:txBody>
      </p:sp>
      <p:sp>
        <p:nvSpPr>
          <p:cNvPr id="23" name="Rectangle 2"/>
          <p:cNvSpPr>
            <a:spLocks noGrp="1" noChangeArrowheads="1"/>
          </p:cNvSpPr>
          <p:nvPr>
            <p:ph type="title"/>
          </p:nvPr>
        </p:nvSpPr>
        <p:spPr bwMode="auto">
          <a:xfrm>
            <a:off x="637200" y="1612256"/>
            <a:ext cx="7869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US" smtClean="0"/>
              <a:t>Click to edit Master title style</a:t>
            </a:r>
            <a:endParaRPr lang="en-GB"/>
          </a:p>
        </p:txBody>
      </p:sp>
      <p:sp>
        <p:nvSpPr>
          <p:cNvPr id="25" name="Content Placeholder 2"/>
          <p:cNvSpPr>
            <a:spLocks noGrp="1"/>
          </p:cNvSpPr>
          <p:nvPr>
            <p:ph idx="10"/>
          </p:nvPr>
        </p:nvSpPr>
        <p:spPr>
          <a:xfrm>
            <a:off x="637200" y="2416176"/>
            <a:ext cx="7869600" cy="307626"/>
          </a:xfrm>
        </p:spPr>
        <p:txBody>
          <a:bodyPr/>
          <a:lstStyle>
            <a:lvl1pPr algn="r">
              <a:defRPr/>
            </a:lvl1pPr>
            <a:lvl2pPr marL="228578" indent="-228578">
              <a:buFont typeface="Wingdings" charset="2"/>
              <a:buChar char="§"/>
              <a:defRPr sz="1800" b="0" i="0" baseline="0">
                <a:latin typeface="Verdana"/>
              </a:defRPr>
            </a:lvl2pPr>
            <a:lvl3pPr marL="457156" indent="-228578">
              <a:buClr>
                <a:srgbClr val="37ACDE"/>
              </a:buClr>
              <a:buFont typeface="Verdana"/>
              <a:buChar char="•"/>
              <a:defRPr sz="1600" baseline="0">
                <a:latin typeface="Verdana"/>
              </a:defRPr>
            </a:lvl3pPr>
            <a:lvl4pPr marL="685734" indent="-228578">
              <a:lnSpc>
                <a:spcPts val="2399"/>
              </a:lnSpc>
              <a:spcBef>
                <a:spcPts val="0"/>
              </a:spcBef>
              <a:buClr>
                <a:srgbClr val="37ACDE"/>
              </a:buClr>
              <a:buFont typeface="Arial"/>
              <a:buChar char="•"/>
              <a:defRPr sz="1600" baseline="0">
                <a:solidFill>
                  <a:srgbClr val="004494"/>
                </a:solidFill>
                <a:latin typeface="Verdana"/>
              </a:defRPr>
            </a:lvl4pPr>
            <a:lvl5pPr marL="914312" indent="-228578">
              <a:lnSpc>
                <a:spcPts val="2399"/>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p:txBody>
      </p:sp>
      <p:sp>
        <p:nvSpPr>
          <p:cNvPr id="10" name="Rectangle 6"/>
          <p:cNvSpPr>
            <a:spLocks noGrp="1" noChangeArrowheads="1"/>
          </p:cNvSpPr>
          <p:nvPr>
            <p:ph type="sldNum" sz="quarter" idx="11"/>
          </p:nvPr>
        </p:nvSpPr>
        <p:spPr/>
        <p:txBody>
          <a:bodyPr/>
          <a:lstStyle>
            <a:lvl1pPr>
              <a:defRPr/>
            </a:lvl1pPr>
          </a:lstStyle>
          <a:p>
            <a:pPr>
              <a:defRPr/>
            </a:pPr>
            <a:fld id="{17D51988-8798-420D-A968-C72FB47B9DBD}" type="slidenum">
              <a:rPr lang="en-US"/>
              <a:pPr>
                <a:defRPr/>
              </a:pPr>
              <a:t>‹#›</a:t>
            </a:fld>
            <a:endParaRPr lang="en-US"/>
          </a:p>
        </p:txBody>
      </p:sp>
      <p:sp>
        <p:nvSpPr>
          <p:cNvPr id="11" name="Rectangle 4"/>
          <p:cNvSpPr>
            <a:spLocks noGrp="1" noChangeArrowheads="1"/>
          </p:cNvSpPr>
          <p:nvPr>
            <p:ph type="dt" sz="half" idx="12"/>
          </p:nvPr>
        </p:nvSpPr>
        <p:spPr/>
        <p:txBody>
          <a:bodyPr/>
          <a:lstStyle>
            <a:lvl1pPr>
              <a:defRPr/>
            </a:lvl1pPr>
          </a:lstStyle>
          <a:p>
            <a:pPr>
              <a:defRPr/>
            </a:pPr>
            <a:fld id="{DB04997E-EB53-4096-A26C-7E3B19E943B5}" type="datetime3">
              <a:rPr lang="en-US"/>
              <a:pPr>
                <a:defRPr/>
              </a:pPr>
              <a:t>17 November 2015</a:t>
            </a:fld>
            <a:endParaRPr lang="en-US"/>
          </a:p>
        </p:txBody>
      </p:sp>
    </p:spTree>
    <p:extLst>
      <p:ext uri="{BB962C8B-B14F-4D97-AF65-F5344CB8AC3E}">
        <p14:creationId xmlns:p14="http://schemas.microsoft.com/office/powerpoint/2010/main" val="23629977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25027" y="1339850"/>
            <a:ext cx="861774"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23831" y="1339850"/>
            <a:ext cx="1538883"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305F1C6-BA60-4957-9643-1039B4BFD2DC}"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fld id="{56918773-50AD-4EBD-B1D4-2D361A19EE26}" type="datetime3">
              <a:rPr lang="en-US"/>
              <a:pPr>
                <a:defRPr/>
              </a:pPr>
              <a:t>17 November 2015</a:t>
            </a:fld>
            <a:endParaRPr lang="en-US"/>
          </a:p>
        </p:txBody>
      </p:sp>
    </p:spTree>
    <p:extLst>
      <p:ext uri="{BB962C8B-B14F-4D97-AF65-F5344CB8AC3E}">
        <p14:creationId xmlns:p14="http://schemas.microsoft.com/office/powerpoint/2010/main" val="19509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2"/>
            <a:ext cx="8229600" cy="43429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1230503"/>
          </a:xfrm>
        </p:spPr>
        <p:txBody>
          <a:bodyPr/>
          <a:lstStyle>
            <a:lvl1pPr marL="0" indent="-342867">
              <a:buClr>
                <a:srgbClr val="0F5494"/>
              </a:buClr>
              <a:buSzPct val="120000"/>
              <a:buFont typeface="Arial" pitchFamily="34" charset="0"/>
              <a:buChar char="•"/>
              <a:defRPr/>
            </a:lvl1pPr>
            <a:lvl2pPr>
              <a:buClr>
                <a:srgbClr val="009FBA"/>
              </a:buClr>
              <a:defRPr/>
            </a:lvl2pPr>
            <a:lvl3pPr>
              <a:buFontTx/>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4"/>
          <p:cNvSpPr>
            <a:spLocks noGrp="1" noChangeArrowheads="1"/>
          </p:cNvSpPr>
          <p:nvPr>
            <p:ph type="dt" sz="half" idx="10"/>
          </p:nvPr>
        </p:nvSpPr>
        <p:spPr>
          <a:xfrm>
            <a:off x="457200" y="6092825"/>
            <a:ext cx="2133600" cy="244358"/>
          </a:xfrm>
          <a:prstGeom prst="rect">
            <a:avLst/>
          </a:prstGeom>
        </p:spPr>
        <p:txBody>
          <a:bodyPr vert="horz" wrap="square" lIns="91431" tIns="45715" rIns="91431" bIns="45715" numCol="1" anchor="t" anchorCtr="0" compatLnSpc="1">
            <a:prstTxWarp prst="textNoShape">
              <a:avLst/>
            </a:prstTxWarp>
          </a:bodyPr>
          <a:lstStyle>
            <a:lvl1pPr>
              <a:defRPr>
                <a:solidFill>
                  <a:schemeClr val="tx1"/>
                </a:solidFill>
                <a:cs typeface="Arial" charset="0"/>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xfrm>
            <a:off x="3124200" y="6092825"/>
            <a:ext cx="2895600" cy="476250"/>
          </a:xfrm>
          <a:prstGeom prst="rect">
            <a:avLst/>
          </a:prstGeom>
        </p:spPr>
        <p:txBody>
          <a:bodyPr vert="horz" wrap="square" lIns="91431" tIns="45715" rIns="91431" bIns="45715" numCol="1" anchor="t" anchorCtr="0" compatLnSpc="1">
            <a:prstTxWarp prst="textNoShape">
              <a:avLst/>
            </a:prstTxWarp>
          </a:bodyPr>
          <a:lstStyle>
            <a:lvl1pPr>
              <a:defRPr>
                <a:solidFill>
                  <a:schemeClr val="tx1"/>
                </a:solidFill>
                <a:cs typeface="Arial" charset="0"/>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xfrm>
            <a:off x="6553200" y="6092825"/>
            <a:ext cx="2133600" cy="244358"/>
          </a:xfrm>
          <a:prstGeom prst="rect">
            <a:avLst/>
          </a:prstGeom>
        </p:spPr>
        <p:txBody>
          <a:bodyPr vert="horz" wrap="square" lIns="91431" tIns="45715" rIns="91431" bIns="45715" numCol="1" anchor="t" anchorCtr="0" compatLnSpc="1">
            <a:prstTxWarp prst="textNoShape">
              <a:avLst/>
            </a:prstTxWarp>
          </a:bodyPr>
          <a:lstStyle>
            <a:lvl1pPr>
              <a:defRPr>
                <a:solidFill>
                  <a:schemeClr val="tx1"/>
                </a:solidFill>
                <a:cs typeface="Arial" charset="0"/>
              </a:defRPr>
            </a:lvl1pPr>
          </a:lstStyle>
          <a:p>
            <a:pPr>
              <a:defRPr/>
            </a:pPr>
            <a:fld id="{3133D81F-DF56-49AF-976B-9B4E5ACDC5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704420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37200" y="2416175"/>
            <a:ext cx="7869600" cy="1528624"/>
          </a:xfrm>
        </p:spPr>
        <p:txBody>
          <a:bodyPr/>
          <a:lstStyle>
            <a:lvl2pPr marL="228578" indent="-228578">
              <a:buFont typeface="Verdana"/>
              <a:buChar char="•"/>
              <a:defRPr sz="1800" b="0" i="0" baseline="0">
                <a:latin typeface="Verdana"/>
              </a:defRPr>
            </a:lvl2pPr>
            <a:lvl3pPr marL="457156" indent="-228578">
              <a:buClr>
                <a:srgbClr val="37ACDE"/>
              </a:buClr>
              <a:buFont typeface="Wingdings" charset="2"/>
              <a:buChar char="§"/>
              <a:defRPr sz="1600" baseline="0">
                <a:latin typeface="Verdana"/>
              </a:defRPr>
            </a:lvl3pPr>
            <a:lvl4pPr marL="685734" indent="-228578">
              <a:lnSpc>
                <a:spcPts val="2399"/>
              </a:lnSpc>
              <a:spcBef>
                <a:spcPts val="0"/>
              </a:spcBef>
              <a:buClr>
                <a:srgbClr val="37ACDE"/>
              </a:buClr>
              <a:buFont typeface="Arial"/>
              <a:buChar char="•"/>
              <a:defRPr sz="1600" baseline="0">
                <a:solidFill>
                  <a:srgbClr val="004494"/>
                </a:solidFill>
                <a:latin typeface="Verdana"/>
              </a:defRPr>
            </a:lvl4pPr>
            <a:lvl5pPr marL="914312" indent="-228578">
              <a:lnSpc>
                <a:spcPts val="2399"/>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94AEECA-EADA-48ED-BB11-63F73CF90846}"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fld id="{31518C4C-F407-4C20-9395-A26D37BA3126}" type="datetime3">
              <a:rPr lang="en-US"/>
              <a:pPr>
                <a:defRPr/>
              </a:pPr>
              <a:t>17 November 2015</a:t>
            </a:fld>
            <a:endParaRPr lang="en-US"/>
          </a:p>
        </p:txBody>
      </p:sp>
    </p:spTree>
    <p:extLst>
      <p:ext uri="{BB962C8B-B14F-4D97-AF65-F5344CB8AC3E}">
        <p14:creationId xmlns:p14="http://schemas.microsoft.com/office/powerpoint/2010/main" val="289810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430887"/>
          </a:xfrm>
        </p:spPr>
        <p:txBody>
          <a:bodyPr/>
          <a:lstStyle>
            <a:lvl1pPr algn="l">
              <a:defRPr sz="2800" b="1" cap="all" baseline="0"/>
            </a:lvl1pPr>
          </a:lstStyle>
          <a:p>
            <a:r>
              <a:rPr lang="en-US" smtClean="0"/>
              <a:t>Click to edit Master title style</a:t>
            </a:r>
            <a:endParaRPr lang="en-US"/>
          </a:p>
        </p:txBody>
      </p:sp>
      <p:sp>
        <p:nvSpPr>
          <p:cNvPr id="3" name="Text Placeholder 2"/>
          <p:cNvSpPr>
            <a:spLocks noGrp="1"/>
          </p:cNvSpPr>
          <p:nvPr>
            <p:ph type="body" idx="1"/>
          </p:nvPr>
        </p:nvSpPr>
        <p:spPr>
          <a:xfrm>
            <a:off x="722313" y="4099275"/>
            <a:ext cx="7772400" cy="307626"/>
          </a:xfrm>
        </p:spPr>
        <p:txBody>
          <a:bodyPr anchor="b"/>
          <a:lstStyle>
            <a:lvl1pPr marL="0" indent="0">
              <a:buNone/>
              <a:defRPr sz="1800" baseline="0"/>
            </a:lvl1pPr>
            <a:lvl2pPr marL="457156" indent="0">
              <a:buNone/>
              <a:defRPr sz="1800"/>
            </a:lvl2pPr>
            <a:lvl3pPr marL="914312" indent="0">
              <a:buNone/>
              <a:defRPr sz="1600"/>
            </a:lvl3pPr>
            <a:lvl4pPr marL="1371468" indent="0">
              <a:buNone/>
              <a:defRPr sz="1400"/>
            </a:lvl4pPr>
            <a:lvl5pPr marL="1828624" indent="0">
              <a:buNone/>
              <a:defRPr sz="1400"/>
            </a:lvl5pPr>
            <a:lvl6pPr marL="2285780" indent="0">
              <a:buNone/>
              <a:defRPr sz="1400"/>
            </a:lvl6pPr>
            <a:lvl7pPr marL="2742936" indent="0">
              <a:buNone/>
              <a:defRPr sz="1400"/>
            </a:lvl7pPr>
            <a:lvl8pPr marL="3200092" indent="0">
              <a:buNone/>
              <a:defRPr sz="1400"/>
            </a:lvl8pPr>
            <a:lvl9pPr marL="3657249"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03E0409-9397-4F51-BCA6-107D173FC9EB}"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fld id="{24242AEC-EB35-485C-9F89-57C2A0DB4B3B}" type="datetime3">
              <a:rPr lang="en-US"/>
              <a:pPr>
                <a:defRPr/>
              </a:pPr>
              <a:t>17 November 2015</a:t>
            </a:fld>
            <a:endParaRPr lang="en-US"/>
          </a:p>
        </p:txBody>
      </p:sp>
    </p:spTree>
    <p:extLst>
      <p:ext uri="{BB962C8B-B14F-4D97-AF65-F5344CB8AC3E}">
        <p14:creationId xmlns:p14="http://schemas.microsoft.com/office/powerpoint/2010/main" val="351967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200" y="1612256"/>
            <a:ext cx="7869600" cy="43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37200" y="2492375"/>
            <a:ext cx="3819600" cy="1528624"/>
          </a:xfrm>
        </p:spPr>
        <p:txBody>
          <a:bodyPr/>
          <a:lstStyle>
            <a:lvl1pPr>
              <a:defRPr sz="1800"/>
            </a:lvl1pPr>
            <a:lvl2pPr marL="228578" indent="-228578">
              <a:buFont typeface="Verdana"/>
              <a:buChar char="•"/>
              <a:defRPr sz="1800" baseline="0"/>
            </a:lvl2pPr>
            <a:lvl3pPr marL="457156" indent="-228578">
              <a:buFont typeface="Wingdings" charset="2"/>
              <a:buChar char="§"/>
              <a:defRPr sz="1600"/>
            </a:lvl3pPr>
            <a:lvl4pPr>
              <a:defRPr sz="1600" baseline="0"/>
            </a:lvl4pPr>
            <a:lvl5pPr marL="914312">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200" y="2492375"/>
            <a:ext cx="3819600" cy="1533753"/>
          </a:xfrm>
        </p:spPr>
        <p:txBody>
          <a:bodyPr/>
          <a:lstStyle>
            <a:lvl1pPr>
              <a:defRPr sz="1800"/>
            </a:lvl1pPr>
            <a:lvl2pPr marL="228578" indent="-228578">
              <a:buFont typeface="Verdana"/>
              <a:buChar char="•"/>
              <a:defRPr sz="1800"/>
            </a:lvl2pPr>
            <a:lvl3pPr marL="457156" indent="-228578">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4B60D96-BD0A-4792-8BAE-A46E79EED4F0}"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fld id="{12D016F6-04CD-44FC-9DD5-4A074E92F830}" type="datetime3">
              <a:rPr lang="en-US"/>
              <a:pPr>
                <a:defRPr/>
              </a:pPr>
              <a:t>17 November 2015</a:t>
            </a:fld>
            <a:endParaRPr lang="en-US"/>
          </a:p>
        </p:txBody>
      </p:sp>
    </p:spTree>
    <p:extLst>
      <p:ext uri="{BB962C8B-B14F-4D97-AF65-F5344CB8AC3E}">
        <p14:creationId xmlns:p14="http://schemas.microsoft.com/office/powerpoint/2010/main" val="315282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84CA718-D43B-46E8-A563-FF586DB375F0}" type="slidenum">
              <a:rPr lang="en-US"/>
              <a:pPr>
                <a:defRPr/>
              </a:pPr>
              <a:t>‹#›</a:t>
            </a:fld>
            <a:endParaRPr lang="en-US"/>
          </a:p>
        </p:txBody>
      </p:sp>
      <p:sp>
        <p:nvSpPr>
          <p:cNvPr id="4" name="Rectangle 4"/>
          <p:cNvSpPr>
            <a:spLocks noGrp="1" noChangeArrowheads="1"/>
          </p:cNvSpPr>
          <p:nvPr>
            <p:ph type="dt" sz="half" idx="11"/>
          </p:nvPr>
        </p:nvSpPr>
        <p:spPr>
          <a:ln/>
        </p:spPr>
        <p:txBody>
          <a:bodyPr/>
          <a:lstStyle>
            <a:lvl1pPr>
              <a:defRPr/>
            </a:lvl1pPr>
          </a:lstStyle>
          <a:p>
            <a:pPr>
              <a:defRPr/>
            </a:pPr>
            <a:fld id="{1EEE8852-DBC7-49A3-AC8B-B3D54EC80B0B}" type="datetime3">
              <a:rPr lang="en-US"/>
              <a:pPr>
                <a:defRPr/>
              </a:pPr>
              <a:t>17 November 2015</a:t>
            </a:fld>
            <a:endParaRPr lang="en-US"/>
          </a:p>
        </p:txBody>
      </p:sp>
    </p:spTree>
    <p:extLst>
      <p:ext uri="{BB962C8B-B14F-4D97-AF65-F5344CB8AC3E}">
        <p14:creationId xmlns:p14="http://schemas.microsoft.com/office/powerpoint/2010/main" val="406842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F81E60F-8A47-4A97-8A11-B91D737CC7B8}" type="slidenum">
              <a:rPr lang="en-US"/>
              <a:pPr>
                <a:defRPr/>
              </a:pPr>
              <a:t>‹#›</a:t>
            </a:fld>
            <a:endParaRPr lang="en-US"/>
          </a:p>
        </p:txBody>
      </p:sp>
      <p:sp>
        <p:nvSpPr>
          <p:cNvPr id="3" name="Rectangle 4"/>
          <p:cNvSpPr>
            <a:spLocks noGrp="1" noChangeArrowheads="1"/>
          </p:cNvSpPr>
          <p:nvPr>
            <p:ph type="dt" sz="half" idx="11"/>
          </p:nvPr>
        </p:nvSpPr>
        <p:spPr>
          <a:ln/>
        </p:spPr>
        <p:txBody>
          <a:bodyPr/>
          <a:lstStyle>
            <a:lvl1pPr>
              <a:defRPr/>
            </a:lvl1pPr>
          </a:lstStyle>
          <a:p>
            <a:pPr>
              <a:defRPr/>
            </a:pPr>
            <a:fld id="{9FAE62A4-6850-4C02-82F4-DCB865CB9852}" type="datetime3">
              <a:rPr lang="en-US"/>
              <a:pPr>
                <a:defRPr/>
              </a:pPr>
              <a:t>17 November 2015</a:t>
            </a:fld>
            <a:endParaRPr lang="en-US"/>
          </a:p>
        </p:txBody>
      </p:sp>
    </p:spTree>
    <p:extLst>
      <p:ext uri="{BB962C8B-B14F-4D97-AF65-F5344CB8AC3E}">
        <p14:creationId xmlns:p14="http://schemas.microsoft.com/office/powerpoint/2010/main" val="137785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200" y="1612256"/>
            <a:ext cx="2520000" cy="615553"/>
          </a:xfrm>
        </p:spPr>
        <p:txBody>
          <a:bodyPr/>
          <a:lstStyle>
            <a:lvl1pPr>
              <a:defRPr sz="2000"/>
            </a:lvl1pPr>
          </a:lstStyle>
          <a:p>
            <a:r>
              <a:rPr lang="en-US" smtClean="0"/>
              <a:t>Click to edit Master title style</a:t>
            </a:r>
            <a:endParaRPr lang="en-US"/>
          </a:p>
        </p:txBody>
      </p:sp>
      <p:sp>
        <p:nvSpPr>
          <p:cNvPr id="3" name="Content Placeholder 2"/>
          <p:cNvSpPr>
            <a:spLocks noGrp="1"/>
          </p:cNvSpPr>
          <p:nvPr>
            <p:ph sz="half" idx="1"/>
          </p:nvPr>
        </p:nvSpPr>
        <p:spPr>
          <a:xfrm>
            <a:off x="637200" y="2492374"/>
            <a:ext cx="2520000" cy="1845755"/>
          </a:xfrm>
        </p:spPr>
        <p:txBody>
          <a:bodyPr/>
          <a:lstStyle>
            <a:lvl1pPr>
              <a:defRPr sz="1800"/>
            </a:lvl1pPr>
            <a:lvl2pPr marL="228578" indent="-228578">
              <a:buFont typeface="Verdana"/>
              <a:buChar char="•"/>
              <a:defRPr sz="1800" baseline="0"/>
            </a:lvl2pPr>
            <a:lvl3pPr marL="457156" indent="-228578">
              <a:buFont typeface="Wingdings" charset="2"/>
              <a:buChar char="§"/>
              <a:defRPr sz="1600"/>
            </a:lvl3pPr>
            <a:lvl4pPr>
              <a:defRPr sz="1600" baseline="0"/>
            </a:lvl4pPr>
            <a:lvl5pPr marL="914312">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66800" y="1612255"/>
            <a:ext cx="5040000" cy="1538129"/>
          </a:xfrm>
        </p:spPr>
        <p:txBody>
          <a:bodyPr/>
          <a:lstStyle>
            <a:lvl1pPr>
              <a:defRPr sz="1800"/>
            </a:lvl1pPr>
            <a:lvl2pPr marL="228578" indent="-228578">
              <a:buFont typeface="Verdana"/>
              <a:buChar char="•"/>
              <a:defRPr sz="1800"/>
            </a:lvl2pPr>
            <a:lvl3pPr marL="457156" indent="-228578">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FDEFA17-80D4-42DD-BF9C-6127703F7EE1}"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fld id="{6AFEB3C6-B3AB-4DDF-90B1-38F8BE7B2AD0}" type="datetime3">
              <a:rPr lang="en-US"/>
              <a:pPr>
                <a:defRPr/>
              </a:pPr>
              <a:t>17 November 2015</a:t>
            </a:fld>
            <a:endParaRPr lang="en-US"/>
          </a:p>
        </p:txBody>
      </p:sp>
    </p:spTree>
    <p:extLst>
      <p:ext uri="{BB962C8B-B14F-4D97-AF65-F5344CB8AC3E}">
        <p14:creationId xmlns:p14="http://schemas.microsoft.com/office/powerpoint/2010/main" val="46579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612800"/>
            <a:ext cx="5486400" cy="307626"/>
          </a:xfrm>
        </p:spPr>
        <p:txBody>
          <a:bodyPr/>
          <a:lstStyle>
            <a:lvl1pPr marL="0" indent="0">
              <a:buNone/>
              <a:defRPr sz="3200"/>
            </a:lvl1pPr>
            <a:lvl2pPr marL="457156" indent="0">
              <a:buNone/>
              <a:defRPr sz="2800"/>
            </a:lvl2pPr>
            <a:lvl3pPr marL="914312" indent="0">
              <a:buNone/>
              <a:defRPr sz="2400"/>
            </a:lvl3pPr>
            <a:lvl4pPr marL="1371468" indent="0">
              <a:buNone/>
              <a:defRPr sz="2000"/>
            </a:lvl4pPr>
            <a:lvl5pPr marL="1828624" indent="0">
              <a:buNone/>
              <a:defRPr sz="2000"/>
            </a:lvl5pPr>
            <a:lvl6pPr marL="2285780" indent="0">
              <a:buNone/>
              <a:defRPr sz="2000"/>
            </a:lvl6pPr>
            <a:lvl7pPr marL="2742936" indent="0">
              <a:buNone/>
              <a:defRPr sz="2000"/>
            </a:lvl7pPr>
            <a:lvl8pPr marL="3200092" indent="0">
              <a:buNone/>
              <a:defRPr sz="2000"/>
            </a:lvl8pPr>
            <a:lvl9pPr marL="365724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828800" y="5367338"/>
            <a:ext cx="5486400" cy="235243"/>
          </a:xfrm>
        </p:spPr>
        <p:txBody>
          <a:bodyPr/>
          <a:lstStyle>
            <a:lvl1pPr marL="0" indent="0">
              <a:lnSpc>
                <a:spcPts val="1800"/>
              </a:lnSpc>
              <a:buNone/>
              <a:defRPr sz="1400"/>
            </a:lvl1pPr>
            <a:lvl2pPr marL="457156" indent="0">
              <a:buNone/>
              <a:defRPr sz="1200"/>
            </a:lvl2pPr>
            <a:lvl3pPr marL="914312" indent="0">
              <a:buNone/>
              <a:defRPr sz="1000"/>
            </a:lvl3pPr>
            <a:lvl4pPr marL="1371468" indent="0">
              <a:buNone/>
              <a:defRPr sz="900"/>
            </a:lvl4pPr>
            <a:lvl5pPr marL="1828624" indent="0">
              <a:buNone/>
              <a:defRPr sz="900"/>
            </a:lvl5pPr>
            <a:lvl6pPr marL="2285780" indent="0">
              <a:buNone/>
              <a:defRPr sz="900"/>
            </a:lvl6pPr>
            <a:lvl7pPr marL="2742936" indent="0">
              <a:buNone/>
              <a:defRPr sz="900"/>
            </a:lvl7pPr>
            <a:lvl8pPr marL="3200092" indent="0">
              <a:buNone/>
              <a:defRPr sz="900"/>
            </a:lvl8pPr>
            <a:lvl9pPr marL="3657249"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5BBE4F-17F2-4820-835A-1C7ED973F1C2}"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fld id="{6D7DC229-BD09-4B39-8EE3-D1DE8646B209}" type="datetime3">
              <a:rPr lang="en-US"/>
              <a:pPr>
                <a:defRPr/>
              </a:pPr>
              <a:t>17 November 2015</a:t>
            </a:fld>
            <a:endParaRPr lang="en-US"/>
          </a:p>
        </p:txBody>
      </p:sp>
    </p:spTree>
    <p:extLst>
      <p:ext uri="{BB962C8B-B14F-4D97-AF65-F5344CB8AC3E}">
        <p14:creationId xmlns:p14="http://schemas.microsoft.com/office/powerpoint/2010/main" val="189038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737425" y="2416175"/>
            <a:ext cx="2769989" cy="18457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CF1BC69-87CC-404C-9B20-77776AC98E7C}"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fld id="{2B74D6E3-A510-4BE9-A011-CB1879F671B6}" type="datetime3">
              <a:rPr lang="en-US"/>
              <a:pPr>
                <a:defRPr/>
              </a:pPr>
              <a:t>17 November 2015</a:t>
            </a:fld>
            <a:endParaRPr lang="en-US"/>
          </a:p>
        </p:txBody>
      </p:sp>
    </p:spTree>
    <p:extLst>
      <p:ext uri="{BB962C8B-B14F-4D97-AF65-F5344CB8AC3E}">
        <p14:creationId xmlns:p14="http://schemas.microsoft.com/office/powerpoint/2010/main" val="381437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6589" y="1612901"/>
            <a:ext cx="78708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p>
            <a:pPr lvl="0"/>
            <a:r>
              <a:rPr lang="en-GB"/>
              <a:t>Title</a:t>
            </a:r>
          </a:p>
        </p:txBody>
      </p:sp>
      <p:sp>
        <p:nvSpPr>
          <p:cNvPr id="1027" name="Rectangle 3"/>
          <p:cNvSpPr>
            <a:spLocks noGrp="1" noChangeArrowheads="1"/>
          </p:cNvSpPr>
          <p:nvPr>
            <p:ph type="body" idx="1"/>
          </p:nvPr>
        </p:nvSpPr>
        <p:spPr bwMode="auto">
          <a:xfrm>
            <a:off x="636589" y="2416175"/>
            <a:ext cx="7870825" cy="184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endParaRPr lang="en-US"/>
          </a:p>
        </p:txBody>
      </p:sp>
      <p:sp>
        <p:nvSpPr>
          <p:cNvPr id="1030" name="Rectangle 6"/>
          <p:cNvSpPr>
            <a:spLocks noGrp="1" noChangeArrowheads="1"/>
          </p:cNvSpPr>
          <p:nvPr>
            <p:ph type="sldNum" sz="quarter" idx="4"/>
          </p:nvPr>
        </p:nvSpPr>
        <p:spPr bwMode="auto">
          <a:xfrm>
            <a:off x="6373813" y="6426200"/>
            <a:ext cx="21336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lvl1pPr algn="r">
              <a:defRPr sz="1000" b="0">
                <a:solidFill>
                  <a:srgbClr val="004494"/>
                </a:solidFill>
                <a:ea typeface="MS PGothic" pitchFamily="34" charset="-128"/>
                <a:cs typeface="+mn-cs"/>
              </a:defRPr>
            </a:lvl1pPr>
          </a:lstStyle>
          <a:p>
            <a:pPr>
              <a:defRPr/>
            </a:pPr>
            <a:fld id="{2AB27D22-B93F-429E-BCDC-FC2FF205AA53}" type="slidenum">
              <a:rPr lang="en-US"/>
              <a:pPr>
                <a:defRPr/>
              </a:pPr>
              <a:t>‹#›</a:t>
            </a:fld>
            <a:endParaRPr lang="en-US"/>
          </a:p>
        </p:txBody>
      </p:sp>
      <p:sp>
        <p:nvSpPr>
          <p:cNvPr id="15" name="Rectangle 14"/>
          <p:cNvSpPr/>
          <p:nvPr/>
        </p:nvSpPr>
        <p:spPr>
          <a:xfrm>
            <a:off x="0" y="1"/>
            <a:ext cx="9144000" cy="957263"/>
          </a:xfrm>
          <a:prstGeom prst="rect">
            <a:avLst/>
          </a:prstGeom>
          <a:solidFill>
            <a:srgbClr val="20B1B4"/>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lIns="91431" tIns="45715" rIns="91431" bIns="45715" anchor="ctr"/>
          <a:lstStyle/>
          <a:p>
            <a:pPr algn="ctr" defTabSz="457156" fontAlgn="auto">
              <a:spcBef>
                <a:spcPts val="0"/>
              </a:spcBef>
              <a:spcAft>
                <a:spcPts val="0"/>
              </a:spcAft>
              <a:defRPr/>
            </a:pPr>
            <a:endParaRPr lang="en-US" sz="1800" b="0">
              <a:solidFill>
                <a:srgbClr val="FFFFFF"/>
              </a:solidFill>
            </a:endParaRPr>
          </a:p>
        </p:txBody>
      </p:sp>
      <p:pic>
        <p:nvPicPr>
          <p:cNvPr id="2" name="Picture 5" descr="JRC_Slides_Foote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65614" y="6461126"/>
            <a:ext cx="61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descr="JRC_Slides_Logo_EN.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71925" y="258764"/>
            <a:ext cx="1435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636588" y="6426200"/>
            <a:ext cx="21336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lvl1pPr>
              <a:defRPr sz="1000" b="0">
                <a:solidFill>
                  <a:srgbClr val="004494"/>
                </a:solidFill>
                <a:ea typeface="MS PGothic" pitchFamily="34" charset="-128"/>
                <a:cs typeface="+mn-cs"/>
              </a:defRPr>
            </a:lvl1pPr>
          </a:lstStyle>
          <a:p>
            <a:pPr>
              <a:defRPr/>
            </a:pPr>
            <a:fld id="{CD58C8BE-8A4F-4C2F-8040-9B54B7B16689}" type="datetime3">
              <a:rPr lang="en-US"/>
              <a:pPr>
                <a:defRPr/>
              </a:pPr>
              <a:t>17 November 2015</a:t>
            </a:fld>
            <a:endParaRPr lang="en-US"/>
          </a:p>
        </p:txBody>
      </p:sp>
      <p:sp>
        <p:nvSpPr>
          <p:cNvPr id="3" name="Rectangle 2"/>
          <p:cNvSpPr/>
          <p:nvPr userDrawn="1"/>
        </p:nvSpPr>
        <p:spPr bwMode="auto">
          <a:xfrm>
            <a:off x="4261302" y="6464808"/>
            <a:ext cx="612648" cy="393192"/>
          </a:xfrm>
          <a:prstGeom prst="rect">
            <a:avLst/>
          </a:prstGeom>
          <a:solidFill>
            <a:srgbClr val="20B1B4"/>
          </a:solidFill>
          <a:ln>
            <a:noFill/>
          </a:ln>
          <a:effectLst/>
          <a:extLst/>
        </p:spPr>
        <p:txBody>
          <a:bodyPr vert="horz" wrap="square" lIns="91431" tIns="45715" rIns="91431" bIns="45715" numCol="1" rtlCol="0" anchor="ctr" anchorCtr="0" compatLnSpc="1">
            <a:prstTxWarp prst="textNoShape">
              <a:avLst/>
            </a:prstTxWarp>
          </a:bodyPr>
          <a:lstStyle/>
          <a:p>
            <a:pPr marL="3175"/>
            <a:endParaRPr lang="en-US">
              <a:latin typeface="Verdana" charset="0"/>
              <a:ea typeface="ＭＳ Ｐゴシック" charset="0"/>
            </a:endParaRPr>
          </a:p>
        </p:txBody>
      </p:sp>
    </p:spTree>
    <p:extLst>
      <p:ext uri="{BB962C8B-B14F-4D97-AF65-F5344CB8AC3E}">
        <p14:creationId xmlns:p14="http://schemas.microsoft.com/office/powerpoint/2010/main" val="287783881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iming>
    <p:tnLst>
      <p:par>
        <p:cTn id="1" dur="indefinite" restart="never" nodeType="tmRoot"/>
      </p:par>
    </p:tnLst>
  </p:timing>
  <p:hf hdr="0" ftr="0"/>
  <p:txStyles>
    <p:titleStyle>
      <a:lvl1pPr algn="l" rtl="0" fontAlgn="base">
        <a:spcBef>
          <a:spcPct val="0"/>
        </a:spcBef>
        <a:spcAft>
          <a:spcPct val="0"/>
        </a:spcAft>
        <a:defRPr sz="2800" b="1">
          <a:solidFill>
            <a:srgbClr val="004494"/>
          </a:solidFill>
          <a:latin typeface="Verdana"/>
          <a:ea typeface="ＭＳ Ｐゴシック" pitchFamily="34" charset="-128"/>
          <a:cs typeface="ＭＳ Ｐゴシック" charset="0"/>
        </a:defRPr>
      </a:lvl1pPr>
      <a:lvl2pPr algn="l" rtl="0" fontAlgn="base">
        <a:spcBef>
          <a:spcPct val="0"/>
        </a:spcBef>
        <a:spcAft>
          <a:spcPct val="0"/>
        </a:spcAft>
        <a:defRPr sz="2800" b="1">
          <a:solidFill>
            <a:srgbClr val="004494"/>
          </a:solidFill>
          <a:latin typeface="Verdana" charset="0"/>
          <a:ea typeface="ＭＳ Ｐゴシック" pitchFamily="34" charset="-128"/>
          <a:cs typeface="ＭＳ Ｐゴシック" charset="0"/>
        </a:defRPr>
      </a:lvl2pPr>
      <a:lvl3pPr algn="l" rtl="0" fontAlgn="base">
        <a:spcBef>
          <a:spcPct val="0"/>
        </a:spcBef>
        <a:spcAft>
          <a:spcPct val="0"/>
        </a:spcAft>
        <a:defRPr sz="2800" b="1">
          <a:solidFill>
            <a:srgbClr val="004494"/>
          </a:solidFill>
          <a:latin typeface="Verdana" charset="0"/>
          <a:ea typeface="ＭＳ Ｐゴシック" pitchFamily="34" charset="-128"/>
          <a:cs typeface="ＭＳ Ｐゴシック" charset="0"/>
        </a:defRPr>
      </a:lvl3pPr>
      <a:lvl4pPr algn="l" rtl="0" fontAlgn="base">
        <a:spcBef>
          <a:spcPct val="0"/>
        </a:spcBef>
        <a:spcAft>
          <a:spcPct val="0"/>
        </a:spcAft>
        <a:defRPr sz="2800" b="1">
          <a:solidFill>
            <a:srgbClr val="004494"/>
          </a:solidFill>
          <a:latin typeface="Verdana" charset="0"/>
          <a:ea typeface="ＭＳ Ｐゴシック" pitchFamily="34" charset="-128"/>
          <a:cs typeface="ＭＳ Ｐゴシック" charset="0"/>
        </a:defRPr>
      </a:lvl4pPr>
      <a:lvl5pPr algn="l" rtl="0" fontAlgn="base">
        <a:spcBef>
          <a:spcPct val="0"/>
        </a:spcBef>
        <a:spcAft>
          <a:spcPct val="0"/>
        </a:spcAft>
        <a:defRPr sz="2800" b="1">
          <a:solidFill>
            <a:srgbClr val="004494"/>
          </a:solidFill>
          <a:latin typeface="Verdana" charset="0"/>
          <a:ea typeface="ＭＳ Ｐゴシック" pitchFamily="34" charset="-128"/>
          <a:cs typeface="ＭＳ Ｐゴシック" charset="0"/>
        </a:defRPr>
      </a:lvl5pPr>
      <a:lvl6pPr marL="815897" algn="l" rtl="0" eaLnBrk="1" fontAlgn="base" hangingPunct="1">
        <a:spcBef>
          <a:spcPct val="0"/>
        </a:spcBef>
        <a:spcAft>
          <a:spcPct val="0"/>
        </a:spcAft>
        <a:defRPr sz="3000" b="1">
          <a:solidFill>
            <a:srgbClr val="0F5494"/>
          </a:solidFill>
          <a:latin typeface="Verdana" charset="0"/>
          <a:ea typeface="ＭＳ Ｐゴシック" charset="0"/>
        </a:defRPr>
      </a:lvl6pPr>
      <a:lvl7pPr marL="1273052" algn="l" rtl="0" eaLnBrk="1" fontAlgn="base" hangingPunct="1">
        <a:spcBef>
          <a:spcPct val="0"/>
        </a:spcBef>
        <a:spcAft>
          <a:spcPct val="0"/>
        </a:spcAft>
        <a:defRPr sz="3000" b="1">
          <a:solidFill>
            <a:srgbClr val="0F5494"/>
          </a:solidFill>
          <a:latin typeface="Verdana" charset="0"/>
          <a:ea typeface="ＭＳ Ｐゴシック" charset="0"/>
        </a:defRPr>
      </a:lvl7pPr>
      <a:lvl8pPr marL="1730209" algn="l" rtl="0" eaLnBrk="1" fontAlgn="base" hangingPunct="1">
        <a:spcBef>
          <a:spcPct val="0"/>
        </a:spcBef>
        <a:spcAft>
          <a:spcPct val="0"/>
        </a:spcAft>
        <a:defRPr sz="3000" b="1">
          <a:solidFill>
            <a:srgbClr val="0F5494"/>
          </a:solidFill>
          <a:latin typeface="Verdana" charset="0"/>
          <a:ea typeface="ＭＳ Ｐゴシック" charset="0"/>
        </a:defRPr>
      </a:lvl8pPr>
      <a:lvl9pPr marL="2187365" algn="l" rtl="0" eaLnBrk="1" fontAlgn="base" hangingPunct="1">
        <a:spcBef>
          <a:spcPct val="0"/>
        </a:spcBef>
        <a:spcAft>
          <a:spcPct val="0"/>
        </a:spcAft>
        <a:defRPr sz="3000" b="1">
          <a:solidFill>
            <a:srgbClr val="0F5494"/>
          </a:solidFill>
          <a:latin typeface="Verdana" charset="0"/>
          <a:ea typeface="ＭＳ Ｐゴシック" charset="0"/>
        </a:defRPr>
      </a:lvl9pPr>
    </p:titleStyle>
    <p:bodyStyle>
      <a:lvl1pPr marL="342867" indent="-342867" algn="l" rtl="0" fontAlgn="base">
        <a:lnSpc>
          <a:spcPts val="2399"/>
        </a:lnSpc>
        <a:spcBef>
          <a:spcPct val="0"/>
        </a:spcBef>
        <a:spcAft>
          <a:spcPct val="0"/>
        </a:spcAft>
        <a:buClr>
          <a:srgbClr val="37ACDE"/>
        </a:buClr>
        <a:buFont typeface="Verdana" pitchFamily="34" charset="0"/>
        <a:defRPr>
          <a:solidFill>
            <a:srgbClr val="004494"/>
          </a:solidFill>
          <a:latin typeface="Verdana"/>
          <a:ea typeface="ＭＳ Ｐゴシック" pitchFamily="34" charset="-128"/>
          <a:cs typeface="ＭＳ Ｐゴシック" charset="0"/>
        </a:defRPr>
      </a:lvl1pPr>
      <a:lvl2pPr marL="228578" indent="-228578" algn="l" rtl="0" fontAlgn="base">
        <a:lnSpc>
          <a:spcPts val="2399"/>
        </a:lnSpc>
        <a:spcBef>
          <a:spcPct val="0"/>
        </a:spcBef>
        <a:spcAft>
          <a:spcPct val="0"/>
        </a:spcAft>
        <a:buClr>
          <a:srgbClr val="37ACDE"/>
        </a:buClr>
        <a:buFont typeface="Verdana" pitchFamily="34" charset="0"/>
        <a:buChar char="•"/>
        <a:defRPr>
          <a:solidFill>
            <a:srgbClr val="004494"/>
          </a:solidFill>
          <a:latin typeface="Verdana"/>
          <a:ea typeface="ＭＳ Ｐゴシック" pitchFamily="34" charset="-128"/>
        </a:defRPr>
      </a:lvl2pPr>
      <a:lvl3pPr marL="457156" indent="-228578" algn="l" rtl="0" fontAlgn="base">
        <a:lnSpc>
          <a:spcPts val="2399"/>
        </a:lnSpc>
        <a:spcBef>
          <a:spcPct val="0"/>
        </a:spcBef>
        <a:spcAft>
          <a:spcPct val="0"/>
        </a:spcAft>
        <a:buClr>
          <a:srgbClr val="37ACDE"/>
        </a:buClr>
        <a:buFont typeface="Wingdings" pitchFamily="2" charset="2"/>
        <a:buChar char="§"/>
        <a:defRPr sz="1600">
          <a:solidFill>
            <a:srgbClr val="004494"/>
          </a:solidFill>
          <a:latin typeface="Verdana"/>
          <a:ea typeface="ＭＳ Ｐゴシック" pitchFamily="34" charset="-128"/>
        </a:defRPr>
      </a:lvl3pPr>
      <a:lvl4pPr marL="685734" indent="-228578" algn="l" rtl="0" fontAlgn="base">
        <a:lnSpc>
          <a:spcPts val="2399"/>
        </a:lnSpc>
        <a:spcBef>
          <a:spcPct val="0"/>
        </a:spcBef>
        <a:spcAft>
          <a:spcPct val="0"/>
        </a:spcAft>
        <a:buClr>
          <a:srgbClr val="37ACDE"/>
        </a:buClr>
        <a:buFont typeface="Arial" pitchFamily="34" charset="0"/>
        <a:buChar char="•"/>
        <a:defRPr sz="1600">
          <a:solidFill>
            <a:srgbClr val="004494"/>
          </a:solidFill>
          <a:latin typeface="Verdana"/>
          <a:ea typeface="ＭＳ Ｐゴシック" pitchFamily="34" charset="-128"/>
        </a:defRPr>
      </a:lvl4pPr>
      <a:lvl5pPr marL="914312" indent="-228578" algn="l" rtl="0" fontAlgn="base">
        <a:lnSpc>
          <a:spcPts val="2399"/>
        </a:lnSpc>
        <a:spcBef>
          <a:spcPct val="0"/>
        </a:spcBef>
        <a:spcAft>
          <a:spcPct val="0"/>
        </a:spcAft>
        <a:buClr>
          <a:srgbClr val="37ACDE"/>
        </a:buClr>
        <a:buFont typeface="Verdana" pitchFamily="34" charset="0"/>
        <a:buChar char="–"/>
        <a:defRPr sz="1600">
          <a:solidFill>
            <a:srgbClr val="004494"/>
          </a:solidFill>
          <a:latin typeface="Verdana"/>
          <a:ea typeface="ＭＳ Ｐゴシック" pitchFamily="34" charset="-128"/>
        </a:defRPr>
      </a:lvl5pPr>
      <a:lvl6pPr marL="2514358" indent="-228578" algn="l" rtl="0" eaLnBrk="1" fontAlgn="base" hangingPunct="1">
        <a:spcBef>
          <a:spcPct val="20000"/>
        </a:spcBef>
        <a:spcAft>
          <a:spcPct val="0"/>
        </a:spcAft>
        <a:buChar char="»"/>
        <a:defRPr sz="2000">
          <a:solidFill>
            <a:schemeClr val="tx1"/>
          </a:solidFill>
          <a:latin typeface="Arial" charset="0"/>
          <a:ea typeface="+mn-ea"/>
        </a:defRPr>
      </a:lvl6pPr>
      <a:lvl7pPr marL="2971514" indent="-228578" algn="l" rtl="0" eaLnBrk="1" fontAlgn="base" hangingPunct="1">
        <a:spcBef>
          <a:spcPct val="20000"/>
        </a:spcBef>
        <a:spcAft>
          <a:spcPct val="0"/>
        </a:spcAft>
        <a:buChar char="»"/>
        <a:defRPr sz="2000">
          <a:solidFill>
            <a:schemeClr val="tx1"/>
          </a:solidFill>
          <a:latin typeface="Arial" charset="0"/>
          <a:ea typeface="+mn-ea"/>
        </a:defRPr>
      </a:lvl7pPr>
      <a:lvl8pPr marL="3428670" indent="-228578" algn="l" rtl="0" eaLnBrk="1" fontAlgn="base" hangingPunct="1">
        <a:spcBef>
          <a:spcPct val="20000"/>
        </a:spcBef>
        <a:spcAft>
          <a:spcPct val="0"/>
        </a:spcAft>
        <a:buChar char="»"/>
        <a:defRPr sz="2000">
          <a:solidFill>
            <a:schemeClr val="tx1"/>
          </a:solidFill>
          <a:latin typeface="Arial" charset="0"/>
          <a:ea typeface="+mn-ea"/>
        </a:defRPr>
      </a:lvl8pPr>
      <a:lvl9pPr marL="3885826" indent="-228578"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156" rtl="0" eaLnBrk="1" latinLnBrk="0" hangingPunct="1">
        <a:defRPr sz="1800" kern="1200">
          <a:solidFill>
            <a:schemeClr val="tx1"/>
          </a:solidFill>
          <a:latin typeface="+mn-lt"/>
          <a:ea typeface="+mn-ea"/>
          <a:cs typeface="+mn-cs"/>
        </a:defRPr>
      </a:lvl1pPr>
      <a:lvl2pPr marL="457156" algn="l" defTabSz="457156" rtl="0" eaLnBrk="1" latinLnBrk="0" hangingPunct="1">
        <a:defRPr sz="1800" kern="1200">
          <a:solidFill>
            <a:schemeClr val="tx1"/>
          </a:solidFill>
          <a:latin typeface="+mn-lt"/>
          <a:ea typeface="+mn-ea"/>
          <a:cs typeface="+mn-cs"/>
        </a:defRPr>
      </a:lvl2pPr>
      <a:lvl3pPr marL="914312" algn="l" defTabSz="457156" rtl="0" eaLnBrk="1" latinLnBrk="0" hangingPunct="1">
        <a:defRPr sz="1800" kern="1200">
          <a:solidFill>
            <a:schemeClr val="tx1"/>
          </a:solidFill>
          <a:latin typeface="+mn-lt"/>
          <a:ea typeface="+mn-ea"/>
          <a:cs typeface="+mn-cs"/>
        </a:defRPr>
      </a:lvl3pPr>
      <a:lvl4pPr marL="1371468" algn="l" defTabSz="457156" rtl="0" eaLnBrk="1" latinLnBrk="0" hangingPunct="1">
        <a:defRPr sz="1800" kern="1200">
          <a:solidFill>
            <a:schemeClr val="tx1"/>
          </a:solidFill>
          <a:latin typeface="+mn-lt"/>
          <a:ea typeface="+mn-ea"/>
          <a:cs typeface="+mn-cs"/>
        </a:defRPr>
      </a:lvl4pPr>
      <a:lvl5pPr marL="1828624" algn="l" defTabSz="457156" rtl="0" eaLnBrk="1" latinLnBrk="0" hangingPunct="1">
        <a:defRPr sz="1800" kern="1200">
          <a:solidFill>
            <a:schemeClr val="tx1"/>
          </a:solidFill>
          <a:latin typeface="+mn-lt"/>
          <a:ea typeface="+mn-ea"/>
          <a:cs typeface="+mn-cs"/>
        </a:defRPr>
      </a:lvl5pPr>
      <a:lvl6pPr marL="2285780" algn="l" defTabSz="457156" rtl="0" eaLnBrk="1" latinLnBrk="0" hangingPunct="1">
        <a:defRPr sz="1800" kern="1200">
          <a:solidFill>
            <a:schemeClr val="tx1"/>
          </a:solidFill>
          <a:latin typeface="+mn-lt"/>
          <a:ea typeface="+mn-ea"/>
          <a:cs typeface="+mn-cs"/>
        </a:defRPr>
      </a:lvl6pPr>
      <a:lvl7pPr marL="2742936" algn="l" defTabSz="457156" rtl="0" eaLnBrk="1" latinLnBrk="0" hangingPunct="1">
        <a:defRPr sz="1800" kern="1200">
          <a:solidFill>
            <a:schemeClr val="tx1"/>
          </a:solidFill>
          <a:latin typeface="+mn-lt"/>
          <a:ea typeface="+mn-ea"/>
          <a:cs typeface="+mn-cs"/>
        </a:defRPr>
      </a:lvl7pPr>
      <a:lvl8pPr marL="3200092" algn="l" defTabSz="457156" rtl="0" eaLnBrk="1" latinLnBrk="0" hangingPunct="1">
        <a:defRPr sz="1800" kern="1200">
          <a:solidFill>
            <a:schemeClr val="tx1"/>
          </a:solidFill>
          <a:latin typeface="+mn-lt"/>
          <a:ea typeface="+mn-ea"/>
          <a:cs typeface="+mn-cs"/>
        </a:defRPr>
      </a:lvl8pPr>
      <a:lvl9pPr marL="3657249" algn="l" defTabSz="4571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4AEECA-EADA-48ED-BB11-63F73CF90846}" type="slidenum">
              <a:rPr lang="en-US" smtClean="0"/>
              <a:pPr>
                <a:defRPr/>
              </a:pPr>
              <a:t>1</a:t>
            </a:fld>
            <a:endParaRPr lang="en-US"/>
          </a:p>
        </p:txBody>
      </p:sp>
      <p:sp>
        <p:nvSpPr>
          <p:cNvPr id="5" name="Date Placeholder 4"/>
          <p:cNvSpPr>
            <a:spLocks noGrp="1"/>
          </p:cNvSpPr>
          <p:nvPr>
            <p:ph type="dt" sz="half" idx="11"/>
          </p:nvPr>
        </p:nvSpPr>
        <p:spPr/>
        <p:txBody>
          <a:bodyPr/>
          <a:lstStyle/>
          <a:p>
            <a:pPr>
              <a:defRPr/>
            </a:pPr>
            <a:fld id="{31518C4C-F407-4C20-9395-A26D37BA3126}" type="datetime3">
              <a:rPr lang="en-US" smtClean="0"/>
              <a:pPr>
                <a:defRPr/>
              </a:pPr>
              <a:t>17 November 2015</a:t>
            </a:fld>
            <a:endParaRPr lang="en-US"/>
          </a:p>
        </p:txBody>
      </p:sp>
      <p:sp>
        <p:nvSpPr>
          <p:cNvPr id="6" name="Rectangle 5"/>
          <p:cNvSpPr/>
          <p:nvPr/>
        </p:nvSpPr>
        <p:spPr>
          <a:xfrm>
            <a:off x="0" y="1387929"/>
            <a:ext cx="9144000" cy="5470071"/>
          </a:xfrm>
          <a:prstGeom prst="rect">
            <a:avLst/>
          </a:prstGeom>
          <a:solidFill>
            <a:srgbClr val="20B1B4"/>
          </a:solidFill>
          <a:effectLst/>
        </p:spPr>
        <p:style>
          <a:lnRef idx="1">
            <a:schemeClr val="accent1"/>
          </a:lnRef>
          <a:fillRef idx="3">
            <a:schemeClr val="accent1"/>
          </a:fillRef>
          <a:effectRef idx="2">
            <a:schemeClr val="accent1"/>
          </a:effectRef>
          <a:fontRef idx="minor">
            <a:schemeClr val="lt1"/>
          </a:fontRef>
        </p:style>
        <p:txBody>
          <a:bodyPr lIns="64463" tIns="32231" rIns="64463" bIns="32231" spcCol="0" rtlCol="0" anchor="ctr"/>
          <a:lstStyle/>
          <a:p>
            <a:pPr algn="ctr" defTabSz="456943" fontAlgn="auto">
              <a:spcBef>
                <a:spcPts val="0"/>
              </a:spcBef>
              <a:spcAft>
                <a:spcPts val="0"/>
              </a:spcAft>
            </a:pPr>
            <a:r>
              <a:rPr lang="ca-ES" sz="1800" b="0" dirty="0">
                <a:solidFill>
                  <a:prstClr val="white"/>
                </a:solidFill>
              </a:rPr>
              <a:t> </a:t>
            </a:r>
          </a:p>
        </p:txBody>
      </p:sp>
      <p:pic>
        <p:nvPicPr>
          <p:cNvPr id="7" name="Picture 6" descr="fig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331" y="2870804"/>
            <a:ext cx="3792539" cy="3987196"/>
          </a:xfrm>
          <a:prstGeom prst="rect">
            <a:avLst/>
          </a:prstGeom>
        </p:spPr>
      </p:pic>
      <p:sp>
        <p:nvSpPr>
          <p:cNvPr id="8" name="TextBox 7"/>
          <p:cNvSpPr txBox="1"/>
          <p:nvPr/>
        </p:nvSpPr>
        <p:spPr>
          <a:xfrm>
            <a:off x="314764" y="1914496"/>
            <a:ext cx="5622898" cy="3490186"/>
          </a:xfrm>
          <a:prstGeom prst="rect">
            <a:avLst/>
          </a:prstGeom>
          <a:noFill/>
        </p:spPr>
        <p:txBody>
          <a:bodyPr wrap="square" lIns="0" tIns="0" rIns="0" bIns="0" rtlCol="0">
            <a:spAutoFit/>
          </a:bodyPr>
          <a:lstStyle/>
          <a:p>
            <a:pPr defTabSz="456943" fontAlgn="auto">
              <a:lnSpc>
                <a:spcPct val="90000"/>
              </a:lnSpc>
              <a:spcBef>
                <a:spcPts val="0"/>
              </a:spcBef>
              <a:spcAft>
                <a:spcPts val="0"/>
              </a:spcAft>
            </a:pPr>
            <a:r>
              <a:rPr lang="ca-ES" sz="3200" spc="-28" dirty="0" smtClean="0">
                <a:solidFill>
                  <a:prstClr val="white"/>
                </a:solidFill>
                <a:latin typeface="PFSquareSansPro-Medium"/>
                <a:cs typeface="PFSquareSansPro-Medium"/>
              </a:rPr>
              <a:t>Results of the eSens workshop and its re-usability for CISE</a:t>
            </a:r>
          </a:p>
          <a:p>
            <a:pPr defTabSz="456943" fontAlgn="auto">
              <a:lnSpc>
                <a:spcPct val="90000"/>
              </a:lnSpc>
              <a:spcBef>
                <a:spcPts val="0"/>
              </a:spcBef>
              <a:spcAft>
                <a:spcPts val="0"/>
              </a:spcAft>
            </a:pPr>
            <a:endParaRPr lang="ca-ES" sz="3200" spc="-28" dirty="0">
              <a:solidFill>
                <a:prstClr val="white"/>
              </a:solidFill>
              <a:latin typeface="PFSquareSansPro-Medium"/>
              <a:cs typeface="PFSquareSansPro-Medium"/>
            </a:endParaRPr>
          </a:p>
          <a:p>
            <a:pPr defTabSz="456943" fontAlgn="auto">
              <a:lnSpc>
                <a:spcPct val="90000"/>
              </a:lnSpc>
              <a:spcBef>
                <a:spcPts val="0"/>
              </a:spcBef>
              <a:spcAft>
                <a:spcPts val="0"/>
              </a:spcAft>
            </a:pPr>
            <a:endParaRPr lang="ca-ES" sz="3200" spc="-28" dirty="0" smtClean="0">
              <a:solidFill>
                <a:prstClr val="white"/>
              </a:solidFill>
              <a:latin typeface="PFSquareSansPro-Medium"/>
              <a:cs typeface="PFSquareSansPro-Medium"/>
            </a:endParaRPr>
          </a:p>
          <a:p>
            <a:pPr defTabSz="456943" fontAlgn="auto">
              <a:lnSpc>
                <a:spcPct val="90000"/>
              </a:lnSpc>
              <a:spcBef>
                <a:spcPts val="0"/>
              </a:spcBef>
              <a:spcAft>
                <a:spcPts val="0"/>
              </a:spcAft>
            </a:pPr>
            <a:endParaRPr lang="ca-ES" sz="1000" spc="-28" dirty="0" smtClean="0">
              <a:solidFill>
                <a:prstClr val="white"/>
              </a:solidFill>
              <a:latin typeface="PFSquareSansPro-Medium"/>
              <a:cs typeface="PFSquareSansPro-Medium"/>
            </a:endParaRPr>
          </a:p>
          <a:p>
            <a:pPr defTabSz="456943" fontAlgn="auto">
              <a:lnSpc>
                <a:spcPct val="90000"/>
              </a:lnSpc>
              <a:spcBef>
                <a:spcPts val="0"/>
              </a:spcBef>
              <a:spcAft>
                <a:spcPts val="0"/>
              </a:spcAft>
            </a:pPr>
            <a:endParaRPr lang="ca-ES" sz="1000" spc="-28" dirty="0">
              <a:solidFill>
                <a:prstClr val="white"/>
              </a:solidFill>
              <a:latin typeface="PFSquareSansPro-Medium"/>
              <a:cs typeface="PFSquareSansPro-Medium"/>
            </a:endParaRPr>
          </a:p>
          <a:p>
            <a:pPr defTabSz="456943" fontAlgn="auto">
              <a:lnSpc>
                <a:spcPct val="90000"/>
              </a:lnSpc>
              <a:spcBef>
                <a:spcPts val="0"/>
              </a:spcBef>
              <a:spcAft>
                <a:spcPts val="0"/>
              </a:spcAft>
            </a:pPr>
            <a:endParaRPr lang="ca-ES" sz="1000" spc="-28" dirty="0" smtClean="0">
              <a:solidFill>
                <a:prstClr val="white"/>
              </a:solidFill>
              <a:latin typeface="PFSquareSansPro-Medium"/>
              <a:cs typeface="PFSquareSansPro-Medium"/>
            </a:endParaRPr>
          </a:p>
          <a:p>
            <a:pPr defTabSz="456943" fontAlgn="auto">
              <a:lnSpc>
                <a:spcPct val="90000"/>
              </a:lnSpc>
              <a:spcBef>
                <a:spcPts val="0"/>
              </a:spcBef>
              <a:spcAft>
                <a:spcPts val="0"/>
              </a:spcAft>
            </a:pPr>
            <a:r>
              <a:rPr lang="fr-FR" sz="2400" dirty="0" err="1" smtClean="0">
                <a:solidFill>
                  <a:schemeClr val="bg1"/>
                </a:solidFill>
              </a:rPr>
              <a:t>Technical</a:t>
            </a:r>
            <a:r>
              <a:rPr lang="fr-FR" sz="2400" dirty="0" smtClean="0">
                <a:solidFill>
                  <a:schemeClr val="bg1"/>
                </a:solidFill>
              </a:rPr>
              <a:t> </a:t>
            </a:r>
            <a:r>
              <a:rPr lang="fr-FR" sz="2400" dirty="0" err="1" smtClean="0">
                <a:solidFill>
                  <a:schemeClr val="bg1"/>
                </a:solidFill>
              </a:rPr>
              <a:t>Advisory</a:t>
            </a:r>
            <a:r>
              <a:rPr lang="fr-FR" sz="2400" dirty="0" smtClean="0">
                <a:solidFill>
                  <a:schemeClr val="bg1"/>
                </a:solidFill>
              </a:rPr>
              <a:t> Group</a:t>
            </a:r>
            <a:endParaRPr lang="en-GB" sz="2400" i="1" dirty="0">
              <a:solidFill>
                <a:schemeClr val="bg1"/>
              </a:solidFill>
            </a:endParaRPr>
          </a:p>
          <a:p>
            <a:pPr defTabSz="456943" fontAlgn="auto">
              <a:lnSpc>
                <a:spcPct val="90000"/>
              </a:lnSpc>
              <a:spcBef>
                <a:spcPts val="0"/>
              </a:spcBef>
              <a:spcAft>
                <a:spcPts val="0"/>
              </a:spcAft>
            </a:pPr>
            <a:r>
              <a:rPr lang="en-GB" sz="2400" i="1" dirty="0" smtClean="0">
                <a:solidFill>
                  <a:schemeClr val="bg1"/>
                </a:solidFill>
              </a:rPr>
              <a:t>18</a:t>
            </a:r>
            <a:r>
              <a:rPr lang="en-GB" sz="2400" i="1" baseline="30000" dirty="0" smtClean="0">
                <a:solidFill>
                  <a:schemeClr val="bg1"/>
                </a:solidFill>
              </a:rPr>
              <a:t>th</a:t>
            </a:r>
            <a:r>
              <a:rPr lang="en-GB" sz="2400" i="1" dirty="0" smtClean="0">
                <a:solidFill>
                  <a:schemeClr val="bg1"/>
                </a:solidFill>
              </a:rPr>
              <a:t> </a:t>
            </a:r>
            <a:r>
              <a:rPr lang="en-GB" sz="2400" i="1" dirty="0">
                <a:solidFill>
                  <a:schemeClr val="bg1"/>
                </a:solidFill>
              </a:rPr>
              <a:t>November 2015</a:t>
            </a:r>
          </a:p>
          <a:p>
            <a:pPr defTabSz="456943" fontAlgn="auto">
              <a:lnSpc>
                <a:spcPct val="90000"/>
              </a:lnSpc>
              <a:spcBef>
                <a:spcPts val="0"/>
              </a:spcBef>
              <a:spcAft>
                <a:spcPts val="0"/>
              </a:spcAft>
            </a:pPr>
            <a:endParaRPr lang="ca-ES" sz="1400" spc="-28" dirty="0">
              <a:solidFill>
                <a:prstClr val="white"/>
              </a:solidFill>
              <a:latin typeface="PFSquareSansPro-Medium"/>
              <a:cs typeface="PFSquareSansPro-Medium"/>
            </a:endParaRPr>
          </a:p>
        </p:txBody>
      </p:sp>
    </p:spTree>
    <p:extLst>
      <p:ext uri="{BB962C8B-B14F-4D97-AF65-F5344CB8AC3E}">
        <p14:creationId xmlns:p14="http://schemas.microsoft.com/office/powerpoint/2010/main" val="1799950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E-Signature</a:t>
            </a:r>
            <a:endParaRPr lang="it-IT" dirty="0"/>
          </a:p>
        </p:txBody>
      </p:sp>
      <p:sp>
        <p:nvSpPr>
          <p:cNvPr id="3" name="Content Placeholder 2"/>
          <p:cNvSpPr>
            <a:spLocks noGrp="1"/>
          </p:cNvSpPr>
          <p:nvPr>
            <p:ph idx="1"/>
          </p:nvPr>
        </p:nvSpPr>
        <p:spPr>
          <a:xfrm>
            <a:off x="457200" y="2636912"/>
            <a:ext cx="8229600" cy="3385542"/>
          </a:xfrm>
        </p:spPr>
        <p:txBody>
          <a:bodyPr/>
          <a:lstStyle/>
          <a:p>
            <a:pPr marL="285750" indent="-285750"/>
            <a:r>
              <a:rPr lang="en-US" dirty="0" smtClean="0"/>
              <a:t>Defines a set of interoperable </a:t>
            </a:r>
            <a:r>
              <a:rPr lang="en-US" dirty="0"/>
              <a:t>components for a secure </a:t>
            </a:r>
            <a:r>
              <a:rPr lang="en-US" dirty="0" smtClean="0"/>
              <a:t>cross-border cross-sector authentication </a:t>
            </a:r>
            <a:r>
              <a:rPr lang="en-US" dirty="0"/>
              <a:t>infrastructure </a:t>
            </a:r>
            <a:endParaRPr lang="en-US" dirty="0" smtClean="0"/>
          </a:p>
          <a:p>
            <a:pPr marL="742906" lvl="2" indent="-285750"/>
            <a:r>
              <a:rPr lang="en-US" dirty="0" smtClean="0"/>
              <a:t>handles </a:t>
            </a:r>
            <a:r>
              <a:rPr lang="en-US" dirty="0"/>
              <a:t>the creation, management and verification of </a:t>
            </a:r>
            <a:r>
              <a:rPr lang="en-US" dirty="0" smtClean="0"/>
              <a:t>signatures</a:t>
            </a:r>
          </a:p>
          <a:p>
            <a:pPr marL="742906" lvl="2" indent="-285750"/>
            <a:r>
              <a:rPr lang="en-US" dirty="0"/>
              <a:t>specifies the format and content of these signatures</a:t>
            </a:r>
          </a:p>
          <a:p>
            <a:pPr lvl="2"/>
            <a:endParaRPr lang="en-US" dirty="0"/>
          </a:p>
          <a:p>
            <a:pPr marL="285750" indent="-285750"/>
            <a:r>
              <a:rPr lang="en-US" dirty="0" smtClean="0"/>
              <a:t>Findings: </a:t>
            </a:r>
          </a:p>
          <a:p>
            <a:pPr lvl="2"/>
            <a:r>
              <a:rPr lang="en-US" dirty="0" smtClean="0"/>
              <a:t>e-Signature </a:t>
            </a:r>
            <a:r>
              <a:rPr lang="en-US" dirty="0"/>
              <a:t>could be considered for end-to-end verification of messages in </a:t>
            </a:r>
            <a:r>
              <a:rPr lang="en-US" dirty="0" smtClean="0"/>
              <a:t>CISE</a:t>
            </a:r>
          </a:p>
          <a:p>
            <a:pPr lvl="2"/>
            <a:r>
              <a:rPr lang="en-US" dirty="0" smtClean="0"/>
              <a:t>eSignature </a:t>
            </a:r>
            <a:r>
              <a:rPr lang="en-US" dirty="0"/>
              <a:t>is </a:t>
            </a:r>
            <a:r>
              <a:rPr lang="en-US" dirty="0" smtClean="0"/>
              <a:t>transparent </a:t>
            </a:r>
            <a:r>
              <a:rPr lang="en-US" dirty="0"/>
              <a:t>to the CISE infrastructure </a:t>
            </a:r>
            <a:endParaRPr lang="en-US" dirty="0" smtClean="0"/>
          </a:p>
          <a:p>
            <a:pPr lvl="2"/>
            <a:r>
              <a:rPr lang="en-US" dirty="0" smtClean="0"/>
              <a:t>Participating authorities </a:t>
            </a:r>
            <a:r>
              <a:rPr lang="en-US" dirty="0"/>
              <a:t>should choose whether to use it or </a:t>
            </a:r>
            <a:r>
              <a:rPr lang="en-US" dirty="0" smtClean="0"/>
              <a:t>not in their legacy systems</a:t>
            </a:r>
            <a:endParaRPr lang="it-IT"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10</a:t>
            </a:fld>
            <a:endParaRPr lang="en-GB" altLang="en-US">
              <a:solidFill>
                <a:srgbClr val="000000"/>
              </a:solidFill>
            </a:endParaRPr>
          </a:p>
        </p:txBody>
      </p:sp>
    </p:spTree>
    <p:extLst>
      <p:ext uri="{BB962C8B-B14F-4D97-AF65-F5344CB8AC3E}">
        <p14:creationId xmlns:p14="http://schemas.microsoft.com/office/powerpoint/2010/main" val="296487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E-ID</a:t>
            </a:r>
            <a:endParaRPr lang="it-IT" dirty="0"/>
          </a:p>
        </p:txBody>
      </p:sp>
      <p:sp>
        <p:nvSpPr>
          <p:cNvPr id="3" name="Content Placeholder 2"/>
          <p:cNvSpPr>
            <a:spLocks noGrp="1"/>
          </p:cNvSpPr>
          <p:nvPr>
            <p:ph idx="1"/>
          </p:nvPr>
        </p:nvSpPr>
        <p:spPr>
          <a:xfrm>
            <a:off x="457200" y="2636912"/>
            <a:ext cx="8229600" cy="2154436"/>
          </a:xfrm>
        </p:spPr>
        <p:txBody>
          <a:bodyPr/>
          <a:lstStyle/>
          <a:p>
            <a:pPr marL="341313" indent="-341313"/>
            <a:r>
              <a:rPr lang="en-US" dirty="0" smtClean="0"/>
              <a:t>Building block for cross-border </a:t>
            </a:r>
            <a:r>
              <a:rPr lang="en-US" dirty="0"/>
              <a:t>recognition among partners and e-identification </a:t>
            </a:r>
            <a:r>
              <a:rPr lang="en-US" dirty="0" smtClean="0"/>
              <a:t>validation</a:t>
            </a:r>
          </a:p>
          <a:p>
            <a:pPr lvl="2"/>
            <a:endParaRPr lang="en-US" dirty="0"/>
          </a:p>
          <a:p>
            <a:r>
              <a:rPr lang="en-US" dirty="0" smtClean="0"/>
              <a:t>Findings:</a:t>
            </a:r>
          </a:p>
          <a:p>
            <a:pPr lvl="2"/>
            <a:r>
              <a:rPr lang="en-US" dirty="0" smtClean="0"/>
              <a:t>e-ID could </a:t>
            </a:r>
            <a:r>
              <a:rPr lang="en-US" dirty="0"/>
              <a:t>be used as the “identification manager” in the CISE </a:t>
            </a:r>
            <a:r>
              <a:rPr lang="en-US" dirty="0" smtClean="0"/>
              <a:t>context</a:t>
            </a:r>
          </a:p>
          <a:p>
            <a:pPr lvl="2"/>
            <a:endParaRPr lang="en-US" dirty="0" smtClean="0"/>
          </a:p>
          <a:p>
            <a:r>
              <a:rPr lang="en-US" dirty="0" smtClean="0"/>
              <a:t>Further investigation should be performed on this building block</a:t>
            </a:r>
            <a:endParaRPr lang="it-IT"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11</a:t>
            </a:fld>
            <a:endParaRPr lang="en-GB" altLang="en-US">
              <a:solidFill>
                <a:srgbClr val="000000"/>
              </a:solidFill>
            </a:endParaRPr>
          </a:p>
        </p:txBody>
      </p:sp>
    </p:spTree>
    <p:extLst>
      <p:ext uri="{BB962C8B-B14F-4D97-AF65-F5344CB8AC3E}">
        <p14:creationId xmlns:p14="http://schemas.microsoft.com/office/powerpoint/2010/main" val="304556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a:t>
            </a:r>
            <a:r>
              <a:rPr lang="it-IT" dirty="0" err="1" smtClean="0"/>
              <a:t>Document</a:t>
            </a:r>
            <a:endParaRPr lang="it-IT" dirty="0"/>
          </a:p>
        </p:txBody>
      </p:sp>
      <p:sp>
        <p:nvSpPr>
          <p:cNvPr id="3" name="Content Placeholder 2"/>
          <p:cNvSpPr>
            <a:spLocks noGrp="1"/>
          </p:cNvSpPr>
          <p:nvPr>
            <p:ph idx="1"/>
          </p:nvPr>
        </p:nvSpPr>
        <p:spPr>
          <a:xfrm>
            <a:off x="457200" y="2636912"/>
            <a:ext cx="8229600" cy="2462213"/>
          </a:xfrm>
        </p:spPr>
        <p:txBody>
          <a:bodyPr/>
          <a:lstStyle/>
          <a:p>
            <a:pPr marL="285750" indent="-285750"/>
            <a:r>
              <a:rPr lang="fr-FR" dirty="0" smtClean="0"/>
              <a:t>This building block </a:t>
            </a:r>
            <a:r>
              <a:rPr lang="en-US" dirty="0" smtClean="0"/>
              <a:t>defines </a:t>
            </a:r>
            <a:r>
              <a:rPr lang="en-US" dirty="0"/>
              <a:t>a container component </a:t>
            </a:r>
            <a:r>
              <a:rPr lang="en-US" dirty="0" smtClean="0"/>
              <a:t>to </a:t>
            </a:r>
            <a:r>
              <a:rPr lang="en-US" dirty="0"/>
              <a:t>wrap up business content or documents for </a:t>
            </a:r>
            <a:r>
              <a:rPr lang="en-US" dirty="0" smtClean="0"/>
              <a:t>e-Delivery</a:t>
            </a:r>
          </a:p>
          <a:p>
            <a:pPr lvl="2"/>
            <a:r>
              <a:rPr lang="en-US" dirty="0" smtClean="0"/>
              <a:t>Document supported: structured</a:t>
            </a:r>
            <a:r>
              <a:rPr lang="en-US" dirty="0"/>
              <a:t>, unstructured, images or binary sequences, among </a:t>
            </a:r>
            <a:r>
              <a:rPr lang="en-US" dirty="0" smtClean="0"/>
              <a:t>others</a:t>
            </a:r>
          </a:p>
          <a:p>
            <a:pPr marL="285750" indent="-285750"/>
            <a:endParaRPr lang="en-US" dirty="0" smtClean="0"/>
          </a:p>
          <a:p>
            <a:pPr marL="285750" indent="-285750"/>
            <a:r>
              <a:rPr lang="en-US" dirty="0" smtClean="0"/>
              <a:t>Findings: </a:t>
            </a:r>
          </a:p>
          <a:p>
            <a:pPr lvl="2"/>
            <a:r>
              <a:rPr lang="en-US" dirty="0" smtClean="0"/>
              <a:t>There </a:t>
            </a:r>
            <a:r>
              <a:rPr lang="en-US" dirty="0"/>
              <a:t>is no specific need to adopt e-Document in CISE since the CISE business messages have already been defined. </a:t>
            </a:r>
            <a:endParaRPr lang="it-IT"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12</a:t>
            </a:fld>
            <a:endParaRPr lang="en-GB" altLang="en-US">
              <a:solidFill>
                <a:srgbClr val="000000"/>
              </a:solidFill>
            </a:endParaRPr>
          </a:p>
        </p:txBody>
      </p:sp>
    </p:spTree>
    <p:extLst>
      <p:ext uri="{BB962C8B-B14F-4D97-AF65-F5344CB8AC3E}">
        <p14:creationId xmlns:p14="http://schemas.microsoft.com/office/powerpoint/2010/main" val="289407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Trust</a:t>
            </a:r>
            <a:endParaRPr lang="it-IT" dirty="0"/>
          </a:p>
        </p:txBody>
      </p:sp>
      <p:sp>
        <p:nvSpPr>
          <p:cNvPr id="3" name="Content Placeholder 2"/>
          <p:cNvSpPr>
            <a:spLocks noGrp="1"/>
          </p:cNvSpPr>
          <p:nvPr>
            <p:ph idx="1"/>
          </p:nvPr>
        </p:nvSpPr>
        <p:spPr>
          <a:xfrm>
            <a:off x="457200" y="2636912"/>
            <a:ext cx="8229600" cy="1538883"/>
          </a:xfrm>
        </p:spPr>
        <p:txBody>
          <a:bodyPr/>
          <a:lstStyle/>
          <a:p>
            <a:r>
              <a:rPr lang="fr-FR" dirty="0" smtClean="0"/>
              <a:t>This building block </a:t>
            </a:r>
            <a:r>
              <a:rPr lang="en-GB" dirty="0"/>
              <a:t>defines models for certificate </a:t>
            </a:r>
            <a:r>
              <a:rPr lang="en-GB" dirty="0" smtClean="0"/>
              <a:t>management</a:t>
            </a:r>
          </a:p>
          <a:p>
            <a:endParaRPr lang="en-GB" dirty="0"/>
          </a:p>
          <a:p>
            <a:r>
              <a:rPr lang="en-GB" dirty="0" smtClean="0"/>
              <a:t>Findings:</a:t>
            </a:r>
          </a:p>
          <a:p>
            <a:pPr lvl="2"/>
            <a:r>
              <a:rPr lang="en-US" dirty="0" smtClean="0"/>
              <a:t>The </a:t>
            </a:r>
            <a:r>
              <a:rPr lang="en-US" dirty="0"/>
              <a:t>Trust building block could be used as a guide of best practices on </a:t>
            </a:r>
            <a:r>
              <a:rPr lang="en-US" dirty="0" smtClean="0"/>
              <a:t>certificate management</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13</a:t>
            </a:fld>
            <a:endParaRPr lang="en-GB" altLang="en-US">
              <a:solidFill>
                <a:srgbClr val="000000"/>
              </a:solidFill>
            </a:endParaRPr>
          </a:p>
        </p:txBody>
      </p:sp>
    </p:spTree>
    <p:extLst>
      <p:ext uri="{BB962C8B-B14F-4D97-AF65-F5344CB8AC3E}">
        <p14:creationId xmlns:p14="http://schemas.microsoft.com/office/powerpoint/2010/main" val="197728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2"/>
            <a:ext cx="8229600" cy="430887"/>
          </a:xfrm>
        </p:spPr>
        <p:txBody>
          <a:bodyPr/>
          <a:lstStyle/>
          <a:p>
            <a:pPr lvl="0"/>
            <a:r>
              <a:rPr lang="en-GB" dirty="0"/>
              <a:t>e-SENS Software </a:t>
            </a:r>
            <a:r>
              <a:rPr lang="en-GB" dirty="0" smtClean="0"/>
              <a:t>Implementations</a:t>
            </a:r>
            <a:endParaRPr lang="it-IT"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3432824"/>
              </p:ext>
            </p:extLst>
          </p:nvPr>
        </p:nvGraphicFramePr>
        <p:xfrm>
          <a:off x="582455" y="2456162"/>
          <a:ext cx="8001316" cy="3167660"/>
        </p:xfrm>
        <a:graphic>
          <a:graphicData uri="http://schemas.openxmlformats.org/drawingml/2006/table">
            <a:tbl>
              <a:tblPr firstRow="1" bandRow="1">
                <a:tableStyleId>{21E4AEA4-8DFA-4A89-87EB-49C32662AFE0}</a:tableStyleId>
              </a:tblPr>
              <a:tblGrid>
                <a:gridCol w="1691957"/>
                <a:gridCol w="2926080"/>
                <a:gridCol w="3383279"/>
              </a:tblGrid>
              <a:tr h="469136">
                <a:tc>
                  <a:txBody>
                    <a:bodyPr/>
                    <a:lstStyle/>
                    <a:p>
                      <a:pPr algn="ctr">
                        <a:spcAft>
                          <a:spcPts val="0"/>
                        </a:spcAft>
                      </a:pPr>
                      <a:r>
                        <a:rPr lang="en-GB" sz="1600" kern="1200" dirty="0">
                          <a:effectLst/>
                        </a:rPr>
                        <a:t>e-SENS Solution Pattern</a:t>
                      </a:r>
                      <a:endParaRPr lang="it-IT"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3253" marR="43253" marT="0" marB="0" anchor="ctr"/>
                </a:tc>
                <a:tc>
                  <a:txBody>
                    <a:bodyPr/>
                    <a:lstStyle/>
                    <a:p>
                      <a:pPr algn="ctr">
                        <a:spcAft>
                          <a:spcPts val="0"/>
                        </a:spcAft>
                      </a:pPr>
                      <a:r>
                        <a:rPr lang="en-GB" sz="1600" kern="1200">
                          <a:effectLst/>
                        </a:rPr>
                        <a:t>e-SENS Architectural Building Block</a:t>
                      </a:r>
                      <a:endParaRPr lang="it-IT" sz="1600">
                        <a:effectLst/>
                        <a:latin typeface="Cambria" panose="02040503050406030204" pitchFamily="18" charset="0"/>
                        <a:ea typeface="MS Mincho" panose="02020609040205080304" pitchFamily="49" charset="-128"/>
                        <a:cs typeface="Times New Roman" panose="02020603050405020304" pitchFamily="18" charset="0"/>
                      </a:endParaRPr>
                    </a:p>
                  </a:txBody>
                  <a:tcPr marL="43253" marR="43253" marT="0" marB="0" anchor="ctr"/>
                </a:tc>
                <a:tc>
                  <a:txBody>
                    <a:bodyPr/>
                    <a:lstStyle/>
                    <a:p>
                      <a:pPr algn="ctr">
                        <a:spcAft>
                          <a:spcPts val="0"/>
                        </a:spcAft>
                      </a:pPr>
                      <a:r>
                        <a:rPr lang="en-GB" sz="1600" kern="1200">
                          <a:effectLst/>
                        </a:rPr>
                        <a:t>Software components</a:t>
                      </a:r>
                      <a:endParaRPr lang="it-IT" sz="1600">
                        <a:effectLst/>
                        <a:latin typeface="Cambria" panose="02040503050406030204" pitchFamily="18" charset="0"/>
                        <a:ea typeface="MS Mincho" panose="02020609040205080304" pitchFamily="49" charset="-128"/>
                        <a:cs typeface="Times New Roman" panose="02020603050405020304" pitchFamily="18" charset="0"/>
                      </a:endParaRPr>
                    </a:p>
                  </a:txBody>
                  <a:tcPr marL="43253" marR="43253" marT="0" marB="0" anchor="ctr"/>
                </a:tc>
              </a:tr>
              <a:tr h="469136">
                <a:tc rowSpan="3">
                  <a:txBody>
                    <a:bodyPr/>
                    <a:lstStyle/>
                    <a:p>
                      <a:pPr algn="just">
                        <a:spcAft>
                          <a:spcPts val="0"/>
                        </a:spcAft>
                      </a:pPr>
                      <a:r>
                        <a:rPr lang="en-GB" sz="1600" kern="1200" dirty="0">
                          <a:effectLst/>
                        </a:rPr>
                        <a:t>e-Delivery</a:t>
                      </a:r>
                      <a:endParaRPr lang="it-IT"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3253" marR="43253" marT="0" marB="0"/>
                </a:tc>
                <a:tc>
                  <a:txBody>
                    <a:bodyPr/>
                    <a:lstStyle/>
                    <a:p>
                      <a:pPr marL="342900" lvl="0" indent="-342900" algn="l">
                        <a:spcAft>
                          <a:spcPts val="0"/>
                        </a:spcAft>
                        <a:buFont typeface="Symbol" panose="05050102010706020507" pitchFamily="18" charset="2"/>
                        <a:buChar char=""/>
                      </a:pPr>
                      <a:r>
                        <a:rPr lang="en-GB" sz="1400" kern="1200">
                          <a:effectLst/>
                        </a:rPr>
                        <a:t>Message Exchange</a:t>
                      </a:r>
                      <a:endParaRPr lang="it-IT" sz="1400">
                        <a:effectLst/>
                      </a:endParaRPr>
                    </a:p>
                    <a:p>
                      <a:pPr marL="342900" lvl="0" indent="-342900" algn="l">
                        <a:spcAft>
                          <a:spcPts val="0"/>
                        </a:spcAft>
                        <a:buFont typeface="Symbol" panose="05050102010706020507" pitchFamily="18" charset="2"/>
                        <a:buChar char=""/>
                      </a:pPr>
                      <a:r>
                        <a:rPr lang="en-GB" sz="1400" kern="1200">
                          <a:effectLst/>
                        </a:rPr>
                        <a:t>Addressing of End Entities</a:t>
                      </a:r>
                      <a:endParaRPr lang="it-IT" sz="1400">
                        <a:effectLst/>
                        <a:latin typeface="Cambria" panose="02040503050406030204" pitchFamily="18" charset="0"/>
                      </a:endParaRPr>
                    </a:p>
                  </a:txBody>
                  <a:tcPr marL="43253" marR="43253" marT="0" marB="0"/>
                </a:tc>
                <a:tc>
                  <a:txBody>
                    <a:bodyPr/>
                    <a:lstStyle/>
                    <a:p>
                      <a:pPr algn="just">
                        <a:spcAft>
                          <a:spcPts val="0"/>
                        </a:spcAft>
                      </a:pPr>
                      <a:r>
                        <a:rPr lang="en-GB" sz="1400" kern="1200" dirty="0">
                          <a:effectLst/>
                        </a:rPr>
                        <a:t>DOMIBUS v3</a:t>
                      </a:r>
                      <a:endParaRPr lang="it-IT"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3253" marR="43253" marT="0" marB="0"/>
                </a:tc>
              </a:tr>
              <a:tr h="1497868">
                <a:tc vMerge="1">
                  <a:txBody>
                    <a:bodyPr/>
                    <a:lstStyle/>
                    <a:p>
                      <a:endParaRPr lang="it-IT"/>
                    </a:p>
                  </a:txBody>
                  <a:tcPr/>
                </a:tc>
                <a:tc>
                  <a:txBody>
                    <a:bodyPr/>
                    <a:lstStyle/>
                    <a:p>
                      <a:pPr marL="342900" lvl="0" indent="-342900" algn="l">
                        <a:spcAft>
                          <a:spcPts val="0"/>
                        </a:spcAft>
                        <a:buFont typeface="Symbol" panose="05050102010706020507" pitchFamily="18" charset="2"/>
                        <a:buChar char=""/>
                      </a:pPr>
                      <a:r>
                        <a:rPr lang="en-GB" sz="1400" kern="1200">
                          <a:effectLst/>
                        </a:rPr>
                        <a:t>Backend Integration</a:t>
                      </a:r>
                      <a:endParaRPr lang="it-IT" sz="1400">
                        <a:effectLst/>
                        <a:latin typeface="Cambria" panose="02040503050406030204" pitchFamily="18" charset="0"/>
                      </a:endParaRPr>
                    </a:p>
                  </a:txBody>
                  <a:tcPr marL="43253" marR="43253" marT="0" marB="0"/>
                </a:tc>
                <a:tc>
                  <a:txBody>
                    <a:bodyPr/>
                    <a:lstStyle/>
                    <a:p>
                      <a:pPr marL="342900" lvl="0" indent="-342900" algn="l">
                        <a:spcAft>
                          <a:spcPts val="0"/>
                        </a:spcAft>
                        <a:buFont typeface="Symbol" panose="05050102010706020507" pitchFamily="18" charset="2"/>
                        <a:buChar char=""/>
                      </a:pPr>
                      <a:r>
                        <a:rPr lang="en-GB" sz="1400" kern="1200" dirty="0">
                          <a:effectLst/>
                        </a:rPr>
                        <a:t>DOMIBUS back-end plugins</a:t>
                      </a:r>
                      <a:endParaRPr lang="it-IT" sz="1400" dirty="0">
                        <a:effectLst/>
                      </a:endParaRPr>
                    </a:p>
                    <a:p>
                      <a:pPr marL="342900" lvl="0" indent="-342900" algn="l">
                        <a:spcAft>
                          <a:spcPts val="0"/>
                        </a:spcAft>
                        <a:buFont typeface="Symbol" panose="05050102010706020507" pitchFamily="18" charset="2"/>
                        <a:buChar char=""/>
                      </a:pPr>
                      <a:r>
                        <a:rPr lang="en-GB" sz="1400" kern="1200" dirty="0">
                          <a:effectLst/>
                        </a:rPr>
                        <a:t>e-CODEX connector (not tested)</a:t>
                      </a:r>
                      <a:endParaRPr lang="it-IT"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3253" marR="43253" marT="0" marB="0"/>
                </a:tc>
              </a:tr>
              <a:tr h="469136">
                <a:tc vMerge="1">
                  <a:txBody>
                    <a:bodyPr/>
                    <a:lstStyle/>
                    <a:p>
                      <a:endParaRPr lang="it-IT"/>
                    </a:p>
                  </a:txBody>
                  <a:tcPr/>
                </a:tc>
                <a:tc>
                  <a:txBody>
                    <a:bodyPr/>
                    <a:lstStyle/>
                    <a:p>
                      <a:pPr marL="342900" lvl="0" indent="-342900" algn="l">
                        <a:spcAft>
                          <a:spcPts val="0"/>
                        </a:spcAft>
                        <a:buFont typeface="Symbol" panose="05050102010706020507" pitchFamily="18" charset="2"/>
                        <a:buChar char=""/>
                      </a:pPr>
                      <a:r>
                        <a:rPr lang="en-GB" sz="1400" kern="1200">
                          <a:effectLst/>
                        </a:rPr>
                        <a:t>Service Location</a:t>
                      </a:r>
                      <a:endParaRPr lang="it-IT" sz="1400">
                        <a:effectLst/>
                      </a:endParaRPr>
                    </a:p>
                    <a:p>
                      <a:pPr marL="342900" lvl="0" indent="-342900" algn="l">
                        <a:spcAft>
                          <a:spcPts val="0"/>
                        </a:spcAft>
                        <a:buFont typeface="Symbol" panose="05050102010706020507" pitchFamily="18" charset="2"/>
                        <a:buChar char=""/>
                      </a:pPr>
                      <a:r>
                        <a:rPr lang="en-GB" sz="1400" kern="1200">
                          <a:effectLst/>
                        </a:rPr>
                        <a:t>Capability Lookup</a:t>
                      </a:r>
                      <a:endParaRPr lang="it-IT" sz="1400">
                        <a:effectLst/>
                        <a:latin typeface="Cambria" panose="02040503050406030204" pitchFamily="18" charset="0"/>
                      </a:endParaRPr>
                    </a:p>
                  </a:txBody>
                  <a:tcPr marL="43253" marR="43253" marT="0" marB="0"/>
                </a:tc>
                <a:tc>
                  <a:txBody>
                    <a:bodyPr/>
                    <a:lstStyle/>
                    <a:p>
                      <a:pPr algn="just">
                        <a:spcAft>
                          <a:spcPts val="0"/>
                        </a:spcAft>
                      </a:pPr>
                      <a:r>
                        <a:rPr lang="en-GB" sz="1400" kern="1200" dirty="0">
                          <a:effectLst/>
                        </a:rPr>
                        <a:t>SMP/SML (not tested)</a:t>
                      </a:r>
                      <a:endParaRPr lang="it-IT"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3253" marR="43253" marT="0" marB="0"/>
                </a:tc>
              </a:tr>
            </a:tbl>
          </a:graphicData>
        </a:graphic>
      </p:graphicFrame>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14</a:t>
            </a:fld>
            <a:endParaRPr lang="en-GB" altLang="en-US">
              <a:solidFill>
                <a:srgbClr val="000000"/>
              </a:solidFill>
            </a:endParaRPr>
          </a:p>
        </p:txBody>
      </p:sp>
    </p:spTree>
    <p:extLst>
      <p:ext uri="{BB962C8B-B14F-4D97-AF65-F5344CB8AC3E}">
        <p14:creationId xmlns:p14="http://schemas.microsoft.com/office/powerpoint/2010/main" val="119730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DOMIBUS v3</a:t>
            </a:r>
            <a:endParaRPr lang="it-IT"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15</a:t>
            </a:fld>
            <a:endParaRPr lang="en-GB" altLang="en-US">
              <a:solidFill>
                <a:srgbClr val="000000"/>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60071" y="3254692"/>
            <a:ext cx="6783730" cy="2197388"/>
          </a:xfrm>
          <a:prstGeom prst="rect">
            <a:avLst/>
          </a:prstGeom>
          <a:noFill/>
          <a:ln>
            <a:noFill/>
          </a:ln>
        </p:spPr>
      </p:pic>
      <p:sp>
        <p:nvSpPr>
          <p:cNvPr id="7" name="Content Placeholder 2"/>
          <p:cNvSpPr>
            <a:spLocks noGrp="1"/>
          </p:cNvSpPr>
          <p:nvPr>
            <p:ph idx="1"/>
          </p:nvPr>
        </p:nvSpPr>
        <p:spPr>
          <a:xfrm>
            <a:off x="457200" y="2636912"/>
            <a:ext cx="8229600" cy="278666"/>
          </a:xfrm>
        </p:spPr>
        <p:txBody>
          <a:bodyPr/>
          <a:lstStyle/>
          <a:p>
            <a:r>
              <a:rPr lang="fr-FR" dirty="0" smtClean="0"/>
              <a:t>Architecture </a:t>
            </a:r>
            <a:r>
              <a:rPr lang="fr-FR" dirty="0" err="1" smtClean="0"/>
              <a:t>tested</a:t>
            </a:r>
            <a:r>
              <a:rPr lang="fr-FR" dirty="0" smtClean="0"/>
              <a:t> </a:t>
            </a:r>
            <a:r>
              <a:rPr lang="fr-FR" dirty="0" err="1" smtClean="0"/>
              <a:t>during</a:t>
            </a:r>
            <a:r>
              <a:rPr lang="fr-FR" dirty="0" smtClean="0"/>
              <a:t> the workshop:</a:t>
            </a:r>
            <a:endParaRPr lang="en-US" dirty="0" smtClean="0"/>
          </a:p>
        </p:txBody>
      </p:sp>
    </p:spTree>
    <p:extLst>
      <p:ext uri="{BB962C8B-B14F-4D97-AF65-F5344CB8AC3E}">
        <p14:creationId xmlns:p14="http://schemas.microsoft.com/office/powerpoint/2010/main" val="205944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DOMIBUS v3</a:t>
            </a:r>
            <a:endParaRPr lang="it-IT" dirty="0"/>
          </a:p>
        </p:txBody>
      </p:sp>
      <p:sp>
        <p:nvSpPr>
          <p:cNvPr id="3" name="Content Placeholder 2"/>
          <p:cNvSpPr>
            <a:spLocks noGrp="1"/>
          </p:cNvSpPr>
          <p:nvPr>
            <p:ph idx="1"/>
          </p:nvPr>
        </p:nvSpPr>
        <p:spPr>
          <a:xfrm>
            <a:off x="457200" y="2636912"/>
            <a:ext cx="8229600" cy="4001095"/>
          </a:xfrm>
        </p:spPr>
        <p:txBody>
          <a:bodyPr/>
          <a:lstStyle/>
          <a:p>
            <a:r>
              <a:rPr lang="en-US" dirty="0" smtClean="0"/>
              <a:t>Findings:</a:t>
            </a:r>
          </a:p>
          <a:p>
            <a:pPr lvl="2"/>
            <a:r>
              <a:rPr lang="en-US" dirty="0" smtClean="0"/>
              <a:t>DOMIBUS has several limitations in regards to the CISE requirements:</a:t>
            </a:r>
          </a:p>
          <a:p>
            <a:pPr lvl="3"/>
            <a:r>
              <a:rPr lang="en-US" dirty="0" smtClean="0"/>
              <a:t>only Push </a:t>
            </a:r>
          </a:p>
          <a:p>
            <a:pPr lvl="3"/>
            <a:r>
              <a:rPr lang="en-US" dirty="0" smtClean="0"/>
              <a:t>no delivery to the final legacy system</a:t>
            </a:r>
          </a:p>
          <a:p>
            <a:pPr lvl="3"/>
            <a:r>
              <a:rPr lang="en-US" dirty="0" smtClean="0"/>
              <a:t>limited access right management </a:t>
            </a:r>
          </a:p>
          <a:p>
            <a:pPr lvl="3"/>
            <a:r>
              <a:rPr lang="en-US" dirty="0" smtClean="0"/>
              <a:t>no multicast patterns</a:t>
            </a:r>
          </a:p>
          <a:p>
            <a:pPr lvl="3"/>
            <a:r>
              <a:rPr lang="en-US" dirty="0"/>
              <a:t>n</a:t>
            </a:r>
            <a:r>
              <a:rPr lang="en-US" dirty="0" smtClean="0"/>
              <a:t>o service discovery, etc.</a:t>
            </a:r>
          </a:p>
          <a:p>
            <a:pPr lvl="2"/>
            <a:r>
              <a:rPr lang="fr-FR" dirty="0" smtClean="0"/>
              <a:t>All </a:t>
            </a:r>
            <a:r>
              <a:rPr lang="fr-FR" dirty="0"/>
              <a:t>the </a:t>
            </a:r>
            <a:r>
              <a:rPr lang="fr-FR" dirty="0" smtClean="0"/>
              <a:t>business </a:t>
            </a:r>
            <a:r>
              <a:rPr lang="fr-FR" dirty="0" err="1"/>
              <a:t>logic</a:t>
            </a:r>
            <a:r>
              <a:rPr lang="fr-FR" dirty="0"/>
              <a:t> </a:t>
            </a:r>
            <a:r>
              <a:rPr lang="fr-FR" dirty="0" err="1"/>
              <a:t>missing</a:t>
            </a:r>
            <a:r>
              <a:rPr lang="fr-FR" dirty="0"/>
              <a:t> </a:t>
            </a:r>
            <a:r>
              <a:rPr lang="fr-FR" dirty="0" smtClean="0"/>
              <a:t>in DOMIBUS </a:t>
            </a:r>
            <a:r>
              <a:rPr lang="fr-FR" dirty="0" err="1"/>
              <a:t>should</a:t>
            </a:r>
            <a:r>
              <a:rPr lang="fr-FR" dirty="0"/>
              <a:t> </a:t>
            </a:r>
            <a:r>
              <a:rPr lang="fr-FR" dirty="0" err="1"/>
              <a:t>be</a:t>
            </a:r>
            <a:r>
              <a:rPr lang="fr-FR" dirty="0"/>
              <a:t> </a:t>
            </a:r>
            <a:r>
              <a:rPr lang="fr-FR" dirty="0" err="1"/>
              <a:t>implemented</a:t>
            </a:r>
            <a:r>
              <a:rPr lang="fr-FR" dirty="0"/>
              <a:t> </a:t>
            </a:r>
            <a:r>
              <a:rPr lang="fr-FR" dirty="0" smtClean="0"/>
              <a:t>by EUCISE2020 in </a:t>
            </a:r>
            <a:r>
              <a:rPr lang="fr-FR" dirty="0"/>
              <a:t>a </a:t>
            </a:r>
            <a:r>
              <a:rPr lang="fr-FR" dirty="0" err="1" smtClean="0"/>
              <a:t>connector</a:t>
            </a:r>
            <a:endParaRPr lang="fr-FR" dirty="0" smtClean="0"/>
          </a:p>
          <a:p>
            <a:pPr lvl="2"/>
            <a:r>
              <a:rPr lang="en-US" dirty="0" smtClean="0"/>
              <a:t>Beta </a:t>
            </a:r>
            <a:r>
              <a:rPr lang="en-US" dirty="0"/>
              <a:t>version. Final release: End of </a:t>
            </a:r>
            <a:r>
              <a:rPr lang="en-US" dirty="0" smtClean="0"/>
              <a:t>2015</a:t>
            </a:r>
          </a:p>
          <a:p>
            <a:pPr lvl="2"/>
            <a:r>
              <a:rPr lang="en-US" dirty="0" smtClean="0"/>
              <a:t>Lack of documentation</a:t>
            </a:r>
            <a:endParaRPr lang="en-US" dirty="0"/>
          </a:p>
          <a:p>
            <a:pPr lvl="2"/>
            <a:endParaRPr lang="en-US" dirty="0" smtClean="0"/>
          </a:p>
          <a:p>
            <a:pPr lvl="2"/>
            <a:endParaRPr lang="it-IT"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16</a:t>
            </a:fld>
            <a:endParaRPr lang="en-GB" altLang="en-US">
              <a:solidFill>
                <a:srgbClr val="000000"/>
              </a:solidFill>
            </a:endParaRPr>
          </a:p>
        </p:txBody>
      </p:sp>
    </p:spTree>
    <p:extLst>
      <p:ext uri="{BB962C8B-B14F-4D97-AF65-F5344CB8AC3E}">
        <p14:creationId xmlns:p14="http://schemas.microsoft.com/office/powerpoint/2010/main" val="20871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Back-end plugin / </a:t>
            </a:r>
            <a:r>
              <a:rPr lang="fr-FR" dirty="0" err="1" smtClean="0"/>
              <a:t>Connector</a:t>
            </a:r>
            <a:endParaRPr lang="it-IT" dirty="0"/>
          </a:p>
        </p:txBody>
      </p:sp>
      <p:sp>
        <p:nvSpPr>
          <p:cNvPr id="3" name="Content Placeholder 2"/>
          <p:cNvSpPr>
            <a:spLocks noGrp="1"/>
          </p:cNvSpPr>
          <p:nvPr>
            <p:ph idx="1"/>
          </p:nvPr>
        </p:nvSpPr>
        <p:spPr>
          <a:xfrm>
            <a:off x="457200" y="2636912"/>
            <a:ext cx="8229600" cy="2769989"/>
          </a:xfrm>
        </p:spPr>
        <p:txBody>
          <a:bodyPr/>
          <a:lstStyle/>
          <a:p>
            <a:r>
              <a:rPr lang="fr-FR" dirty="0" err="1" smtClean="0"/>
              <a:t>These</a:t>
            </a:r>
            <a:r>
              <a:rPr lang="fr-FR" dirty="0" smtClean="0"/>
              <a:t> components </a:t>
            </a:r>
            <a:r>
              <a:rPr lang="fr-FR" dirty="0" err="1" smtClean="0"/>
              <a:t>integrate</a:t>
            </a:r>
            <a:r>
              <a:rPr lang="fr-FR" dirty="0" smtClean="0"/>
              <a:t> DOMIBUS </a:t>
            </a:r>
            <a:r>
              <a:rPr lang="fr-FR" dirty="0" err="1" smtClean="0"/>
              <a:t>with</a:t>
            </a:r>
            <a:r>
              <a:rPr lang="fr-FR" dirty="0" smtClean="0"/>
              <a:t> </a:t>
            </a:r>
            <a:r>
              <a:rPr lang="fr-FR" dirty="0" err="1" smtClean="0"/>
              <a:t>other</a:t>
            </a:r>
            <a:r>
              <a:rPr lang="fr-FR" dirty="0" smtClean="0"/>
              <a:t> </a:t>
            </a:r>
            <a:r>
              <a:rPr lang="fr-FR" dirty="0" err="1" smtClean="0"/>
              <a:t>legacy</a:t>
            </a:r>
            <a:r>
              <a:rPr lang="fr-FR" dirty="0" smtClean="0"/>
              <a:t> </a:t>
            </a:r>
            <a:r>
              <a:rPr lang="fr-FR" dirty="0" err="1" smtClean="0"/>
              <a:t>systems</a:t>
            </a:r>
            <a:endParaRPr lang="fr-FR" dirty="0" smtClean="0"/>
          </a:p>
          <a:p>
            <a:endParaRPr lang="fr-FR" dirty="0" smtClean="0"/>
          </a:p>
          <a:p>
            <a:r>
              <a:rPr lang="fr-FR" dirty="0" err="1" smtClean="0"/>
              <a:t>Findings</a:t>
            </a:r>
            <a:r>
              <a:rPr lang="fr-FR" dirty="0" smtClean="0"/>
              <a:t>:</a:t>
            </a:r>
          </a:p>
          <a:p>
            <a:pPr lvl="2"/>
            <a:r>
              <a:rPr lang="fr-FR" dirty="0" smtClean="0"/>
              <a:t>The </a:t>
            </a:r>
            <a:r>
              <a:rPr lang="fr-FR" dirty="0" err="1" smtClean="0"/>
              <a:t>eCodex</a:t>
            </a:r>
            <a:r>
              <a:rPr lang="fr-FR" dirty="0" smtClean="0"/>
              <a:t> </a:t>
            </a:r>
            <a:r>
              <a:rPr lang="fr-FR" dirty="0" err="1" smtClean="0"/>
              <a:t>connector</a:t>
            </a:r>
            <a:r>
              <a:rPr lang="fr-FR" dirty="0" smtClean="0"/>
              <a:t> </a:t>
            </a:r>
            <a:r>
              <a:rPr lang="fr-FR" dirty="0" err="1" smtClean="0"/>
              <a:t>is</a:t>
            </a:r>
            <a:r>
              <a:rPr lang="fr-FR" dirty="0" smtClean="0"/>
              <a:t> </a:t>
            </a:r>
            <a:r>
              <a:rPr lang="fr-FR" dirty="0" err="1" smtClean="0"/>
              <a:t>too</a:t>
            </a:r>
            <a:r>
              <a:rPr lang="fr-FR" dirty="0" smtClean="0"/>
              <a:t> </a:t>
            </a:r>
            <a:r>
              <a:rPr lang="fr-FR" dirty="0" err="1" smtClean="0"/>
              <a:t>specific</a:t>
            </a:r>
            <a:r>
              <a:rPr lang="fr-FR" dirty="0" smtClean="0"/>
              <a:t> and </a:t>
            </a:r>
            <a:r>
              <a:rPr lang="fr-FR" dirty="0" err="1" smtClean="0"/>
              <a:t>cannot</a:t>
            </a:r>
            <a:r>
              <a:rPr lang="fr-FR" dirty="0" smtClean="0"/>
              <a:t> </a:t>
            </a:r>
            <a:r>
              <a:rPr lang="fr-FR" dirty="0" err="1" smtClean="0"/>
              <a:t>be</a:t>
            </a:r>
            <a:r>
              <a:rPr lang="fr-FR" dirty="0" smtClean="0"/>
              <a:t> </a:t>
            </a:r>
            <a:r>
              <a:rPr lang="fr-FR" dirty="0" err="1" smtClean="0"/>
              <a:t>reused</a:t>
            </a:r>
            <a:endParaRPr lang="fr-FR" dirty="0" smtClean="0"/>
          </a:p>
          <a:p>
            <a:pPr lvl="2"/>
            <a:r>
              <a:rPr lang="fr-FR" dirty="0" smtClean="0"/>
              <a:t>The </a:t>
            </a:r>
            <a:r>
              <a:rPr lang="fr-FR" dirty="0" err="1" smtClean="0"/>
              <a:t>backend</a:t>
            </a:r>
            <a:r>
              <a:rPr lang="fr-FR" dirty="0" smtClean="0"/>
              <a:t> plugins </a:t>
            </a:r>
            <a:r>
              <a:rPr lang="fr-FR" dirty="0" err="1" smtClean="0"/>
              <a:t>provide</a:t>
            </a:r>
            <a:r>
              <a:rPr lang="fr-FR" dirty="0" smtClean="0"/>
              <a:t> a basic and flexible </a:t>
            </a:r>
            <a:r>
              <a:rPr lang="fr-FR" dirty="0" err="1" smtClean="0"/>
              <a:t>way</a:t>
            </a:r>
            <a:r>
              <a:rPr lang="fr-FR" dirty="0" smtClean="0"/>
              <a:t> to </a:t>
            </a:r>
            <a:r>
              <a:rPr lang="fr-FR" dirty="0" err="1" smtClean="0"/>
              <a:t>integrate</a:t>
            </a:r>
            <a:r>
              <a:rPr lang="fr-FR" dirty="0" smtClean="0"/>
              <a:t> DOMIBUS </a:t>
            </a:r>
            <a:r>
              <a:rPr lang="fr-FR" dirty="0" err="1" smtClean="0"/>
              <a:t>with</a:t>
            </a:r>
            <a:r>
              <a:rPr lang="fr-FR" dirty="0" smtClean="0"/>
              <a:t> </a:t>
            </a:r>
            <a:r>
              <a:rPr lang="fr-FR" dirty="0" err="1" smtClean="0"/>
              <a:t>other</a:t>
            </a:r>
            <a:r>
              <a:rPr lang="fr-FR" dirty="0" smtClean="0"/>
              <a:t> </a:t>
            </a:r>
            <a:r>
              <a:rPr lang="fr-FR" dirty="0" err="1" smtClean="0"/>
              <a:t>systems</a:t>
            </a:r>
            <a:endParaRPr lang="fr-FR" dirty="0" smtClean="0"/>
          </a:p>
          <a:p>
            <a:pPr lvl="2"/>
            <a:r>
              <a:rPr lang="fr-FR" dirty="0" smtClean="0"/>
              <a:t>A new </a:t>
            </a:r>
            <a:r>
              <a:rPr lang="fr-FR" dirty="0" err="1" smtClean="0"/>
              <a:t>connector</a:t>
            </a:r>
            <a:r>
              <a:rPr lang="fr-FR" dirty="0" smtClean="0"/>
              <a:t> </a:t>
            </a:r>
            <a:r>
              <a:rPr lang="fr-FR" dirty="0" err="1" smtClean="0"/>
              <a:t>should</a:t>
            </a:r>
            <a:r>
              <a:rPr lang="fr-FR" dirty="0" smtClean="0"/>
              <a:t> </a:t>
            </a:r>
            <a:r>
              <a:rPr lang="fr-FR" dirty="0" err="1" smtClean="0"/>
              <a:t>be</a:t>
            </a:r>
            <a:r>
              <a:rPr lang="fr-FR" dirty="0" smtClean="0"/>
              <a:t> </a:t>
            </a:r>
            <a:r>
              <a:rPr lang="fr-FR" dirty="0" err="1" smtClean="0"/>
              <a:t>developed</a:t>
            </a:r>
            <a:r>
              <a:rPr lang="fr-FR" dirty="0" smtClean="0"/>
              <a:t> for EUCISE2020 </a:t>
            </a:r>
            <a:r>
              <a:rPr lang="fr-FR" dirty="0" err="1" smtClean="0"/>
              <a:t>implementing</a:t>
            </a:r>
            <a:r>
              <a:rPr lang="fr-FR" dirty="0" smtClean="0"/>
              <a:t> all the </a:t>
            </a:r>
            <a:r>
              <a:rPr lang="fr-FR" dirty="0" err="1" smtClean="0"/>
              <a:t>specific</a:t>
            </a:r>
            <a:r>
              <a:rPr lang="fr-FR" dirty="0" smtClean="0"/>
              <a:t> EUCISE2020 </a:t>
            </a:r>
            <a:r>
              <a:rPr lang="fr-FR" dirty="0" err="1" smtClean="0"/>
              <a:t>requirements</a:t>
            </a:r>
            <a:endParaRPr lang="fr-FR" dirty="0" smtClean="0"/>
          </a:p>
          <a:p>
            <a:pPr lvl="2"/>
            <a:endParaRPr lang="fr-FR" dirty="0" smtClean="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17</a:t>
            </a:fld>
            <a:endParaRPr lang="en-GB" altLang="en-US">
              <a:solidFill>
                <a:srgbClr val="000000"/>
              </a:solidFill>
            </a:endParaRPr>
          </a:p>
        </p:txBody>
      </p:sp>
    </p:spTree>
    <p:extLst>
      <p:ext uri="{BB962C8B-B14F-4D97-AF65-F5344CB8AC3E}">
        <p14:creationId xmlns:p14="http://schemas.microsoft.com/office/powerpoint/2010/main" val="125861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Conclusions of the Workshop</a:t>
            </a:r>
            <a:endParaRPr lang="it-IT" dirty="0"/>
          </a:p>
        </p:txBody>
      </p:sp>
      <p:sp>
        <p:nvSpPr>
          <p:cNvPr id="3" name="Content Placeholder 2"/>
          <p:cNvSpPr>
            <a:spLocks noGrp="1"/>
          </p:cNvSpPr>
          <p:nvPr>
            <p:ph idx="1"/>
          </p:nvPr>
        </p:nvSpPr>
        <p:spPr>
          <a:xfrm>
            <a:off x="457200" y="2636912"/>
            <a:ext cx="8229600" cy="3385542"/>
          </a:xfrm>
        </p:spPr>
        <p:txBody>
          <a:bodyPr/>
          <a:lstStyle/>
          <a:p>
            <a:pPr marL="285750" indent="-285750"/>
            <a:r>
              <a:rPr lang="en-US" dirty="0" smtClean="0"/>
              <a:t>The </a:t>
            </a:r>
            <a:r>
              <a:rPr lang="en-US" dirty="0"/>
              <a:t>e-SENS specifications and implementations </a:t>
            </a:r>
            <a:r>
              <a:rPr lang="en-US" dirty="0" smtClean="0"/>
              <a:t>will be </a:t>
            </a:r>
            <a:r>
              <a:rPr lang="en-US" dirty="0"/>
              <a:t>included in the EUCISE2020 </a:t>
            </a:r>
            <a:r>
              <a:rPr lang="en-US" dirty="0" err="1"/>
              <a:t>ToR</a:t>
            </a:r>
            <a:r>
              <a:rPr lang="en-US" dirty="0"/>
              <a:t> </a:t>
            </a:r>
            <a:r>
              <a:rPr lang="en-US" dirty="0" smtClean="0"/>
              <a:t>as </a:t>
            </a:r>
            <a:r>
              <a:rPr lang="en-US" dirty="0"/>
              <a:t>a </a:t>
            </a:r>
            <a:r>
              <a:rPr lang="en-US" dirty="0" smtClean="0"/>
              <a:t>“SHOULD”:</a:t>
            </a:r>
          </a:p>
          <a:p>
            <a:pPr marL="742906" lvl="2" indent="-285750"/>
            <a:r>
              <a:rPr lang="en-US" dirty="0" smtClean="0"/>
              <a:t>Transferring </a:t>
            </a:r>
            <a:r>
              <a:rPr lang="en-US" dirty="0"/>
              <a:t>the risk to the </a:t>
            </a:r>
            <a:r>
              <a:rPr lang="en-US" dirty="0" smtClean="0"/>
              <a:t>industry </a:t>
            </a:r>
          </a:p>
          <a:p>
            <a:pPr marL="742906" lvl="2" indent="-285750"/>
            <a:r>
              <a:rPr lang="en-US" dirty="0" smtClean="0"/>
              <a:t>The </a:t>
            </a:r>
            <a:r>
              <a:rPr lang="en-US" dirty="0"/>
              <a:t>candidates </a:t>
            </a:r>
            <a:r>
              <a:rPr lang="en-US" dirty="0" smtClean="0"/>
              <a:t>would </a:t>
            </a:r>
            <a:r>
              <a:rPr lang="en-US" dirty="0"/>
              <a:t>get more points during the evaluation </a:t>
            </a:r>
            <a:r>
              <a:rPr lang="en-US" dirty="0" smtClean="0"/>
              <a:t>of the offer if they fulfill this requirement</a:t>
            </a:r>
          </a:p>
          <a:p>
            <a:endParaRPr lang="en-US" dirty="0"/>
          </a:p>
          <a:p>
            <a:pPr marL="285750" indent="-285750"/>
            <a:r>
              <a:rPr lang="en-GB" dirty="0"/>
              <a:t>e-SENS offers a set of solutions that could be reused in </a:t>
            </a:r>
            <a:r>
              <a:rPr lang="en-GB" dirty="0" smtClean="0"/>
              <a:t>CISE</a:t>
            </a:r>
          </a:p>
          <a:p>
            <a:pPr marL="742906" lvl="2" indent="-285750"/>
            <a:r>
              <a:rPr lang="en-GB" dirty="0" smtClean="0"/>
              <a:t>The </a:t>
            </a:r>
            <a:r>
              <a:rPr lang="en-GB" dirty="0"/>
              <a:t>degree of maturity of these solutions should be further </a:t>
            </a:r>
            <a:r>
              <a:rPr lang="en-GB" dirty="0" smtClean="0"/>
              <a:t>improved</a:t>
            </a:r>
          </a:p>
          <a:p>
            <a:pPr marL="742906" lvl="2" indent="-285750"/>
            <a:r>
              <a:rPr lang="en-GB" dirty="0" smtClean="0"/>
              <a:t>Some </a:t>
            </a:r>
            <a:r>
              <a:rPr lang="en-GB" dirty="0"/>
              <a:t>governance </a:t>
            </a:r>
            <a:r>
              <a:rPr lang="en-GB" dirty="0" smtClean="0"/>
              <a:t>issues of </a:t>
            </a:r>
            <a:r>
              <a:rPr lang="en-GB" dirty="0"/>
              <a:t>their solutions should be </a:t>
            </a:r>
            <a:r>
              <a:rPr lang="en-GB" dirty="0" smtClean="0"/>
              <a:t>addressed </a:t>
            </a:r>
            <a:r>
              <a:rPr lang="en-GB" dirty="0"/>
              <a:t>and </a:t>
            </a:r>
            <a:r>
              <a:rPr lang="en-GB" dirty="0" smtClean="0"/>
              <a:t>clarified</a:t>
            </a:r>
            <a:endParaRPr lang="en-US" dirty="0"/>
          </a:p>
          <a:p>
            <a:endParaRPr lang="it-IT" dirty="0"/>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18</a:t>
            </a:fld>
            <a:endParaRPr lang="en-GB" altLang="en-US">
              <a:solidFill>
                <a:srgbClr val="000000"/>
              </a:solidFill>
            </a:endParaRPr>
          </a:p>
        </p:txBody>
      </p:sp>
    </p:spTree>
    <p:extLst>
      <p:ext uri="{BB962C8B-B14F-4D97-AF65-F5344CB8AC3E}">
        <p14:creationId xmlns:p14="http://schemas.microsoft.com/office/powerpoint/2010/main" val="111714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Thank</a:t>
            </a:r>
            <a:r>
              <a:rPr lang="fr-FR" dirty="0" smtClean="0"/>
              <a:t> </a:t>
            </a:r>
            <a:r>
              <a:rPr lang="fr-FR" dirty="0" err="1" smtClean="0"/>
              <a:t>you</a:t>
            </a:r>
            <a:endParaRPr lang="it-IT" dirty="0"/>
          </a:p>
        </p:txBody>
      </p:sp>
      <p:sp>
        <p:nvSpPr>
          <p:cNvPr id="3" name="Content Placeholder 2"/>
          <p:cNvSpPr>
            <a:spLocks noGrp="1"/>
          </p:cNvSpPr>
          <p:nvPr>
            <p:ph idx="1"/>
          </p:nvPr>
        </p:nvSpPr>
        <p:spPr>
          <a:xfrm>
            <a:off x="457200" y="2636912"/>
            <a:ext cx="8229600" cy="1538883"/>
          </a:xfrm>
        </p:spPr>
        <p:txBody>
          <a:bodyPr/>
          <a:lstStyle/>
          <a:p>
            <a:pPr marL="285750" indent="-285750"/>
            <a:r>
              <a:rPr lang="en-US" dirty="0" smtClean="0"/>
              <a:t>The complete report is available </a:t>
            </a:r>
            <a:br>
              <a:rPr lang="en-US" dirty="0" smtClean="0"/>
            </a:br>
            <a:r>
              <a:rPr lang="en-US" dirty="0" smtClean="0"/>
              <a:t>upon request</a:t>
            </a:r>
          </a:p>
          <a:p>
            <a:pPr marL="285750" indent="-285750"/>
            <a:endParaRPr lang="en-US" dirty="0"/>
          </a:p>
          <a:p>
            <a:pPr lvl="1" indent="0">
              <a:buNone/>
            </a:pPr>
            <a:r>
              <a:rPr lang="en-US" b="1" dirty="0" smtClean="0"/>
              <a:t>franco.oliveri@jrc.ec.europa.eu</a:t>
            </a:r>
            <a:endParaRPr lang="en-US" b="1" dirty="0"/>
          </a:p>
          <a:p>
            <a:endParaRPr lang="it-IT" dirty="0"/>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19</a:t>
            </a:fld>
            <a:endParaRPr lang="en-GB" altLang="en-US">
              <a:solidFill>
                <a:srgbClr val="000000"/>
              </a:solidFill>
            </a:endParaRPr>
          </a:p>
        </p:txBody>
      </p:sp>
      <p:pic>
        <p:nvPicPr>
          <p:cNvPr id="6" name="Picture 5"/>
          <p:cNvPicPr>
            <a:picLocks noChangeAspect="1"/>
          </p:cNvPicPr>
          <p:nvPr/>
        </p:nvPicPr>
        <p:blipFill>
          <a:blip r:embed="rId3"/>
          <a:stretch>
            <a:fillRect/>
          </a:stretch>
        </p:blipFill>
        <p:spPr>
          <a:xfrm>
            <a:off x="5084150" y="1057077"/>
            <a:ext cx="3871902" cy="5481637"/>
          </a:xfrm>
          <a:prstGeom prst="rect">
            <a:avLst/>
          </a:prstGeom>
          <a:ln>
            <a:solidFill>
              <a:schemeClr val="tx1"/>
            </a:solidFill>
          </a:ln>
        </p:spPr>
      </p:pic>
    </p:spTree>
    <p:extLst>
      <p:ext uri="{BB962C8B-B14F-4D97-AF65-F5344CB8AC3E}">
        <p14:creationId xmlns:p14="http://schemas.microsoft.com/office/powerpoint/2010/main" val="292756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Context</a:t>
            </a:r>
            <a:endParaRPr lang="it-IT" dirty="0"/>
          </a:p>
        </p:txBody>
      </p:sp>
      <p:sp>
        <p:nvSpPr>
          <p:cNvPr id="3" name="Content Placeholder 2"/>
          <p:cNvSpPr>
            <a:spLocks noGrp="1"/>
          </p:cNvSpPr>
          <p:nvPr>
            <p:ph idx="1"/>
          </p:nvPr>
        </p:nvSpPr>
        <p:spPr>
          <a:xfrm>
            <a:off x="457200" y="2636912"/>
            <a:ext cx="8229600" cy="2769989"/>
          </a:xfrm>
        </p:spPr>
        <p:txBody>
          <a:bodyPr/>
          <a:lstStyle/>
          <a:p>
            <a:pPr marL="285750" indent="-285750"/>
            <a:r>
              <a:rPr lang="en-US" dirty="0"/>
              <a:t>The e-SENS project </a:t>
            </a:r>
            <a:r>
              <a:rPr lang="en-US" dirty="0" smtClean="0"/>
              <a:t>aims at facilitating the </a:t>
            </a:r>
            <a:r>
              <a:rPr lang="en-US" dirty="0"/>
              <a:t>access of citizens and businesses to public services across borders. </a:t>
            </a:r>
            <a:endParaRPr lang="en-US" dirty="0" smtClean="0"/>
          </a:p>
          <a:p>
            <a:endParaRPr lang="en-US" dirty="0"/>
          </a:p>
          <a:p>
            <a:r>
              <a:rPr lang="en-US" dirty="0" smtClean="0"/>
              <a:t>The </a:t>
            </a:r>
            <a:r>
              <a:rPr lang="en-US" dirty="0"/>
              <a:t>project will:</a:t>
            </a:r>
          </a:p>
          <a:p>
            <a:pPr marL="571478" lvl="2" indent="-342900">
              <a:buFont typeface="+mj-lt"/>
              <a:buAutoNum type="arabicPeriod"/>
            </a:pPr>
            <a:r>
              <a:rPr lang="en-US" dirty="0" smtClean="0"/>
              <a:t>Provide </a:t>
            </a:r>
            <a:r>
              <a:rPr lang="en-US" dirty="0"/>
              <a:t>easy access to public administration online,</a:t>
            </a:r>
          </a:p>
          <a:p>
            <a:pPr marL="571478" lvl="2" indent="-342900">
              <a:buFont typeface="+mj-lt"/>
              <a:buAutoNum type="arabicPeriod"/>
            </a:pPr>
            <a:r>
              <a:rPr lang="en-US" dirty="0" smtClean="0"/>
              <a:t>Use </a:t>
            </a:r>
            <a:r>
              <a:rPr lang="en-US" dirty="0"/>
              <a:t>the potential of ICT, to ensure interoperability across different national systems, </a:t>
            </a:r>
          </a:p>
          <a:p>
            <a:pPr marL="571478" lvl="2" indent="-342900">
              <a:buFont typeface="+mj-lt"/>
              <a:buAutoNum type="arabicPeriod"/>
            </a:pPr>
            <a:r>
              <a:rPr lang="en-US" dirty="0" smtClean="0"/>
              <a:t>Develop </a:t>
            </a:r>
            <a:r>
              <a:rPr lang="en-US" dirty="0"/>
              <a:t>generic and re-usable architectural building blocks for electronic services in public administration</a:t>
            </a:r>
            <a:r>
              <a:rPr lang="en-US" dirty="0" smtClean="0"/>
              <a:t>.</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2</a:t>
            </a:fld>
            <a:endParaRPr lang="en-GB" altLang="en-US">
              <a:solidFill>
                <a:srgbClr val="000000"/>
              </a:solidFill>
            </a:endParaRPr>
          </a:p>
        </p:txBody>
      </p:sp>
    </p:spTree>
    <p:extLst>
      <p:ext uri="{BB962C8B-B14F-4D97-AF65-F5344CB8AC3E}">
        <p14:creationId xmlns:p14="http://schemas.microsoft.com/office/powerpoint/2010/main" val="65858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
            <a:ext cx="9144000" cy="6857999"/>
          </a:xfrm>
          <a:prstGeom prst="rect">
            <a:avLst/>
          </a:prstGeom>
          <a:solidFill>
            <a:srgbClr val="20B1B4"/>
          </a:solidFill>
          <a:effectLst/>
        </p:spPr>
        <p:style>
          <a:lnRef idx="1">
            <a:schemeClr val="accent1"/>
          </a:lnRef>
          <a:fillRef idx="3">
            <a:schemeClr val="accent1"/>
          </a:fillRef>
          <a:effectRef idx="2">
            <a:schemeClr val="accent1"/>
          </a:effectRef>
          <a:fontRef idx="minor">
            <a:schemeClr val="lt1"/>
          </a:fontRef>
        </p:style>
        <p:txBody>
          <a:bodyPr lIns="64463" tIns="32231" rIns="64463" bIns="32231" spcCol="0" rtlCol="0" anchor="ctr"/>
          <a:lstStyle/>
          <a:p>
            <a:pPr algn="ctr" defTabSz="456943" fontAlgn="auto">
              <a:spcBef>
                <a:spcPts val="0"/>
              </a:spcBef>
              <a:spcAft>
                <a:spcPts val="0"/>
              </a:spcAft>
            </a:pPr>
            <a:endParaRPr lang="ca-ES" sz="1800" b="0" dirty="0">
              <a:solidFill>
                <a:prstClr val="white"/>
              </a:solidFill>
            </a:endParaRPr>
          </a:p>
        </p:txBody>
      </p:sp>
      <p:pic>
        <p:nvPicPr>
          <p:cNvPr id="12" name="Picture 11" descr="logo_comiss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112" y="5865194"/>
            <a:ext cx="1844921" cy="483857"/>
          </a:xfrm>
          <a:prstGeom prst="rect">
            <a:avLst/>
          </a:prstGeom>
        </p:spPr>
      </p:pic>
      <p:sp>
        <p:nvSpPr>
          <p:cNvPr id="15" name="TextBox 14"/>
          <p:cNvSpPr txBox="1"/>
          <p:nvPr/>
        </p:nvSpPr>
        <p:spPr>
          <a:xfrm>
            <a:off x="402074" y="236764"/>
            <a:ext cx="8338909" cy="688339"/>
          </a:xfrm>
          <a:prstGeom prst="rect">
            <a:avLst/>
          </a:prstGeom>
          <a:noFill/>
        </p:spPr>
        <p:txBody>
          <a:bodyPr wrap="square" lIns="64463" tIns="32231" rIns="64463" bIns="32231" rtlCol="0">
            <a:spAutoFit/>
          </a:bodyPr>
          <a:lstStyle/>
          <a:p>
            <a:pPr defTabSz="456943" fontAlgn="auto">
              <a:lnSpc>
                <a:spcPct val="90000"/>
              </a:lnSpc>
              <a:spcBef>
                <a:spcPts val="0"/>
              </a:spcBef>
              <a:spcAft>
                <a:spcPts val="0"/>
              </a:spcAft>
            </a:pPr>
            <a:r>
              <a:rPr lang="nl-NL" sz="4500" spc="-71" dirty="0">
                <a:solidFill>
                  <a:srgbClr val="FFFFFF"/>
                </a:solidFill>
                <a:latin typeface="PFSquareSansPro-Bold"/>
                <a:cs typeface="PFSquareSansPro-Bold"/>
              </a:rPr>
              <a:t>Thank You</a:t>
            </a:r>
          </a:p>
        </p:txBody>
      </p:sp>
      <p:sp>
        <p:nvSpPr>
          <p:cNvPr id="16" name="TextBox 15"/>
          <p:cNvSpPr txBox="1"/>
          <p:nvPr/>
        </p:nvSpPr>
        <p:spPr>
          <a:xfrm>
            <a:off x="402074" y="925103"/>
            <a:ext cx="8236591" cy="1339286"/>
          </a:xfrm>
          <a:prstGeom prst="rect">
            <a:avLst/>
          </a:prstGeom>
          <a:noFill/>
          <a:ln>
            <a:noFill/>
          </a:ln>
        </p:spPr>
        <p:txBody>
          <a:bodyPr wrap="square" lIns="64463" tIns="32231" rIns="64463" bIns="32231" rtlCol="0">
            <a:spAutoFit/>
          </a:bodyPr>
          <a:lstStyle/>
          <a:p>
            <a:pPr defTabSz="456943" fontAlgn="auto">
              <a:lnSpc>
                <a:spcPct val="90000"/>
              </a:lnSpc>
              <a:spcBef>
                <a:spcPts val="0"/>
              </a:spcBef>
              <a:spcAft>
                <a:spcPts val="0"/>
              </a:spcAft>
            </a:pPr>
            <a:endParaRPr lang="en-GB" sz="2000" b="0" dirty="0" smtClean="0">
              <a:solidFill>
                <a:prstClr val="white"/>
              </a:solidFill>
              <a:latin typeface="PFSquareSansPro-Regular"/>
              <a:cs typeface="PFSquareSansPro-Regular"/>
            </a:endParaRPr>
          </a:p>
          <a:p>
            <a:pPr defTabSz="456943" fontAlgn="auto">
              <a:lnSpc>
                <a:spcPct val="90000"/>
              </a:lnSpc>
              <a:spcBef>
                <a:spcPts val="0"/>
              </a:spcBef>
              <a:spcAft>
                <a:spcPts val="0"/>
              </a:spcAft>
            </a:pPr>
            <a:r>
              <a:rPr lang="en-GB" sz="2000" u="sng" dirty="0" smtClean="0">
                <a:solidFill>
                  <a:prstClr val="white"/>
                </a:solidFill>
                <a:latin typeface="PFSquareSansPro-Regular"/>
                <a:cs typeface="PFSquareSansPro-Regular"/>
              </a:rPr>
              <a:t>https://webgate.ec.europa.eu/maritimeforum/en/cise</a:t>
            </a:r>
          </a:p>
          <a:p>
            <a:pPr defTabSz="456943" fontAlgn="auto">
              <a:lnSpc>
                <a:spcPct val="90000"/>
              </a:lnSpc>
              <a:spcBef>
                <a:spcPts val="0"/>
              </a:spcBef>
              <a:spcAft>
                <a:spcPts val="0"/>
              </a:spcAft>
            </a:pPr>
            <a:endParaRPr lang="en-GB" sz="2000" b="0" dirty="0">
              <a:solidFill>
                <a:prstClr val="white"/>
              </a:solidFill>
              <a:latin typeface="PFSquareSansPro-Regular"/>
              <a:cs typeface="PFSquareSansPro-Regular"/>
            </a:endParaRPr>
          </a:p>
          <a:p>
            <a:pPr defTabSz="456943" fontAlgn="auto">
              <a:lnSpc>
                <a:spcPct val="90000"/>
              </a:lnSpc>
              <a:spcBef>
                <a:spcPts val="0"/>
              </a:spcBef>
              <a:spcAft>
                <a:spcPts val="0"/>
              </a:spcAft>
            </a:pPr>
            <a:endParaRPr lang="en-US" sz="3200" b="0" spc="-71" dirty="0">
              <a:solidFill>
                <a:srgbClr val="FFFFFF"/>
              </a:solidFill>
              <a:latin typeface="PFSquareSansPro-Medium"/>
              <a:cs typeface="PFSquareSansPro-Medium"/>
            </a:endParaRPr>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1392"/>
            <a:ext cx="6781800" cy="44366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9529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CEF </a:t>
            </a:r>
            <a:r>
              <a:rPr lang="fr-FR" dirty="0" err="1" smtClean="0"/>
              <a:t>governance</a:t>
            </a:r>
            <a:endParaRPr lang="it-IT" dirty="0"/>
          </a:p>
        </p:txBody>
      </p:sp>
      <p:sp>
        <p:nvSpPr>
          <p:cNvPr id="4" name="Slide Number Placeholder 3"/>
          <p:cNvSpPr>
            <a:spLocks noGrp="1"/>
          </p:cNvSpPr>
          <p:nvPr>
            <p:ph type="sldNum" sz="quarter" idx="10"/>
          </p:nvPr>
        </p:nvSpPr>
        <p:spPr/>
        <p:txBody>
          <a:bodyPr/>
          <a:lstStyle/>
          <a:p>
            <a:pPr>
              <a:defRPr/>
            </a:pPr>
            <a:fld id="{994AEECA-EADA-48ED-BB11-63F73CF90846}" type="slidenum">
              <a:rPr lang="en-US" smtClean="0"/>
              <a:pPr>
                <a:defRPr/>
              </a:pPr>
              <a:t>21</a:t>
            </a:fld>
            <a:endParaRPr lang="en-US"/>
          </a:p>
        </p:txBody>
      </p:sp>
      <p:sp>
        <p:nvSpPr>
          <p:cNvPr id="5" name="Date Placeholder 4"/>
          <p:cNvSpPr>
            <a:spLocks noGrp="1"/>
          </p:cNvSpPr>
          <p:nvPr>
            <p:ph type="dt" sz="half" idx="11"/>
          </p:nvPr>
        </p:nvSpPr>
        <p:spPr/>
        <p:txBody>
          <a:bodyPr/>
          <a:lstStyle/>
          <a:p>
            <a:pPr>
              <a:defRPr/>
            </a:pPr>
            <a:fld id="{31518C4C-F407-4C20-9395-A26D37BA3126}" type="datetime3">
              <a:rPr lang="en-US" smtClean="0"/>
              <a:pPr>
                <a:defRPr/>
              </a:pPr>
              <a:t>17 November 2015</a:t>
            </a:fld>
            <a:endParaRPr lang="en-US"/>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59802" y="2181702"/>
            <a:ext cx="6980047" cy="4105910"/>
          </a:xfrm>
          <a:prstGeom prst="rect">
            <a:avLst/>
          </a:prstGeom>
          <a:noFill/>
          <a:ln>
            <a:noFill/>
          </a:ln>
        </p:spPr>
      </p:pic>
    </p:spTree>
    <p:extLst>
      <p:ext uri="{BB962C8B-B14F-4D97-AF65-F5344CB8AC3E}">
        <p14:creationId xmlns:p14="http://schemas.microsoft.com/office/powerpoint/2010/main" val="124590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EUCISE2020-eSENS Workshop</a:t>
            </a:r>
            <a:endParaRPr lang="it-IT" dirty="0"/>
          </a:p>
        </p:txBody>
      </p:sp>
      <p:sp>
        <p:nvSpPr>
          <p:cNvPr id="3" name="Content Placeholder 2"/>
          <p:cNvSpPr>
            <a:spLocks noGrp="1"/>
          </p:cNvSpPr>
          <p:nvPr>
            <p:ph idx="1"/>
          </p:nvPr>
        </p:nvSpPr>
        <p:spPr>
          <a:xfrm>
            <a:off x="457200" y="2636912"/>
            <a:ext cx="8229600" cy="4001095"/>
          </a:xfrm>
        </p:spPr>
        <p:txBody>
          <a:bodyPr/>
          <a:lstStyle/>
          <a:p>
            <a:pPr marL="342900" indent="-342900"/>
            <a:r>
              <a:rPr lang="en-US" dirty="0" smtClean="0"/>
              <a:t>Held in the JRC premises (</a:t>
            </a:r>
            <a:r>
              <a:rPr lang="en-US" dirty="0" err="1" smtClean="0"/>
              <a:t>Ispra</a:t>
            </a:r>
            <a:r>
              <a:rPr lang="en-US" dirty="0" smtClean="0"/>
              <a:t>), </a:t>
            </a:r>
            <a:r>
              <a:rPr lang="en-US" dirty="0" smtClean="0"/>
              <a:t>3 </a:t>
            </a:r>
            <a:r>
              <a:rPr lang="en-US" smtClean="0"/>
              <a:t>days in July </a:t>
            </a:r>
            <a:r>
              <a:rPr lang="en-US" dirty="0" smtClean="0"/>
              <a:t>2015</a:t>
            </a:r>
          </a:p>
          <a:p>
            <a:pPr marL="342900" indent="-342900"/>
            <a:endParaRPr lang="en-US" dirty="0" smtClean="0"/>
          </a:p>
          <a:p>
            <a:pPr marL="342900" indent="-342900"/>
            <a:r>
              <a:rPr lang="en-US" dirty="0" smtClean="0"/>
              <a:t>Objectives</a:t>
            </a:r>
          </a:p>
          <a:p>
            <a:pPr marL="800056" lvl="2" indent="-342900">
              <a:buFont typeface="+mj-lt"/>
              <a:buAutoNum type="arabicPeriod"/>
            </a:pPr>
            <a:r>
              <a:rPr lang="en-US" dirty="0" smtClean="0"/>
              <a:t>To </a:t>
            </a:r>
            <a:r>
              <a:rPr lang="en-US" dirty="0"/>
              <a:t>improve the level of </a:t>
            </a:r>
            <a:r>
              <a:rPr lang="en-US" dirty="0" smtClean="0"/>
              <a:t>general understanding </a:t>
            </a:r>
            <a:r>
              <a:rPr lang="en-US" dirty="0"/>
              <a:t>of </a:t>
            </a:r>
            <a:r>
              <a:rPr lang="en-US" dirty="0" smtClean="0"/>
              <a:t>e-SENS</a:t>
            </a:r>
          </a:p>
          <a:p>
            <a:pPr marL="800056" lvl="2" indent="-342900">
              <a:buFont typeface="+mj-lt"/>
              <a:buAutoNum type="arabicPeriod"/>
            </a:pPr>
            <a:r>
              <a:rPr lang="en-US" dirty="0" smtClean="0"/>
              <a:t>To </a:t>
            </a:r>
            <a:r>
              <a:rPr lang="en-US" dirty="0" err="1"/>
              <a:t>analyse</a:t>
            </a:r>
            <a:r>
              <a:rPr lang="en-US" dirty="0"/>
              <a:t> the reuse of the e-SENS </a:t>
            </a:r>
            <a:r>
              <a:rPr lang="en-US" dirty="0" smtClean="0"/>
              <a:t>specifications </a:t>
            </a:r>
            <a:r>
              <a:rPr lang="en-US" dirty="0"/>
              <a:t>for the EUCISE2020 project and CISE, in </a:t>
            </a:r>
            <a:r>
              <a:rPr lang="en-US" dirty="0" smtClean="0"/>
              <a:t>general</a:t>
            </a:r>
          </a:p>
          <a:p>
            <a:pPr marL="800056" lvl="2" indent="-342900">
              <a:buFont typeface="+mj-lt"/>
              <a:buAutoNum type="arabicPeriod"/>
            </a:pPr>
            <a:r>
              <a:rPr lang="en-US" dirty="0" smtClean="0"/>
              <a:t>To </a:t>
            </a:r>
            <a:r>
              <a:rPr lang="en-US" dirty="0" err="1"/>
              <a:t>analyse</a:t>
            </a:r>
            <a:r>
              <a:rPr lang="en-US" dirty="0"/>
              <a:t> the reuse of the e-SENS software for the EUCISE2020 project and CISE, in </a:t>
            </a:r>
            <a:r>
              <a:rPr lang="en-US" dirty="0" smtClean="0"/>
              <a:t>general</a:t>
            </a:r>
          </a:p>
          <a:p>
            <a:pPr marL="800056" lvl="2" indent="-342900">
              <a:buFont typeface="+mj-lt"/>
              <a:buAutoNum type="arabicPeriod"/>
            </a:pPr>
            <a:endParaRPr lang="en-US" dirty="0"/>
          </a:p>
          <a:p>
            <a:pPr marL="342900" indent="-342900"/>
            <a:r>
              <a:rPr lang="en-US" dirty="0"/>
              <a:t>Two parallel sessions:</a:t>
            </a:r>
          </a:p>
          <a:p>
            <a:pPr marL="800056" lvl="2" indent="-342900"/>
            <a:r>
              <a:rPr lang="en-US" dirty="0"/>
              <a:t>e-SENS </a:t>
            </a:r>
            <a:r>
              <a:rPr lang="en-US" dirty="0" smtClean="0"/>
              <a:t>technical specifications </a:t>
            </a:r>
          </a:p>
          <a:p>
            <a:pPr marL="800056" lvl="2" indent="-342900"/>
            <a:r>
              <a:rPr lang="en-US" dirty="0" smtClean="0"/>
              <a:t>Hands-on </a:t>
            </a:r>
            <a:r>
              <a:rPr lang="en-US" dirty="0"/>
              <a:t>session on </a:t>
            </a:r>
            <a:r>
              <a:rPr lang="en-US" dirty="0" smtClean="0"/>
              <a:t>the e-SENS software implementations</a:t>
            </a:r>
            <a:endParaRPr lang="en-US" dirty="0"/>
          </a:p>
          <a:p>
            <a:pPr marL="285750" indent="-285750"/>
            <a:endParaRPr lang="it-IT" dirty="0"/>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3</a:t>
            </a:fld>
            <a:endParaRPr lang="en-GB" altLang="en-US">
              <a:solidFill>
                <a:srgbClr val="000000"/>
              </a:solidFill>
            </a:endParaRPr>
          </a:p>
        </p:txBody>
      </p:sp>
    </p:spTree>
    <p:extLst>
      <p:ext uri="{BB962C8B-B14F-4D97-AF65-F5344CB8AC3E}">
        <p14:creationId xmlns:p14="http://schemas.microsoft.com/office/powerpoint/2010/main" val="91385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EUCISE2020-eSENS Workshop</a:t>
            </a:r>
            <a:endParaRPr lang="it-IT" dirty="0"/>
          </a:p>
        </p:txBody>
      </p:sp>
      <p:sp>
        <p:nvSpPr>
          <p:cNvPr id="3" name="Content Placeholder 2"/>
          <p:cNvSpPr>
            <a:spLocks noGrp="1"/>
          </p:cNvSpPr>
          <p:nvPr>
            <p:ph idx="1"/>
          </p:nvPr>
        </p:nvSpPr>
        <p:spPr>
          <a:xfrm>
            <a:off x="457200" y="2636912"/>
            <a:ext cx="8229600" cy="3077766"/>
          </a:xfrm>
        </p:spPr>
        <p:txBody>
          <a:bodyPr/>
          <a:lstStyle/>
          <a:p>
            <a:r>
              <a:rPr lang="fr-FR" dirty="0" smtClean="0"/>
              <a:t>Participants:</a:t>
            </a:r>
          </a:p>
          <a:p>
            <a:pPr lvl="2"/>
            <a:r>
              <a:rPr lang="fr-FR" dirty="0" smtClean="0"/>
              <a:t>EUCISE2020 </a:t>
            </a:r>
            <a:r>
              <a:rPr lang="fr-FR" dirty="0" err="1" smtClean="0"/>
              <a:t>partners</a:t>
            </a:r>
            <a:r>
              <a:rPr lang="fr-FR" dirty="0" smtClean="0"/>
              <a:t> (7)</a:t>
            </a:r>
          </a:p>
          <a:p>
            <a:pPr lvl="2"/>
            <a:r>
              <a:rPr lang="fr-FR" dirty="0" smtClean="0"/>
              <a:t>e-SENS </a:t>
            </a:r>
            <a:r>
              <a:rPr lang="fr-FR" dirty="0" err="1" smtClean="0"/>
              <a:t>partners</a:t>
            </a:r>
            <a:r>
              <a:rPr lang="fr-FR" dirty="0" smtClean="0"/>
              <a:t> </a:t>
            </a:r>
          </a:p>
          <a:p>
            <a:pPr lvl="4"/>
            <a:r>
              <a:rPr lang="fr-FR" dirty="0" smtClean="0"/>
              <a:t>e-SENS(3)</a:t>
            </a:r>
          </a:p>
          <a:p>
            <a:pPr lvl="4"/>
            <a:r>
              <a:rPr lang="fr-FR" dirty="0" smtClean="0"/>
              <a:t>e-CODEX, DOMIBUS </a:t>
            </a:r>
            <a:r>
              <a:rPr lang="fr-FR" dirty="0" err="1" smtClean="0"/>
              <a:t>developers</a:t>
            </a:r>
            <a:r>
              <a:rPr lang="fr-FR" dirty="0" smtClean="0"/>
              <a:t> (2)</a:t>
            </a:r>
          </a:p>
          <a:p>
            <a:pPr lvl="4"/>
            <a:r>
              <a:rPr lang="fr-FR" dirty="0" smtClean="0"/>
              <a:t>CEF </a:t>
            </a:r>
            <a:r>
              <a:rPr lang="fr-FR" dirty="0" err="1" smtClean="0"/>
              <a:t>representatives</a:t>
            </a:r>
            <a:r>
              <a:rPr lang="fr-FR" dirty="0" smtClean="0"/>
              <a:t> (2)</a:t>
            </a:r>
          </a:p>
          <a:p>
            <a:pPr lvl="2"/>
            <a:r>
              <a:rPr lang="en-US" dirty="0" smtClean="0"/>
              <a:t>Observers/Facilitators:</a:t>
            </a:r>
          </a:p>
          <a:p>
            <a:pPr lvl="4"/>
            <a:r>
              <a:rPr lang="en-US" dirty="0" smtClean="0"/>
              <a:t>DIGIT (2)</a:t>
            </a:r>
          </a:p>
          <a:p>
            <a:pPr lvl="4"/>
            <a:r>
              <a:rPr lang="en-US" dirty="0" smtClean="0"/>
              <a:t>JRC (3)</a:t>
            </a:r>
          </a:p>
          <a:p>
            <a:endParaRPr lang="it-IT"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4</a:t>
            </a:fld>
            <a:endParaRPr lang="en-GB" altLang="en-US">
              <a:solidFill>
                <a:srgbClr val="000000"/>
              </a:solidFill>
            </a:endParaRPr>
          </a:p>
        </p:txBody>
      </p:sp>
    </p:spTree>
    <p:extLst>
      <p:ext uri="{BB962C8B-B14F-4D97-AF65-F5344CB8AC3E}">
        <p14:creationId xmlns:p14="http://schemas.microsoft.com/office/powerpoint/2010/main" val="51246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What</a:t>
            </a:r>
            <a:r>
              <a:rPr lang="fr-FR" dirty="0"/>
              <a:t> </a:t>
            </a:r>
            <a:r>
              <a:rPr lang="fr-FR" dirty="0" smtClean="0"/>
              <a:t>are the </a:t>
            </a:r>
            <a:r>
              <a:rPr lang="fr-FR" dirty="0" err="1" smtClean="0"/>
              <a:t>results</a:t>
            </a:r>
            <a:r>
              <a:rPr lang="fr-FR" dirty="0" smtClean="0"/>
              <a:t> of e-SENS?</a:t>
            </a:r>
            <a:endParaRPr lang="it-IT" dirty="0"/>
          </a:p>
        </p:txBody>
      </p:sp>
      <p:sp>
        <p:nvSpPr>
          <p:cNvPr id="3" name="Content Placeholder 2"/>
          <p:cNvSpPr>
            <a:spLocks noGrp="1"/>
          </p:cNvSpPr>
          <p:nvPr>
            <p:ph idx="1"/>
          </p:nvPr>
        </p:nvSpPr>
        <p:spPr>
          <a:xfrm>
            <a:off x="457200" y="2636912"/>
            <a:ext cx="8229600" cy="3693319"/>
          </a:xfrm>
        </p:spPr>
        <p:txBody>
          <a:bodyPr/>
          <a:lstStyle/>
          <a:p>
            <a:r>
              <a:rPr lang="en-US" dirty="0" smtClean="0"/>
              <a:t>Technical specifications of a set of architectural solution patterns:</a:t>
            </a:r>
          </a:p>
          <a:p>
            <a:pPr lvl="2"/>
            <a:r>
              <a:rPr lang="en-US" b="1" dirty="0" smtClean="0"/>
              <a:t>e-Delivery</a:t>
            </a:r>
            <a:r>
              <a:rPr lang="en-US" dirty="0" smtClean="0"/>
              <a:t>: transmission of information</a:t>
            </a:r>
          </a:p>
          <a:p>
            <a:pPr lvl="2"/>
            <a:r>
              <a:rPr lang="en-US" b="1" dirty="0" smtClean="0"/>
              <a:t>e-Signature</a:t>
            </a:r>
            <a:r>
              <a:rPr lang="en-US" dirty="0" smtClean="0"/>
              <a:t>: electronic signature of information</a:t>
            </a:r>
          </a:p>
          <a:p>
            <a:pPr lvl="2"/>
            <a:r>
              <a:rPr lang="en-US" b="1" dirty="0" smtClean="0"/>
              <a:t>e-ID</a:t>
            </a:r>
            <a:r>
              <a:rPr lang="en-US" dirty="0" smtClean="0"/>
              <a:t>: identification of participants</a:t>
            </a:r>
          </a:p>
          <a:p>
            <a:pPr lvl="2"/>
            <a:r>
              <a:rPr lang="en-US" b="1" dirty="0" smtClean="0"/>
              <a:t>e-Document</a:t>
            </a:r>
            <a:r>
              <a:rPr lang="en-US" dirty="0" smtClean="0"/>
              <a:t>: transmission of attached documents</a:t>
            </a:r>
          </a:p>
          <a:p>
            <a:pPr lvl="2"/>
            <a:r>
              <a:rPr lang="en-US" b="1" dirty="0" smtClean="0"/>
              <a:t>Trust: </a:t>
            </a:r>
            <a:r>
              <a:rPr lang="en-US" dirty="0" smtClean="0"/>
              <a:t>security measures for information exchange</a:t>
            </a:r>
          </a:p>
          <a:p>
            <a:endParaRPr lang="en-US" dirty="0" smtClean="0"/>
          </a:p>
          <a:p>
            <a:r>
              <a:rPr lang="en-US" dirty="0" smtClean="0"/>
              <a:t>Software components:</a:t>
            </a:r>
          </a:p>
          <a:p>
            <a:pPr lvl="2"/>
            <a:r>
              <a:rPr lang="en-US" dirty="0" smtClean="0"/>
              <a:t>DOMIBUS (for Message exchange and addressing)</a:t>
            </a:r>
          </a:p>
          <a:p>
            <a:pPr lvl="2"/>
            <a:r>
              <a:rPr lang="en-US" dirty="0" smtClean="0"/>
              <a:t>DOMIBUS back end plugins and </a:t>
            </a:r>
            <a:r>
              <a:rPr lang="en-US" dirty="0" err="1" smtClean="0"/>
              <a:t>eCodex</a:t>
            </a:r>
            <a:r>
              <a:rPr lang="en-US" dirty="0" smtClean="0"/>
              <a:t> connector (for backend integration)</a:t>
            </a:r>
          </a:p>
          <a:p>
            <a:pPr lvl="2"/>
            <a:r>
              <a:rPr lang="en-US" dirty="0" smtClean="0"/>
              <a:t>SMP/SML (for service location and capability lookup)</a:t>
            </a:r>
            <a:endParaRPr lang="en-US" dirty="0"/>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5</a:t>
            </a:fld>
            <a:endParaRPr lang="en-GB" altLang="en-US">
              <a:solidFill>
                <a:srgbClr val="000000"/>
              </a:solidFill>
            </a:endParaRPr>
          </a:p>
        </p:txBody>
      </p:sp>
    </p:spTree>
    <p:extLst>
      <p:ext uri="{BB962C8B-B14F-4D97-AF65-F5344CB8AC3E}">
        <p14:creationId xmlns:p14="http://schemas.microsoft.com/office/powerpoint/2010/main" val="148416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e-SENS</a:t>
            </a:r>
            <a:r>
              <a:rPr lang="fr-FR" dirty="0"/>
              <a:t> </a:t>
            </a:r>
            <a:r>
              <a:rPr lang="fr-FR" dirty="0" err="1" smtClean="0"/>
              <a:t>context</a:t>
            </a:r>
            <a:endParaRPr lang="it-IT" dirty="0"/>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6</a:t>
            </a:fld>
            <a:endParaRPr lang="en-GB" altLang="en-US">
              <a:solidFill>
                <a:srgbClr val="000000"/>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35840" y="2101790"/>
            <a:ext cx="8250960" cy="4235393"/>
          </a:xfrm>
          <a:prstGeom prst="rect">
            <a:avLst/>
          </a:prstGeom>
          <a:noFill/>
          <a:ln>
            <a:noFill/>
          </a:ln>
        </p:spPr>
      </p:pic>
    </p:spTree>
    <p:extLst>
      <p:ext uri="{BB962C8B-B14F-4D97-AF65-F5344CB8AC3E}">
        <p14:creationId xmlns:p14="http://schemas.microsoft.com/office/powerpoint/2010/main" val="324181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e-Delivery</a:t>
            </a:r>
            <a:endParaRPr lang="it-IT" dirty="0"/>
          </a:p>
        </p:txBody>
      </p:sp>
      <p:sp>
        <p:nvSpPr>
          <p:cNvPr id="3" name="Content Placeholder 2"/>
          <p:cNvSpPr>
            <a:spLocks noGrp="1"/>
          </p:cNvSpPr>
          <p:nvPr>
            <p:ph idx="1"/>
          </p:nvPr>
        </p:nvSpPr>
        <p:spPr>
          <a:xfrm>
            <a:off x="457200" y="2636912"/>
            <a:ext cx="8229600" cy="2769989"/>
          </a:xfrm>
        </p:spPr>
        <p:txBody>
          <a:bodyPr/>
          <a:lstStyle/>
          <a:p>
            <a:pPr marL="285750" indent="-285750"/>
            <a:r>
              <a:rPr lang="en-GB" dirty="0" smtClean="0"/>
              <a:t>Defines a </a:t>
            </a:r>
            <a:r>
              <a:rPr lang="en-GB" dirty="0"/>
              <a:t>common </a:t>
            </a:r>
            <a:r>
              <a:rPr lang="en-GB" dirty="0" smtClean="0"/>
              <a:t>information transport infrastructure </a:t>
            </a:r>
            <a:r>
              <a:rPr lang="en-GB" dirty="0"/>
              <a:t>based </a:t>
            </a:r>
            <a:r>
              <a:rPr lang="en-GB" dirty="0" smtClean="0"/>
              <a:t>on the following architectural building blocks and standards:</a:t>
            </a:r>
          </a:p>
          <a:p>
            <a:endParaRPr lang="it-IT" dirty="0"/>
          </a:p>
          <a:p>
            <a:pPr lvl="3"/>
            <a:r>
              <a:rPr lang="en-GB" dirty="0"/>
              <a:t>Message </a:t>
            </a:r>
            <a:r>
              <a:rPr lang="en-GB" dirty="0" smtClean="0"/>
              <a:t>Exchange </a:t>
            </a:r>
            <a:r>
              <a:rPr lang="en-GB" dirty="0" smtClean="0">
                <a:sym typeface="Wingdings" panose="05000000000000000000" pitchFamily="2" charset="2"/>
              </a:rPr>
              <a:t> </a:t>
            </a:r>
            <a:r>
              <a:rPr lang="en-GB" dirty="0" smtClean="0"/>
              <a:t>ebMS3/AS4</a:t>
            </a:r>
            <a:endParaRPr lang="en-GB" dirty="0"/>
          </a:p>
          <a:p>
            <a:pPr lvl="3"/>
            <a:r>
              <a:rPr lang="en-GB" dirty="0"/>
              <a:t>Addressing of end entities </a:t>
            </a:r>
            <a:r>
              <a:rPr lang="en-GB" dirty="0">
                <a:sym typeface="Wingdings" panose="05000000000000000000" pitchFamily="2" charset="2"/>
              </a:rPr>
              <a:t> </a:t>
            </a:r>
            <a:r>
              <a:rPr lang="en-GB" dirty="0" err="1" smtClean="0"/>
              <a:t>ebCore</a:t>
            </a:r>
            <a:r>
              <a:rPr lang="en-GB" dirty="0" smtClean="0"/>
              <a:t> ID</a:t>
            </a:r>
            <a:endParaRPr lang="it-IT" dirty="0"/>
          </a:p>
          <a:p>
            <a:pPr lvl="3"/>
            <a:r>
              <a:rPr lang="en-GB" dirty="0"/>
              <a:t>Service Location and Capability Lookup </a:t>
            </a:r>
            <a:r>
              <a:rPr lang="en-GB" dirty="0" smtClean="0">
                <a:sym typeface="Wingdings" panose="05000000000000000000" pitchFamily="2" charset="2"/>
              </a:rPr>
              <a:t></a:t>
            </a:r>
            <a:r>
              <a:rPr lang="en-GB" dirty="0" smtClean="0"/>
              <a:t> SML/SMP </a:t>
            </a:r>
            <a:r>
              <a:rPr lang="en-GB" dirty="0"/>
              <a:t>(Service Metadata Locator/ Service Metadata Publisher</a:t>
            </a:r>
            <a:r>
              <a:rPr lang="en-GB" dirty="0" smtClean="0"/>
              <a:t>)</a:t>
            </a:r>
            <a:endParaRPr lang="it-IT" dirty="0"/>
          </a:p>
          <a:p>
            <a:pPr lvl="3"/>
            <a:r>
              <a:rPr lang="en-GB" dirty="0"/>
              <a:t>Back-end </a:t>
            </a:r>
            <a:r>
              <a:rPr lang="en-GB" dirty="0" smtClean="0"/>
              <a:t>integration </a:t>
            </a:r>
            <a:r>
              <a:rPr lang="en-GB" dirty="0" smtClean="0">
                <a:sym typeface="Wingdings" panose="05000000000000000000" pitchFamily="2" charset="2"/>
              </a:rPr>
              <a:t></a:t>
            </a:r>
            <a:r>
              <a:rPr lang="en-GB" dirty="0" smtClean="0"/>
              <a:t> Connector (</a:t>
            </a:r>
            <a:r>
              <a:rPr lang="en-US" dirty="0" smtClean="0"/>
              <a:t>specific</a:t>
            </a:r>
            <a:r>
              <a:rPr lang="fr-FR" dirty="0" smtClean="0"/>
              <a:t> to e-Codex)</a:t>
            </a:r>
            <a:endParaRPr lang="it-IT" dirty="0"/>
          </a:p>
          <a:p>
            <a:endParaRPr lang="it-IT"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7</a:t>
            </a:fld>
            <a:endParaRPr lang="en-GB" altLang="en-US">
              <a:solidFill>
                <a:srgbClr val="000000"/>
              </a:solidFill>
            </a:endParaRPr>
          </a:p>
        </p:txBody>
      </p:sp>
    </p:spTree>
    <p:extLst>
      <p:ext uri="{BB962C8B-B14F-4D97-AF65-F5344CB8AC3E}">
        <p14:creationId xmlns:p14="http://schemas.microsoft.com/office/powerpoint/2010/main" val="323901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e-Delivery </a:t>
            </a:r>
            <a:r>
              <a:rPr lang="fr-FR" dirty="0" smtClean="0"/>
              <a:t>– </a:t>
            </a:r>
            <a:r>
              <a:rPr lang="fr-FR" dirty="0" err="1" smtClean="0"/>
              <a:t>Findings</a:t>
            </a:r>
            <a:endParaRPr lang="it-IT" dirty="0"/>
          </a:p>
        </p:txBody>
      </p:sp>
      <p:sp>
        <p:nvSpPr>
          <p:cNvPr id="3" name="Content Placeholder 2"/>
          <p:cNvSpPr>
            <a:spLocks noGrp="1"/>
          </p:cNvSpPr>
          <p:nvPr>
            <p:ph idx="1"/>
          </p:nvPr>
        </p:nvSpPr>
        <p:spPr>
          <a:xfrm>
            <a:off x="457200" y="2636912"/>
            <a:ext cx="8229600" cy="3385542"/>
          </a:xfrm>
        </p:spPr>
        <p:txBody>
          <a:bodyPr/>
          <a:lstStyle/>
          <a:p>
            <a:r>
              <a:rPr lang="fr-FR" dirty="0" smtClean="0"/>
              <a:t>Message </a:t>
            </a:r>
            <a:r>
              <a:rPr lang="fr-FR" dirty="0" err="1" smtClean="0"/>
              <a:t>protocol</a:t>
            </a:r>
            <a:r>
              <a:rPr lang="fr-FR" dirty="0" smtClean="0"/>
              <a:t>: AS4 profile</a:t>
            </a:r>
          </a:p>
          <a:p>
            <a:pPr lvl="2"/>
            <a:r>
              <a:rPr lang="fr-FR" dirty="0" smtClean="0"/>
              <a:t>The AS4 profile </a:t>
            </a:r>
            <a:r>
              <a:rPr lang="fr-FR" dirty="0" err="1" smtClean="0"/>
              <a:t>can</a:t>
            </a:r>
            <a:r>
              <a:rPr lang="fr-FR" dirty="0" smtClean="0"/>
              <a:t> </a:t>
            </a:r>
            <a:r>
              <a:rPr lang="fr-FR" dirty="0" err="1" smtClean="0"/>
              <a:t>be</a:t>
            </a:r>
            <a:r>
              <a:rPr lang="fr-FR" dirty="0" smtClean="0"/>
              <a:t> </a:t>
            </a:r>
            <a:r>
              <a:rPr lang="fr-FR" dirty="0" err="1" smtClean="0"/>
              <a:t>useful</a:t>
            </a:r>
            <a:r>
              <a:rPr lang="fr-FR" dirty="0" smtClean="0"/>
              <a:t> for EUCISE 2020 as exchange </a:t>
            </a:r>
            <a:r>
              <a:rPr lang="fr-FR" dirty="0" err="1" smtClean="0"/>
              <a:t>protocol</a:t>
            </a:r>
            <a:endParaRPr lang="fr-FR" dirty="0" smtClean="0"/>
          </a:p>
          <a:p>
            <a:pPr lvl="2"/>
            <a:r>
              <a:rPr lang="fr-FR" dirty="0" err="1" smtClean="0"/>
              <a:t>Additional</a:t>
            </a:r>
            <a:r>
              <a:rPr lang="fr-FR" dirty="0" smtClean="0"/>
              <a:t> CISE </a:t>
            </a:r>
            <a:r>
              <a:rPr lang="fr-FR" dirty="0" err="1" smtClean="0"/>
              <a:t>requirements</a:t>
            </a:r>
            <a:r>
              <a:rPr lang="fr-FR" dirty="0" smtClean="0"/>
              <a:t> must </a:t>
            </a:r>
            <a:r>
              <a:rPr lang="fr-FR" dirty="0" err="1" smtClean="0"/>
              <a:t>be</a:t>
            </a:r>
            <a:r>
              <a:rPr lang="fr-FR" dirty="0" smtClean="0"/>
              <a:t> </a:t>
            </a:r>
            <a:r>
              <a:rPr lang="fr-FR" dirty="0" err="1" smtClean="0"/>
              <a:t>fulfilled</a:t>
            </a:r>
            <a:endParaRPr lang="fr-FR" dirty="0" smtClean="0"/>
          </a:p>
          <a:p>
            <a:endParaRPr lang="fr-FR" dirty="0" smtClean="0"/>
          </a:p>
          <a:p>
            <a:r>
              <a:rPr lang="fr-FR" dirty="0" err="1" smtClean="0"/>
              <a:t>Addressing</a:t>
            </a:r>
            <a:r>
              <a:rPr lang="fr-FR" dirty="0" smtClean="0"/>
              <a:t> of end </a:t>
            </a:r>
            <a:r>
              <a:rPr lang="fr-FR" dirty="0" err="1"/>
              <a:t>e</a:t>
            </a:r>
            <a:r>
              <a:rPr lang="fr-FR" dirty="0" err="1" smtClean="0"/>
              <a:t>ntities</a:t>
            </a:r>
            <a:r>
              <a:rPr lang="fr-FR" dirty="0" smtClean="0"/>
              <a:t>: </a:t>
            </a:r>
            <a:r>
              <a:rPr lang="fr-FR" dirty="0" err="1" smtClean="0"/>
              <a:t>ebCore</a:t>
            </a:r>
            <a:r>
              <a:rPr lang="fr-FR" dirty="0" smtClean="0"/>
              <a:t> ID</a:t>
            </a:r>
          </a:p>
          <a:p>
            <a:pPr lvl="2"/>
            <a:r>
              <a:rPr lang="en-US" dirty="0" smtClean="0"/>
              <a:t>EUCISE </a:t>
            </a:r>
            <a:r>
              <a:rPr lang="en-US" dirty="0"/>
              <a:t>2020 </a:t>
            </a:r>
            <a:r>
              <a:rPr lang="en-US" dirty="0" smtClean="0"/>
              <a:t>should </a:t>
            </a:r>
            <a:r>
              <a:rPr lang="en-US" dirty="0"/>
              <a:t>study the ISO6523 standard for the codification of the participants’ </a:t>
            </a:r>
            <a:r>
              <a:rPr lang="en-US" dirty="0" smtClean="0"/>
              <a:t>IDs</a:t>
            </a:r>
            <a:endParaRPr lang="en-US" dirty="0"/>
          </a:p>
          <a:p>
            <a:pPr lvl="2"/>
            <a:r>
              <a:rPr lang="en-US" dirty="0" smtClean="0"/>
              <a:t>If </a:t>
            </a:r>
            <a:r>
              <a:rPr lang="en-US" dirty="0"/>
              <a:t>CISE decides to create its own </a:t>
            </a:r>
            <a:r>
              <a:rPr lang="en-US" dirty="0" smtClean="0"/>
              <a:t>identifiers, </a:t>
            </a:r>
            <a:r>
              <a:rPr lang="en-US" dirty="0"/>
              <a:t>the </a:t>
            </a:r>
            <a:r>
              <a:rPr lang="en-US" dirty="0" err="1"/>
              <a:t>ebCore</a:t>
            </a:r>
            <a:r>
              <a:rPr lang="en-US" dirty="0"/>
              <a:t> specification becomes </a:t>
            </a:r>
            <a:r>
              <a:rPr lang="en-US" dirty="0" smtClean="0"/>
              <a:t>irrelevant</a:t>
            </a:r>
            <a:endParaRPr lang="en-US" dirty="0"/>
          </a:p>
          <a:p>
            <a:pPr lvl="2"/>
            <a:endParaRPr lang="fr-FR" dirty="0" smtClean="0"/>
          </a:p>
          <a:p>
            <a:pPr lvl="2"/>
            <a:endParaRPr lang="it-IT"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8</a:t>
            </a:fld>
            <a:endParaRPr lang="en-GB" altLang="en-US">
              <a:solidFill>
                <a:srgbClr val="000000"/>
              </a:solidFill>
            </a:endParaRPr>
          </a:p>
        </p:txBody>
      </p:sp>
    </p:spTree>
    <p:extLst>
      <p:ext uri="{BB962C8B-B14F-4D97-AF65-F5344CB8AC3E}">
        <p14:creationId xmlns:p14="http://schemas.microsoft.com/office/powerpoint/2010/main" val="141749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e-Delivery – </a:t>
            </a:r>
            <a:r>
              <a:rPr lang="fr-FR" dirty="0" err="1"/>
              <a:t>Findings</a:t>
            </a:r>
            <a:endParaRPr lang="it-IT" dirty="0"/>
          </a:p>
        </p:txBody>
      </p:sp>
      <p:sp>
        <p:nvSpPr>
          <p:cNvPr id="3" name="Content Placeholder 2"/>
          <p:cNvSpPr>
            <a:spLocks noGrp="1"/>
          </p:cNvSpPr>
          <p:nvPr>
            <p:ph idx="1"/>
          </p:nvPr>
        </p:nvSpPr>
        <p:spPr>
          <a:xfrm>
            <a:off x="457200" y="2636912"/>
            <a:ext cx="8229600" cy="3693319"/>
          </a:xfrm>
        </p:spPr>
        <p:txBody>
          <a:bodyPr/>
          <a:lstStyle/>
          <a:p>
            <a:r>
              <a:rPr lang="en-US" dirty="0" smtClean="0"/>
              <a:t>Service </a:t>
            </a:r>
            <a:r>
              <a:rPr lang="en-US" dirty="0"/>
              <a:t>Location and Capability Lookup: </a:t>
            </a:r>
            <a:r>
              <a:rPr lang="en-US" dirty="0" smtClean="0"/>
              <a:t>SML/SMP</a:t>
            </a:r>
          </a:p>
          <a:p>
            <a:pPr lvl="2"/>
            <a:r>
              <a:rPr lang="en-US" dirty="0" smtClean="0"/>
              <a:t>This </a:t>
            </a:r>
            <a:r>
              <a:rPr lang="en-US" dirty="0"/>
              <a:t>mechanism allows the discovery of service access points </a:t>
            </a:r>
            <a:endParaRPr lang="en-US" dirty="0" smtClean="0"/>
          </a:p>
          <a:p>
            <a:pPr lvl="2"/>
            <a:r>
              <a:rPr lang="en-US" dirty="0" smtClean="0"/>
              <a:t>It does not support the </a:t>
            </a:r>
            <a:r>
              <a:rPr lang="en-US" dirty="0"/>
              <a:t>advanced service discovery </a:t>
            </a:r>
            <a:r>
              <a:rPr lang="en-US" dirty="0" smtClean="0"/>
              <a:t>features </a:t>
            </a:r>
            <a:r>
              <a:rPr lang="en-US" dirty="0"/>
              <a:t>foreseen in </a:t>
            </a:r>
            <a:r>
              <a:rPr lang="en-US" dirty="0" smtClean="0"/>
              <a:t>CISE</a:t>
            </a:r>
            <a:endParaRPr lang="en-US" dirty="0"/>
          </a:p>
          <a:p>
            <a:pPr lvl="2"/>
            <a:r>
              <a:rPr lang="en-US" dirty="0" smtClean="0"/>
              <a:t>CISE </a:t>
            </a:r>
            <a:r>
              <a:rPr lang="en-US" dirty="0"/>
              <a:t>should </a:t>
            </a:r>
            <a:r>
              <a:rPr lang="en-US" dirty="0" smtClean="0"/>
              <a:t>specify a </a:t>
            </a:r>
            <a:r>
              <a:rPr lang="en-US" dirty="0"/>
              <a:t>specific service registry </a:t>
            </a:r>
            <a:r>
              <a:rPr lang="en-US" dirty="0" smtClean="0"/>
              <a:t>component</a:t>
            </a:r>
          </a:p>
          <a:p>
            <a:pPr lvl="2"/>
            <a:r>
              <a:rPr lang="en-US" dirty="0" smtClean="0"/>
              <a:t>The </a:t>
            </a:r>
            <a:r>
              <a:rPr lang="en-US" dirty="0"/>
              <a:t>role of SML/SMP standards could be used, but will not fulfil all the </a:t>
            </a:r>
            <a:r>
              <a:rPr lang="en-US" dirty="0" smtClean="0"/>
              <a:t>requirements</a:t>
            </a:r>
            <a:endParaRPr lang="en-US" dirty="0"/>
          </a:p>
          <a:p>
            <a:endParaRPr lang="en-US" dirty="0" smtClean="0"/>
          </a:p>
          <a:p>
            <a:r>
              <a:rPr lang="en-US" dirty="0" smtClean="0"/>
              <a:t>Back-end </a:t>
            </a:r>
            <a:r>
              <a:rPr lang="en-US" dirty="0"/>
              <a:t>Integration: e-CODEX </a:t>
            </a:r>
            <a:r>
              <a:rPr lang="en-US" dirty="0" smtClean="0"/>
              <a:t>Connector</a:t>
            </a:r>
          </a:p>
          <a:p>
            <a:pPr lvl="2"/>
            <a:r>
              <a:rPr lang="en-US" dirty="0" smtClean="0"/>
              <a:t>The </a:t>
            </a:r>
            <a:r>
              <a:rPr lang="en-US" dirty="0"/>
              <a:t>reusability </a:t>
            </a:r>
            <a:r>
              <a:rPr lang="en-US" dirty="0" smtClean="0"/>
              <a:t>of </a:t>
            </a:r>
            <a:r>
              <a:rPr lang="en-US" dirty="0"/>
              <a:t>this building block is very limited for </a:t>
            </a:r>
            <a:r>
              <a:rPr lang="en-US" dirty="0" smtClean="0"/>
              <a:t>CISE</a:t>
            </a:r>
          </a:p>
          <a:p>
            <a:pPr lvl="2"/>
            <a:r>
              <a:rPr lang="en-US" dirty="0" smtClean="0"/>
              <a:t>The </a:t>
            </a:r>
            <a:r>
              <a:rPr lang="en-US" dirty="0"/>
              <a:t>modular approach and the multi-protocol support of the connector should be considered for the CISE gateway and node. </a:t>
            </a:r>
            <a:endParaRPr lang="it-IT"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33D81F-DF56-49AF-976B-9B4E5ACDC5DC}" type="slidenum">
              <a:rPr lang="en-GB" altLang="en-US" smtClean="0">
                <a:solidFill>
                  <a:srgbClr val="000000"/>
                </a:solidFill>
              </a:rPr>
              <a:pPr>
                <a:defRPr/>
              </a:pPr>
              <a:t>9</a:t>
            </a:fld>
            <a:endParaRPr lang="en-GB" altLang="en-US">
              <a:solidFill>
                <a:srgbClr val="000000"/>
              </a:solidFill>
            </a:endParaRPr>
          </a:p>
        </p:txBody>
      </p:sp>
    </p:spTree>
    <p:extLst>
      <p:ext uri="{BB962C8B-B14F-4D97-AF65-F5344CB8AC3E}">
        <p14:creationId xmlns:p14="http://schemas.microsoft.com/office/powerpoint/2010/main" val="3464327170"/>
      </p:ext>
    </p:extLst>
  </p:cSld>
  <p:clrMapOvr>
    <a:masterClrMapping/>
  </p:clrMapOvr>
</p:sld>
</file>

<file path=ppt/theme/theme1.xml><?xml version="1.0" encoding="utf-8"?>
<a:theme xmlns:a="http://schemas.openxmlformats.org/drawingml/2006/main" name="1_JRC_Slide_Template_EN">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JRC_Slide_Template_EN</Template>
  <TotalTime>6529</TotalTime>
  <Words>2476</Words>
  <Application>Microsoft Office PowerPoint</Application>
  <PresentationFormat>On-screen Show (4:3)</PresentationFormat>
  <Paragraphs>274</Paragraphs>
  <Slides>21</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MS Mincho</vt:lpstr>
      <vt:lpstr>ＭＳ Ｐゴシック</vt:lpstr>
      <vt:lpstr>ＭＳ Ｐゴシック</vt:lpstr>
      <vt:lpstr>Arial</vt:lpstr>
      <vt:lpstr>Cambria</vt:lpstr>
      <vt:lpstr>PFSquareSansPro-Bold</vt:lpstr>
      <vt:lpstr>PFSquareSansPro-Medium</vt:lpstr>
      <vt:lpstr>PFSquareSansPro-Regular</vt:lpstr>
      <vt:lpstr>Symbol</vt:lpstr>
      <vt:lpstr>Times New Roman</vt:lpstr>
      <vt:lpstr>Verdana</vt:lpstr>
      <vt:lpstr>Wingdings</vt:lpstr>
      <vt:lpstr>1_JRC_Slide_Template_EN</vt:lpstr>
      <vt:lpstr>PowerPoint Presentation</vt:lpstr>
      <vt:lpstr>Context</vt:lpstr>
      <vt:lpstr>EUCISE2020-eSENS Workshop</vt:lpstr>
      <vt:lpstr>EUCISE2020-eSENS Workshop</vt:lpstr>
      <vt:lpstr>What are the results of e-SENS?</vt:lpstr>
      <vt:lpstr>e-SENS context</vt:lpstr>
      <vt:lpstr>e-Delivery</vt:lpstr>
      <vt:lpstr>e-Delivery – Findings</vt:lpstr>
      <vt:lpstr>e-Delivery – Findings</vt:lpstr>
      <vt:lpstr>E-Signature</vt:lpstr>
      <vt:lpstr>E-ID</vt:lpstr>
      <vt:lpstr>e-Document</vt:lpstr>
      <vt:lpstr>Trust</vt:lpstr>
      <vt:lpstr>e-SENS Software Implementations</vt:lpstr>
      <vt:lpstr>DOMIBUS v3</vt:lpstr>
      <vt:lpstr>DOMIBUS v3</vt:lpstr>
      <vt:lpstr>Back-end plugin / Connector</vt:lpstr>
      <vt:lpstr>Conclusions of the Workshop</vt:lpstr>
      <vt:lpstr>Thank you</vt:lpstr>
      <vt:lpstr>PowerPoint Presentation</vt:lpstr>
      <vt:lpstr>CEF governance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Research Centre</dc:title>
  <dc:creator>Grainne Mulhern</dc:creator>
  <cp:lastModifiedBy>David Berger</cp:lastModifiedBy>
  <cp:revision>793</cp:revision>
  <cp:lastPrinted>2015-11-04T15:11:54Z</cp:lastPrinted>
  <dcterms:created xsi:type="dcterms:W3CDTF">2012-03-21T15:19:35Z</dcterms:created>
  <dcterms:modified xsi:type="dcterms:W3CDTF">2015-11-17T10:42:32Z</dcterms:modified>
</cp:coreProperties>
</file>