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24" r:id="rId3"/>
    <p:sldId id="321" r:id="rId4"/>
    <p:sldId id="322" r:id="rId5"/>
    <p:sldId id="323" r:id="rId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FFF"/>
    <a:srgbClr val="E20071"/>
    <a:srgbClr val="E20087"/>
    <a:srgbClr val="FFABCB"/>
    <a:srgbClr val="EF720B"/>
    <a:srgbClr val="F79B4F"/>
    <a:srgbClr val="6F4001"/>
    <a:srgbClr val="CC9900"/>
    <a:srgbClr val="F7E289"/>
    <a:srgbClr val="FF9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3" autoAdjust="0"/>
    <p:restoredTop sz="63869" autoAdjust="0"/>
  </p:normalViewPr>
  <p:slideViewPr>
    <p:cSldViewPr>
      <p:cViewPr varScale="1">
        <p:scale>
          <a:sx n="43" d="100"/>
          <a:sy n="43" d="100"/>
        </p:scale>
        <p:origin x="1998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E9586-BEF8-4B36-AD8B-2452D3E00B87}" type="datetimeFigureOut">
              <a:rPr lang="en-GB" smtClean="0"/>
              <a:t>24/03/2017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D3206-A9AD-4245-82EE-8047174BF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648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D3206-A9AD-4245-82EE-8047174BFA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17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D3206-A9AD-4245-82EE-8047174BFA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47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74871-786F-4068-AC12-4D0531A5C4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5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74871-786F-4068-AC12-4D0531A5C4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548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D3206-A9AD-4245-82EE-8047174BFA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65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680310"/>
            <a:ext cx="8246070" cy="763525"/>
          </a:xfrm>
          <a:effectLst>
            <a:outerShdw blurRad="50800" dist="25400" dir="2700000" algn="tl" rotWithShape="0">
              <a:srgbClr val="002060">
                <a:alpha val="56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443835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46070" cy="610820"/>
          </a:xfrm>
          <a:effectLst>
            <a:outerShdw blurRad="50800" dist="25400" dir="2700000" algn="ctr" rotWithShape="0">
              <a:srgbClr val="002060">
                <a:alpha val="82000"/>
              </a:srgb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412303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527605"/>
            <a:ext cx="7168900" cy="684885"/>
          </a:xfrm>
          <a:effectLst>
            <a:outerShdw blurRad="50800" dist="25400" dir="2700000" algn="ctr" rotWithShape="0">
              <a:srgbClr val="002060">
                <a:alpha val="60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16890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69770"/>
            <a:ext cx="8076895" cy="532180"/>
          </a:xfrm>
          <a:effectLst>
            <a:outerShdw blurRad="50800" dist="25400" dir="2700000" algn="ctr" rotWithShape="0">
              <a:srgbClr val="002060">
                <a:alpha val="75000"/>
              </a:srgb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8180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818180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55" y="2207360"/>
            <a:ext cx="5191970" cy="1679755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buClr>
                <a:srgbClr val="9BBB59"/>
              </a:buClr>
              <a:defRPr/>
            </a:pPr>
            <a:r>
              <a:rPr lang="en-GB" sz="2400" b="1" i="1" dirty="0" smtClean="0">
                <a:cs typeface="Arial" pitchFamily="34" charset="0"/>
              </a:rPr>
              <a:t>Helen </a:t>
            </a:r>
            <a:r>
              <a:rPr lang="en-GB" sz="2400" b="1" i="1" dirty="0">
                <a:cs typeface="Arial" pitchFamily="34" charset="0"/>
              </a:rPr>
              <a:t>Glaves  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43555" y="680310"/>
            <a:ext cx="5955495" cy="7635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ODIP: </a:t>
            </a:r>
            <a:r>
              <a:rPr lang="en-GB" sz="2700" dirty="0"/>
              <a:t>an international effort promoting the development a global framework for marine data management to support </a:t>
            </a:r>
            <a:r>
              <a:rPr lang="en-GB" sz="2700" dirty="0" smtClean="0"/>
              <a:t>large-scale </a:t>
            </a:r>
            <a:r>
              <a:rPr lang="en-GB" sz="2700" dirty="0"/>
              <a:t>ocean research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4819323"/>
            <a:ext cx="6566315" cy="167975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 series of prototype interoperability solutions demonstrating a coordinated approach to marine data management on a global scale</a:t>
            </a:r>
            <a:endParaRPr lang="en-GB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555" y="2665475"/>
            <a:ext cx="860370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a common global framework for marine data management 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European - USA - Australia-Canada co-ordination platform to promote dialogue between regional marine data infrastructures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24" y="4497935"/>
            <a:ext cx="3411324" cy="2345285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86834" y="1443835"/>
            <a:ext cx="6313133" cy="6417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it-IT" altLang="en-US" sz="3200" b="1" dirty="0">
                <a:solidFill>
                  <a:srgbClr val="002060"/>
                </a:solidFill>
              </a:rPr>
              <a:t>Ocean Data Interoperability Platform </a:t>
            </a:r>
            <a:r>
              <a:rPr lang="it-IT" altLang="en-US" sz="3200" b="1" dirty="0" smtClean="0">
                <a:solidFill>
                  <a:srgbClr val="002060"/>
                </a:solidFill>
              </a:rPr>
              <a:t>(ODIP II)</a:t>
            </a:r>
            <a:endParaRPr lang="en-GB" altLang="en-US" sz="3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50" y="1031172"/>
            <a:ext cx="8229600" cy="864096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 smtClean="0">
                <a:solidFill>
                  <a:srgbClr val="002060"/>
                </a:solidFill>
              </a:rPr>
              <a:t>ODIP II: core activities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34" y="1804452"/>
            <a:ext cx="8824176" cy="438912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representatives from selected regional marine data systems, related global data infrastructures and other relevant technical/domain experts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existing marine data infrastructures, standards and best practices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interoperability solutions and common standards to overcome incompatibilities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40286">
            <a:off x="387627" y="4268858"/>
            <a:ext cx="3334947" cy="2547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75"/>
          <a:stretch/>
        </p:blipFill>
        <p:spPr>
          <a:xfrm rot="709366">
            <a:off x="5819535" y="4537671"/>
            <a:ext cx="2957358" cy="1828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82" y="4429858"/>
            <a:ext cx="3333536" cy="2225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87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596505"/>
            <a:ext cx="9144000" cy="6241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0" y="2008"/>
            <a:ext cx="9144000" cy="6310676"/>
            <a:chOff x="557122" y="0"/>
            <a:chExt cx="11221640" cy="6838281"/>
          </a:xfrm>
        </p:grpSpPr>
        <p:sp>
          <p:nvSpPr>
            <p:cNvPr id="33" name="Up Arrow 32"/>
            <p:cNvSpPr/>
            <p:nvPr/>
          </p:nvSpPr>
          <p:spPr>
            <a:xfrm>
              <a:off x="2073648" y="4612434"/>
              <a:ext cx="353217" cy="39650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Up Arrow 33"/>
            <p:cNvSpPr/>
            <p:nvPr/>
          </p:nvSpPr>
          <p:spPr>
            <a:xfrm>
              <a:off x="4198702" y="4611778"/>
              <a:ext cx="353217" cy="39650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Up Arrow 34"/>
            <p:cNvSpPr/>
            <p:nvPr/>
          </p:nvSpPr>
          <p:spPr>
            <a:xfrm>
              <a:off x="6323756" y="4627298"/>
              <a:ext cx="353217" cy="39650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Up Arrow 35"/>
            <p:cNvSpPr/>
            <p:nvPr/>
          </p:nvSpPr>
          <p:spPr>
            <a:xfrm>
              <a:off x="8448810" y="4611778"/>
              <a:ext cx="353217" cy="39650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Up Arrow 36"/>
            <p:cNvSpPr/>
            <p:nvPr/>
          </p:nvSpPr>
          <p:spPr>
            <a:xfrm>
              <a:off x="10573863" y="4611779"/>
              <a:ext cx="353217" cy="39650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57122" y="0"/>
              <a:ext cx="11204812" cy="1746917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Up Arrow Callout 38"/>
            <p:cNvSpPr/>
            <p:nvPr/>
          </p:nvSpPr>
          <p:spPr>
            <a:xfrm>
              <a:off x="573950" y="1527170"/>
              <a:ext cx="11204812" cy="3072741"/>
            </a:xfrm>
            <a:prstGeom prst="upArrowCallout">
              <a:avLst>
                <a:gd name="adj1" fmla="val 68022"/>
                <a:gd name="adj2" fmla="val 58491"/>
                <a:gd name="adj3" fmla="val 25000"/>
                <a:gd name="adj4" fmla="val 6601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5057" y="2730345"/>
              <a:ext cx="2519528" cy="1218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829169" y="74660"/>
              <a:ext cx="6646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Global Data Infrastructures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73950" y="5031886"/>
              <a:ext cx="11204812" cy="160693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21" y="5211881"/>
              <a:ext cx="1966655" cy="85529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667">
                          <a14:foregroundMark x1="46333" y1="57000" x2="94333" y2="2333"/>
                          <a14:foregroundMark x1="46333" y1="4333" x2="68000" y2="27667"/>
                          <a14:foregroundMark x1="93667" y1="36000" x2="97333" y2="52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03114" y="5122426"/>
              <a:ext cx="1210034" cy="121003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8061" y="5088343"/>
              <a:ext cx="1639438" cy="91808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398" y="5137356"/>
              <a:ext cx="1511964" cy="755982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4050686" y="6122194"/>
              <a:ext cx="5313112" cy="50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002060"/>
                  </a:solidFill>
                </a:rPr>
                <a:t>Regional Data Infrastructures</a:t>
              </a:r>
              <a:endParaRPr lang="en-GB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591038" y="2730345"/>
              <a:ext cx="2519528" cy="1218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348374" y="2730345"/>
              <a:ext cx="2519528" cy="1218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017217" y="2714423"/>
              <a:ext cx="2519528" cy="1234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390023" y="2853097"/>
              <a:ext cx="2388357" cy="93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ODIP 3+ prototype</a:t>
              </a:r>
            </a:p>
            <a:p>
              <a:pPr algn="ctr"/>
              <a:r>
                <a:rPr lang="en-GB" sz="1600" dirty="0" smtClean="0"/>
                <a:t>Sensor web enablement (SWE)</a:t>
              </a:r>
              <a:endParaRPr lang="en-GB" sz="16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148387" y="2853097"/>
              <a:ext cx="2388357" cy="93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ODIP 4 prototype</a:t>
              </a:r>
            </a:p>
            <a:p>
              <a:pPr algn="ctr"/>
              <a:r>
                <a:rPr lang="en-GB" sz="1600" dirty="0" smtClean="0"/>
                <a:t>Testing standardised technologies</a:t>
              </a:r>
              <a:endParaRPr lang="en-GB" sz="16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722207" y="2783334"/>
              <a:ext cx="2388357" cy="93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ODIP 2+ prototype</a:t>
              </a:r>
            </a:p>
            <a:p>
              <a:pPr algn="ctr"/>
              <a:r>
                <a:rPr lang="en-GB" sz="1600" dirty="0" smtClean="0"/>
                <a:t>Cruise summary reporting</a:t>
              </a:r>
              <a:endParaRPr lang="en-GB" sz="16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26786" y="2730345"/>
              <a:ext cx="2388357" cy="93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ODIP I+ prototype</a:t>
              </a:r>
            </a:p>
            <a:p>
              <a:pPr algn="ctr"/>
              <a:r>
                <a:rPr lang="en-GB" sz="1600" dirty="0" smtClean="0"/>
                <a:t>Marine data discovery and access</a:t>
              </a:r>
              <a:endParaRPr lang="en-GB" sz="1600" dirty="0"/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62" y="675402"/>
              <a:ext cx="1574165" cy="536398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8387" y="604938"/>
              <a:ext cx="1884793" cy="712112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1733319" y="3920177"/>
              <a:ext cx="72706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>
                  <a:solidFill>
                    <a:srgbClr val="002060"/>
                  </a:solidFill>
                </a:rPr>
                <a:t>Ocean Data Interoperability Platform</a:t>
              </a:r>
              <a:endParaRPr lang="en-GB" sz="3600" b="1" dirty="0">
                <a:solidFill>
                  <a:srgbClr val="002060"/>
                </a:solidFill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954" b="8981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0110" y="480464"/>
              <a:ext cx="2094988" cy="103907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31000" y1="70000" x2="61500" y2="40500"/>
                          <a14:foregroundMark x1="30000" y1="51500" x2="73000" y2="67500"/>
                          <a14:foregroundMark x1="73000" y1="68500" x2="68000" y2="4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8066" y="5279412"/>
              <a:ext cx="1558869" cy="1558869"/>
            </a:xfrm>
            <a:prstGeom prst="rect">
              <a:avLst/>
            </a:prstGeom>
          </p:spPr>
        </p:pic>
      </p:grpSp>
      <p:sp>
        <p:nvSpPr>
          <p:cNvPr id="60" name="Title 1"/>
          <p:cNvSpPr txBox="1">
            <a:spLocks/>
          </p:cNvSpPr>
          <p:nvPr/>
        </p:nvSpPr>
        <p:spPr>
          <a:xfrm>
            <a:off x="604226" y="6177857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 smtClean="0">
                <a:solidFill>
                  <a:srgbClr val="002060"/>
                </a:solidFill>
              </a:rPr>
              <a:t>ODIP II: core activities</a:t>
            </a:r>
            <a:endParaRPr lang="en-GB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6"/>
            <a:ext cx="8246070" cy="244328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dirty="0">
                <a:solidFill>
                  <a:srgbClr val="002060"/>
                </a:solidFill>
              </a:rPr>
              <a:t>Enabling </a:t>
            </a:r>
            <a:r>
              <a:rPr lang="en-GB" sz="2400" dirty="0" smtClean="0">
                <a:solidFill>
                  <a:srgbClr val="002060"/>
                </a:solidFill>
              </a:rPr>
              <a:t>large-scale, </a:t>
            </a:r>
            <a:r>
              <a:rPr lang="en-GB" sz="2400" dirty="0">
                <a:solidFill>
                  <a:srgbClr val="002060"/>
                </a:solidFill>
              </a:rPr>
              <a:t>multidisciplinary marine research </a:t>
            </a:r>
            <a:r>
              <a:rPr lang="en-GB" sz="2400" dirty="0" smtClean="0">
                <a:solidFill>
                  <a:srgbClr val="002060"/>
                </a:solidFill>
              </a:rPr>
              <a:t>by:</a:t>
            </a:r>
            <a:endParaRPr lang="en-GB" sz="24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</a:rPr>
              <a:t>creating a common global framework for marine data management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rgbClr val="002060"/>
                </a:solidFill>
              </a:rPr>
              <a:t>improving findability and access to marine data (adoption of FAIR data principles)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2150" y="1031172"/>
            <a:ext cx="8229600" cy="864096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 smtClean="0">
                <a:solidFill>
                  <a:srgbClr val="002060"/>
                </a:solidFill>
              </a:rPr>
              <a:t>ODIP II and the EOSC</a:t>
            </a: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20" b="89965" l="9964" r="89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64" y="4192525"/>
            <a:ext cx="4442214" cy="30374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601" y="4521733"/>
            <a:ext cx="5015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encouraging use of common standards, services and open protocols to support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7086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7841</TotalTime>
  <Words>222</Words>
  <Application>Microsoft Office PowerPoint</Application>
  <PresentationFormat>On-screen Show (4:3)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ODIP: an international effort promoting the development a global framework for marine data management to support large-scale ocean research</vt:lpstr>
      <vt:lpstr>PowerPoint Presentation</vt:lpstr>
      <vt:lpstr>ODIP II: core activities</vt:lpstr>
      <vt:lpstr>PowerPoint Presentation</vt:lpstr>
      <vt:lpstr>ODIP II and the EOSC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Glaves, Helen M.</cp:lastModifiedBy>
  <cp:revision>217</cp:revision>
  <cp:lastPrinted>2016-12-08T15:51:32Z</cp:lastPrinted>
  <dcterms:created xsi:type="dcterms:W3CDTF">2013-08-21T19:17:07Z</dcterms:created>
  <dcterms:modified xsi:type="dcterms:W3CDTF">2017-03-24T09:48:32Z</dcterms:modified>
</cp:coreProperties>
</file>