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commentAuthors.xml" ContentType="application/vnd.openxmlformats-officedocument.presentationml.commentAuthors+xml"/>
  <Override PartName="/ppt/charts/style8.xml" ContentType="application/vnd.ms-office.chartstyle+xml"/>
  <Override PartName="/ppt/handoutMasters/handoutMaster1.xml" ContentType="application/vnd.openxmlformats-officedocument.presentationml.handoutMaster+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media/image13.JPG" ContentType="image/jpeg"/>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harts/colors7.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olors8.xml" ContentType="application/vnd.ms-office.chartcolorstyle+xml"/>
  <Override PartName="/ppt/charts/style7.xml" ContentType="application/vnd.ms-office.chartstyle+xml"/>
  <Override PartName="/ppt/charts/style6.xml" ContentType="application/vnd.ms-office.chartstyle+xml"/>
  <Override PartName="/ppt/charts/chart4.xml" ContentType="application/vnd.openxmlformats-officedocument.drawingml.chart+xml"/>
  <Override PartName="/ppt/charts/colors6.xml" ContentType="application/vnd.ms-office.chartcolorstyle+xml"/>
  <Override PartName="/ppt/charts/colors4.xml" ContentType="application/vnd.ms-office.chartcolorstyle+xml"/>
  <Override PartName="/ppt/charts/style4.xml" ContentType="application/vnd.ms-office.chartstyle+xml"/>
  <Override PartName="/ppt/charts/style5.xml" ContentType="application/vnd.ms-office.chartstyle+xml"/>
  <Override PartName="/ppt/charts/chart6.xml" ContentType="application/vnd.openxmlformats-officedocument.drawingml.chart+xml"/>
  <Override PartName="/ppt/charts/chart5.xml" ContentType="application/vnd.openxmlformats-officedocument.drawingml.chart+xml"/>
  <Override PartName="/ppt/charts/colors5.xml" ContentType="application/vnd.ms-office.chartcolor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339" r:id="rId2"/>
    <p:sldId id="334" r:id="rId3"/>
    <p:sldId id="327" r:id="rId4"/>
    <p:sldId id="328" r:id="rId5"/>
    <p:sldId id="329" r:id="rId6"/>
    <p:sldId id="340" r:id="rId7"/>
    <p:sldId id="331" r:id="rId8"/>
    <p:sldId id="332" r:id="rId9"/>
    <p:sldId id="320" r:id="rId10"/>
    <p:sldId id="321" r:id="rId11"/>
    <p:sldId id="322" r:id="rId12"/>
    <p:sldId id="325" r:id="rId13"/>
    <p:sldId id="342" r:id="rId14"/>
    <p:sldId id="324" r:id="rId15"/>
    <p:sldId id="335" r:id="rId16"/>
    <p:sldId id="341" r:id="rId17"/>
    <p:sldId id="338" r:id="rId18"/>
    <p:sldId id="337" r:id="rId19"/>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perra" initials="l" lastIdx="5" clrIdx="0">
    <p:extLst>
      <p:ext uri="{19B8F6BF-5375-455C-9EA6-DF929625EA0E}">
        <p15:presenceInfo xmlns:p15="http://schemas.microsoft.com/office/powerpoint/2012/main" userId="l.per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21F"/>
    <a:srgbClr val="EE2E5F"/>
    <a:srgbClr val="1B75BC"/>
    <a:srgbClr val="F6871F"/>
    <a:srgbClr val="90E1FA"/>
    <a:srgbClr val="82C3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899" autoAdjust="0"/>
    <p:restoredTop sz="73626" autoAdjust="0"/>
  </p:normalViewPr>
  <p:slideViewPr>
    <p:cSldViewPr snapToGrid="0">
      <p:cViewPr varScale="1">
        <p:scale>
          <a:sx n="51" d="100"/>
          <a:sy n="51" d="100"/>
        </p:scale>
        <p:origin x="53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final%20round%20Baseline\total%20eu%20e&amp;t%20offer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final%20round%20Baseline\total%20eu%20e&amp;t%20offer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Hoja1!$A$12:$A$22</c:f>
              <c:strCache>
                <c:ptCount val="11"/>
                <c:pt idx="0">
                  <c:v>OTHER</c:v>
                </c:pt>
                <c:pt idx="1">
                  <c:v>CARPENTERS</c:v>
                </c:pt>
                <c:pt idx="2">
                  <c:v>MACHINISTS</c:v>
                </c:pt>
                <c:pt idx="3">
                  <c:v>BOAT ARTISANS</c:v>
                </c:pt>
                <c:pt idx="4">
                  <c:v>SURFACE TREATMENT</c:v>
                </c:pt>
                <c:pt idx="5">
                  <c:v>MECHANICS</c:v>
                </c:pt>
                <c:pt idx="6">
                  <c:v>ELECTRICIANS &amp; ELECTRONIC TECH.</c:v>
                </c:pt>
                <c:pt idx="7">
                  <c:v>METALWORKERS</c:v>
                </c:pt>
                <c:pt idx="8">
                  <c:v>DRAUGHTSPERSONS</c:v>
                </c:pt>
                <c:pt idx="9">
                  <c:v>ENGINEERING TECHNICIANS</c:v>
                </c:pt>
                <c:pt idx="10">
                  <c:v>ENGINEERS</c:v>
                </c:pt>
              </c:strCache>
            </c:strRef>
          </c:cat>
          <c:val>
            <c:numRef>
              <c:f>Hoja1!$B$12:$B$22</c:f>
              <c:numCache>
                <c:formatCode>General</c:formatCode>
                <c:ptCount val="11"/>
                <c:pt idx="0">
                  <c:v>7</c:v>
                </c:pt>
                <c:pt idx="1">
                  <c:v>1</c:v>
                </c:pt>
                <c:pt idx="2">
                  <c:v>1</c:v>
                </c:pt>
                <c:pt idx="3">
                  <c:v>4</c:v>
                </c:pt>
                <c:pt idx="4">
                  <c:v>3</c:v>
                </c:pt>
                <c:pt idx="5">
                  <c:v>1</c:v>
                </c:pt>
                <c:pt idx="6">
                  <c:v>4</c:v>
                </c:pt>
                <c:pt idx="7">
                  <c:v>6</c:v>
                </c:pt>
                <c:pt idx="8">
                  <c:v>2</c:v>
                </c:pt>
                <c:pt idx="9">
                  <c:v>3</c:v>
                </c:pt>
                <c:pt idx="10">
                  <c:v>3</c:v>
                </c:pt>
              </c:numCache>
            </c:numRef>
          </c:val>
        </c:ser>
        <c:dLbls>
          <c:showLegendKey val="0"/>
          <c:showVal val="0"/>
          <c:showCatName val="0"/>
          <c:showSerName val="0"/>
          <c:showPercent val="0"/>
          <c:showBubbleSize val="0"/>
        </c:dLbls>
        <c:gapWidth val="182"/>
        <c:axId val="305692720"/>
        <c:axId val="305687232"/>
      </c:barChart>
      <c:catAx>
        <c:axId val="305692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s-ES"/>
          </a:p>
        </c:txPr>
        <c:crossAx val="305687232"/>
        <c:crosses val="autoZero"/>
        <c:auto val="1"/>
        <c:lblAlgn val="ctr"/>
        <c:lblOffset val="100"/>
        <c:noMultiLvlLbl val="0"/>
      </c:catAx>
      <c:valAx>
        <c:axId val="3056872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Number of occupational profiles</a:t>
                </a:r>
              </a:p>
            </c:rich>
          </c:tx>
          <c:layout>
            <c:manualLayout>
              <c:xMode val="edge"/>
              <c:yMode val="edge"/>
              <c:x val="0.43387445319335083"/>
              <c:y val="0.8925692621755614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05692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a:t>Type</a:t>
            </a:r>
            <a:r>
              <a:rPr lang="en-US" sz="1200" baseline="0"/>
              <a:t> of relevant E&amp;T programs available within the EU</a:t>
            </a:r>
            <a:endParaRPr lang="en-US" sz="1200"/>
          </a:p>
        </c:rich>
      </c:tx>
      <c:layout>
        <c:manualLayout>
          <c:xMode val="edge"/>
          <c:yMode val="edge"/>
          <c:x val="0.13058886416280299"/>
          <c:y val="3.647970816233470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dPt>
            <c:idx val="0"/>
            <c:bubble3D val="0"/>
            <c:spPr>
              <a:solidFill>
                <a:srgbClr val="92D05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D12-4A25-9C84-AE06462BA424}"/>
              </c:ext>
            </c:extLst>
          </c:dPt>
          <c:dPt>
            <c:idx val="1"/>
            <c:bubble3D val="0"/>
            <c:spPr>
              <a:solidFill>
                <a:schemeClr val="accent6">
                  <a:lumMod val="75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7D12-4A25-9C84-AE06462BA424}"/>
              </c:ext>
            </c:extLst>
          </c:dPt>
          <c:dPt>
            <c:idx val="2"/>
            <c:bubble3D val="0"/>
            <c:spPr>
              <a:solidFill>
                <a:schemeClr val="tx1">
                  <a:lumMod val="50000"/>
                  <a:lumOff val="5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7D12-4A25-9C84-AE06462BA424}"/>
              </c:ext>
            </c:extLst>
          </c:dPt>
          <c:dPt>
            <c:idx val="3"/>
            <c:bubble3D val="0"/>
            <c:spPr>
              <a:solidFill>
                <a:srgbClr val="FFC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7D12-4A25-9C84-AE06462BA424}"/>
              </c:ext>
            </c:extLst>
          </c:dPt>
          <c:dPt>
            <c:idx val="4"/>
            <c:bubble3D val="0"/>
            <c:spPr>
              <a:solidFill>
                <a:schemeClr val="tx2">
                  <a:lumMod val="60000"/>
                  <a:lumOff val="4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7D12-4A25-9C84-AE06462BA424}"/>
              </c:ext>
            </c:extLst>
          </c:dPt>
          <c:dLbls>
            <c:dLbl>
              <c:idx val="0"/>
              <c:layout>
                <c:manualLayout>
                  <c:x val="-6.3907687214773802E-3"/>
                  <c:y val="0.120918155391305"/>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7D12-4A25-9C84-AE06462BA424}"/>
                </c:ext>
                <c:ext xmlns:c15="http://schemas.microsoft.com/office/drawing/2012/chart" uri="{CE6537A1-D6FC-4f65-9D91-7224C49458BB}">
                  <c15:layout/>
                </c:ext>
              </c:extLst>
            </c:dLbl>
            <c:dLbl>
              <c:idx val="1"/>
              <c:layout>
                <c:manualLayout>
                  <c:x val="-5.8385188337944198E-2"/>
                  <c:y val="0.14981386127546001"/>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7D12-4A25-9C84-AE06462BA424}"/>
                </c:ext>
                <c:ext xmlns:c15="http://schemas.microsoft.com/office/drawing/2012/chart" uri="{CE6537A1-D6FC-4f65-9D91-7224C49458BB}">
                  <c15:layout/>
                </c:ext>
              </c:extLst>
            </c:dLbl>
            <c:dLbl>
              <c:idx val="2"/>
              <c:layout>
                <c:manualLayout>
                  <c:x val="-7.2785425172840507E-2"/>
                  <c:y val="-0.14108670752681199"/>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7D12-4A25-9C84-AE06462BA424}"/>
                </c:ext>
                <c:ext xmlns:c15="http://schemas.microsoft.com/office/drawing/2012/chart" uri="{CE6537A1-D6FC-4f65-9D91-7224C49458BB}">
                  <c15:layout/>
                </c:ext>
              </c:extLst>
            </c:dLbl>
            <c:dLbl>
              <c:idx val="3"/>
              <c:layout>
                <c:manualLayout>
                  <c:x val="0.100637582464354"/>
                  <c:y val="-3.8858843591340702E-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7D12-4A25-9C84-AE06462BA424}"/>
                </c:ext>
                <c:ext xmlns:c15="http://schemas.microsoft.com/office/drawing/2012/chart" uri="{CE6537A1-D6FC-4f65-9D91-7224C49458BB}">
                  <c15:layout/>
                </c:ext>
              </c:extLst>
            </c:dLbl>
            <c:dLbl>
              <c:idx val="4"/>
              <c:layout>
                <c:manualLayout>
                  <c:x val="5.6629223706208598E-2"/>
                  <c:y val="0.127170560588271"/>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7D12-4A25-9C84-AE06462BA424}"/>
                </c:ex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Offers!$D$1:$H$1</c:f>
              <c:strCache>
                <c:ptCount val="5"/>
                <c:pt idx="0">
                  <c:v>Prof. Cert.</c:v>
                </c:pt>
                <c:pt idx="1">
                  <c:v>Other training</c:v>
                </c:pt>
                <c:pt idx="2">
                  <c:v>VET</c:v>
                </c:pt>
                <c:pt idx="3">
                  <c:v>BSc</c:v>
                </c:pt>
                <c:pt idx="4">
                  <c:v>MSc</c:v>
                </c:pt>
              </c:strCache>
            </c:strRef>
          </c:cat>
          <c:val>
            <c:numRef>
              <c:f>Offers!$D$22:$H$22</c:f>
              <c:numCache>
                <c:formatCode>General</c:formatCode>
                <c:ptCount val="5"/>
                <c:pt idx="0">
                  <c:v>6</c:v>
                </c:pt>
                <c:pt idx="1">
                  <c:v>76</c:v>
                </c:pt>
                <c:pt idx="2">
                  <c:v>218</c:v>
                </c:pt>
                <c:pt idx="3">
                  <c:v>72</c:v>
                </c:pt>
                <c:pt idx="4">
                  <c:v>82</c:v>
                </c:pt>
              </c:numCache>
            </c:numRef>
          </c:val>
          <c:extLst xmlns:c16r2="http://schemas.microsoft.com/office/drawing/2015/06/chart">
            <c:ext xmlns:c16="http://schemas.microsoft.com/office/drawing/2014/chart" uri="{C3380CC4-5D6E-409C-BE32-E72D297353CC}">
              <c16:uniqueId val="{0000000A-7D12-4A25-9C84-AE06462BA42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932399572026072"/>
          <c:y val="0.29870171451874716"/>
          <c:w val="0.2855874914891548"/>
          <c:h val="0.5938827191154284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Occupations!$J$3:$J$13</c:f>
              <c:strCache>
                <c:ptCount val="11"/>
                <c:pt idx="0">
                  <c:v>ENGINEERS</c:v>
                </c:pt>
                <c:pt idx="1">
                  <c:v>ENGINEERING TECHNICIANS</c:v>
                </c:pt>
                <c:pt idx="2">
                  <c:v>DRAUGHTSPERSONS</c:v>
                </c:pt>
                <c:pt idx="3">
                  <c:v>METALWORKERS</c:v>
                </c:pt>
                <c:pt idx="4">
                  <c:v>ELECTRICIANS &amp; ELECTRONICS
TECHNICIANS</c:v>
                </c:pt>
                <c:pt idx="5">
                  <c:v>MECHANICS</c:v>
                </c:pt>
                <c:pt idx="6">
                  <c:v>SURFACE TREATMENT</c:v>
                </c:pt>
                <c:pt idx="7">
                  <c:v>BOAT ARTISANS</c:v>
                </c:pt>
                <c:pt idx="8">
                  <c:v>MACHINISTS</c:v>
                </c:pt>
                <c:pt idx="9">
                  <c:v>CARPENTERS</c:v>
                </c:pt>
                <c:pt idx="10">
                  <c:v>OTHER</c:v>
                </c:pt>
              </c:strCache>
            </c:strRef>
          </c:cat>
          <c:val>
            <c:numRef>
              <c:f>Occupations!$K$3:$K$13</c:f>
              <c:numCache>
                <c:formatCode>0%</c:formatCode>
                <c:ptCount val="11"/>
                <c:pt idx="0">
                  <c:v>0.28947368421052599</c:v>
                </c:pt>
                <c:pt idx="1">
                  <c:v>0.21</c:v>
                </c:pt>
                <c:pt idx="2">
                  <c:v>9.4298245614035103E-2</c:v>
                </c:pt>
                <c:pt idx="3">
                  <c:v>0.29605263157894701</c:v>
                </c:pt>
                <c:pt idx="4">
                  <c:v>0.100877192982456</c:v>
                </c:pt>
                <c:pt idx="5">
                  <c:v>4.3859649122807001E-2</c:v>
                </c:pt>
                <c:pt idx="6">
                  <c:v>2.1929824561403501E-2</c:v>
                </c:pt>
                <c:pt idx="7">
                  <c:v>6.14035087719298E-2</c:v>
                </c:pt>
                <c:pt idx="8">
                  <c:v>3.07017543859649E-2</c:v>
                </c:pt>
                <c:pt idx="9">
                  <c:v>4.1666666666666699E-2</c:v>
                </c:pt>
                <c:pt idx="10">
                  <c:v>2.1929824561403501E-2</c:v>
                </c:pt>
              </c:numCache>
            </c:numRef>
          </c:val>
          <c:extLst xmlns:c16r2="http://schemas.microsoft.com/office/drawing/2015/06/chart">
            <c:ext xmlns:c16="http://schemas.microsoft.com/office/drawing/2014/chart" uri="{C3380CC4-5D6E-409C-BE32-E72D297353CC}">
              <c16:uniqueId val="{00000000-EE7A-4FC3-9651-9C0DD5BC3711}"/>
            </c:ext>
          </c:extLst>
        </c:ser>
        <c:dLbls>
          <c:showLegendKey val="0"/>
          <c:showVal val="0"/>
          <c:showCatName val="0"/>
          <c:showSerName val="0"/>
          <c:showPercent val="0"/>
          <c:showBubbleSize val="0"/>
        </c:dLbls>
        <c:gapWidth val="219"/>
        <c:overlap val="-27"/>
        <c:axId val="537924456"/>
        <c:axId val="537924064"/>
      </c:barChart>
      <c:catAx>
        <c:axId val="537924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ES"/>
          </a:p>
        </c:txPr>
        <c:crossAx val="537924064"/>
        <c:crosses val="autoZero"/>
        <c:auto val="1"/>
        <c:lblAlgn val="ctr"/>
        <c:lblOffset val="100"/>
        <c:noMultiLvlLbl val="0"/>
      </c:catAx>
      <c:valAx>
        <c:axId val="537924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37924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chemeClr val="accent1"/>
                </a:solidFill>
              </a:rPr>
              <a:t>Primary occupational profiles categories - ORE</a:t>
            </a:r>
            <a:endParaRPr lang="en-US" b="1" dirty="0">
              <a:solidFill>
                <a:schemeClr val="accent1"/>
              </a:solidFill>
            </a:endParaRPr>
          </a:p>
        </c:rich>
      </c:tx>
      <c:layout>
        <c:manualLayout>
          <c:xMode val="edge"/>
          <c:yMode val="edge"/>
          <c:x val="0.13728533381479816"/>
          <c:y val="3.899016781122618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7753668848498291"/>
          <c:y val="0.13007409447637827"/>
          <c:w val="0.79889618842818888"/>
          <c:h val="0.6969950817126902"/>
        </c:manualLayout>
      </c:layout>
      <c:barChart>
        <c:barDir val="bar"/>
        <c:grouping val="clustered"/>
        <c:varyColors val="0"/>
        <c:ser>
          <c:idx val="0"/>
          <c:order val="0"/>
          <c:tx>
            <c:strRef>
              <c:f>Sheet1!$B$1</c:f>
              <c:strCache>
                <c:ptCount val="1"/>
                <c:pt idx="0">
                  <c:v>Number of identified occupational profiles in each category</c:v>
                </c:pt>
              </c:strCache>
            </c:strRef>
          </c:tx>
          <c:spPr>
            <a:solidFill>
              <a:schemeClr val="accent1"/>
            </a:solidFill>
            <a:ln>
              <a:noFill/>
            </a:ln>
            <a:effectLst/>
          </c:spPr>
          <c:invertIfNegative val="0"/>
          <c:cat>
            <c:strRef>
              <c:f>Sheet1!$A$2:$A$10</c:f>
              <c:strCache>
                <c:ptCount val="9"/>
                <c:pt idx="0">
                  <c:v>Engineers</c:v>
                </c:pt>
                <c:pt idx="1">
                  <c:v>Metalworkers</c:v>
                </c:pt>
                <c:pt idx="2">
                  <c:v>Technicians</c:v>
                </c:pt>
                <c:pt idx="3">
                  <c:v>Assemblers</c:v>
                </c:pt>
                <c:pt idx="4">
                  <c:v>Draughtspersons</c:v>
                </c:pt>
                <c:pt idx="5">
                  <c:v>Installers</c:v>
                </c:pt>
                <c:pt idx="6">
                  <c:v>Divers</c:v>
                </c:pt>
                <c:pt idx="7">
                  <c:v>Health&amp;Safety</c:v>
                </c:pt>
                <c:pt idx="8">
                  <c:v>Plant operators</c:v>
                </c:pt>
              </c:strCache>
            </c:strRef>
          </c:cat>
          <c:val>
            <c:numRef>
              <c:f>Sheet1!$B$2:$B$10</c:f>
              <c:numCache>
                <c:formatCode>General</c:formatCode>
                <c:ptCount val="9"/>
                <c:pt idx="0">
                  <c:v>7</c:v>
                </c:pt>
                <c:pt idx="1">
                  <c:v>1</c:v>
                </c:pt>
                <c:pt idx="2">
                  <c:v>6</c:v>
                </c:pt>
                <c:pt idx="3">
                  <c:v>3</c:v>
                </c:pt>
                <c:pt idx="4">
                  <c:v>1</c:v>
                </c:pt>
                <c:pt idx="5">
                  <c:v>1</c:v>
                </c:pt>
                <c:pt idx="6">
                  <c:v>1</c:v>
                </c:pt>
                <c:pt idx="7">
                  <c:v>1</c:v>
                </c:pt>
                <c:pt idx="8">
                  <c:v>2</c:v>
                </c:pt>
              </c:numCache>
            </c:numRef>
          </c:val>
        </c:ser>
        <c:dLbls>
          <c:showLegendKey val="0"/>
          <c:showVal val="0"/>
          <c:showCatName val="0"/>
          <c:showSerName val="0"/>
          <c:showPercent val="0"/>
          <c:showBubbleSize val="0"/>
        </c:dLbls>
        <c:gapWidth val="182"/>
        <c:axId val="341184176"/>
        <c:axId val="341188880"/>
      </c:barChart>
      <c:catAx>
        <c:axId val="341184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41188880"/>
        <c:crosses val="autoZero"/>
        <c:auto val="1"/>
        <c:lblAlgn val="ctr"/>
        <c:lblOffset val="100"/>
        <c:noMultiLvlLbl val="0"/>
      </c:catAx>
      <c:valAx>
        <c:axId val="34118888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Number of occupational profiles</a:t>
                </a:r>
                <a:endParaRPr lang="en-US" dirty="0"/>
              </a:p>
            </c:rich>
          </c:tx>
          <c:layout>
            <c:manualLayout>
              <c:xMode val="edge"/>
              <c:yMode val="edge"/>
              <c:x val="0.41495072519555076"/>
              <c:y val="0.89791571457267405"/>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high"/>
        <c:spPr>
          <a:noFill/>
          <a:ln>
            <a:noFill/>
          </a:ln>
          <a:effectLst/>
        </c:spPr>
        <c:txPr>
          <a:bodyPr rot="-60000000" spcFirstLastPara="1" vertOverflow="ellipsis" vert="horz" wrap="square" anchor="b"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41184176"/>
        <c:crosses val="autoZero"/>
        <c:crossBetween val="between"/>
      </c:valAx>
      <c:spPr>
        <a:noFill/>
        <a:ln>
          <a:noFill/>
        </a:ln>
        <a:effectLst/>
      </c:spPr>
    </c:plotArea>
    <c:plotVisOnly val="1"/>
    <c:dispBlanksAs val="gap"/>
    <c:showDLblsOverMax val="0"/>
  </c:chart>
  <c:spPr>
    <a:noFill/>
    <a:ln>
      <a:solidFill>
        <a:schemeClr val="bg2"/>
      </a:solid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accent1"/>
                </a:solidFill>
                <a:latin typeface="+mn-lt"/>
                <a:ea typeface="+mn-ea"/>
                <a:cs typeface="+mn-cs"/>
              </a:defRPr>
            </a:pPr>
            <a:r>
              <a:rPr lang="en-US" b="1" dirty="0" smtClean="0">
                <a:solidFill>
                  <a:schemeClr val="accent1"/>
                </a:solidFill>
              </a:rPr>
              <a:t>Distribution of E&amp;T</a:t>
            </a:r>
            <a:r>
              <a:rPr lang="en-US" b="1" baseline="0" dirty="0" smtClean="0">
                <a:solidFill>
                  <a:schemeClr val="accent1"/>
                </a:solidFill>
              </a:rPr>
              <a:t> programs per country</a:t>
            </a:r>
            <a:endParaRPr lang="en-US" b="1" dirty="0">
              <a:solidFill>
                <a:schemeClr val="accent1"/>
              </a:solidFill>
            </a:endParaRP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accent1"/>
              </a:solidFill>
              <a:latin typeface="+mn-lt"/>
              <a:ea typeface="+mn-ea"/>
              <a:cs typeface="+mn-cs"/>
            </a:defRPr>
          </a:pPr>
          <a:endParaRPr lang="es-ES"/>
        </a:p>
      </c:txPr>
    </c:title>
    <c:autoTitleDeleted val="0"/>
    <c:plotArea>
      <c:layout/>
      <c:barChart>
        <c:barDir val="col"/>
        <c:grouping val="percentStacked"/>
        <c:varyColors val="0"/>
        <c:ser>
          <c:idx val="0"/>
          <c:order val="0"/>
          <c:tx>
            <c:strRef>
              <c:f>Sheet1!$B$1</c:f>
              <c:strCache>
                <c:ptCount val="1"/>
                <c:pt idx="0">
                  <c:v>EQF Level 3</c:v>
                </c:pt>
              </c:strCache>
            </c:strRef>
          </c:tx>
          <c:spPr>
            <a:solidFill>
              <a:schemeClr val="accent1"/>
            </a:solidFill>
            <a:ln>
              <a:noFill/>
            </a:ln>
            <a:effectLst/>
          </c:spPr>
          <c:invertIfNegative val="0"/>
          <c:cat>
            <c:strRef>
              <c:f>Sheet1!$A$2:$A$13</c:f>
              <c:strCache>
                <c:ptCount val="12"/>
                <c:pt idx="0">
                  <c:v>DE</c:v>
                </c:pt>
                <c:pt idx="1">
                  <c:v>UK</c:v>
                </c:pt>
                <c:pt idx="2">
                  <c:v>PT</c:v>
                </c:pt>
                <c:pt idx="3">
                  <c:v>CY</c:v>
                </c:pt>
                <c:pt idx="4">
                  <c:v>DK</c:v>
                </c:pt>
                <c:pt idx="5">
                  <c:v>GR</c:v>
                </c:pt>
                <c:pt idx="6">
                  <c:v>ES</c:v>
                </c:pt>
                <c:pt idx="7">
                  <c:v>BE</c:v>
                </c:pt>
                <c:pt idx="8">
                  <c:v>IE</c:v>
                </c:pt>
                <c:pt idx="9">
                  <c:v>NO</c:v>
                </c:pt>
                <c:pt idx="10">
                  <c:v>NT</c:v>
                </c:pt>
                <c:pt idx="11">
                  <c:v>Europe</c:v>
                </c:pt>
              </c:strCache>
            </c:strRef>
          </c:cat>
          <c:val>
            <c:numRef>
              <c:f>Sheet1!$B$2:$B$13</c:f>
              <c:numCache>
                <c:formatCode>General</c:formatCode>
                <c:ptCount val="12"/>
                <c:pt idx="0">
                  <c:v>0</c:v>
                </c:pt>
                <c:pt idx="1">
                  <c:v>5</c:v>
                </c:pt>
                <c:pt idx="2">
                  <c:v>0</c:v>
                </c:pt>
                <c:pt idx="3">
                  <c:v>0</c:v>
                </c:pt>
                <c:pt idx="4">
                  <c:v>1</c:v>
                </c:pt>
                <c:pt idx="5">
                  <c:v>0</c:v>
                </c:pt>
                <c:pt idx="6">
                  <c:v>0</c:v>
                </c:pt>
                <c:pt idx="7">
                  <c:v>1</c:v>
                </c:pt>
                <c:pt idx="8">
                  <c:v>1</c:v>
                </c:pt>
                <c:pt idx="9">
                  <c:v>0</c:v>
                </c:pt>
                <c:pt idx="10">
                  <c:v>0</c:v>
                </c:pt>
                <c:pt idx="11">
                  <c:v>8</c:v>
                </c:pt>
              </c:numCache>
            </c:numRef>
          </c:val>
        </c:ser>
        <c:ser>
          <c:idx val="1"/>
          <c:order val="1"/>
          <c:tx>
            <c:strRef>
              <c:f>Sheet1!$C$1</c:f>
              <c:strCache>
                <c:ptCount val="1"/>
                <c:pt idx="0">
                  <c:v>EQF Level 4</c:v>
                </c:pt>
              </c:strCache>
            </c:strRef>
          </c:tx>
          <c:spPr>
            <a:solidFill>
              <a:schemeClr val="accent2"/>
            </a:solidFill>
            <a:ln>
              <a:noFill/>
            </a:ln>
            <a:effectLst/>
          </c:spPr>
          <c:invertIfNegative val="0"/>
          <c:cat>
            <c:strRef>
              <c:f>Sheet1!$A$2:$A$13</c:f>
              <c:strCache>
                <c:ptCount val="12"/>
                <c:pt idx="0">
                  <c:v>DE</c:v>
                </c:pt>
                <c:pt idx="1">
                  <c:v>UK</c:v>
                </c:pt>
                <c:pt idx="2">
                  <c:v>PT</c:v>
                </c:pt>
                <c:pt idx="3">
                  <c:v>CY</c:v>
                </c:pt>
                <c:pt idx="4">
                  <c:v>DK</c:v>
                </c:pt>
                <c:pt idx="5">
                  <c:v>GR</c:v>
                </c:pt>
                <c:pt idx="6">
                  <c:v>ES</c:v>
                </c:pt>
                <c:pt idx="7">
                  <c:v>BE</c:v>
                </c:pt>
                <c:pt idx="8">
                  <c:v>IE</c:v>
                </c:pt>
                <c:pt idx="9">
                  <c:v>NO</c:v>
                </c:pt>
                <c:pt idx="10">
                  <c:v>NT</c:v>
                </c:pt>
                <c:pt idx="11">
                  <c:v>Europe</c:v>
                </c:pt>
              </c:strCache>
            </c:strRef>
          </c:cat>
          <c:val>
            <c:numRef>
              <c:f>Sheet1!$C$2:$C$13</c:f>
              <c:numCache>
                <c:formatCode>General</c:formatCode>
                <c:ptCount val="12"/>
                <c:pt idx="0">
                  <c:v>1</c:v>
                </c:pt>
                <c:pt idx="1">
                  <c:v>3</c:v>
                </c:pt>
                <c:pt idx="2">
                  <c:v>0</c:v>
                </c:pt>
                <c:pt idx="3">
                  <c:v>7</c:v>
                </c:pt>
                <c:pt idx="4">
                  <c:v>0</c:v>
                </c:pt>
                <c:pt idx="5">
                  <c:v>0</c:v>
                </c:pt>
                <c:pt idx="6">
                  <c:v>3</c:v>
                </c:pt>
                <c:pt idx="7">
                  <c:v>0</c:v>
                </c:pt>
                <c:pt idx="8">
                  <c:v>0</c:v>
                </c:pt>
                <c:pt idx="9">
                  <c:v>3</c:v>
                </c:pt>
                <c:pt idx="10">
                  <c:v>0</c:v>
                </c:pt>
                <c:pt idx="11">
                  <c:v>17</c:v>
                </c:pt>
              </c:numCache>
            </c:numRef>
          </c:val>
        </c:ser>
        <c:ser>
          <c:idx val="2"/>
          <c:order val="2"/>
          <c:tx>
            <c:strRef>
              <c:f>Sheet1!$D$1</c:f>
              <c:strCache>
                <c:ptCount val="1"/>
                <c:pt idx="0">
                  <c:v>EQF Level 5</c:v>
                </c:pt>
              </c:strCache>
            </c:strRef>
          </c:tx>
          <c:spPr>
            <a:solidFill>
              <a:schemeClr val="accent3"/>
            </a:solidFill>
            <a:ln>
              <a:noFill/>
            </a:ln>
            <a:effectLst/>
          </c:spPr>
          <c:invertIfNegative val="0"/>
          <c:cat>
            <c:strRef>
              <c:f>Sheet1!$A$2:$A$13</c:f>
              <c:strCache>
                <c:ptCount val="12"/>
                <c:pt idx="0">
                  <c:v>DE</c:v>
                </c:pt>
                <c:pt idx="1">
                  <c:v>UK</c:v>
                </c:pt>
                <c:pt idx="2">
                  <c:v>PT</c:v>
                </c:pt>
                <c:pt idx="3">
                  <c:v>CY</c:v>
                </c:pt>
                <c:pt idx="4">
                  <c:v>DK</c:v>
                </c:pt>
                <c:pt idx="5">
                  <c:v>GR</c:v>
                </c:pt>
                <c:pt idx="6">
                  <c:v>ES</c:v>
                </c:pt>
                <c:pt idx="7">
                  <c:v>BE</c:v>
                </c:pt>
                <c:pt idx="8">
                  <c:v>IE</c:v>
                </c:pt>
                <c:pt idx="9">
                  <c:v>NO</c:v>
                </c:pt>
                <c:pt idx="10">
                  <c:v>NT</c:v>
                </c:pt>
                <c:pt idx="11">
                  <c:v>Europe</c:v>
                </c:pt>
              </c:strCache>
            </c:strRef>
          </c:cat>
          <c:val>
            <c:numRef>
              <c:f>Sheet1!$D$2:$D$13</c:f>
              <c:numCache>
                <c:formatCode>General</c:formatCode>
                <c:ptCount val="12"/>
                <c:pt idx="0">
                  <c:v>1</c:v>
                </c:pt>
                <c:pt idx="1">
                  <c:v>3</c:v>
                </c:pt>
                <c:pt idx="2">
                  <c:v>7</c:v>
                </c:pt>
                <c:pt idx="3">
                  <c:v>2</c:v>
                </c:pt>
                <c:pt idx="4">
                  <c:v>2</c:v>
                </c:pt>
                <c:pt idx="5">
                  <c:v>4</c:v>
                </c:pt>
                <c:pt idx="6">
                  <c:v>4</c:v>
                </c:pt>
                <c:pt idx="7">
                  <c:v>0</c:v>
                </c:pt>
                <c:pt idx="8">
                  <c:v>0</c:v>
                </c:pt>
                <c:pt idx="9">
                  <c:v>0</c:v>
                </c:pt>
                <c:pt idx="10">
                  <c:v>0</c:v>
                </c:pt>
                <c:pt idx="11">
                  <c:v>23</c:v>
                </c:pt>
              </c:numCache>
            </c:numRef>
          </c:val>
        </c:ser>
        <c:ser>
          <c:idx val="3"/>
          <c:order val="3"/>
          <c:tx>
            <c:strRef>
              <c:f>Sheet1!$E$1</c:f>
              <c:strCache>
                <c:ptCount val="1"/>
                <c:pt idx="0">
                  <c:v>EQF Level 6</c:v>
                </c:pt>
              </c:strCache>
            </c:strRef>
          </c:tx>
          <c:spPr>
            <a:solidFill>
              <a:schemeClr val="accent4"/>
            </a:solidFill>
            <a:ln>
              <a:noFill/>
            </a:ln>
            <a:effectLst/>
          </c:spPr>
          <c:invertIfNegative val="0"/>
          <c:cat>
            <c:strRef>
              <c:f>Sheet1!$A$2:$A$13</c:f>
              <c:strCache>
                <c:ptCount val="12"/>
                <c:pt idx="0">
                  <c:v>DE</c:v>
                </c:pt>
                <c:pt idx="1">
                  <c:v>UK</c:v>
                </c:pt>
                <c:pt idx="2">
                  <c:v>PT</c:v>
                </c:pt>
                <c:pt idx="3">
                  <c:v>CY</c:v>
                </c:pt>
                <c:pt idx="4">
                  <c:v>DK</c:v>
                </c:pt>
                <c:pt idx="5">
                  <c:v>GR</c:v>
                </c:pt>
                <c:pt idx="6">
                  <c:v>ES</c:v>
                </c:pt>
                <c:pt idx="7">
                  <c:v>BE</c:v>
                </c:pt>
                <c:pt idx="8">
                  <c:v>IE</c:v>
                </c:pt>
                <c:pt idx="9">
                  <c:v>NO</c:v>
                </c:pt>
                <c:pt idx="10">
                  <c:v>NT</c:v>
                </c:pt>
                <c:pt idx="11">
                  <c:v>Europe</c:v>
                </c:pt>
              </c:strCache>
            </c:strRef>
          </c:cat>
          <c:val>
            <c:numRef>
              <c:f>Sheet1!$E$2:$E$13</c:f>
              <c:numCache>
                <c:formatCode>General</c:formatCode>
                <c:ptCount val="12"/>
                <c:pt idx="0">
                  <c:v>28</c:v>
                </c:pt>
                <c:pt idx="1">
                  <c:v>22</c:v>
                </c:pt>
                <c:pt idx="2">
                  <c:v>16</c:v>
                </c:pt>
                <c:pt idx="3">
                  <c:v>9</c:v>
                </c:pt>
                <c:pt idx="4">
                  <c:v>5</c:v>
                </c:pt>
                <c:pt idx="5">
                  <c:v>3</c:v>
                </c:pt>
                <c:pt idx="6">
                  <c:v>5</c:v>
                </c:pt>
                <c:pt idx="7">
                  <c:v>4</c:v>
                </c:pt>
                <c:pt idx="8">
                  <c:v>5</c:v>
                </c:pt>
                <c:pt idx="9">
                  <c:v>0</c:v>
                </c:pt>
                <c:pt idx="10">
                  <c:v>0</c:v>
                </c:pt>
                <c:pt idx="11">
                  <c:v>97</c:v>
                </c:pt>
              </c:numCache>
            </c:numRef>
          </c:val>
        </c:ser>
        <c:ser>
          <c:idx val="4"/>
          <c:order val="4"/>
          <c:tx>
            <c:strRef>
              <c:f>Sheet1!$F$1</c:f>
              <c:strCache>
                <c:ptCount val="1"/>
                <c:pt idx="0">
                  <c:v>EQF Level 7</c:v>
                </c:pt>
              </c:strCache>
            </c:strRef>
          </c:tx>
          <c:spPr>
            <a:solidFill>
              <a:schemeClr val="accent5"/>
            </a:solidFill>
            <a:ln>
              <a:noFill/>
            </a:ln>
            <a:effectLst/>
          </c:spPr>
          <c:invertIfNegative val="0"/>
          <c:cat>
            <c:strRef>
              <c:f>Sheet1!$A$2:$A$13</c:f>
              <c:strCache>
                <c:ptCount val="12"/>
                <c:pt idx="0">
                  <c:v>DE</c:v>
                </c:pt>
                <c:pt idx="1">
                  <c:v>UK</c:v>
                </c:pt>
                <c:pt idx="2">
                  <c:v>PT</c:v>
                </c:pt>
                <c:pt idx="3">
                  <c:v>CY</c:v>
                </c:pt>
                <c:pt idx="4">
                  <c:v>DK</c:v>
                </c:pt>
                <c:pt idx="5">
                  <c:v>GR</c:v>
                </c:pt>
                <c:pt idx="6">
                  <c:v>ES</c:v>
                </c:pt>
                <c:pt idx="7">
                  <c:v>BE</c:v>
                </c:pt>
                <c:pt idx="8">
                  <c:v>IE</c:v>
                </c:pt>
                <c:pt idx="9">
                  <c:v>NO</c:v>
                </c:pt>
                <c:pt idx="10">
                  <c:v>NT</c:v>
                </c:pt>
                <c:pt idx="11">
                  <c:v>Europe</c:v>
                </c:pt>
              </c:strCache>
            </c:strRef>
          </c:cat>
          <c:val>
            <c:numRef>
              <c:f>Sheet1!$F$2:$F$13</c:f>
              <c:numCache>
                <c:formatCode>General</c:formatCode>
                <c:ptCount val="12"/>
                <c:pt idx="0">
                  <c:v>52</c:v>
                </c:pt>
                <c:pt idx="1">
                  <c:v>75</c:v>
                </c:pt>
                <c:pt idx="2">
                  <c:v>11</c:v>
                </c:pt>
                <c:pt idx="3">
                  <c:v>6</c:v>
                </c:pt>
                <c:pt idx="4">
                  <c:v>15</c:v>
                </c:pt>
                <c:pt idx="5">
                  <c:v>13</c:v>
                </c:pt>
                <c:pt idx="6">
                  <c:v>7</c:v>
                </c:pt>
                <c:pt idx="7">
                  <c:v>9</c:v>
                </c:pt>
                <c:pt idx="8">
                  <c:v>7</c:v>
                </c:pt>
                <c:pt idx="9">
                  <c:v>11</c:v>
                </c:pt>
                <c:pt idx="10">
                  <c:v>9</c:v>
                </c:pt>
                <c:pt idx="11">
                  <c:v>215</c:v>
                </c:pt>
              </c:numCache>
            </c:numRef>
          </c:val>
        </c:ser>
        <c:ser>
          <c:idx val="5"/>
          <c:order val="5"/>
          <c:tx>
            <c:strRef>
              <c:f>Sheet1!$G$1</c:f>
              <c:strCache>
                <c:ptCount val="1"/>
                <c:pt idx="0">
                  <c:v>EQF Level 8</c:v>
                </c:pt>
              </c:strCache>
            </c:strRef>
          </c:tx>
          <c:spPr>
            <a:solidFill>
              <a:schemeClr val="accent6"/>
            </a:solidFill>
            <a:ln>
              <a:noFill/>
            </a:ln>
            <a:effectLst/>
          </c:spPr>
          <c:invertIfNegative val="0"/>
          <c:cat>
            <c:strRef>
              <c:f>Sheet1!$A$2:$A$13</c:f>
              <c:strCache>
                <c:ptCount val="12"/>
                <c:pt idx="0">
                  <c:v>DE</c:v>
                </c:pt>
                <c:pt idx="1">
                  <c:v>UK</c:v>
                </c:pt>
                <c:pt idx="2">
                  <c:v>PT</c:v>
                </c:pt>
                <c:pt idx="3">
                  <c:v>CY</c:v>
                </c:pt>
                <c:pt idx="4">
                  <c:v>DK</c:v>
                </c:pt>
                <c:pt idx="5">
                  <c:v>GR</c:v>
                </c:pt>
                <c:pt idx="6">
                  <c:v>ES</c:v>
                </c:pt>
                <c:pt idx="7">
                  <c:v>BE</c:v>
                </c:pt>
                <c:pt idx="8">
                  <c:v>IE</c:v>
                </c:pt>
                <c:pt idx="9">
                  <c:v>NO</c:v>
                </c:pt>
                <c:pt idx="10">
                  <c:v>NT</c:v>
                </c:pt>
                <c:pt idx="11">
                  <c:v>Europe</c:v>
                </c:pt>
              </c:strCache>
            </c:strRef>
          </c:cat>
          <c:val>
            <c:numRef>
              <c:f>Sheet1!$G$2:$G$13</c:f>
              <c:numCache>
                <c:formatCode>General</c:formatCode>
                <c:ptCount val="12"/>
                <c:pt idx="0">
                  <c:v>1</c:v>
                </c:pt>
                <c:pt idx="1">
                  <c:v>1</c:v>
                </c:pt>
                <c:pt idx="2">
                  <c:v>5</c:v>
                </c:pt>
                <c:pt idx="3">
                  <c:v>3</c:v>
                </c:pt>
                <c:pt idx="4">
                  <c:v>0</c:v>
                </c:pt>
                <c:pt idx="5">
                  <c:v>0</c:v>
                </c:pt>
                <c:pt idx="6">
                  <c:v>0</c:v>
                </c:pt>
                <c:pt idx="7">
                  <c:v>1</c:v>
                </c:pt>
                <c:pt idx="8">
                  <c:v>0</c:v>
                </c:pt>
                <c:pt idx="9">
                  <c:v>0</c:v>
                </c:pt>
                <c:pt idx="10">
                  <c:v>0</c:v>
                </c:pt>
                <c:pt idx="11">
                  <c:v>11</c:v>
                </c:pt>
              </c:numCache>
            </c:numRef>
          </c:val>
        </c:ser>
        <c:ser>
          <c:idx val="6"/>
          <c:order val="6"/>
          <c:tx>
            <c:strRef>
              <c:f>Sheet1!$H$1</c:f>
              <c:strCache>
                <c:ptCount val="1"/>
                <c:pt idx="0">
                  <c:v>Professional Certificate</c:v>
                </c:pt>
              </c:strCache>
            </c:strRef>
          </c:tx>
          <c:spPr>
            <a:solidFill>
              <a:schemeClr val="accent1">
                <a:lumMod val="60000"/>
              </a:schemeClr>
            </a:solidFill>
            <a:ln>
              <a:noFill/>
            </a:ln>
            <a:effectLst/>
          </c:spPr>
          <c:invertIfNegative val="0"/>
          <c:cat>
            <c:strRef>
              <c:f>Sheet1!$A$2:$A$13</c:f>
              <c:strCache>
                <c:ptCount val="12"/>
                <c:pt idx="0">
                  <c:v>DE</c:v>
                </c:pt>
                <c:pt idx="1">
                  <c:v>UK</c:v>
                </c:pt>
                <c:pt idx="2">
                  <c:v>PT</c:v>
                </c:pt>
                <c:pt idx="3">
                  <c:v>CY</c:v>
                </c:pt>
                <c:pt idx="4">
                  <c:v>DK</c:v>
                </c:pt>
                <c:pt idx="5">
                  <c:v>GR</c:v>
                </c:pt>
                <c:pt idx="6">
                  <c:v>ES</c:v>
                </c:pt>
                <c:pt idx="7">
                  <c:v>BE</c:v>
                </c:pt>
                <c:pt idx="8">
                  <c:v>IE</c:v>
                </c:pt>
                <c:pt idx="9">
                  <c:v>NO</c:v>
                </c:pt>
                <c:pt idx="10">
                  <c:v>NT</c:v>
                </c:pt>
                <c:pt idx="11">
                  <c:v>Europe</c:v>
                </c:pt>
              </c:strCache>
            </c:strRef>
          </c:cat>
          <c:val>
            <c:numRef>
              <c:f>Sheet1!$H$2:$H$13</c:f>
              <c:numCache>
                <c:formatCode>General</c:formatCode>
                <c:ptCount val="12"/>
                <c:pt idx="0">
                  <c:v>60</c:v>
                </c:pt>
                <c:pt idx="1">
                  <c:v>5</c:v>
                </c:pt>
                <c:pt idx="2">
                  <c:v>0</c:v>
                </c:pt>
                <c:pt idx="3">
                  <c:v>2</c:v>
                </c:pt>
                <c:pt idx="4">
                  <c:v>1</c:v>
                </c:pt>
                <c:pt idx="5">
                  <c:v>0</c:v>
                </c:pt>
                <c:pt idx="6">
                  <c:v>0</c:v>
                </c:pt>
                <c:pt idx="7">
                  <c:v>1</c:v>
                </c:pt>
                <c:pt idx="8">
                  <c:v>2</c:v>
                </c:pt>
                <c:pt idx="9">
                  <c:v>0</c:v>
                </c:pt>
                <c:pt idx="10">
                  <c:v>1</c:v>
                </c:pt>
                <c:pt idx="11">
                  <c:v>72</c:v>
                </c:pt>
              </c:numCache>
            </c:numRef>
          </c:val>
        </c:ser>
        <c:ser>
          <c:idx val="7"/>
          <c:order val="7"/>
          <c:tx>
            <c:strRef>
              <c:f>Sheet1!$I$1</c:f>
              <c:strCache>
                <c:ptCount val="1"/>
                <c:pt idx="0">
                  <c:v>No Academic Programs</c:v>
                </c:pt>
              </c:strCache>
            </c:strRef>
          </c:tx>
          <c:spPr>
            <a:solidFill>
              <a:schemeClr val="accent2">
                <a:lumMod val="60000"/>
              </a:schemeClr>
            </a:solidFill>
            <a:ln>
              <a:noFill/>
            </a:ln>
            <a:effectLst/>
          </c:spPr>
          <c:invertIfNegative val="0"/>
          <c:cat>
            <c:strRef>
              <c:f>Sheet1!$A$2:$A$13</c:f>
              <c:strCache>
                <c:ptCount val="12"/>
                <c:pt idx="0">
                  <c:v>DE</c:v>
                </c:pt>
                <c:pt idx="1">
                  <c:v>UK</c:v>
                </c:pt>
                <c:pt idx="2">
                  <c:v>PT</c:v>
                </c:pt>
                <c:pt idx="3">
                  <c:v>CY</c:v>
                </c:pt>
                <c:pt idx="4">
                  <c:v>DK</c:v>
                </c:pt>
                <c:pt idx="5">
                  <c:v>GR</c:v>
                </c:pt>
                <c:pt idx="6">
                  <c:v>ES</c:v>
                </c:pt>
                <c:pt idx="7">
                  <c:v>BE</c:v>
                </c:pt>
                <c:pt idx="8">
                  <c:v>IE</c:v>
                </c:pt>
                <c:pt idx="9">
                  <c:v>NO</c:v>
                </c:pt>
                <c:pt idx="10">
                  <c:v>NT</c:v>
                </c:pt>
                <c:pt idx="11">
                  <c:v>Europe</c:v>
                </c:pt>
              </c:strCache>
            </c:strRef>
          </c:cat>
          <c:val>
            <c:numRef>
              <c:f>Sheet1!$I$2:$I$13</c:f>
              <c:numCache>
                <c:formatCode>General</c:formatCode>
                <c:ptCount val="12"/>
                <c:pt idx="0">
                  <c:v>2</c:v>
                </c:pt>
                <c:pt idx="1">
                  <c:v>24</c:v>
                </c:pt>
                <c:pt idx="2">
                  <c:v>17</c:v>
                </c:pt>
                <c:pt idx="3">
                  <c:v>0</c:v>
                </c:pt>
                <c:pt idx="4">
                  <c:v>0</c:v>
                </c:pt>
                <c:pt idx="5">
                  <c:v>0</c:v>
                </c:pt>
                <c:pt idx="6">
                  <c:v>0</c:v>
                </c:pt>
                <c:pt idx="7">
                  <c:v>0</c:v>
                </c:pt>
                <c:pt idx="8">
                  <c:v>0</c:v>
                </c:pt>
                <c:pt idx="9">
                  <c:v>0</c:v>
                </c:pt>
                <c:pt idx="10">
                  <c:v>0</c:v>
                </c:pt>
                <c:pt idx="11">
                  <c:v>43</c:v>
                </c:pt>
              </c:numCache>
            </c:numRef>
          </c:val>
        </c:ser>
        <c:dLbls>
          <c:showLegendKey val="0"/>
          <c:showVal val="0"/>
          <c:showCatName val="0"/>
          <c:showSerName val="0"/>
          <c:showPercent val="0"/>
          <c:showBubbleSize val="0"/>
        </c:dLbls>
        <c:gapWidth val="150"/>
        <c:overlap val="100"/>
        <c:axId val="341185744"/>
        <c:axId val="341189664"/>
      </c:barChart>
      <c:catAx>
        <c:axId val="34118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41189664"/>
        <c:crosses val="autoZero"/>
        <c:auto val="1"/>
        <c:lblAlgn val="ctr"/>
        <c:lblOffset val="100"/>
        <c:noMultiLvlLbl val="0"/>
      </c:catAx>
      <c:valAx>
        <c:axId val="341189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41185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accent1"/>
                </a:solidFill>
                <a:latin typeface="+mn-lt"/>
                <a:ea typeface="+mn-ea"/>
                <a:cs typeface="+mn-cs"/>
              </a:defRPr>
            </a:pPr>
            <a:r>
              <a:rPr lang="en-US" dirty="0" smtClean="0"/>
              <a:t>Distribution</a:t>
            </a:r>
            <a:r>
              <a:rPr lang="en-US" baseline="0" dirty="0" smtClean="0"/>
              <a:t> per type of program</a:t>
            </a:r>
            <a:r>
              <a:rPr lang="en-US" dirty="0" smtClean="0"/>
              <a:t> </a:t>
            </a:r>
            <a:endParaRPr lang="en-US" dirty="0"/>
          </a:p>
        </c:rich>
      </c:tx>
      <c:layout>
        <c:manualLayout>
          <c:xMode val="edge"/>
          <c:yMode val="edge"/>
          <c:x val="0.18173124434502411"/>
          <c:y val="7.038277791656694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16291473910178192"/>
          <c:y val="0.24087522673608519"/>
          <c:w val="0.41402677093710616"/>
          <c:h val="0.66380269823575555"/>
        </c:manualLayout>
      </c:layout>
      <c:pieChart>
        <c:varyColors val="1"/>
        <c:ser>
          <c:idx val="0"/>
          <c:order val="0"/>
          <c:tx>
            <c:strRef>
              <c:f>Sheet1!$B$1</c:f>
              <c:strCache>
                <c:ptCount val="1"/>
                <c:pt idx="0">
                  <c:v>Type of Education</c:v>
                </c:pt>
              </c:strCache>
            </c:strRef>
          </c:tx>
          <c:explosion val="2"/>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dLbl>
              <c:idx val="0"/>
              <c:layout>
                <c:manualLayout>
                  <c:x val="-1.4468178212947607E-2"/>
                  <c:y val="-1.78860641940395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2833996671221044E-3"/>
                  <c:y val="-1.02177600791735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438862523173225E-2"/>
                  <c:y val="1.05534027411412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277714423427184E-3"/>
                  <c:y val="-5.47320705670843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506341843163697"/>
                  <c:y val="-6.41202457689832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9674038893361347E-3"/>
                  <c:y val="6.2784221343243122E-4"/>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9.8615770199302621E-3"/>
                  <c:y val="-3.11888802300223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7232352972653513E-3"/>
                  <c:y val="-1.381580180657879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EQF Level 3</c:v>
                </c:pt>
                <c:pt idx="1">
                  <c:v>EQF Level 4</c:v>
                </c:pt>
                <c:pt idx="2">
                  <c:v>EQF Level 5</c:v>
                </c:pt>
                <c:pt idx="3">
                  <c:v>EQF Level 6</c:v>
                </c:pt>
                <c:pt idx="4">
                  <c:v>EQF Level 7</c:v>
                </c:pt>
                <c:pt idx="5">
                  <c:v>EQF Level 8</c:v>
                </c:pt>
                <c:pt idx="6">
                  <c:v>Professional Certificates</c:v>
                </c:pt>
                <c:pt idx="7">
                  <c:v>No Academic programs</c:v>
                </c:pt>
              </c:strCache>
            </c:strRef>
          </c:cat>
          <c:val>
            <c:numRef>
              <c:f>Sheet1!$B$2:$B$9</c:f>
              <c:numCache>
                <c:formatCode>General</c:formatCode>
                <c:ptCount val="8"/>
                <c:pt idx="0">
                  <c:v>8</c:v>
                </c:pt>
                <c:pt idx="1">
                  <c:v>17</c:v>
                </c:pt>
                <c:pt idx="2">
                  <c:v>23</c:v>
                </c:pt>
                <c:pt idx="3">
                  <c:v>97</c:v>
                </c:pt>
                <c:pt idx="4">
                  <c:v>215</c:v>
                </c:pt>
                <c:pt idx="5">
                  <c:v>11</c:v>
                </c:pt>
                <c:pt idx="6">
                  <c:v>72</c:v>
                </c:pt>
                <c:pt idx="7">
                  <c:v>43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solidFill>
        <a:schemeClr val="tx1"/>
      </a:solid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accent1"/>
                </a:solidFill>
                <a:latin typeface="+mn-lt"/>
                <a:ea typeface="+mn-ea"/>
                <a:cs typeface="+mn-cs"/>
              </a:defRPr>
            </a:pPr>
            <a:r>
              <a:rPr lang="en-US" b="1" dirty="0" smtClean="0">
                <a:solidFill>
                  <a:schemeClr val="accent1"/>
                </a:solidFill>
              </a:rPr>
              <a:t>Sub-sectors addressed by E&amp;T programs</a:t>
            </a:r>
            <a:endParaRPr lang="en-US" b="1" dirty="0">
              <a:solidFill>
                <a:schemeClr val="accent1"/>
              </a:solidFill>
            </a:endParaRPr>
          </a:p>
        </c:rich>
      </c:tx>
      <c:layout>
        <c:manualLayout>
          <c:xMode val="edge"/>
          <c:yMode val="edge"/>
          <c:x val="0.16563366900311702"/>
          <c:y val="0.1233368878215728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14010082541561419"/>
          <c:y val="0.30100493659058614"/>
          <c:w val="0.7283915226984442"/>
          <c:h val="0.460623934853386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Renewable energies</c:v>
                </c:pt>
                <c:pt idx="1">
                  <c:v>Offshore renewable energies</c:v>
                </c:pt>
                <c:pt idx="2">
                  <c:v>Wind energy</c:v>
                </c:pt>
                <c:pt idx="3">
                  <c:v>Solar energy</c:v>
                </c:pt>
                <c:pt idx="4">
                  <c:v>Other*</c:v>
                </c:pt>
              </c:strCache>
            </c:strRef>
          </c:cat>
          <c:val>
            <c:numRef>
              <c:f>Sheet1!$B$2:$B$6</c:f>
              <c:numCache>
                <c:formatCode>General</c:formatCode>
                <c:ptCount val="5"/>
                <c:pt idx="0">
                  <c:v>0.32</c:v>
                </c:pt>
                <c:pt idx="1">
                  <c:v>0.05</c:v>
                </c:pt>
                <c:pt idx="2">
                  <c:v>0.08</c:v>
                </c:pt>
                <c:pt idx="3">
                  <c:v>0.02</c:v>
                </c:pt>
                <c:pt idx="4">
                  <c:v>0.52</c:v>
                </c:pt>
              </c:numCache>
            </c:numRef>
          </c:val>
        </c:ser>
        <c:dLbls>
          <c:showLegendKey val="0"/>
          <c:showVal val="0"/>
          <c:showCatName val="0"/>
          <c:showSerName val="0"/>
          <c:showPercent val="0"/>
          <c:showBubbleSize val="0"/>
        </c:dLbls>
        <c:gapWidth val="219"/>
        <c:overlap val="-27"/>
        <c:axId val="341194368"/>
        <c:axId val="341194760"/>
      </c:barChart>
      <c:catAx>
        <c:axId val="34119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41194760"/>
        <c:crosses val="autoZero"/>
        <c:auto val="1"/>
        <c:lblAlgn val="ctr"/>
        <c:lblOffset val="100"/>
        <c:noMultiLvlLbl val="0"/>
      </c:catAx>
      <c:valAx>
        <c:axId val="341194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41194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accent1"/>
                </a:solidFill>
                <a:latin typeface="+mn-lt"/>
                <a:ea typeface="+mn-ea"/>
                <a:cs typeface="+mn-cs"/>
              </a:defRPr>
            </a:pPr>
            <a:r>
              <a:rPr lang="en-US" b="1" dirty="0" smtClean="0">
                <a:solidFill>
                  <a:schemeClr val="accent1"/>
                </a:solidFill>
              </a:rPr>
              <a:t>Groups</a:t>
            </a:r>
            <a:r>
              <a:rPr lang="en-US" b="1" baseline="0" dirty="0" smtClean="0">
                <a:solidFill>
                  <a:schemeClr val="accent1"/>
                </a:solidFill>
              </a:rPr>
              <a:t> of occupational profiles targeted by available E&amp;T programs</a:t>
            </a:r>
            <a:endParaRPr lang="en-US" b="1" dirty="0">
              <a:solidFill>
                <a:schemeClr val="accent1"/>
              </a:solidFill>
            </a:endParaRP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accent1"/>
              </a:solidFill>
              <a:latin typeface="+mn-lt"/>
              <a:ea typeface="+mn-ea"/>
              <a:cs typeface="+mn-cs"/>
            </a:defRPr>
          </a:pPr>
          <a:endParaRPr lang="es-E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Engineer</c:v>
                </c:pt>
                <c:pt idx="1">
                  <c:v>Metalworker</c:v>
                </c:pt>
                <c:pt idx="2">
                  <c:v>Technician</c:v>
                </c:pt>
                <c:pt idx="3">
                  <c:v>Assembler</c:v>
                </c:pt>
                <c:pt idx="4">
                  <c:v>Draughtsperson</c:v>
                </c:pt>
                <c:pt idx="5">
                  <c:v>Installer</c:v>
                </c:pt>
                <c:pt idx="6">
                  <c:v>Diver</c:v>
                </c:pt>
                <c:pt idx="7">
                  <c:v>Health&amp;Safety</c:v>
                </c:pt>
                <c:pt idx="8">
                  <c:v>Plant operator</c:v>
                </c:pt>
              </c:strCache>
            </c:strRef>
          </c:cat>
          <c:val>
            <c:numRef>
              <c:f>Sheet1!$B$2:$B$10</c:f>
              <c:numCache>
                <c:formatCode>General</c:formatCode>
                <c:ptCount val="9"/>
                <c:pt idx="0">
                  <c:v>0.32800000000000001</c:v>
                </c:pt>
                <c:pt idx="1">
                  <c:v>0.14399999999999999</c:v>
                </c:pt>
                <c:pt idx="2">
                  <c:v>0.221</c:v>
                </c:pt>
                <c:pt idx="3">
                  <c:v>5.5E-2</c:v>
                </c:pt>
                <c:pt idx="4">
                  <c:v>2E-3</c:v>
                </c:pt>
                <c:pt idx="5">
                  <c:v>0.14199999999999999</c:v>
                </c:pt>
                <c:pt idx="6">
                  <c:v>2.1000000000000001E-2</c:v>
                </c:pt>
                <c:pt idx="7">
                  <c:v>7.5999999999999998E-2</c:v>
                </c:pt>
                <c:pt idx="8">
                  <c:v>0.14099999999999999</c:v>
                </c:pt>
              </c:numCache>
            </c:numRef>
          </c:val>
        </c:ser>
        <c:dLbls>
          <c:showLegendKey val="0"/>
          <c:showVal val="0"/>
          <c:showCatName val="0"/>
          <c:showSerName val="0"/>
          <c:showPercent val="0"/>
          <c:showBubbleSize val="0"/>
        </c:dLbls>
        <c:gapWidth val="182"/>
        <c:axId val="341195152"/>
        <c:axId val="341195544"/>
      </c:barChart>
      <c:catAx>
        <c:axId val="341195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41195544"/>
        <c:crosses val="autoZero"/>
        <c:auto val="1"/>
        <c:lblAlgn val="ctr"/>
        <c:lblOffset val="100"/>
        <c:noMultiLvlLbl val="0"/>
      </c:catAx>
      <c:valAx>
        <c:axId val="34119554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41195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2945955" cy="497317"/>
          </a:xfrm>
          <a:prstGeom prst="rect">
            <a:avLst/>
          </a:prstGeom>
        </p:spPr>
        <p:txBody>
          <a:bodyPr vert="horz" lIns="91440" tIns="45720" rIns="91440" bIns="45720" rtlCol="0"/>
          <a:lstStyle>
            <a:lvl1pPr algn="l">
              <a:defRPr sz="1200"/>
            </a:lvl1pPr>
          </a:lstStyle>
          <a:p>
            <a:endParaRPr lang="en-US"/>
          </a:p>
        </p:txBody>
      </p:sp>
      <p:sp>
        <p:nvSpPr>
          <p:cNvPr id="3" name="Marcador de Posição da Data 2"/>
          <p:cNvSpPr>
            <a:spLocks noGrp="1"/>
          </p:cNvSpPr>
          <p:nvPr>
            <p:ph type="dt" sz="quarter" idx="1"/>
          </p:nvPr>
        </p:nvSpPr>
        <p:spPr>
          <a:xfrm>
            <a:off x="3850245" y="1"/>
            <a:ext cx="2945955" cy="497317"/>
          </a:xfrm>
          <a:prstGeom prst="rect">
            <a:avLst/>
          </a:prstGeom>
        </p:spPr>
        <p:txBody>
          <a:bodyPr vert="horz" lIns="91440" tIns="45720" rIns="91440" bIns="45720" rtlCol="0"/>
          <a:lstStyle>
            <a:lvl1pPr algn="r">
              <a:defRPr sz="1200"/>
            </a:lvl1pPr>
          </a:lstStyle>
          <a:p>
            <a:fld id="{5A2513B8-49DF-49FD-B805-6C342FEFC74D}" type="datetimeFigureOut">
              <a:rPr lang="en-US" smtClean="0"/>
              <a:t>4/7/2019</a:t>
            </a:fld>
            <a:endParaRPr lang="en-US"/>
          </a:p>
        </p:txBody>
      </p:sp>
      <p:sp>
        <p:nvSpPr>
          <p:cNvPr id="4" name="Marcador de Posição do Rodapé 3"/>
          <p:cNvSpPr>
            <a:spLocks noGrp="1"/>
          </p:cNvSpPr>
          <p:nvPr>
            <p:ph type="ftr" sz="quarter" idx="2"/>
          </p:nvPr>
        </p:nvSpPr>
        <p:spPr>
          <a:xfrm>
            <a:off x="0" y="9429322"/>
            <a:ext cx="2945955" cy="497316"/>
          </a:xfrm>
          <a:prstGeom prst="rect">
            <a:avLst/>
          </a:prstGeom>
        </p:spPr>
        <p:txBody>
          <a:bodyPr vert="horz" lIns="91440" tIns="45720" rIns="91440" bIns="45720" rtlCol="0" anchor="b"/>
          <a:lstStyle>
            <a:lvl1pPr algn="l">
              <a:defRPr sz="1200"/>
            </a:lvl1pPr>
          </a:lstStyle>
          <a:p>
            <a:endParaRPr lang="en-US"/>
          </a:p>
        </p:txBody>
      </p:sp>
      <p:sp>
        <p:nvSpPr>
          <p:cNvPr id="5" name="Marcador de Posição do Número do Diapositivo 4"/>
          <p:cNvSpPr>
            <a:spLocks noGrp="1"/>
          </p:cNvSpPr>
          <p:nvPr>
            <p:ph type="sldNum" sz="quarter" idx="3"/>
          </p:nvPr>
        </p:nvSpPr>
        <p:spPr>
          <a:xfrm>
            <a:off x="3850245" y="9429322"/>
            <a:ext cx="2945955" cy="497316"/>
          </a:xfrm>
          <a:prstGeom prst="rect">
            <a:avLst/>
          </a:prstGeom>
        </p:spPr>
        <p:txBody>
          <a:bodyPr vert="horz" lIns="91440" tIns="45720" rIns="91440" bIns="45720" rtlCol="0" anchor="b"/>
          <a:lstStyle>
            <a:lvl1pPr algn="r">
              <a:defRPr sz="1200"/>
            </a:lvl1pPr>
          </a:lstStyle>
          <a:p>
            <a:fld id="{0FCDAB7C-99D0-447D-8332-3989F72F11F2}" type="slidenum">
              <a:rPr lang="en-US" smtClean="0"/>
              <a:t>‹Nº›</a:t>
            </a:fld>
            <a:endParaRPr lang="en-US"/>
          </a:p>
        </p:txBody>
      </p:sp>
    </p:spTree>
    <p:extLst>
      <p:ext uri="{BB962C8B-B14F-4D97-AF65-F5344CB8AC3E}">
        <p14:creationId xmlns:p14="http://schemas.microsoft.com/office/powerpoint/2010/main" val="1003988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6325" cy="498174"/>
          </a:xfrm>
          <a:prstGeom prst="rect">
            <a:avLst/>
          </a:prstGeom>
        </p:spPr>
        <p:txBody>
          <a:bodyPr vert="horz" lIns="84747" tIns="42373" rIns="84747" bIns="42373" rtlCol="0"/>
          <a:lstStyle>
            <a:lvl1pPr algn="l">
              <a:defRPr sz="1100"/>
            </a:lvl1pPr>
          </a:lstStyle>
          <a:p>
            <a:endParaRPr lang="es-ES"/>
          </a:p>
        </p:txBody>
      </p:sp>
      <p:sp>
        <p:nvSpPr>
          <p:cNvPr id="3" name="Marcador de fecha 2"/>
          <p:cNvSpPr>
            <a:spLocks noGrp="1"/>
          </p:cNvSpPr>
          <p:nvPr>
            <p:ph type="dt" idx="1"/>
          </p:nvPr>
        </p:nvSpPr>
        <p:spPr>
          <a:xfrm>
            <a:off x="3849923" y="0"/>
            <a:ext cx="2946325" cy="498174"/>
          </a:xfrm>
          <a:prstGeom prst="rect">
            <a:avLst/>
          </a:prstGeom>
        </p:spPr>
        <p:txBody>
          <a:bodyPr vert="horz" lIns="84747" tIns="42373" rIns="84747" bIns="42373" rtlCol="0"/>
          <a:lstStyle>
            <a:lvl1pPr algn="r">
              <a:defRPr sz="1100"/>
            </a:lvl1pPr>
          </a:lstStyle>
          <a:p>
            <a:fld id="{B342F675-1D7C-4AA5-9776-61A46419BCAC}" type="datetimeFigureOut">
              <a:rPr lang="es-ES" smtClean="0"/>
              <a:t>07/04/2019</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84747" tIns="42373" rIns="84747" bIns="42373" rtlCol="0" anchor="ctr"/>
          <a:lstStyle/>
          <a:p>
            <a:endParaRPr lang="es-ES"/>
          </a:p>
        </p:txBody>
      </p:sp>
      <p:sp>
        <p:nvSpPr>
          <p:cNvPr id="5" name="Marcador de notas 4"/>
          <p:cNvSpPr>
            <a:spLocks noGrp="1"/>
          </p:cNvSpPr>
          <p:nvPr>
            <p:ph type="body" sz="quarter" idx="3"/>
          </p:nvPr>
        </p:nvSpPr>
        <p:spPr>
          <a:xfrm>
            <a:off x="679482" y="4776872"/>
            <a:ext cx="5438711" cy="3908752"/>
          </a:xfrm>
          <a:prstGeom prst="rect">
            <a:avLst/>
          </a:prstGeom>
        </p:spPr>
        <p:txBody>
          <a:bodyPr vert="horz" lIns="84747" tIns="42373" rIns="84747" bIns="4237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1" y="9428464"/>
            <a:ext cx="2946325" cy="498174"/>
          </a:xfrm>
          <a:prstGeom prst="rect">
            <a:avLst/>
          </a:prstGeom>
        </p:spPr>
        <p:txBody>
          <a:bodyPr vert="horz" lIns="84747" tIns="42373" rIns="84747" bIns="42373" rtlCol="0" anchor="b"/>
          <a:lstStyle>
            <a:lvl1pPr algn="l">
              <a:defRPr sz="1100"/>
            </a:lvl1pPr>
          </a:lstStyle>
          <a:p>
            <a:endParaRPr lang="es-ES"/>
          </a:p>
        </p:txBody>
      </p:sp>
      <p:sp>
        <p:nvSpPr>
          <p:cNvPr id="7" name="Marcador de número de diapositiva 6"/>
          <p:cNvSpPr>
            <a:spLocks noGrp="1"/>
          </p:cNvSpPr>
          <p:nvPr>
            <p:ph type="sldNum" sz="quarter" idx="5"/>
          </p:nvPr>
        </p:nvSpPr>
        <p:spPr>
          <a:xfrm>
            <a:off x="3849923" y="9428464"/>
            <a:ext cx="2946325" cy="498174"/>
          </a:xfrm>
          <a:prstGeom prst="rect">
            <a:avLst/>
          </a:prstGeom>
        </p:spPr>
        <p:txBody>
          <a:bodyPr vert="horz" lIns="84747" tIns="42373" rIns="84747" bIns="42373" rtlCol="0" anchor="b"/>
          <a:lstStyle>
            <a:lvl1pPr algn="r">
              <a:defRPr sz="1100"/>
            </a:lvl1pPr>
          </a:lstStyle>
          <a:p>
            <a:fld id="{0225A573-F3E7-4554-AA75-7D43AB259DE5}" type="slidenum">
              <a:rPr lang="es-ES" smtClean="0"/>
              <a:t>‹Nº›</a:t>
            </a:fld>
            <a:endParaRPr lang="es-ES"/>
          </a:p>
        </p:txBody>
      </p:sp>
    </p:spTree>
    <p:extLst>
      <p:ext uri="{BB962C8B-B14F-4D97-AF65-F5344CB8AC3E}">
        <p14:creationId xmlns:p14="http://schemas.microsoft.com/office/powerpoint/2010/main" val="191656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dirty="0">
                <a:solidFill>
                  <a:schemeClr val="tx1"/>
                </a:solidFill>
                <a:latin typeface="+mn-lt"/>
                <a:ea typeface="+mn-ea"/>
                <a:cs typeface="+mn-cs"/>
              </a:rPr>
              <a:t>MATES’ objective is to develop a skills strategy for the maritime industry, in particular shipbuilding and offshore renewable energy</a:t>
            </a:r>
          </a:p>
          <a:p>
            <a:endParaRPr lang="en-US" sz="1200" b="0" i="0" u="none" strike="noStrike" kern="1200" dirty="0">
              <a:solidFill>
                <a:schemeClr val="tx1"/>
              </a:solidFill>
              <a:latin typeface="+mn-lt"/>
              <a:ea typeface="+mn-ea"/>
              <a:cs typeface="+mn-cs"/>
            </a:endParaRPr>
          </a:p>
          <a:p>
            <a:endParaRPr lang="en-US" sz="1200" b="0" i="0" u="none" strike="noStrike" kern="1200" dirty="0">
              <a:solidFill>
                <a:schemeClr val="tx1"/>
              </a:solidFill>
              <a:latin typeface="+mn-lt"/>
              <a:ea typeface="+mn-ea"/>
              <a:cs typeface="+mn-cs"/>
            </a:endParaRPr>
          </a:p>
          <a:p>
            <a:endParaRPr lang="en-US" sz="1200" b="0" i="0" u="none" strike="noStrike" kern="1200" dirty="0">
              <a:solidFill>
                <a:schemeClr val="tx1"/>
              </a:solidFill>
              <a:latin typeface="+mn-lt"/>
              <a:ea typeface="+mn-ea"/>
              <a:cs typeface="+mn-cs"/>
            </a:endParaRPr>
          </a:p>
          <a:p>
            <a:endParaRPr lang="en-US" sz="1200" b="0" i="0" u="none" strike="noStrike" kern="1200" dirty="0">
              <a:solidFill>
                <a:schemeClr val="tx1"/>
              </a:solidFill>
              <a:latin typeface="+mn-lt"/>
              <a:ea typeface="+mn-ea"/>
              <a:cs typeface="+mn-cs"/>
            </a:endParaRPr>
          </a:p>
          <a:p>
            <a:endParaRPr lang="en-US" sz="12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latin typeface="+mn-lt"/>
                <a:ea typeface="+mn-ea"/>
                <a:cs typeface="+mn-cs"/>
              </a:rPr>
              <a:t>Sector Skills Alliances </a:t>
            </a:r>
            <a:r>
              <a:rPr lang="en-US" sz="1200" b="0" i="0" u="none" strike="noStrike" kern="1200" dirty="0">
                <a:solidFill>
                  <a:schemeClr val="tx1"/>
                </a:solidFill>
                <a:latin typeface="+mn-lt"/>
                <a:ea typeface="+mn-ea"/>
                <a:cs typeface="+mn-cs"/>
              </a:rPr>
              <a:t> are an instrument to contribute to the </a:t>
            </a:r>
            <a:r>
              <a:rPr lang="en-US" sz="1200" b="1" i="0" u="none" strike="noStrike" kern="1200" dirty="0">
                <a:solidFill>
                  <a:schemeClr val="tx1"/>
                </a:solidFill>
                <a:latin typeface="+mn-lt"/>
                <a:ea typeface="+mn-ea"/>
                <a:cs typeface="+mn-cs"/>
              </a:rPr>
              <a:t>New Skills Agenda for Europe</a:t>
            </a:r>
            <a:r>
              <a:rPr lang="en-US" sz="1200" b="0" i="0" u="none" strike="noStrike" kern="1200" dirty="0">
                <a:solidFill>
                  <a:schemeClr val="tx1"/>
                </a:solidFill>
                <a:latin typeface="+mn-lt"/>
                <a:ea typeface="+mn-ea"/>
                <a:cs typeface="+mn-cs"/>
              </a:rPr>
              <a:t> , and in particular to improve the quality and relevance of Europe’s Vocational  Education and Training. The </a:t>
            </a:r>
            <a:r>
              <a:rPr lang="en-US" sz="1200" b="1" i="0" u="none" strike="noStrike" kern="1200" dirty="0">
                <a:solidFill>
                  <a:schemeClr val="tx1"/>
                </a:solidFill>
                <a:latin typeface="+mn-lt"/>
                <a:ea typeface="+mn-ea"/>
                <a:cs typeface="+mn-cs"/>
              </a:rPr>
              <a:t>Blue Print for sectoral cooperation</a:t>
            </a:r>
            <a:r>
              <a:rPr lang="en-US" sz="1200" b="0" i="0" u="none" strike="noStrike" kern="1200" dirty="0">
                <a:solidFill>
                  <a:schemeClr val="tx1"/>
                </a:solidFill>
                <a:latin typeface="+mn-lt"/>
                <a:ea typeface="+mn-ea"/>
                <a:cs typeface="+mn-cs"/>
              </a:rPr>
              <a:t>  on skills is one of the 10  actions of the New Skills Agenda for Europe and the call KA2, above referred</a:t>
            </a:r>
          </a:p>
          <a:p>
            <a:endParaRPr lang="es-ES" dirty="0"/>
          </a:p>
        </p:txBody>
      </p:sp>
      <p:sp>
        <p:nvSpPr>
          <p:cNvPr id="4" name="Marcador de número de diapositiva 3"/>
          <p:cNvSpPr>
            <a:spLocks noGrp="1"/>
          </p:cNvSpPr>
          <p:nvPr>
            <p:ph type="sldNum" sz="quarter" idx="10"/>
          </p:nvPr>
        </p:nvSpPr>
        <p:spPr/>
        <p:txBody>
          <a:bodyPr/>
          <a:lstStyle/>
          <a:p>
            <a:fld id="{0225A573-F3E7-4554-AA75-7D43AB259DE5}" type="slidenum">
              <a:rPr lang="es-ES" smtClean="0"/>
              <a:t>1</a:t>
            </a:fld>
            <a:endParaRPr lang="es-ES"/>
          </a:p>
        </p:txBody>
      </p:sp>
    </p:spTree>
    <p:extLst>
      <p:ext uri="{BB962C8B-B14F-4D97-AF65-F5344CB8AC3E}">
        <p14:creationId xmlns:p14="http://schemas.microsoft.com/office/powerpoint/2010/main" val="201126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Majority of the offer identified in Germany (28.9%) and UK (28.3%) where the largest capacity for offshore wind energy, for example, is located. The rest of the countries where relevant programs were identified include Portugal, Cyprus, Denmark, Greece, Spain, Belgium, Ireland, Norway and the Netherlands, </a:t>
            </a:r>
            <a:endParaRPr lang="es-ES" dirty="0" smtClean="0"/>
          </a:p>
          <a:p>
            <a:endParaRPr lang="el-GR" dirty="0"/>
          </a:p>
        </p:txBody>
      </p:sp>
      <p:sp>
        <p:nvSpPr>
          <p:cNvPr id="4" name="Slide Number Placeholder 3"/>
          <p:cNvSpPr>
            <a:spLocks noGrp="1"/>
          </p:cNvSpPr>
          <p:nvPr>
            <p:ph type="sldNum" sz="quarter" idx="10"/>
          </p:nvPr>
        </p:nvSpPr>
        <p:spPr/>
        <p:txBody>
          <a:bodyPr/>
          <a:lstStyle/>
          <a:p>
            <a:fld id="{0225A573-F3E7-4554-AA75-7D43AB259DE5}" type="slidenum">
              <a:rPr lang="es-ES" smtClean="0"/>
              <a:t>11</a:t>
            </a:fld>
            <a:endParaRPr lang="es-ES"/>
          </a:p>
        </p:txBody>
      </p:sp>
    </p:spTree>
    <p:extLst>
      <p:ext uri="{BB962C8B-B14F-4D97-AF65-F5344CB8AC3E}">
        <p14:creationId xmlns:p14="http://schemas.microsoft.com/office/powerpoint/2010/main" val="953644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225A573-F3E7-4554-AA75-7D43AB259DE5}" type="slidenum">
              <a:rPr lang="es-ES" smtClean="0"/>
              <a:t>12</a:t>
            </a:fld>
            <a:endParaRPr lang="es-ES"/>
          </a:p>
        </p:txBody>
      </p:sp>
    </p:spTree>
    <p:extLst>
      <p:ext uri="{BB962C8B-B14F-4D97-AF65-F5344CB8AC3E}">
        <p14:creationId xmlns:p14="http://schemas.microsoft.com/office/powerpoint/2010/main" val="429382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25A573-F3E7-4554-AA75-7D43AB259DE5}" type="slidenum">
              <a:rPr lang="es-ES" smtClean="0"/>
              <a:t>13</a:t>
            </a:fld>
            <a:endParaRPr lang="es-ES"/>
          </a:p>
        </p:txBody>
      </p:sp>
    </p:spTree>
    <p:extLst>
      <p:ext uri="{BB962C8B-B14F-4D97-AF65-F5344CB8AC3E}">
        <p14:creationId xmlns:p14="http://schemas.microsoft.com/office/powerpoint/2010/main" val="3070754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25A573-F3E7-4554-AA75-7D43AB259DE5}" type="slidenum">
              <a:rPr lang="es-ES" smtClean="0"/>
              <a:t>15</a:t>
            </a:fld>
            <a:endParaRPr lang="es-ES"/>
          </a:p>
        </p:txBody>
      </p:sp>
    </p:spTree>
    <p:extLst>
      <p:ext uri="{BB962C8B-B14F-4D97-AF65-F5344CB8AC3E}">
        <p14:creationId xmlns:p14="http://schemas.microsoft.com/office/powerpoint/2010/main" val="2087034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There is a need to strengthen the existing education in the marine fields, developing new capacities and </a:t>
            </a:r>
            <a:r>
              <a:rPr lang="en-GB" sz="1200" b="1" kern="1200" dirty="0" smtClean="0">
                <a:solidFill>
                  <a:schemeClr val="tx1"/>
                </a:solidFill>
                <a:effectLst/>
                <a:latin typeface="+mn-lt"/>
                <a:ea typeface="+mn-ea"/>
                <a:cs typeface="+mn-cs"/>
              </a:rPr>
              <a:t>specialized training offer addressing the particularities of the maritime industry</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Shipbuilding</a:t>
            </a:r>
            <a:r>
              <a:rPr lang="en-GB" sz="1200" kern="1200" dirty="0" smtClean="0">
                <a:solidFill>
                  <a:schemeClr val="tx1"/>
                </a:solidFill>
                <a:effectLst/>
                <a:latin typeface="+mn-lt"/>
                <a:ea typeface="+mn-ea"/>
                <a:cs typeface="+mn-cs"/>
              </a:rPr>
              <a:t> sector is demanding educational and training programs in the digital domain, green technologies and soft skills, adapted to the sector and developed in collaboration with it. </a:t>
            </a:r>
            <a:r>
              <a:rPr lang="en-GB" sz="1200" u="sng" kern="1200" dirty="0" smtClean="0">
                <a:solidFill>
                  <a:schemeClr val="tx1"/>
                </a:solidFill>
                <a:effectLst/>
                <a:latin typeface="+mn-lt"/>
                <a:ea typeface="+mn-ea"/>
                <a:cs typeface="+mn-cs"/>
              </a:rPr>
              <a:t>Marine Offshore renewable energies</a:t>
            </a:r>
            <a:r>
              <a:rPr lang="en-GB" sz="1200" kern="1200" dirty="0" smtClean="0">
                <a:solidFill>
                  <a:schemeClr val="tx1"/>
                </a:solidFill>
                <a:effectLst/>
                <a:latin typeface="+mn-lt"/>
                <a:ea typeface="+mn-ea"/>
                <a:cs typeface="+mn-cs"/>
              </a:rPr>
              <a:t> sector could be boosted through the improvement of training offer specialized to its particularities, and especially on the VET qualification levels (EQF 3-5).</a:t>
            </a:r>
            <a:endParaRPr lang="es-E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industrial maritime sector needs to </a:t>
            </a:r>
            <a:r>
              <a:rPr lang="en-GB" sz="1200" b="1" kern="1200" dirty="0" smtClean="0">
                <a:solidFill>
                  <a:schemeClr val="tx1"/>
                </a:solidFill>
                <a:effectLst/>
                <a:latin typeface="+mn-lt"/>
                <a:ea typeface="+mn-ea"/>
                <a:cs typeface="+mn-cs"/>
              </a:rPr>
              <a:t>attract talent</a:t>
            </a:r>
            <a:r>
              <a:rPr lang="en-GB" sz="1200" kern="1200" dirty="0" smtClean="0">
                <a:solidFill>
                  <a:schemeClr val="tx1"/>
                </a:solidFill>
                <a:effectLst/>
                <a:latin typeface="+mn-lt"/>
                <a:ea typeface="+mn-ea"/>
                <a:cs typeface="+mn-cs"/>
              </a:rPr>
              <a:t> and </a:t>
            </a:r>
            <a:r>
              <a:rPr lang="en-GB" sz="1200" b="1" kern="1200" dirty="0" smtClean="0">
                <a:solidFill>
                  <a:schemeClr val="tx1"/>
                </a:solidFill>
                <a:effectLst/>
                <a:latin typeface="+mn-lt"/>
                <a:ea typeface="+mn-ea"/>
                <a:cs typeface="+mn-cs"/>
              </a:rPr>
              <a:t>implement generational replacement systems</a:t>
            </a:r>
            <a:r>
              <a:rPr lang="en-GB" sz="1200" kern="1200" dirty="0" smtClean="0">
                <a:solidFill>
                  <a:schemeClr val="tx1"/>
                </a:solidFill>
                <a:effectLst/>
                <a:latin typeface="+mn-lt"/>
                <a:ea typeface="+mn-ea"/>
                <a:cs typeface="+mn-cs"/>
              </a:rPr>
              <a:t>. The </a:t>
            </a:r>
            <a:r>
              <a:rPr lang="en-GB" sz="1200" u="sng" kern="1200" dirty="0" smtClean="0">
                <a:solidFill>
                  <a:schemeClr val="tx1"/>
                </a:solidFill>
                <a:effectLst/>
                <a:latin typeface="+mn-lt"/>
                <a:ea typeface="+mn-ea"/>
                <a:cs typeface="+mn-cs"/>
              </a:rPr>
              <a:t>growing demand for specialized jobs</a:t>
            </a:r>
            <a:r>
              <a:rPr lang="en-GB" sz="1200" kern="1200" dirty="0" smtClean="0">
                <a:solidFill>
                  <a:schemeClr val="tx1"/>
                </a:solidFill>
                <a:effectLst/>
                <a:latin typeface="+mn-lt"/>
                <a:ea typeface="+mn-ea"/>
                <a:cs typeface="+mn-cs"/>
              </a:rPr>
              <a:t> may constitute an opportunity for this. </a:t>
            </a:r>
            <a:r>
              <a:rPr lang="en-GB" sz="1200" u="sng" kern="1200" dirty="0" smtClean="0">
                <a:solidFill>
                  <a:schemeClr val="tx1"/>
                </a:solidFill>
                <a:effectLst/>
                <a:latin typeface="+mn-lt"/>
                <a:ea typeface="+mn-ea"/>
                <a:cs typeface="+mn-cs"/>
              </a:rPr>
              <a:t>Raising the level of Ocean Literacy</a:t>
            </a:r>
            <a:r>
              <a:rPr lang="en-GB" sz="1200" kern="1200" dirty="0" smtClean="0">
                <a:solidFill>
                  <a:schemeClr val="tx1"/>
                </a:solidFill>
                <a:effectLst/>
                <a:latin typeface="+mn-lt"/>
                <a:ea typeface="+mn-ea"/>
                <a:cs typeface="+mn-cs"/>
              </a:rPr>
              <a:t> would also give visibility for the professional opportunities of the maritime industry to entice more </a:t>
            </a:r>
            <a:r>
              <a:rPr lang="en-GB" sz="1200" u="sng" kern="1200" dirty="0" smtClean="0">
                <a:solidFill>
                  <a:schemeClr val="tx1"/>
                </a:solidFill>
                <a:effectLst/>
                <a:latin typeface="+mn-lt"/>
                <a:ea typeface="+mn-ea"/>
                <a:cs typeface="+mn-cs"/>
              </a:rPr>
              <a:t>youngster, women, but also specialists from other sectors</a:t>
            </a:r>
            <a:r>
              <a:rPr lang="en-GB"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Skills ecosystems</a:t>
            </a:r>
            <a:r>
              <a:rPr lang="en-GB" sz="1200" kern="1200" dirty="0" smtClean="0">
                <a:solidFill>
                  <a:schemeClr val="tx1"/>
                </a:solidFill>
                <a:effectLst/>
                <a:latin typeface="+mn-lt"/>
                <a:ea typeface="+mn-ea"/>
                <a:cs typeface="+mn-cs"/>
              </a:rPr>
              <a:t>, functioning as meeting points for the most relevant stakeholders from industry, academia and research will be able to make a significant contribution towards obtaining 'fresh' and reliable data when skills needs are constantly evolving. The </a:t>
            </a:r>
            <a:r>
              <a:rPr lang="en-GB" sz="1200" kern="1200" dirty="0" err="1" smtClean="0">
                <a:solidFill>
                  <a:schemeClr val="tx1"/>
                </a:solidFill>
                <a:effectLst/>
                <a:latin typeface="+mn-lt"/>
                <a:ea typeface="+mn-ea"/>
                <a:cs typeface="+mn-cs"/>
              </a:rPr>
              <a:t>UvA</a:t>
            </a:r>
            <a:r>
              <a:rPr lang="en-GB" sz="1200" kern="1200" dirty="0" smtClean="0">
                <a:solidFill>
                  <a:schemeClr val="tx1"/>
                </a:solidFill>
                <a:effectLst/>
                <a:latin typeface="+mn-lt"/>
                <a:ea typeface="+mn-ea"/>
                <a:cs typeface="+mn-cs"/>
              </a:rPr>
              <a:t> partner identified at the Digitalisation workshop of WP2 held in Ghent, that maritime industry requires also a special Digital literacy and Data Literacy training for white collar workers and managers in particular. </a:t>
            </a:r>
            <a:endParaRPr lang="es-ES" sz="1200" kern="1200" dirty="0" smtClean="0">
              <a:solidFill>
                <a:schemeClr val="tx1"/>
              </a:solidFill>
              <a:effectLst/>
              <a:latin typeface="+mn-lt"/>
              <a:ea typeface="+mn-ea"/>
              <a:cs typeface="+mn-cs"/>
            </a:endParaRPr>
          </a:p>
          <a:p>
            <a:endParaRPr lang="es-ES" dirty="0" smtClean="0"/>
          </a:p>
          <a:p>
            <a:r>
              <a:rPr lang="es-ES" dirty="0" err="1" smtClean="0"/>
              <a:t>Challenges</a:t>
            </a:r>
            <a:r>
              <a:rPr lang="es-ES" dirty="0" smtClean="0"/>
              <a:t>:</a:t>
            </a:r>
          </a:p>
          <a:p>
            <a:r>
              <a:rPr lang="en-GB" sz="1200" kern="1200" dirty="0" smtClean="0">
                <a:solidFill>
                  <a:schemeClr val="tx1"/>
                </a:solidFill>
                <a:effectLst/>
                <a:latin typeface="+mn-lt"/>
                <a:ea typeface="+mn-ea"/>
                <a:cs typeface="+mn-cs"/>
              </a:rPr>
              <a:t>One of the main challenges we have faced is the </a:t>
            </a:r>
            <a:r>
              <a:rPr lang="en-GB" sz="1200" b="1" kern="1200" dirty="0" smtClean="0">
                <a:solidFill>
                  <a:schemeClr val="tx1"/>
                </a:solidFill>
                <a:effectLst/>
                <a:latin typeface="+mn-lt"/>
                <a:ea typeface="+mn-ea"/>
                <a:cs typeface="+mn-cs"/>
              </a:rPr>
              <a:t>collection of information related to VET education levels</a:t>
            </a:r>
            <a:r>
              <a:rPr lang="en-GB" sz="1200" kern="1200" dirty="0" smtClean="0">
                <a:solidFill>
                  <a:schemeClr val="tx1"/>
                </a:solidFill>
                <a:effectLst/>
                <a:latin typeface="+mn-lt"/>
                <a:ea typeface="+mn-ea"/>
                <a:cs typeface="+mn-cs"/>
              </a:rPr>
              <a:t>, particularly in the countries were we do not have partners, but in the countries that we do have partners as well. </a:t>
            </a:r>
            <a:r>
              <a:rPr lang="en-GB" sz="1200" b="1" kern="1200" dirty="0" smtClean="0">
                <a:solidFill>
                  <a:schemeClr val="tx1"/>
                </a:solidFill>
                <a:effectLst/>
                <a:latin typeface="+mn-lt"/>
                <a:ea typeface="+mn-ea"/>
                <a:cs typeface="+mn-cs"/>
              </a:rPr>
              <a:t>Language barriers</a:t>
            </a:r>
            <a:r>
              <a:rPr lang="en-GB" sz="1200" kern="1200" dirty="0" smtClean="0">
                <a:solidFill>
                  <a:schemeClr val="tx1"/>
                </a:solidFill>
                <a:effectLst/>
                <a:latin typeface="+mn-lt"/>
                <a:ea typeface="+mn-ea"/>
                <a:cs typeface="+mn-cs"/>
              </a:rPr>
              <a:t> are one of the main problems for the analysis of this information. Also, the way in which data on the skills requirements are collected is a challenge. There are several disparate sources and no systematic way of mapping the current skills in the industry and the new skills required. </a:t>
            </a:r>
            <a:endParaRPr lang="es-ES" dirty="0"/>
          </a:p>
        </p:txBody>
      </p:sp>
      <p:sp>
        <p:nvSpPr>
          <p:cNvPr id="4" name="Marcador de número de diapositiva 3"/>
          <p:cNvSpPr>
            <a:spLocks noGrp="1"/>
          </p:cNvSpPr>
          <p:nvPr>
            <p:ph type="sldNum" sz="quarter" idx="10"/>
          </p:nvPr>
        </p:nvSpPr>
        <p:spPr/>
        <p:txBody>
          <a:bodyPr/>
          <a:lstStyle/>
          <a:p>
            <a:fld id="{0225A573-F3E7-4554-AA75-7D43AB259DE5}" type="slidenum">
              <a:rPr lang="es-ES" smtClean="0"/>
              <a:t>16</a:t>
            </a:fld>
            <a:endParaRPr lang="es-ES"/>
          </a:p>
        </p:txBody>
      </p:sp>
    </p:spTree>
    <p:extLst>
      <p:ext uri="{BB962C8B-B14F-4D97-AF65-F5344CB8AC3E}">
        <p14:creationId xmlns:p14="http://schemas.microsoft.com/office/powerpoint/2010/main" val="871312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25A573-F3E7-4554-AA75-7D43AB259DE5}" type="slidenum">
              <a:rPr lang="es-ES" smtClean="0"/>
              <a:t>17</a:t>
            </a:fld>
            <a:endParaRPr lang="es-ES"/>
          </a:p>
        </p:txBody>
      </p:sp>
    </p:spTree>
    <p:extLst>
      <p:ext uri="{BB962C8B-B14F-4D97-AF65-F5344CB8AC3E}">
        <p14:creationId xmlns:p14="http://schemas.microsoft.com/office/powerpoint/2010/main" val="2412742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25A573-F3E7-4554-AA75-7D43AB259DE5}" type="slidenum">
              <a:rPr lang="es-ES" smtClean="0"/>
              <a:t>18</a:t>
            </a:fld>
            <a:endParaRPr lang="es-ES"/>
          </a:p>
        </p:txBody>
      </p:sp>
    </p:spTree>
    <p:extLst>
      <p:ext uri="{BB962C8B-B14F-4D97-AF65-F5344CB8AC3E}">
        <p14:creationId xmlns:p14="http://schemas.microsoft.com/office/powerpoint/2010/main" val="253431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25A573-F3E7-4554-AA75-7D43AB259DE5}" type="slidenum">
              <a:rPr lang="es-ES" smtClean="0"/>
              <a:t>2</a:t>
            </a:fld>
            <a:endParaRPr lang="es-ES"/>
          </a:p>
        </p:txBody>
      </p:sp>
    </p:spTree>
    <p:extLst>
      <p:ext uri="{BB962C8B-B14F-4D97-AF65-F5344CB8AC3E}">
        <p14:creationId xmlns:p14="http://schemas.microsoft.com/office/powerpoint/2010/main" val="282222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red, the key phases of the shipbuilding value chain</a:t>
            </a:r>
            <a:endParaRPr lang="en-US" dirty="0"/>
          </a:p>
        </p:txBody>
      </p:sp>
      <p:sp>
        <p:nvSpPr>
          <p:cNvPr id="4" name="Slide Number Placeholder 3"/>
          <p:cNvSpPr>
            <a:spLocks noGrp="1"/>
          </p:cNvSpPr>
          <p:nvPr>
            <p:ph type="sldNum" sz="quarter" idx="10"/>
          </p:nvPr>
        </p:nvSpPr>
        <p:spPr/>
        <p:txBody>
          <a:bodyPr/>
          <a:lstStyle/>
          <a:p>
            <a:fld id="{0225A573-F3E7-4554-AA75-7D43AB259DE5}" type="slidenum">
              <a:rPr lang="es-ES" smtClean="0">
                <a:solidFill>
                  <a:prstClr val="black"/>
                </a:solidFill>
              </a:rPr>
              <a:pPr/>
              <a:t>3</a:t>
            </a:fld>
            <a:endParaRPr lang="es-ES">
              <a:solidFill>
                <a:prstClr val="black"/>
              </a:solidFill>
            </a:endParaRPr>
          </a:p>
        </p:txBody>
      </p:sp>
    </p:spTree>
    <p:extLst>
      <p:ext uri="{BB962C8B-B14F-4D97-AF65-F5344CB8AC3E}">
        <p14:creationId xmlns:p14="http://schemas.microsoft.com/office/powerpoint/2010/main" val="300653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Primary occupational profiles were selected</a:t>
            </a:r>
            <a:r>
              <a:rPr lang="en-GB" baseline="0" dirty="0" smtClean="0"/>
              <a:t> based on their relative impact / effect in the shipbuilding value chain</a:t>
            </a:r>
            <a:endParaRPr lang="el-GR" dirty="0"/>
          </a:p>
        </p:txBody>
      </p:sp>
      <p:sp>
        <p:nvSpPr>
          <p:cNvPr id="4" name="Slide Number Placeholder 3"/>
          <p:cNvSpPr>
            <a:spLocks noGrp="1"/>
          </p:cNvSpPr>
          <p:nvPr>
            <p:ph type="sldNum" sz="quarter" idx="10"/>
          </p:nvPr>
        </p:nvSpPr>
        <p:spPr/>
        <p:txBody>
          <a:bodyPr/>
          <a:lstStyle/>
          <a:p>
            <a:fld id="{0225A573-F3E7-4554-AA75-7D43AB259DE5}" type="slidenum">
              <a:rPr lang="es-ES" smtClean="0"/>
              <a:t>4</a:t>
            </a:fld>
            <a:endParaRPr lang="es-ES"/>
          </a:p>
        </p:txBody>
      </p:sp>
    </p:spTree>
    <p:extLst>
      <p:ext uri="{BB962C8B-B14F-4D97-AF65-F5344CB8AC3E}">
        <p14:creationId xmlns:p14="http://schemas.microsoft.com/office/powerpoint/2010/main" val="23745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smtClean="0">
                <a:solidFill>
                  <a:schemeClr val="tx1"/>
                </a:solidFill>
                <a:effectLst/>
                <a:latin typeface="+mn-lt"/>
                <a:ea typeface="+mn-ea"/>
                <a:cs typeface="+mn-cs"/>
              </a:rPr>
              <a:t>France (20.4%) ,Portugal (13%), </a:t>
            </a:r>
            <a:r>
              <a:rPr lang="en-GB" sz="1200" b="1" kern="1200" dirty="0" smtClean="0">
                <a:solidFill>
                  <a:schemeClr val="tx1"/>
                </a:solidFill>
                <a:effectLst/>
                <a:latin typeface="+mn-lt"/>
                <a:ea typeface="+mn-ea"/>
                <a:cs typeface="+mn-cs"/>
              </a:rPr>
              <a:t>Germany (10%, ranks 3</a:t>
            </a:r>
            <a:r>
              <a:rPr lang="en-GB" sz="1200" b="1" kern="1200" baseline="30000" dirty="0" smtClean="0">
                <a:solidFill>
                  <a:schemeClr val="tx1"/>
                </a:solidFill>
                <a:effectLst/>
                <a:latin typeface="+mn-lt"/>
                <a:ea typeface="+mn-ea"/>
                <a:cs typeface="+mn-cs"/>
              </a:rPr>
              <a:t>rd</a:t>
            </a:r>
            <a:r>
              <a:rPr lang="en-GB" sz="1200" b="1" kern="1200" dirty="0" smtClean="0">
                <a:solidFill>
                  <a:schemeClr val="tx1"/>
                </a:solidFill>
                <a:effectLst/>
                <a:latin typeface="+mn-lt"/>
                <a:ea typeface="+mn-ea"/>
                <a:cs typeface="+mn-cs"/>
              </a:rPr>
              <a:t> in terms of productivity)</a:t>
            </a:r>
            <a:r>
              <a:rPr lang="en-GB" sz="1200" kern="1200" dirty="0" smtClean="0">
                <a:solidFill>
                  <a:schemeClr val="tx1"/>
                </a:solidFill>
                <a:effectLst/>
                <a:latin typeface="+mn-lt"/>
                <a:ea typeface="+mn-ea"/>
                <a:cs typeface="+mn-cs"/>
              </a:rPr>
              <a:t>,Spain, Italy, United Kingdom, Bulgaria, Ireland, Romania, the Netherlands, Greece, Belgium, Denmark, Sweden, and Cyprus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majority (47.8%) of the currently available offers are </a:t>
            </a:r>
            <a:r>
              <a:rPr lang="en-GB" sz="1200" b="1" kern="1200" dirty="0" smtClean="0">
                <a:solidFill>
                  <a:schemeClr val="tx1"/>
                </a:solidFill>
                <a:effectLst/>
                <a:latin typeface="+mn-lt"/>
                <a:ea typeface="+mn-ea"/>
                <a:cs typeface="+mn-cs"/>
              </a:rPr>
              <a:t>VET: 3</a:t>
            </a:r>
            <a:r>
              <a:rPr lang="en-GB" sz="1200" b="1" kern="1200" baseline="30000" dirty="0" smtClean="0">
                <a:solidFill>
                  <a:schemeClr val="tx1"/>
                </a:solidFill>
                <a:effectLst/>
                <a:latin typeface="+mn-lt"/>
                <a:ea typeface="+mn-ea"/>
                <a:cs typeface="+mn-cs"/>
              </a:rPr>
              <a:t>d</a:t>
            </a:r>
            <a:r>
              <a:rPr lang="en-GB" sz="1200" b="1" kern="1200" dirty="0" smtClean="0">
                <a:solidFill>
                  <a:schemeClr val="tx1"/>
                </a:solidFill>
                <a:effectLst/>
                <a:latin typeface="+mn-lt"/>
                <a:ea typeface="+mn-ea"/>
                <a:cs typeface="+mn-cs"/>
              </a:rPr>
              <a:t> to 5</a:t>
            </a:r>
            <a:r>
              <a:rPr lang="en-GB" sz="1200" b="1" kern="1200" baseline="30000" dirty="0" smtClean="0">
                <a:solidFill>
                  <a:schemeClr val="tx1"/>
                </a:solidFill>
                <a:effectLst/>
                <a:latin typeface="+mn-lt"/>
                <a:ea typeface="+mn-ea"/>
                <a:cs typeface="+mn-cs"/>
              </a:rPr>
              <a:t>th</a:t>
            </a:r>
            <a:r>
              <a:rPr lang="en-GB" sz="1200" b="1" kern="1200" dirty="0" smtClean="0">
                <a:solidFill>
                  <a:schemeClr val="tx1"/>
                </a:solidFill>
                <a:effectLst/>
                <a:latin typeface="+mn-lt"/>
                <a:ea typeface="+mn-ea"/>
                <a:cs typeface="+mn-cs"/>
              </a:rPr>
              <a:t> EQF </a:t>
            </a:r>
            <a:r>
              <a:rPr lang="en-GB" sz="1200" kern="1200" dirty="0" smtClean="0">
                <a:solidFill>
                  <a:schemeClr val="tx1"/>
                </a:solidFill>
                <a:effectLst/>
                <a:latin typeface="+mn-lt"/>
                <a:ea typeface="+mn-ea"/>
                <a:cs typeface="+mn-cs"/>
              </a:rPr>
              <a:t>covering a wide range of occupational profiles, mainly in </a:t>
            </a:r>
            <a:r>
              <a:rPr lang="en-GB" sz="1200" b="1" kern="1200" dirty="0" smtClean="0">
                <a:solidFill>
                  <a:schemeClr val="tx1"/>
                </a:solidFill>
                <a:effectLst/>
                <a:latin typeface="+mn-lt"/>
                <a:ea typeface="+mn-ea"/>
                <a:cs typeface="+mn-cs"/>
              </a:rPr>
              <a:t>metalworking activities</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15.8% of the total number are under graduate programs or equivalent vocational diplomas of the </a:t>
            </a:r>
            <a:r>
              <a:rPr lang="en-GB" sz="1200" b="1" kern="1200" dirty="0" smtClean="0">
                <a:solidFill>
                  <a:schemeClr val="tx1"/>
                </a:solidFill>
                <a:effectLst/>
                <a:latin typeface="+mn-lt"/>
                <a:ea typeface="+mn-ea"/>
                <a:cs typeface="+mn-cs"/>
              </a:rPr>
              <a:t>6</a:t>
            </a:r>
            <a:r>
              <a:rPr lang="en-GB" sz="1200" b="1" kern="1200" baseline="30000" dirty="0" smtClean="0">
                <a:solidFill>
                  <a:schemeClr val="tx1"/>
                </a:solidFill>
                <a:effectLst/>
                <a:latin typeface="+mn-lt"/>
                <a:ea typeface="+mn-ea"/>
                <a:cs typeface="+mn-cs"/>
              </a:rPr>
              <a:t>th</a:t>
            </a:r>
            <a:r>
              <a:rPr lang="en-GB" sz="1200" b="1" kern="1200" dirty="0" smtClean="0">
                <a:solidFill>
                  <a:schemeClr val="tx1"/>
                </a:solidFill>
                <a:effectLst/>
                <a:latin typeface="+mn-lt"/>
                <a:ea typeface="+mn-ea"/>
                <a:cs typeface="+mn-cs"/>
              </a:rPr>
              <a:t> EQF level</a:t>
            </a:r>
            <a:r>
              <a:rPr lang="en-GB" sz="1200" kern="1200" dirty="0" smtClean="0">
                <a:solidFill>
                  <a:schemeClr val="tx1"/>
                </a:solidFill>
                <a:effectLst/>
                <a:latin typeface="+mn-lt"/>
                <a:ea typeface="+mn-ea"/>
                <a:cs typeface="+mn-cs"/>
              </a:rPr>
              <a:t>, mainly addressing </a:t>
            </a:r>
            <a:r>
              <a:rPr lang="en-GB" sz="1200" b="1" kern="1200" dirty="0" smtClean="0">
                <a:solidFill>
                  <a:schemeClr val="tx1"/>
                </a:solidFill>
                <a:effectLst/>
                <a:latin typeface="+mn-lt"/>
                <a:ea typeface="+mn-ea"/>
                <a:cs typeface="+mn-cs"/>
              </a:rPr>
              <a:t>engineers and engineering technician professionals</a:t>
            </a:r>
            <a:r>
              <a:rPr lang="en-GB"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post graduate education offers are accounting for the 18% providing a specialization path for the engineering professionals employed across the shipbuilding value chain.</a:t>
            </a:r>
            <a:endParaRPr lang="es-E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16.7% </a:t>
            </a:r>
            <a:r>
              <a:rPr lang="en-US" sz="1200" kern="1200" dirty="0" smtClean="0">
                <a:solidFill>
                  <a:schemeClr val="tx1"/>
                </a:solidFill>
                <a:effectLst/>
                <a:latin typeface="+mn-lt"/>
                <a:ea typeface="+mn-ea"/>
                <a:cs typeface="+mn-cs"/>
              </a:rPr>
              <a:t>are other types of </a:t>
            </a:r>
            <a:r>
              <a:rPr lang="en-GB" sz="1200" kern="1200" dirty="0" smtClean="0">
                <a:solidFill>
                  <a:schemeClr val="tx1"/>
                </a:solidFill>
                <a:effectLst/>
                <a:latin typeface="+mn-lt"/>
                <a:ea typeface="+mn-ea"/>
                <a:cs typeface="+mn-cs"/>
              </a:rPr>
              <a:t>non academic training courses covering a wide variety of subjects from communication and team working skills to specific technical training. These types of courses don’t correspond to the EQF levels.</a:t>
            </a:r>
            <a:endParaRPr lang="es-E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Finally, the 1.3% of these offers are professional certificates addressing to specific professions who want to acquire a specialization in a particular field. These certificates also, don’t correspond to the EQF levels.</a:t>
            </a:r>
          </a:p>
          <a:p>
            <a:r>
              <a:rPr lang="en-GB" sz="1200" kern="1200" dirty="0" smtClean="0">
                <a:solidFill>
                  <a:schemeClr val="tx1"/>
                </a:solidFill>
                <a:effectLst/>
                <a:latin typeface="+mn-lt"/>
                <a:ea typeface="+mn-ea"/>
                <a:cs typeface="+mn-cs"/>
              </a:rPr>
              <a:t>The primary occupational profiles of the shipbuilding value chain are covered by the 93% of the identified E&amp;T offers while the supporting occupations like industrial engineer, mechatronics engineer, project manager, etc. are covered by the 20%.</a:t>
            </a:r>
            <a:endParaRPr lang="es-E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most well-addressed groups of occupations are </a:t>
            </a:r>
            <a:r>
              <a:rPr lang="en-GB" sz="1200" u="sng" kern="1200" dirty="0" smtClean="0">
                <a:solidFill>
                  <a:schemeClr val="tx1"/>
                </a:solidFill>
                <a:effectLst/>
                <a:latin typeface="+mn-lt"/>
                <a:ea typeface="+mn-ea"/>
                <a:cs typeface="+mn-cs"/>
              </a:rPr>
              <a:t>metalworkers</a:t>
            </a:r>
            <a:r>
              <a:rPr lang="en-GB" sz="1200" kern="1200" dirty="0" smtClean="0">
                <a:solidFill>
                  <a:schemeClr val="tx1"/>
                </a:solidFill>
                <a:effectLst/>
                <a:latin typeface="+mn-lt"/>
                <a:ea typeface="+mn-ea"/>
                <a:cs typeface="+mn-cs"/>
              </a:rPr>
              <a:t> and </a:t>
            </a:r>
            <a:r>
              <a:rPr lang="en-GB" sz="1200" u="sng" kern="1200" dirty="0" smtClean="0">
                <a:solidFill>
                  <a:schemeClr val="tx1"/>
                </a:solidFill>
                <a:effectLst/>
                <a:latin typeface="+mn-lt"/>
                <a:ea typeface="+mn-ea"/>
                <a:cs typeface="+mn-cs"/>
              </a:rPr>
              <a:t>engineers</a:t>
            </a:r>
            <a:r>
              <a:rPr lang="en-GB" sz="1200" kern="1200" dirty="0" smtClean="0">
                <a:solidFill>
                  <a:schemeClr val="tx1"/>
                </a:solidFill>
                <a:effectLst/>
                <a:latin typeface="+mn-lt"/>
                <a:ea typeface="+mn-ea"/>
                <a:cs typeface="+mn-cs"/>
              </a:rPr>
              <a:t> with 30% and 29% coverage respectively followed by the </a:t>
            </a:r>
            <a:r>
              <a:rPr lang="en-GB" sz="1200" u="sng" kern="1200" dirty="0" smtClean="0">
                <a:solidFill>
                  <a:schemeClr val="tx1"/>
                </a:solidFill>
                <a:effectLst/>
                <a:latin typeface="+mn-lt"/>
                <a:ea typeface="+mn-ea"/>
                <a:cs typeface="+mn-cs"/>
              </a:rPr>
              <a:t>engineering technicians</a:t>
            </a:r>
            <a:r>
              <a:rPr lang="en-GB" sz="1200" kern="1200" dirty="0" smtClean="0">
                <a:solidFill>
                  <a:schemeClr val="tx1"/>
                </a:solidFill>
                <a:effectLst/>
                <a:latin typeface="+mn-lt"/>
                <a:ea typeface="+mn-ea"/>
                <a:cs typeface="+mn-cs"/>
              </a:rPr>
              <a:t> with 21%.</a:t>
            </a:r>
            <a:endParaRPr lang="es-E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many European countries the currently available training programs specifically designed and applied to the shipbuilding trades are very few, and in most cases the vocational system doesn’t provide technical workers directly ready to work but only at an initial specialization level.</a:t>
            </a:r>
            <a:endParaRPr lang="es-E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Regarding the occupations related to welding activities, work at heights, work in confined spaces and with lack of light, which characterize the shipbuilding and ship repair industries, are covered only by a fraction of the training offers, mainly those that combine apprenticeship in a company. As a result, people employed in such activities, need to be trained on the job, to acquire these skills and become familiar with the production activities of a shipyard.</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0225A573-F3E7-4554-AA75-7D43AB259DE5}" type="slidenum">
              <a:rPr lang="es-ES" smtClean="0"/>
              <a:t>5</a:t>
            </a:fld>
            <a:endParaRPr lang="es-ES"/>
          </a:p>
        </p:txBody>
      </p:sp>
    </p:spTree>
    <p:extLst>
      <p:ext uri="{BB962C8B-B14F-4D97-AF65-F5344CB8AC3E}">
        <p14:creationId xmlns:p14="http://schemas.microsoft.com/office/powerpoint/2010/main" val="213783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25A573-F3E7-4554-AA75-7D43AB259DE5}" type="slidenum">
              <a:rPr lang="es-ES" smtClean="0"/>
              <a:t>6</a:t>
            </a:fld>
            <a:endParaRPr lang="es-ES"/>
          </a:p>
        </p:txBody>
      </p:sp>
    </p:spTree>
    <p:extLst>
      <p:ext uri="{BB962C8B-B14F-4D97-AF65-F5344CB8AC3E}">
        <p14:creationId xmlns:p14="http://schemas.microsoft.com/office/powerpoint/2010/main" val="420352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225A573-F3E7-4554-AA75-7D43AB259DE5}" type="slidenum">
              <a:rPr lang="es-ES" smtClean="0"/>
              <a:t>7</a:t>
            </a:fld>
            <a:endParaRPr lang="es-ES"/>
          </a:p>
        </p:txBody>
      </p:sp>
    </p:spTree>
    <p:extLst>
      <p:ext uri="{BB962C8B-B14F-4D97-AF65-F5344CB8AC3E}">
        <p14:creationId xmlns:p14="http://schemas.microsoft.com/office/powerpoint/2010/main" val="428159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25A573-F3E7-4554-AA75-7D43AB259DE5}" type="slidenum">
              <a:rPr lang="es-ES" smtClean="0"/>
              <a:t>8</a:t>
            </a:fld>
            <a:endParaRPr lang="es-ES"/>
          </a:p>
        </p:txBody>
      </p:sp>
    </p:spTree>
    <p:extLst>
      <p:ext uri="{BB962C8B-B14F-4D97-AF65-F5344CB8AC3E}">
        <p14:creationId xmlns:p14="http://schemas.microsoft.com/office/powerpoint/2010/main" val="89416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ORE value chain approach</a:t>
            </a:r>
            <a:r>
              <a:rPr lang="en-GB" baseline="0" dirty="0" smtClean="0"/>
              <a:t> – applicable / covering all different sub-sectors</a:t>
            </a:r>
            <a:endParaRPr lang="el-GR" dirty="0"/>
          </a:p>
        </p:txBody>
      </p:sp>
      <p:sp>
        <p:nvSpPr>
          <p:cNvPr id="4" name="Slide Number Placeholder 3"/>
          <p:cNvSpPr>
            <a:spLocks noGrp="1"/>
          </p:cNvSpPr>
          <p:nvPr>
            <p:ph type="sldNum" sz="quarter" idx="10"/>
          </p:nvPr>
        </p:nvSpPr>
        <p:spPr/>
        <p:txBody>
          <a:bodyPr/>
          <a:lstStyle/>
          <a:p>
            <a:fld id="{0225A573-F3E7-4554-AA75-7D43AB259DE5}" type="slidenum">
              <a:rPr lang="es-ES" smtClean="0"/>
              <a:t>9</a:t>
            </a:fld>
            <a:endParaRPr lang="es-ES"/>
          </a:p>
        </p:txBody>
      </p:sp>
    </p:spTree>
    <p:extLst>
      <p:ext uri="{BB962C8B-B14F-4D97-AF65-F5344CB8AC3E}">
        <p14:creationId xmlns:p14="http://schemas.microsoft.com/office/powerpoint/2010/main" val="455481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CustomShape 1"/>
          <p:cNvSpPr/>
          <p:nvPr userDrawn="1"/>
        </p:nvSpPr>
        <p:spPr>
          <a:xfrm>
            <a:off x="0" y="0"/>
            <a:ext cx="12191760" cy="210600"/>
          </a:xfrm>
          <a:prstGeom prst="rect">
            <a:avLst/>
          </a:prstGeom>
          <a:solidFill>
            <a:srgbClr val="EE2E5F"/>
          </a:solidFill>
          <a:ln>
            <a:noFill/>
          </a:ln>
        </p:spPr>
        <p:style>
          <a:lnRef idx="2">
            <a:schemeClr val="accent1">
              <a:shade val="50000"/>
            </a:schemeClr>
          </a:lnRef>
          <a:fillRef idx="1">
            <a:schemeClr val="accent1"/>
          </a:fillRef>
          <a:effectRef idx="0">
            <a:schemeClr val="accent1"/>
          </a:effectRef>
          <a:fontRef idx="minor"/>
        </p:style>
      </p:sp>
      <p:sp>
        <p:nvSpPr>
          <p:cNvPr id="3" name="CustomShape 2"/>
          <p:cNvSpPr/>
          <p:nvPr userDrawn="1"/>
        </p:nvSpPr>
        <p:spPr>
          <a:xfrm>
            <a:off x="0" y="6192360"/>
            <a:ext cx="12191760" cy="67536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p:style>
      </p:sp>
      <p:pic>
        <p:nvPicPr>
          <p:cNvPr id="4" name="Picture 10"/>
          <p:cNvPicPr/>
          <p:nvPr userDrawn="1"/>
        </p:nvPicPr>
        <p:blipFill>
          <a:blip r:embed="rId2"/>
          <a:stretch/>
        </p:blipFill>
        <p:spPr>
          <a:xfrm>
            <a:off x="469440" y="6305040"/>
            <a:ext cx="618120" cy="411840"/>
          </a:xfrm>
          <a:prstGeom prst="rect">
            <a:avLst/>
          </a:prstGeom>
          <a:ln>
            <a:noFill/>
          </a:ln>
        </p:spPr>
      </p:pic>
      <p:sp>
        <p:nvSpPr>
          <p:cNvPr id="5" name="CustomShape 5"/>
          <p:cNvSpPr/>
          <p:nvPr userDrawn="1"/>
        </p:nvSpPr>
        <p:spPr>
          <a:xfrm>
            <a:off x="6945480" y="6313320"/>
            <a:ext cx="497988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900" b="1" strike="noStrike" spc="-1">
                <a:solidFill>
                  <a:srgbClr val="FFFFFF"/>
                </a:solidFill>
                <a:uFill>
                  <a:solidFill>
                    <a:srgbClr val="FFFFFF"/>
                  </a:solidFill>
                </a:uFill>
                <a:latin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s-ES" sz="900" b="0" strike="noStrike" spc="-1">
              <a:solidFill>
                <a:srgbClr val="000000"/>
              </a:solidFill>
              <a:uFill>
                <a:solidFill>
                  <a:srgbClr val="FFFFFF"/>
                </a:solidFill>
              </a:uFill>
              <a:latin typeface="Arial"/>
            </a:endParaRPr>
          </a:p>
          <a:p>
            <a:pPr algn="ctr">
              <a:lnSpc>
                <a:spcPct val="90000"/>
              </a:lnSpc>
              <a:spcBef>
                <a:spcPts val="1001"/>
              </a:spcBef>
            </a:pPr>
            <a:r>
              <a:rPr lang="es-ES" sz="3200" b="0" strike="noStrike" spc="-1">
                <a:solidFill>
                  <a:srgbClr val="808080"/>
                </a:solidFill>
                <a:uFill>
                  <a:solidFill>
                    <a:srgbClr val="FFFFFF"/>
                  </a:solidFill>
                </a:uFill>
                <a:latin typeface="Calibri"/>
              </a:rPr>
              <a:t> </a:t>
            </a:r>
            <a:endParaRPr lang="es-ES" sz="3200" b="0" strike="noStrike" spc="-1">
              <a:solidFill>
                <a:srgbClr val="000000"/>
              </a:solidFill>
              <a:uFill>
                <a:solidFill>
                  <a:srgbClr val="FFFFFF"/>
                </a:solidFill>
              </a:uFill>
              <a:latin typeface="Arial"/>
            </a:endParaRPr>
          </a:p>
        </p:txBody>
      </p:sp>
      <p:sp>
        <p:nvSpPr>
          <p:cNvPr id="6" name="CustomShape 6"/>
          <p:cNvSpPr/>
          <p:nvPr userDrawn="1"/>
        </p:nvSpPr>
        <p:spPr>
          <a:xfrm>
            <a:off x="1077120" y="6275880"/>
            <a:ext cx="497988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900" b="1" strike="noStrike" spc="-1">
                <a:solidFill>
                  <a:srgbClr val="FFFFFF"/>
                </a:solidFill>
                <a:uFill>
                  <a:solidFill>
                    <a:srgbClr val="FFFFFF"/>
                  </a:solidFill>
                </a:uFill>
                <a:latin typeface="Calibri"/>
              </a:rPr>
              <a:t>Co-funded by the </a:t>
            </a:r>
            <a:endParaRPr lang="es-ES" sz="900" b="0" strike="noStrike" spc="-1">
              <a:solidFill>
                <a:srgbClr val="000000"/>
              </a:solidFill>
              <a:uFill>
                <a:solidFill>
                  <a:srgbClr val="FFFFFF"/>
                </a:solidFill>
              </a:uFill>
              <a:latin typeface="Arial"/>
            </a:endParaRPr>
          </a:p>
          <a:p>
            <a:pPr>
              <a:lnSpc>
                <a:spcPct val="100000"/>
              </a:lnSpc>
            </a:pPr>
            <a:r>
              <a:rPr lang="es-ES" sz="900" b="1" strike="noStrike" spc="-1">
                <a:solidFill>
                  <a:srgbClr val="FFFFFF"/>
                </a:solidFill>
                <a:uFill>
                  <a:solidFill>
                    <a:srgbClr val="FFFFFF"/>
                  </a:solidFill>
                </a:uFill>
                <a:latin typeface="Calibri"/>
              </a:rPr>
              <a:t>Erasmus+ Programme</a:t>
            </a:r>
            <a:endParaRPr lang="es-ES" sz="900" b="0" strike="noStrike" spc="-1">
              <a:solidFill>
                <a:srgbClr val="000000"/>
              </a:solidFill>
              <a:uFill>
                <a:solidFill>
                  <a:srgbClr val="FFFFFF"/>
                </a:solidFill>
              </a:uFill>
              <a:latin typeface="Arial"/>
            </a:endParaRPr>
          </a:p>
          <a:p>
            <a:pPr>
              <a:lnSpc>
                <a:spcPct val="100000"/>
              </a:lnSpc>
            </a:pPr>
            <a:r>
              <a:rPr lang="es-ES" sz="900" b="1" strike="noStrike" spc="-1">
                <a:solidFill>
                  <a:srgbClr val="FFFFFF"/>
                </a:solidFill>
                <a:uFill>
                  <a:solidFill>
                    <a:srgbClr val="FFFFFF"/>
                  </a:solidFill>
                </a:uFill>
                <a:latin typeface="Calibri"/>
              </a:rPr>
              <a:t>of the European Union</a:t>
            </a:r>
            <a:endParaRPr lang="es-ES" sz="900" b="0" strike="noStrike" spc="-1">
              <a:solidFill>
                <a:srgbClr val="000000"/>
              </a:solidFill>
              <a:uFill>
                <a:solidFill>
                  <a:srgbClr val="FFFFFF"/>
                </a:solidFill>
              </a:uFill>
              <a:latin typeface="Arial"/>
            </a:endParaRPr>
          </a:p>
          <a:p>
            <a:pPr>
              <a:lnSpc>
                <a:spcPct val="100000"/>
              </a:lnSpc>
              <a:spcBef>
                <a:spcPts val="1001"/>
              </a:spcBef>
            </a:pPr>
            <a:r>
              <a:rPr lang="es-ES" sz="3200" b="0" strike="noStrike" spc="-1">
                <a:solidFill>
                  <a:srgbClr val="808080"/>
                </a:solidFill>
                <a:uFill>
                  <a:solidFill>
                    <a:srgbClr val="FFFFFF"/>
                  </a:solidFill>
                </a:uFill>
                <a:latin typeface="Calibri"/>
              </a:rPr>
              <a:t> </a:t>
            </a:r>
            <a:endParaRPr lang="es-ES" sz="3200" b="0" strike="noStrike" spc="-1">
              <a:solidFill>
                <a:srgbClr val="000000"/>
              </a:solidFill>
              <a:uFill>
                <a:solidFill>
                  <a:srgbClr val="FFFFFF"/>
                </a:solidFill>
              </a:uFill>
              <a:latin typeface="Arial"/>
            </a:endParaRPr>
          </a:p>
        </p:txBody>
      </p:sp>
      <p:pic>
        <p:nvPicPr>
          <p:cNvPr id="7" name="Picture 19"/>
          <p:cNvPicPr/>
          <p:nvPr userDrawn="1"/>
        </p:nvPicPr>
        <p:blipFill>
          <a:blip r:embed="rId3"/>
          <a:stretch/>
        </p:blipFill>
        <p:spPr>
          <a:xfrm>
            <a:off x="8801280" y="457200"/>
            <a:ext cx="3033720" cy="883440"/>
          </a:xfrm>
          <a:prstGeom prst="rect">
            <a:avLst/>
          </a:prstGeom>
          <a:ln>
            <a:noFill/>
          </a:ln>
        </p:spPr>
      </p:pic>
      <p:sp>
        <p:nvSpPr>
          <p:cNvPr id="8" name="CustomShape 4"/>
          <p:cNvSpPr/>
          <p:nvPr userDrawn="1"/>
        </p:nvSpPr>
        <p:spPr>
          <a:xfrm>
            <a:off x="124517" y="350640"/>
            <a:ext cx="8842062"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endParaRPr lang="es-ES" sz="4400" b="0" strike="noStrike" spc="-1" dirty="0">
              <a:solidFill>
                <a:srgbClr val="000000"/>
              </a:solidFill>
              <a:uFill>
                <a:solidFill>
                  <a:srgbClr val="FFFFFF"/>
                </a:solidFill>
              </a:uFill>
              <a:latin typeface="Arial"/>
            </a:endParaRPr>
          </a:p>
        </p:txBody>
      </p:sp>
      <p:sp>
        <p:nvSpPr>
          <p:cNvPr id="9" name="Rectángulo 8"/>
          <p:cNvSpPr/>
          <p:nvPr userDrawn="1"/>
        </p:nvSpPr>
        <p:spPr>
          <a:xfrm>
            <a:off x="0" y="5033950"/>
            <a:ext cx="12133439" cy="400110"/>
          </a:xfrm>
          <a:prstGeom prst="rect">
            <a:avLst/>
          </a:prstGeom>
        </p:spPr>
        <p:txBody>
          <a:bodyPr wrap="square">
            <a:spAutoFit/>
          </a:bodyPr>
          <a:lstStyle/>
          <a:p>
            <a:pPr algn="ctr"/>
            <a:endParaRPr lang="en-US" sz="2000" spc="-1" dirty="0">
              <a:solidFill>
                <a:srgbClr val="1B75BC"/>
              </a:solidFill>
              <a:uFill>
                <a:solidFill>
                  <a:srgbClr val="FFFFFF"/>
                </a:solidFill>
              </a:uFill>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38"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40"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lstStyle/>
          <a:p>
            <a:pPr algn="ctr">
              <a:lnSpc>
                <a:spcPct val="100000"/>
              </a:lnSpc>
            </a:pPr>
            <a:r>
              <a:rPr lang="en-US" sz="6000" b="0" strike="noStrike" spc="-1">
                <a:solidFill>
                  <a:srgbClr val="000000"/>
                </a:solidFill>
                <a:uFill>
                  <a:solidFill>
                    <a:srgbClr val="FFFFFF"/>
                  </a:solidFill>
                </a:uFill>
                <a:latin typeface="Calibri Light"/>
              </a:rPr>
              <a:t>Click to edit Master title style</a:t>
            </a:r>
            <a:endParaRPr lang="en-US" sz="6000" b="0" strike="noStrike" spc="-1">
              <a:solidFill>
                <a:srgbClr val="000000"/>
              </a:solidFill>
              <a:uFill>
                <a:solidFill>
                  <a:srgbClr val="FFFFFF"/>
                </a:solidFill>
              </a:u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lstStyle/>
          <a:p>
            <a:pPr>
              <a:lnSpc>
                <a:spcPct val="100000"/>
              </a:lnSpc>
            </a:pPr>
            <a:fld id="{08914AB6-2F75-40B2-AF66-24976C758D03}" type="datetime">
              <a:rPr lang="es-ES" sz="1200" b="0" strike="noStrike" spc="-1">
                <a:solidFill>
                  <a:srgbClr val="8B8B8B"/>
                </a:solidFill>
                <a:uFill>
                  <a:solidFill>
                    <a:srgbClr val="FFFFFF"/>
                  </a:solidFill>
                </a:uFill>
                <a:latin typeface="Calibri"/>
              </a:rPr>
              <a:t>07/04/2019</a:t>
            </a:fld>
            <a:endParaRPr lang="es-ES" sz="1200" b="0" strike="noStrike" spc="-1">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lstStyle/>
          <a:p>
            <a:endParaRPr lang="es-ES" sz="2400" b="0" strike="noStrike" spc="-1">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lstStyle/>
          <a:p>
            <a:pPr algn="r">
              <a:lnSpc>
                <a:spcPct val="100000"/>
              </a:lnSpc>
            </a:pPr>
            <a:fld id="{DAD428F1-6D33-4EEF-9A8B-4327CCAA2416}" type="slidenum">
              <a:rPr lang="es-ES" sz="1200" b="0" strike="noStrike" spc="-1">
                <a:solidFill>
                  <a:srgbClr val="8B8B8B"/>
                </a:solidFill>
                <a:uFill>
                  <a:solidFill>
                    <a:srgbClr val="FFFFFF"/>
                  </a:solidFill>
                </a:uFill>
                <a:latin typeface="Calibri"/>
              </a:rPr>
              <a:t>‹Nº›</a:t>
            </a:fld>
            <a:endParaRPr lang="es-ES" sz="1200" b="0" strike="noStrike" spc="-1">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uFill>
                  <a:solidFill>
                    <a:srgbClr val="FFFFFF"/>
                  </a:solidFill>
                </a:uFill>
                <a:latin typeface="Calibri"/>
              </a:rPr>
              <a:t>Pulse para editar el formato de esquema del texto</a:t>
            </a:r>
          </a:p>
          <a:p>
            <a:pPr marL="864000" lvl="1" indent="-324000">
              <a:spcBef>
                <a:spcPts val="1134"/>
              </a:spcBef>
              <a:buClr>
                <a:srgbClr val="000000"/>
              </a:buClr>
              <a:buSzPct val="75000"/>
              <a:buFont typeface="Symbol" charset="2"/>
              <a:buChar char=""/>
            </a:pPr>
            <a:r>
              <a:rPr lang="en-US" sz="2000" b="0" strike="noStrike" spc="-1">
                <a:solidFill>
                  <a:srgbClr val="000000"/>
                </a:solidFill>
                <a:uFill>
                  <a:solidFill>
                    <a:srgbClr val="FFFFFF"/>
                  </a:solidFill>
                </a:uFill>
                <a:latin typeface="Calibri"/>
              </a:rPr>
              <a:t>Segundo nivel del esquema</a:t>
            </a:r>
          </a:p>
          <a:p>
            <a:pPr marL="1296000" lvl="2" indent="-288000">
              <a:spcBef>
                <a:spcPts val="850"/>
              </a:spcBef>
              <a:buClr>
                <a:srgbClr val="000000"/>
              </a:buClr>
              <a:buSzPct val="45000"/>
              <a:buFont typeface="Wingdings" charset="2"/>
              <a:buChar char=""/>
            </a:pPr>
            <a:r>
              <a:rPr lang="en-US" sz="1800" b="0" strike="noStrike" spc="-1">
                <a:solidFill>
                  <a:srgbClr val="000000"/>
                </a:solidFill>
                <a:uFill>
                  <a:solidFill>
                    <a:srgbClr val="FFFFFF"/>
                  </a:solidFill>
                </a:uFill>
                <a:latin typeface="Calibri"/>
              </a:rPr>
              <a:t>Tercer nivel del esquema</a:t>
            </a:r>
          </a:p>
          <a:p>
            <a:pPr marL="1728000" lvl="3" indent="-216000">
              <a:spcBef>
                <a:spcPts val="567"/>
              </a:spcBef>
              <a:buClr>
                <a:srgbClr val="000000"/>
              </a:buClr>
              <a:buSzPct val="75000"/>
              <a:buFont typeface="Symbol" charset="2"/>
              <a:buChar char=""/>
            </a:pPr>
            <a:r>
              <a:rPr lang="en-US" sz="1800" b="0" strike="noStrike" spc="-1">
                <a:solidFill>
                  <a:srgbClr val="000000"/>
                </a:solidFill>
                <a:uFill>
                  <a:solidFill>
                    <a:srgbClr val="FFFFFF"/>
                  </a:solidFill>
                </a:uFill>
                <a:latin typeface="Calibri"/>
              </a:rPr>
              <a:t>Cuarto nivel del esquema</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Calibri"/>
              </a:rPr>
              <a:t>Quinto nivel del esquema</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Calibri"/>
              </a:rPr>
              <a:t>Sexto nivel del esquema</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mailto:mates@cetmar.org" TargetMode="External"/><Relationship Id="rId3" Type="http://schemas.openxmlformats.org/officeDocument/2006/relationships/image" Target="../media/image16.emf"/><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17.png"/><Relationship Id="rId9" Type="http://schemas.openxmlformats.org/officeDocument/2006/relationships/hyperlink" Target="mailto:sdouk@certh.g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2"/>
          <p:cNvSpPr/>
          <p:nvPr/>
        </p:nvSpPr>
        <p:spPr>
          <a:xfrm>
            <a:off x="370041" y="4779047"/>
            <a:ext cx="8064360" cy="10498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2800" b="1" spc="-1" dirty="0" smtClean="0">
                <a:solidFill>
                  <a:srgbClr val="808080"/>
                </a:solidFill>
                <a:uFill>
                  <a:solidFill>
                    <a:srgbClr val="FFFFFF"/>
                  </a:solidFill>
                </a:uFill>
                <a:latin typeface="Calibri"/>
              </a:rPr>
              <a:t>Lucía Fraga Lago, CETMAR</a:t>
            </a:r>
          </a:p>
          <a:p>
            <a:pPr>
              <a:lnSpc>
                <a:spcPct val="100000"/>
              </a:lnSpc>
              <a:spcBef>
                <a:spcPts val="1001"/>
              </a:spcBef>
            </a:pPr>
            <a:r>
              <a:rPr lang="es-ES" sz="2800" b="1" strike="noStrike" spc="-1" dirty="0" smtClean="0">
                <a:solidFill>
                  <a:srgbClr val="808080"/>
                </a:solidFill>
                <a:uFill>
                  <a:solidFill>
                    <a:srgbClr val="FFFFFF"/>
                  </a:solidFill>
                </a:uFill>
                <a:latin typeface="Calibri"/>
              </a:rPr>
              <a:t>Lefteris </a:t>
            </a:r>
            <a:r>
              <a:rPr lang="es-ES" sz="2800" b="1" strike="noStrike" spc="-1" dirty="0" smtClean="0">
                <a:solidFill>
                  <a:srgbClr val="808080"/>
                </a:solidFill>
                <a:uFill>
                  <a:solidFill>
                    <a:srgbClr val="FFFFFF"/>
                  </a:solidFill>
                </a:uFill>
                <a:latin typeface="Calibri"/>
              </a:rPr>
              <a:t>Sdoukopoulos</a:t>
            </a:r>
            <a:r>
              <a:rPr lang="es-ES" sz="2800" b="1" strike="noStrike" spc="-1" dirty="0" smtClean="0">
                <a:solidFill>
                  <a:srgbClr val="808080"/>
                </a:solidFill>
                <a:uFill>
                  <a:solidFill>
                    <a:srgbClr val="FFFFFF"/>
                  </a:solidFill>
                </a:uFill>
                <a:latin typeface="Calibri"/>
              </a:rPr>
              <a:t>, CERTH-HIT</a:t>
            </a:r>
            <a:endParaRPr lang="es-ES" sz="2800" b="0" strike="noStrike" spc="-1" dirty="0">
              <a:solidFill>
                <a:srgbClr val="000000"/>
              </a:solidFill>
              <a:uFill>
                <a:solidFill>
                  <a:srgbClr val="FFFFFF"/>
                </a:solidFill>
              </a:uFill>
              <a:latin typeface="Arial"/>
            </a:endParaRPr>
          </a:p>
        </p:txBody>
      </p:sp>
      <p:sp>
        <p:nvSpPr>
          <p:cNvPr id="43" name="CustomShape 3"/>
          <p:cNvSpPr/>
          <p:nvPr/>
        </p:nvSpPr>
        <p:spPr>
          <a:xfrm>
            <a:off x="370041" y="2788517"/>
            <a:ext cx="6107148" cy="28930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3200" b="1" strike="noStrike" spc="-1" dirty="0">
                <a:solidFill>
                  <a:srgbClr val="1B75BC"/>
                </a:solidFill>
                <a:uFill>
                  <a:solidFill>
                    <a:srgbClr val="FFFFFF"/>
                  </a:solidFill>
                </a:uFill>
                <a:latin typeface="Calibri"/>
              </a:rPr>
              <a:t>Maritime Alliance for fostering the European Blue economy through a Marine Technology Skilling Strategy</a:t>
            </a:r>
            <a:endParaRPr lang="es-ES" sz="3200" spc="-1" dirty="0">
              <a:solidFill>
                <a:srgbClr val="000000"/>
              </a:solidFill>
              <a:uFill>
                <a:solidFill>
                  <a:srgbClr val="FFFFFF"/>
                </a:solidFill>
              </a:uFill>
            </a:endParaRPr>
          </a:p>
        </p:txBody>
      </p:sp>
      <p:sp>
        <p:nvSpPr>
          <p:cNvPr id="44" name="CustomShape 4"/>
          <p:cNvSpPr/>
          <p:nvPr/>
        </p:nvSpPr>
        <p:spPr>
          <a:xfrm>
            <a:off x="0" y="0"/>
            <a:ext cx="12191760" cy="210600"/>
          </a:xfrm>
          <a:prstGeom prst="rect">
            <a:avLst/>
          </a:prstGeom>
          <a:solidFill>
            <a:srgbClr val="EE2E5F"/>
          </a:solidFill>
          <a:ln>
            <a:noFill/>
          </a:ln>
        </p:spPr>
        <p:style>
          <a:lnRef idx="2">
            <a:schemeClr val="accent1">
              <a:shade val="50000"/>
            </a:schemeClr>
          </a:lnRef>
          <a:fillRef idx="1">
            <a:schemeClr val="accent1"/>
          </a:fillRef>
          <a:effectRef idx="0">
            <a:schemeClr val="accent1"/>
          </a:effectRef>
          <a:fontRef idx="minor"/>
        </p:style>
      </p:sp>
      <p:pic>
        <p:nvPicPr>
          <p:cNvPr id="46" name="Picture 13"/>
          <p:cNvPicPr/>
          <p:nvPr/>
        </p:nvPicPr>
        <p:blipFill>
          <a:blip r:embed="rId3" cstate="screen">
            <a:extLst>
              <a:ext uri="{28A0092B-C50C-407E-A947-70E740481C1C}">
                <a14:useLocalDpi xmlns:a14="http://schemas.microsoft.com/office/drawing/2010/main"/>
              </a:ext>
            </a:extLst>
          </a:blip>
          <a:stretch/>
        </p:blipFill>
        <p:spPr>
          <a:xfrm>
            <a:off x="469440" y="1185797"/>
            <a:ext cx="4790160" cy="1395000"/>
          </a:xfrm>
          <a:prstGeom prst="rect">
            <a:avLst/>
          </a:prstGeom>
          <a:ln>
            <a:noFill/>
          </a:ln>
        </p:spPr>
      </p:pic>
      <p:sp>
        <p:nvSpPr>
          <p:cNvPr id="47" name="CustomShape 5"/>
          <p:cNvSpPr/>
          <p:nvPr/>
        </p:nvSpPr>
        <p:spPr>
          <a:xfrm>
            <a:off x="0" y="6182280"/>
            <a:ext cx="12191760" cy="67536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p:style>
      </p:sp>
      <p:pic>
        <p:nvPicPr>
          <p:cNvPr id="49" name="Picture 20"/>
          <p:cNvPicPr/>
          <p:nvPr/>
        </p:nvPicPr>
        <p:blipFill>
          <a:blip r:embed="rId4" cstate="screen">
            <a:extLst>
              <a:ext uri="{28A0092B-C50C-407E-A947-70E740481C1C}">
                <a14:useLocalDpi xmlns:a14="http://schemas.microsoft.com/office/drawing/2010/main"/>
              </a:ext>
            </a:extLst>
          </a:blip>
          <a:stretch/>
        </p:blipFill>
        <p:spPr>
          <a:xfrm>
            <a:off x="469440" y="6305040"/>
            <a:ext cx="618120" cy="411840"/>
          </a:xfrm>
          <a:prstGeom prst="rect">
            <a:avLst/>
          </a:prstGeom>
          <a:ln>
            <a:noFill/>
          </a:ln>
        </p:spPr>
      </p:pic>
      <p:sp>
        <p:nvSpPr>
          <p:cNvPr id="51" name="CustomShape 7"/>
          <p:cNvSpPr/>
          <p:nvPr/>
        </p:nvSpPr>
        <p:spPr>
          <a:xfrm>
            <a:off x="1077120" y="6275880"/>
            <a:ext cx="497988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900" b="1" strike="noStrike" spc="-1">
                <a:solidFill>
                  <a:srgbClr val="FFFFFF"/>
                </a:solidFill>
                <a:uFill>
                  <a:solidFill>
                    <a:srgbClr val="FFFFFF"/>
                  </a:solidFill>
                </a:uFill>
                <a:latin typeface="Calibri"/>
              </a:rPr>
              <a:t>Co-funded by the </a:t>
            </a:r>
            <a:endParaRPr lang="es-ES" sz="900" b="0" strike="noStrike" spc="-1">
              <a:solidFill>
                <a:srgbClr val="000000"/>
              </a:solidFill>
              <a:uFill>
                <a:solidFill>
                  <a:srgbClr val="FFFFFF"/>
                </a:solidFill>
              </a:uFill>
              <a:latin typeface="Arial"/>
            </a:endParaRPr>
          </a:p>
          <a:p>
            <a:pPr>
              <a:lnSpc>
                <a:spcPct val="100000"/>
              </a:lnSpc>
            </a:pPr>
            <a:r>
              <a:rPr lang="es-ES" sz="900" b="1" strike="noStrike" spc="-1">
                <a:solidFill>
                  <a:srgbClr val="FFFFFF"/>
                </a:solidFill>
                <a:uFill>
                  <a:solidFill>
                    <a:srgbClr val="FFFFFF"/>
                  </a:solidFill>
                </a:uFill>
                <a:latin typeface="Calibri"/>
              </a:rPr>
              <a:t>Erasmus+ Programme</a:t>
            </a:r>
            <a:endParaRPr lang="es-ES" sz="900" b="0" strike="noStrike" spc="-1">
              <a:solidFill>
                <a:srgbClr val="000000"/>
              </a:solidFill>
              <a:uFill>
                <a:solidFill>
                  <a:srgbClr val="FFFFFF"/>
                </a:solidFill>
              </a:uFill>
              <a:latin typeface="Arial"/>
            </a:endParaRPr>
          </a:p>
          <a:p>
            <a:pPr>
              <a:lnSpc>
                <a:spcPct val="100000"/>
              </a:lnSpc>
            </a:pPr>
            <a:r>
              <a:rPr lang="es-ES" sz="900" b="1" strike="noStrike" spc="-1">
                <a:solidFill>
                  <a:srgbClr val="FFFFFF"/>
                </a:solidFill>
                <a:uFill>
                  <a:solidFill>
                    <a:srgbClr val="FFFFFF"/>
                  </a:solidFill>
                </a:uFill>
                <a:latin typeface="Calibri"/>
              </a:rPr>
              <a:t>of the European Union</a:t>
            </a:r>
            <a:endParaRPr lang="es-ES" sz="900" b="0" strike="noStrike" spc="-1">
              <a:solidFill>
                <a:srgbClr val="000000"/>
              </a:solidFill>
              <a:uFill>
                <a:solidFill>
                  <a:srgbClr val="FFFFFF"/>
                </a:solidFill>
              </a:uFill>
              <a:latin typeface="Arial"/>
            </a:endParaRPr>
          </a:p>
          <a:p>
            <a:pPr>
              <a:lnSpc>
                <a:spcPct val="100000"/>
              </a:lnSpc>
              <a:spcBef>
                <a:spcPts val="1001"/>
              </a:spcBef>
            </a:pPr>
            <a:r>
              <a:rPr lang="es-ES" sz="3200" b="0" strike="noStrike" spc="-1">
                <a:solidFill>
                  <a:srgbClr val="808080"/>
                </a:solidFill>
                <a:uFill>
                  <a:solidFill>
                    <a:srgbClr val="FFFFFF"/>
                  </a:solidFill>
                </a:uFill>
                <a:latin typeface="Calibri"/>
              </a:rPr>
              <a:t> </a:t>
            </a:r>
            <a:endParaRPr lang="es-ES" sz="3200" b="0" strike="noStrike" spc="-1">
              <a:solidFill>
                <a:srgbClr val="000000"/>
              </a:solidFill>
              <a:uFill>
                <a:solidFill>
                  <a:srgbClr val="FFFFFF"/>
                </a:solidFill>
              </a:uFill>
              <a:latin typeface="Arial"/>
            </a:endParaRPr>
          </a:p>
        </p:txBody>
      </p:sp>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7354" y="806946"/>
            <a:ext cx="5210105" cy="5228004"/>
          </a:xfrm>
          <a:prstGeom prst="rect">
            <a:avLst/>
          </a:prstGeom>
        </p:spPr>
      </p:pic>
      <p:sp>
        <p:nvSpPr>
          <p:cNvPr id="31" name="CustomShape 5"/>
          <p:cNvSpPr/>
          <p:nvPr/>
        </p:nvSpPr>
        <p:spPr>
          <a:xfrm>
            <a:off x="6945480" y="6313320"/>
            <a:ext cx="497988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900" b="1" strike="noStrike" spc="-1" dirty="0" err="1">
                <a:solidFill>
                  <a:srgbClr val="FFFFFF"/>
                </a:solidFill>
                <a:uFill>
                  <a:solidFill>
                    <a:srgbClr val="FFFFFF"/>
                  </a:solidFill>
                </a:uFill>
                <a:latin typeface="Calibri"/>
              </a:rPr>
              <a:t>The</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European</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Commission</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support</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for</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the</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production</a:t>
            </a:r>
            <a:r>
              <a:rPr lang="es-ES" sz="900" b="1" strike="noStrike" spc="-1" dirty="0">
                <a:solidFill>
                  <a:srgbClr val="FFFFFF"/>
                </a:solidFill>
                <a:uFill>
                  <a:solidFill>
                    <a:srgbClr val="FFFFFF"/>
                  </a:solidFill>
                </a:uFill>
                <a:latin typeface="Calibri"/>
              </a:rPr>
              <a:t> of </a:t>
            </a:r>
            <a:r>
              <a:rPr lang="es-ES" sz="900" b="1" strike="noStrike" spc="-1" dirty="0" err="1">
                <a:solidFill>
                  <a:srgbClr val="FFFFFF"/>
                </a:solidFill>
                <a:uFill>
                  <a:solidFill>
                    <a:srgbClr val="FFFFFF"/>
                  </a:solidFill>
                </a:uFill>
                <a:latin typeface="Calibri"/>
              </a:rPr>
              <a:t>this</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publication</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does</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not</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constitute</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an</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endorsement</a:t>
            </a:r>
            <a:r>
              <a:rPr lang="es-ES" sz="900" b="1" strike="noStrike" spc="-1" dirty="0">
                <a:solidFill>
                  <a:srgbClr val="FFFFFF"/>
                </a:solidFill>
                <a:uFill>
                  <a:solidFill>
                    <a:srgbClr val="FFFFFF"/>
                  </a:solidFill>
                </a:uFill>
                <a:latin typeface="Calibri"/>
              </a:rPr>
              <a:t> of </a:t>
            </a:r>
            <a:r>
              <a:rPr lang="es-ES" sz="900" b="1" strike="noStrike" spc="-1" dirty="0" err="1">
                <a:solidFill>
                  <a:srgbClr val="FFFFFF"/>
                </a:solidFill>
                <a:uFill>
                  <a:solidFill>
                    <a:srgbClr val="FFFFFF"/>
                  </a:solidFill>
                </a:uFill>
                <a:latin typeface="Calibri"/>
              </a:rPr>
              <a:t>the</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contents</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which</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reflects</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the</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views</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only</a:t>
            </a:r>
            <a:r>
              <a:rPr lang="es-ES" sz="900" b="1" strike="noStrike" spc="-1" dirty="0">
                <a:solidFill>
                  <a:srgbClr val="FFFFFF"/>
                </a:solidFill>
                <a:uFill>
                  <a:solidFill>
                    <a:srgbClr val="FFFFFF"/>
                  </a:solidFill>
                </a:uFill>
                <a:latin typeface="Calibri"/>
              </a:rPr>
              <a:t> of </a:t>
            </a:r>
            <a:r>
              <a:rPr lang="es-ES" sz="900" b="1" strike="noStrike" spc="-1" dirty="0" err="1">
                <a:solidFill>
                  <a:srgbClr val="FFFFFF"/>
                </a:solidFill>
                <a:uFill>
                  <a:solidFill>
                    <a:srgbClr val="FFFFFF"/>
                  </a:solidFill>
                </a:uFill>
                <a:latin typeface="Calibri"/>
              </a:rPr>
              <a:t>the</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authors</a:t>
            </a:r>
            <a:r>
              <a:rPr lang="es-ES" sz="900" b="1" strike="noStrike" spc="-1" dirty="0">
                <a:solidFill>
                  <a:srgbClr val="FFFFFF"/>
                </a:solidFill>
                <a:uFill>
                  <a:solidFill>
                    <a:srgbClr val="FFFFFF"/>
                  </a:solidFill>
                </a:uFill>
                <a:latin typeface="Calibri"/>
              </a:rPr>
              <a:t>, and </a:t>
            </a:r>
            <a:r>
              <a:rPr lang="es-ES" sz="900" b="1" strike="noStrike" spc="-1" dirty="0" err="1">
                <a:solidFill>
                  <a:srgbClr val="FFFFFF"/>
                </a:solidFill>
                <a:uFill>
                  <a:solidFill>
                    <a:srgbClr val="FFFFFF"/>
                  </a:solidFill>
                </a:uFill>
                <a:latin typeface="Calibri"/>
              </a:rPr>
              <a:t>the</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Commission</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cannot</a:t>
            </a:r>
            <a:r>
              <a:rPr lang="es-ES" sz="900" b="1" strike="noStrike" spc="-1" dirty="0">
                <a:solidFill>
                  <a:srgbClr val="FFFFFF"/>
                </a:solidFill>
                <a:uFill>
                  <a:solidFill>
                    <a:srgbClr val="FFFFFF"/>
                  </a:solidFill>
                </a:uFill>
                <a:latin typeface="Calibri"/>
              </a:rPr>
              <a:t> be </a:t>
            </a:r>
            <a:r>
              <a:rPr lang="es-ES" sz="900" b="1" strike="noStrike" spc="-1" dirty="0" err="1">
                <a:solidFill>
                  <a:srgbClr val="FFFFFF"/>
                </a:solidFill>
                <a:uFill>
                  <a:solidFill>
                    <a:srgbClr val="FFFFFF"/>
                  </a:solidFill>
                </a:uFill>
                <a:latin typeface="Calibri"/>
              </a:rPr>
              <a:t>held</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responsi­ble</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for</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any</a:t>
            </a:r>
            <a:r>
              <a:rPr lang="es-ES" sz="900" b="1" strike="noStrike" spc="-1" dirty="0">
                <a:solidFill>
                  <a:srgbClr val="FFFFFF"/>
                </a:solidFill>
                <a:uFill>
                  <a:solidFill>
                    <a:srgbClr val="FFFFFF"/>
                  </a:solidFill>
                </a:uFill>
                <a:latin typeface="Calibri"/>
              </a:rPr>
              <a:t> use </a:t>
            </a:r>
            <a:r>
              <a:rPr lang="es-ES" sz="900" b="1" strike="noStrike" spc="-1" dirty="0" err="1">
                <a:solidFill>
                  <a:srgbClr val="FFFFFF"/>
                </a:solidFill>
                <a:uFill>
                  <a:solidFill>
                    <a:srgbClr val="FFFFFF"/>
                  </a:solidFill>
                </a:uFill>
                <a:latin typeface="Calibri"/>
              </a:rPr>
              <a:t>which</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may</a:t>
            </a:r>
            <a:r>
              <a:rPr lang="es-ES" sz="900" b="1" strike="noStrike" spc="-1" dirty="0">
                <a:solidFill>
                  <a:srgbClr val="FFFFFF"/>
                </a:solidFill>
                <a:uFill>
                  <a:solidFill>
                    <a:srgbClr val="FFFFFF"/>
                  </a:solidFill>
                </a:uFill>
                <a:latin typeface="Calibri"/>
              </a:rPr>
              <a:t> be </a:t>
            </a:r>
            <a:r>
              <a:rPr lang="es-ES" sz="900" b="1" strike="noStrike" spc="-1" dirty="0" err="1">
                <a:solidFill>
                  <a:srgbClr val="FFFFFF"/>
                </a:solidFill>
                <a:uFill>
                  <a:solidFill>
                    <a:srgbClr val="FFFFFF"/>
                  </a:solidFill>
                </a:uFill>
                <a:latin typeface="Calibri"/>
              </a:rPr>
              <a:t>made</a:t>
            </a:r>
            <a:r>
              <a:rPr lang="es-ES" sz="900" b="1" strike="noStrike" spc="-1" dirty="0">
                <a:solidFill>
                  <a:srgbClr val="FFFFFF"/>
                </a:solidFill>
                <a:uFill>
                  <a:solidFill>
                    <a:srgbClr val="FFFFFF"/>
                  </a:solidFill>
                </a:uFill>
                <a:latin typeface="Calibri"/>
              </a:rPr>
              <a:t> of </a:t>
            </a:r>
            <a:r>
              <a:rPr lang="es-ES" sz="900" b="1" strike="noStrike" spc="-1" dirty="0" err="1">
                <a:solidFill>
                  <a:srgbClr val="FFFFFF"/>
                </a:solidFill>
                <a:uFill>
                  <a:solidFill>
                    <a:srgbClr val="FFFFFF"/>
                  </a:solidFill>
                </a:uFill>
                <a:latin typeface="Calibri"/>
              </a:rPr>
              <a:t>the</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information</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contained</a:t>
            </a:r>
            <a:r>
              <a:rPr lang="es-ES" sz="900" b="1" strike="noStrike" spc="-1" dirty="0">
                <a:solidFill>
                  <a:srgbClr val="FFFFFF"/>
                </a:solidFill>
                <a:uFill>
                  <a:solidFill>
                    <a:srgbClr val="FFFFFF"/>
                  </a:solidFill>
                </a:uFill>
                <a:latin typeface="Calibri"/>
              </a:rPr>
              <a:t> </a:t>
            </a:r>
            <a:r>
              <a:rPr lang="es-ES" sz="900" b="1" strike="noStrike" spc="-1" dirty="0" err="1">
                <a:solidFill>
                  <a:srgbClr val="FFFFFF"/>
                </a:solidFill>
                <a:uFill>
                  <a:solidFill>
                    <a:srgbClr val="FFFFFF"/>
                  </a:solidFill>
                </a:uFill>
                <a:latin typeface="Calibri"/>
              </a:rPr>
              <a:t>therein</a:t>
            </a:r>
            <a:r>
              <a:rPr lang="es-ES" sz="900" b="1" strike="noStrike" spc="-1" dirty="0">
                <a:solidFill>
                  <a:srgbClr val="FFFFFF"/>
                </a:solidFill>
                <a:uFill>
                  <a:solidFill>
                    <a:srgbClr val="FFFFFF"/>
                  </a:solidFill>
                </a:uFill>
                <a:latin typeface="Calibri"/>
              </a:rPr>
              <a:t>.</a:t>
            </a:r>
            <a:endParaRPr lang="es-ES" sz="900" b="0" strike="noStrike" spc="-1" dirty="0">
              <a:solidFill>
                <a:srgbClr val="000000"/>
              </a:solidFill>
              <a:uFill>
                <a:solidFill>
                  <a:srgbClr val="FFFFFF"/>
                </a:solidFill>
              </a:uFill>
              <a:latin typeface="Arial"/>
            </a:endParaRPr>
          </a:p>
          <a:p>
            <a:pPr algn="ctr">
              <a:lnSpc>
                <a:spcPct val="90000"/>
              </a:lnSpc>
              <a:spcBef>
                <a:spcPts val="1001"/>
              </a:spcBef>
            </a:pPr>
            <a:r>
              <a:rPr lang="es-ES" sz="3200" b="0" strike="noStrike" spc="-1" dirty="0">
                <a:solidFill>
                  <a:srgbClr val="808080"/>
                </a:solidFill>
                <a:uFill>
                  <a:solidFill>
                    <a:srgbClr val="FFFFFF"/>
                  </a:solidFill>
                </a:uFill>
                <a:latin typeface="Calibri"/>
              </a:rPr>
              <a:t> </a:t>
            </a:r>
            <a:endParaRPr lang="es-ES" sz="3200" b="0" strike="noStrike" spc="-1" dirty="0">
              <a:solidFill>
                <a:srgbClr val="000000"/>
              </a:solidFill>
              <a:uFill>
                <a:solidFill>
                  <a:srgbClr val="FFFFFF"/>
                </a:solidFill>
              </a:uFill>
              <a:latin typeface="Arial"/>
            </a:endParaRPr>
          </a:p>
        </p:txBody>
      </p:sp>
      <p:sp>
        <p:nvSpPr>
          <p:cNvPr id="13" name="CuadroTexto 12"/>
          <p:cNvSpPr txBox="1"/>
          <p:nvPr/>
        </p:nvSpPr>
        <p:spPr>
          <a:xfrm>
            <a:off x="7628352" y="382383"/>
            <a:ext cx="4489108" cy="400110"/>
          </a:xfrm>
          <a:prstGeom prst="rect">
            <a:avLst/>
          </a:prstGeom>
          <a:noFill/>
        </p:spPr>
        <p:txBody>
          <a:bodyPr wrap="square" rtlCol="0">
            <a:spAutoFit/>
          </a:bodyPr>
          <a:lstStyle/>
          <a:p>
            <a:pPr algn="ctr"/>
            <a:r>
              <a:rPr lang="es-ES" sz="2000" b="1" dirty="0" smtClean="0">
                <a:solidFill>
                  <a:schemeClr val="accent1"/>
                </a:solidFill>
              </a:rPr>
              <a:t>10 </a:t>
            </a:r>
            <a:r>
              <a:rPr lang="es-ES" sz="2000" b="1" dirty="0" err="1" smtClean="0">
                <a:solidFill>
                  <a:schemeClr val="accent1"/>
                </a:solidFill>
              </a:rPr>
              <a:t>April</a:t>
            </a:r>
            <a:r>
              <a:rPr lang="es-ES" sz="2000" b="1" dirty="0" smtClean="0">
                <a:solidFill>
                  <a:schemeClr val="accent1"/>
                </a:solidFill>
              </a:rPr>
              <a:t> 2019</a:t>
            </a:r>
            <a:endParaRPr lang="es-ES" sz="2000" b="1" dirty="0">
              <a:solidFill>
                <a:schemeClr val="accent1"/>
              </a:solidFill>
            </a:endParaRPr>
          </a:p>
        </p:txBody>
      </p:sp>
      <p:sp>
        <p:nvSpPr>
          <p:cNvPr id="3" name="Rectángulo 2"/>
          <p:cNvSpPr/>
          <p:nvPr/>
        </p:nvSpPr>
        <p:spPr>
          <a:xfrm>
            <a:off x="267222" y="331746"/>
            <a:ext cx="6096000" cy="707886"/>
          </a:xfrm>
          <a:prstGeom prst="rect">
            <a:avLst/>
          </a:prstGeom>
        </p:spPr>
        <p:txBody>
          <a:bodyPr>
            <a:spAutoFit/>
          </a:bodyPr>
          <a:lstStyle/>
          <a:p>
            <a:pPr algn="ctr"/>
            <a:r>
              <a:rPr lang="en-US" sz="2000" b="1" dirty="0">
                <a:solidFill>
                  <a:schemeClr val="accent1"/>
                </a:solidFill>
              </a:rPr>
              <a:t>Expert group on the skills and career development in the Blue economy </a:t>
            </a:r>
            <a:endParaRPr lang="es-ES" sz="2000" b="1" dirty="0">
              <a:solidFill>
                <a:schemeClr val="accent1"/>
              </a:solidFill>
            </a:endParaRPr>
          </a:p>
        </p:txBody>
      </p:sp>
    </p:spTree>
    <p:extLst>
      <p:ext uri="{BB962C8B-B14F-4D97-AF65-F5344CB8AC3E}">
        <p14:creationId xmlns:p14="http://schemas.microsoft.com/office/powerpoint/2010/main" val="338152178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433222104"/>
              </p:ext>
            </p:extLst>
          </p:nvPr>
        </p:nvGraphicFramePr>
        <p:xfrm>
          <a:off x="4471117" y="1523239"/>
          <a:ext cx="7720883" cy="456012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535724" y="2975640"/>
            <a:ext cx="3845169" cy="553357"/>
          </a:xfrm>
          <a:prstGeom prst="rect">
            <a:avLst/>
          </a:prstGeom>
        </p:spPr>
        <p:txBody>
          <a:bodyPr wrap="square">
            <a:spAutoFit/>
          </a:bodyPr>
          <a:lstStyle/>
          <a:p>
            <a:pPr>
              <a:lnSpc>
                <a:spcPct val="107000"/>
              </a:lnSpc>
              <a:spcAft>
                <a:spcPts val="1200"/>
              </a:spcAft>
            </a:pPr>
            <a:r>
              <a:rPr lang="en-GB" sz="2800" b="1" dirty="0" smtClean="0">
                <a:solidFill>
                  <a:srgbClr val="4472C4"/>
                </a:solidFill>
                <a:cs typeface="Calibri" panose="020F0502020204030204" pitchFamily="34" charset="0"/>
              </a:rPr>
              <a:t>23 primary</a:t>
            </a:r>
          </a:p>
        </p:txBody>
      </p:sp>
      <p:sp>
        <p:nvSpPr>
          <p:cNvPr id="7" name="Right Arrow 6"/>
          <p:cNvSpPr/>
          <p:nvPr/>
        </p:nvSpPr>
        <p:spPr>
          <a:xfrm>
            <a:off x="422032" y="2952194"/>
            <a:ext cx="1008185" cy="600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ight Arrow 7"/>
          <p:cNvSpPr/>
          <p:nvPr/>
        </p:nvSpPr>
        <p:spPr>
          <a:xfrm>
            <a:off x="433756" y="3491453"/>
            <a:ext cx="1008185" cy="600902"/>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1535725" y="3526622"/>
            <a:ext cx="3845169" cy="553357"/>
          </a:xfrm>
          <a:prstGeom prst="rect">
            <a:avLst/>
          </a:prstGeom>
        </p:spPr>
        <p:txBody>
          <a:bodyPr wrap="square">
            <a:spAutoFit/>
          </a:bodyPr>
          <a:lstStyle/>
          <a:p>
            <a:pPr>
              <a:lnSpc>
                <a:spcPct val="107000"/>
              </a:lnSpc>
              <a:spcAft>
                <a:spcPts val="1200"/>
              </a:spcAft>
            </a:pPr>
            <a:r>
              <a:rPr lang="en-GB" sz="2800" b="1" dirty="0" smtClean="0">
                <a:solidFill>
                  <a:schemeClr val="tx1">
                    <a:lumMod val="50000"/>
                    <a:lumOff val="50000"/>
                  </a:schemeClr>
                </a:solidFill>
                <a:cs typeface="Calibri" panose="020F0502020204030204" pitchFamily="34" charset="0"/>
              </a:rPr>
              <a:t>43 supporting</a:t>
            </a:r>
          </a:p>
        </p:txBody>
      </p:sp>
      <p:sp>
        <p:nvSpPr>
          <p:cNvPr id="11" name="CustomShape 4">
            <a:extLst>
              <a:ext uri="{FF2B5EF4-FFF2-40B4-BE49-F238E27FC236}">
                <a16:creationId xmlns:a16="http://schemas.microsoft.com/office/drawing/2014/main" xmlns="" id="{969A50D8-AB60-4F12-9FF4-541CF3473245}"/>
              </a:ext>
            </a:extLst>
          </p:cNvPr>
          <p:cNvSpPr/>
          <p:nvPr/>
        </p:nvSpPr>
        <p:spPr>
          <a:xfrm>
            <a:off x="138239" y="242979"/>
            <a:ext cx="8842062"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4000" b="1" spc="-1" dirty="0" smtClean="0">
                <a:solidFill>
                  <a:srgbClr val="1B75BC"/>
                </a:solidFill>
                <a:uFill>
                  <a:solidFill>
                    <a:srgbClr val="FFFFFF"/>
                  </a:solidFill>
                </a:uFill>
                <a:latin typeface="Calibri"/>
              </a:rPr>
              <a:t>Mapping of occupational profiles</a:t>
            </a:r>
            <a:endParaRPr lang="en-US" sz="4000" b="1" spc="-1" dirty="0">
              <a:solidFill>
                <a:srgbClr val="1B75BC"/>
              </a:solidFill>
              <a:uFill>
                <a:solidFill>
                  <a:srgbClr val="FFFFFF"/>
                </a:solidFill>
              </a:uFill>
              <a:latin typeface="Calibri"/>
            </a:endParaRPr>
          </a:p>
        </p:txBody>
      </p:sp>
    </p:spTree>
    <p:extLst>
      <p:ext uri="{BB962C8B-B14F-4D97-AF65-F5344CB8AC3E}">
        <p14:creationId xmlns:p14="http://schemas.microsoft.com/office/powerpoint/2010/main" val="62235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2375423192"/>
              </p:ext>
            </p:extLst>
          </p:nvPr>
        </p:nvGraphicFramePr>
        <p:xfrm>
          <a:off x="6127668" y="1832354"/>
          <a:ext cx="6064332" cy="4429495"/>
        </p:xfrm>
        <a:graphic>
          <a:graphicData uri="http://schemas.openxmlformats.org/drawingml/2006/chart">
            <c:chart xmlns:c="http://schemas.openxmlformats.org/drawingml/2006/chart" xmlns:r="http://schemas.openxmlformats.org/officeDocument/2006/relationships" r:id="rId3"/>
          </a:graphicData>
        </a:graphic>
      </p:graphicFrame>
      <p:sp>
        <p:nvSpPr>
          <p:cNvPr id="6" name="CustomShape 4">
            <a:extLst>
              <a:ext uri="{FF2B5EF4-FFF2-40B4-BE49-F238E27FC236}">
                <a16:creationId xmlns:a16="http://schemas.microsoft.com/office/drawing/2014/main" xmlns="" id="{4D735228-D2A1-46F3-9A77-479026171203}"/>
              </a:ext>
            </a:extLst>
          </p:cNvPr>
          <p:cNvSpPr/>
          <p:nvPr/>
        </p:nvSpPr>
        <p:spPr>
          <a:xfrm>
            <a:off x="107661" y="351707"/>
            <a:ext cx="8842062"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4000" b="1" spc="-1" dirty="0" smtClean="0">
                <a:solidFill>
                  <a:srgbClr val="1B75BC"/>
                </a:solidFill>
                <a:uFill>
                  <a:solidFill>
                    <a:srgbClr val="FFFFFF"/>
                  </a:solidFill>
                </a:uFill>
                <a:latin typeface="Calibri"/>
              </a:rPr>
              <a:t>Relevant E&amp;T programs across Europe</a:t>
            </a:r>
            <a:endParaRPr lang="en-US" sz="4000" b="1" spc="-1" dirty="0">
              <a:solidFill>
                <a:srgbClr val="1B75BC"/>
              </a:solidFill>
              <a:uFill>
                <a:solidFill>
                  <a:srgbClr val="FFFFFF"/>
                </a:solidFill>
              </a:uFill>
              <a:latin typeface="Calibri"/>
            </a:endParaRPr>
          </a:p>
        </p:txBody>
      </p:sp>
      <p:sp>
        <p:nvSpPr>
          <p:cNvPr id="7" name="Rectangle 6"/>
          <p:cNvSpPr/>
          <p:nvPr/>
        </p:nvSpPr>
        <p:spPr>
          <a:xfrm>
            <a:off x="155309" y="1171468"/>
            <a:ext cx="5878576" cy="1892826"/>
          </a:xfrm>
          <a:prstGeom prst="rect">
            <a:avLst/>
          </a:prstGeom>
        </p:spPr>
        <p:txBody>
          <a:bodyPr wrap="square">
            <a:spAutoFit/>
          </a:bodyPr>
          <a:lstStyle/>
          <a:p>
            <a:pPr marL="342900" indent="-342900" algn="just">
              <a:lnSpc>
                <a:spcPct val="107000"/>
              </a:lnSpc>
              <a:spcAft>
                <a:spcPts val="1200"/>
              </a:spcAft>
              <a:buFont typeface="Wingdings" panose="05000000000000000000" pitchFamily="2" charset="2"/>
              <a:buChar char="q"/>
            </a:pPr>
            <a:r>
              <a:rPr lang="en-GB" sz="2000" b="1" dirty="0" smtClean="0">
                <a:solidFill>
                  <a:srgbClr val="4F81BD"/>
                </a:solidFill>
                <a:latin typeface="Calibri" charset="0"/>
                <a:ea typeface="ＭＳ Ｐゴシック" charset="0"/>
                <a:cs typeface="ＭＳ Ｐゴシック" charset="0"/>
              </a:rPr>
              <a:t>486 E&amp;T programs </a:t>
            </a:r>
            <a:r>
              <a:rPr lang="en-GB" sz="2000" dirty="0" smtClean="0">
                <a:solidFill>
                  <a:srgbClr val="4F81BD"/>
                </a:solidFill>
                <a:latin typeface="Calibri" charset="0"/>
                <a:ea typeface="ＭＳ Ｐゴシック" charset="0"/>
                <a:cs typeface="ＭＳ Ｐゴシック" charset="0"/>
              </a:rPr>
              <a:t>currently available (2018-2019) were identified (all </a:t>
            </a:r>
            <a:r>
              <a:rPr lang="en-GB" sz="2000" dirty="0">
                <a:solidFill>
                  <a:srgbClr val="4F81BD"/>
                </a:solidFill>
                <a:latin typeface="Calibri" charset="0"/>
                <a:ea typeface="ＭＳ Ｐゴシック" charset="0"/>
                <a:cs typeface="ＭＳ Ｐゴシック" charset="0"/>
              </a:rPr>
              <a:t>EQF levels) </a:t>
            </a:r>
            <a:endParaRPr lang="en-GB" sz="2000" dirty="0" smtClean="0">
              <a:solidFill>
                <a:srgbClr val="4F81BD"/>
              </a:solidFill>
              <a:latin typeface="Calibri" charset="0"/>
              <a:ea typeface="ＭＳ Ｐゴシック" charset="0"/>
              <a:cs typeface="ＭＳ Ｐゴシック" charset="0"/>
            </a:endParaRPr>
          </a:p>
          <a:p>
            <a:pPr marL="342900" indent="-342900" algn="just">
              <a:lnSpc>
                <a:spcPct val="107000"/>
              </a:lnSpc>
              <a:spcAft>
                <a:spcPts val="1200"/>
              </a:spcAft>
              <a:buFont typeface="Wingdings" panose="05000000000000000000" pitchFamily="2" charset="2"/>
              <a:buChar char="q"/>
            </a:pPr>
            <a:r>
              <a:rPr lang="en-GB" sz="2000" b="1" dirty="0" smtClean="0">
                <a:solidFill>
                  <a:srgbClr val="4F81BD"/>
                </a:solidFill>
                <a:latin typeface="Calibri" charset="0"/>
                <a:ea typeface="ＭＳ Ｐゴシック" charset="0"/>
                <a:cs typeface="ＭＳ Ｐゴシック" charset="0"/>
              </a:rPr>
              <a:t>11 </a:t>
            </a:r>
            <a:r>
              <a:rPr lang="en-GB" sz="2000" b="1" dirty="0">
                <a:solidFill>
                  <a:srgbClr val="4F81BD"/>
                </a:solidFill>
                <a:latin typeface="Calibri" charset="0"/>
                <a:ea typeface="ＭＳ Ｐゴシック" charset="0"/>
                <a:cs typeface="ＭＳ Ｐゴシック" charset="0"/>
              </a:rPr>
              <a:t>EU </a:t>
            </a:r>
            <a:r>
              <a:rPr lang="en-GB" sz="2000" b="1" dirty="0" smtClean="0">
                <a:solidFill>
                  <a:srgbClr val="4F81BD"/>
                </a:solidFill>
                <a:latin typeface="Calibri" charset="0"/>
                <a:ea typeface="ＭＳ Ｐゴシック" charset="0"/>
                <a:cs typeface="ＭＳ Ｐゴシック" charset="0"/>
              </a:rPr>
              <a:t>countries </a:t>
            </a:r>
            <a:r>
              <a:rPr lang="en-GB" sz="2000" b="1" dirty="0" smtClean="0">
                <a:solidFill>
                  <a:srgbClr val="4F81BD"/>
                </a:solidFill>
                <a:latin typeface="Calibri" charset="0"/>
                <a:ea typeface="ＭＳ Ｐゴシック" charset="0"/>
                <a:cs typeface="ＭＳ Ｐゴシック" charset="0"/>
              </a:rPr>
              <a:t>addressed: </a:t>
            </a:r>
            <a:r>
              <a:rPr lang="en-US" sz="2000" dirty="0" smtClean="0">
                <a:solidFill>
                  <a:srgbClr val="4F81BD"/>
                </a:solidFill>
                <a:latin typeface="Calibri" charset="0"/>
                <a:ea typeface="ＭＳ Ｐゴシック" charset="0"/>
                <a:cs typeface="ＭＳ Ｐゴシック" charset="0"/>
              </a:rPr>
              <a:t>Germany</a:t>
            </a:r>
            <a:r>
              <a:rPr lang="en-US" sz="2000" dirty="0">
                <a:solidFill>
                  <a:srgbClr val="4F81BD"/>
                </a:solidFill>
                <a:latin typeface="Calibri" charset="0"/>
                <a:ea typeface="ＭＳ Ｐゴシック" charset="0"/>
                <a:cs typeface="ＭＳ Ｐゴシック" charset="0"/>
              </a:rPr>
              <a:t>, </a:t>
            </a:r>
            <a:r>
              <a:rPr lang="en-US" sz="2000" dirty="0" smtClean="0">
                <a:solidFill>
                  <a:srgbClr val="4F81BD"/>
                </a:solidFill>
                <a:latin typeface="Calibri" charset="0"/>
                <a:ea typeface="ＭＳ Ｐゴシック" charset="0"/>
                <a:cs typeface="ＭＳ Ｐゴシック" charset="0"/>
              </a:rPr>
              <a:t>United </a:t>
            </a:r>
            <a:r>
              <a:rPr lang="en-US" sz="2000" dirty="0">
                <a:solidFill>
                  <a:srgbClr val="4F81BD"/>
                </a:solidFill>
                <a:latin typeface="Calibri" charset="0"/>
                <a:ea typeface="ＭＳ Ｐゴシック" charset="0"/>
                <a:cs typeface="ＭＳ Ｐゴシック" charset="0"/>
              </a:rPr>
              <a:t>Kingdom, </a:t>
            </a:r>
            <a:r>
              <a:rPr lang="en-US" sz="2000" dirty="0" smtClean="0">
                <a:solidFill>
                  <a:srgbClr val="4F81BD"/>
                </a:solidFill>
                <a:latin typeface="Calibri" charset="0"/>
                <a:ea typeface="ＭＳ Ｐゴシック" charset="0"/>
                <a:cs typeface="ＭＳ Ｐゴシック" charset="0"/>
              </a:rPr>
              <a:t>Portugal, Cyprus, Denmark, Greece</a:t>
            </a:r>
            <a:r>
              <a:rPr lang="en-US" sz="2000" dirty="0">
                <a:solidFill>
                  <a:srgbClr val="4F81BD"/>
                </a:solidFill>
                <a:latin typeface="Calibri" charset="0"/>
                <a:ea typeface="ＭＳ Ｐゴシック" charset="0"/>
                <a:cs typeface="ＭＳ Ｐゴシック" charset="0"/>
              </a:rPr>
              <a:t>, </a:t>
            </a:r>
            <a:r>
              <a:rPr lang="en-US" sz="2000" dirty="0" smtClean="0">
                <a:solidFill>
                  <a:srgbClr val="4F81BD"/>
                </a:solidFill>
                <a:latin typeface="Calibri" charset="0"/>
                <a:ea typeface="ＭＳ Ｐゴシック" charset="0"/>
                <a:cs typeface="ＭＳ Ｐゴシック" charset="0"/>
              </a:rPr>
              <a:t>Spain, Belgium, Ireland, Norway, the Netherlands</a:t>
            </a:r>
            <a:endParaRPr lang="en-US" sz="2000" dirty="0">
              <a:solidFill>
                <a:srgbClr val="4F81BD"/>
              </a:solidFill>
              <a:latin typeface="Calibri" charset="0"/>
              <a:ea typeface="ＭＳ Ｐゴシック" charset="0"/>
              <a:cs typeface="ＭＳ Ｐゴシック" charset="0"/>
            </a:endParaRPr>
          </a:p>
        </p:txBody>
      </p:sp>
      <p:graphicFrame>
        <p:nvGraphicFramePr>
          <p:cNvPr id="10" name="Chart 9"/>
          <p:cNvGraphicFramePr/>
          <p:nvPr>
            <p:extLst>
              <p:ext uri="{D42A27DB-BD31-4B8C-83A1-F6EECF244321}">
                <p14:modId xmlns:p14="http://schemas.microsoft.com/office/powerpoint/2010/main" val="190665088"/>
              </p:ext>
            </p:extLst>
          </p:nvPr>
        </p:nvGraphicFramePr>
        <p:xfrm>
          <a:off x="431959" y="3145734"/>
          <a:ext cx="4948933" cy="30088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6836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281858822"/>
              </p:ext>
            </p:extLst>
          </p:nvPr>
        </p:nvGraphicFramePr>
        <p:xfrm>
          <a:off x="235118" y="1013148"/>
          <a:ext cx="5506616" cy="458387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3"/>
          <p:cNvSpPr/>
          <p:nvPr/>
        </p:nvSpPr>
        <p:spPr>
          <a:xfrm>
            <a:off x="288267" y="5402847"/>
            <a:ext cx="5453467" cy="783869"/>
          </a:xfrm>
          <a:prstGeom prst="rect">
            <a:avLst/>
          </a:prstGeom>
        </p:spPr>
        <p:txBody>
          <a:bodyPr wrap="square">
            <a:spAutoFit/>
          </a:bodyPr>
          <a:lstStyle/>
          <a:p>
            <a:pPr>
              <a:lnSpc>
                <a:spcPct val="107000"/>
              </a:lnSpc>
              <a:spcAft>
                <a:spcPts val="1200"/>
              </a:spcAft>
            </a:pPr>
            <a:r>
              <a:rPr lang="en-GB" sz="1400" dirty="0" smtClean="0">
                <a:solidFill>
                  <a:srgbClr val="4472C4"/>
                </a:solidFill>
                <a:latin typeface="Calibri" panose="020F0502020204030204" pitchFamily="34" charset="0"/>
                <a:cs typeface="Calibri" panose="020F0502020204030204" pitchFamily="34" charset="0"/>
              </a:rPr>
              <a:t>*Other </a:t>
            </a:r>
            <a:r>
              <a:rPr lang="en-GB" sz="1400" dirty="0" smtClean="0">
                <a:solidFill>
                  <a:srgbClr val="4472C4"/>
                </a:solidFill>
                <a:latin typeface="Calibri" panose="020F0502020204030204" pitchFamily="34" charset="0"/>
                <a:cs typeface="Calibri" panose="020F0502020204030204" pitchFamily="34" charset="0"/>
              </a:rPr>
              <a:t>refers to </a:t>
            </a:r>
            <a:r>
              <a:rPr lang="en-GB" sz="1400" dirty="0" smtClean="0">
                <a:solidFill>
                  <a:srgbClr val="4472C4"/>
                </a:solidFill>
                <a:latin typeface="Calibri" panose="020F0502020204030204" pitchFamily="34" charset="0"/>
                <a:cs typeface="Calibri" panose="020F0502020204030204" pitchFamily="34" charset="0"/>
              </a:rPr>
              <a:t>E&amp;T programs that correspond to supporting occupational profiles related to energy, mechatronics, mechanical engineering, etc.</a:t>
            </a:r>
          </a:p>
        </p:txBody>
      </p:sp>
      <p:graphicFrame>
        <p:nvGraphicFramePr>
          <p:cNvPr id="12" name="Chart 11"/>
          <p:cNvGraphicFramePr/>
          <p:nvPr>
            <p:extLst>
              <p:ext uri="{D42A27DB-BD31-4B8C-83A1-F6EECF244321}">
                <p14:modId xmlns:p14="http://schemas.microsoft.com/office/powerpoint/2010/main" val="263948769"/>
              </p:ext>
            </p:extLst>
          </p:nvPr>
        </p:nvGraphicFramePr>
        <p:xfrm>
          <a:off x="5462649" y="2126591"/>
          <a:ext cx="6466776" cy="3965451"/>
        </p:xfrm>
        <a:graphic>
          <a:graphicData uri="http://schemas.openxmlformats.org/drawingml/2006/chart">
            <c:chart xmlns:c="http://schemas.openxmlformats.org/drawingml/2006/chart" xmlns:r="http://schemas.openxmlformats.org/officeDocument/2006/relationships" r:id="rId4"/>
          </a:graphicData>
        </a:graphic>
      </p:graphicFrame>
      <p:sp>
        <p:nvSpPr>
          <p:cNvPr id="7" name="CustomShape 4">
            <a:extLst>
              <a:ext uri="{FF2B5EF4-FFF2-40B4-BE49-F238E27FC236}">
                <a16:creationId xmlns:a16="http://schemas.microsoft.com/office/drawing/2014/main" xmlns="" id="{4D735228-D2A1-46F3-9A77-479026171203}"/>
              </a:ext>
            </a:extLst>
          </p:cNvPr>
          <p:cNvSpPr/>
          <p:nvPr/>
        </p:nvSpPr>
        <p:spPr>
          <a:xfrm>
            <a:off x="107661" y="351707"/>
            <a:ext cx="8842062"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4000" b="1" spc="-1" dirty="0" smtClean="0">
                <a:solidFill>
                  <a:srgbClr val="1B75BC"/>
                </a:solidFill>
                <a:uFill>
                  <a:solidFill>
                    <a:srgbClr val="FFFFFF"/>
                  </a:solidFill>
                </a:uFill>
                <a:latin typeface="Calibri"/>
              </a:rPr>
              <a:t>Relevant E&amp;T programs across Europe</a:t>
            </a:r>
            <a:endParaRPr lang="en-US" sz="4000" b="1" spc="-1" dirty="0">
              <a:solidFill>
                <a:srgbClr val="1B75BC"/>
              </a:solidFill>
              <a:uFill>
                <a:solidFill>
                  <a:srgbClr val="FFFFFF"/>
                </a:solidFill>
              </a:uFill>
              <a:latin typeface="Calibri"/>
            </a:endParaRPr>
          </a:p>
        </p:txBody>
      </p:sp>
    </p:spTree>
    <p:extLst>
      <p:ext uri="{BB962C8B-B14F-4D97-AF65-F5344CB8AC3E}">
        <p14:creationId xmlns:p14="http://schemas.microsoft.com/office/powerpoint/2010/main" val="193302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4"/>
          <p:cNvSpPr/>
          <p:nvPr/>
        </p:nvSpPr>
        <p:spPr>
          <a:xfrm>
            <a:off x="148278" y="283607"/>
            <a:ext cx="9267469"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4000" b="1" spc="-1" dirty="0" smtClean="0">
                <a:solidFill>
                  <a:srgbClr val="1B75BC"/>
                </a:solidFill>
                <a:uFill>
                  <a:solidFill>
                    <a:srgbClr val="FFFFFF"/>
                  </a:solidFill>
                </a:uFill>
                <a:latin typeface="Calibri"/>
              </a:rPr>
              <a:t>Current gaps in education and training</a:t>
            </a:r>
            <a:endParaRPr lang="en-US" sz="4000" b="1" spc="-1" dirty="0">
              <a:solidFill>
                <a:srgbClr val="1B75BC"/>
              </a:solidFill>
              <a:uFill>
                <a:solidFill>
                  <a:srgbClr val="FFFFFF"/>
                </a:solidFill>
              </a:uFill>
              <a:latin typeface="Calibri"/>
            </a:endParaRPr>
          </a:p>
        </p:txBody>
      </p:sp>
      <p:sp>
        <p:nvSpPr>
          <p:cNvPr id="3" name="Rectángulo 2"/>
          <p:cNvSpPr/>
          <p:nvPr/>
        </p:nvSpPr>
        <p:spPr>
          <a:xfrm>
            <a:off x="343707" y="1339809"/>
            <a:ext cx="5008839" cy="1446550"/>
          </a:xfrm>
          <a:prstGeom prst="rect">
            <a:avLst/>
          </a:prstGeom>
          <a:ln>
            <a:solidFill>
              <a:schemeClr val="accent1">
                <a:shade val="50000"/>
              </a:schemeClr>
            </a:solidFill>
          </a:ln>
        </p:spPr>
        <p:txBody>
          <a:bodyPr wrap="square">
            <a:spAutoFit/>
          </a:bodyPr>
          <a:lstStyle/>
          <a:p>
            <a:pPr marL="342900" indent="-342900">
              <a:spcAft>
                <a:spcPts val="600"/>
              </a:spcAft>
              <a:buFont typeface="Arial" panose="020B0604020202020204" pitchFamily="34" charset="0"/>
              <a:buChar char="•"/>
            </a:pPr>
            <a:r>
              <a:rPr lang="en-GB" sz="2200" dirty="0">
                <a:solidFill>
                  <a:srgbClr val="4F81BD"/>
                </a:solidFill>
                <a:latin typeface="Calibri" charset="0"/>
                <a:ea typeface="ＭＳ Ｐゴシック" charset="0"/>
                <a:cs typeface="ＭＳ Ｐゴシック" charset="0"/>
              </a:rPr>
              <a:t>Only </a:t>
            </a:r>
            <a:r>
              <a:rPr lang="en-GB" sz="2200" b="1" dirty="0">
                <a:solidFill>
                  <a:srgbClr val="4F81BD"/>
                </a:solidFill>
                <a:latin typeface="Calibri" charset="0"/>
                <a:ea typeface="ＭＳ Ｐゴシック" charset="0"/>
                <a:cs typeface="ＭＳ Ｐゴシック" charset="0"/>
              </a:rPr>
              <a:t>5%</a:t>
            </a:r>
            <a:r>
              <a:rPr lang="en-GB" sz="2200" dirty="0">
                <a:solidFill>
                  <a:srgbClr val="4F81BD"/>
                </a:solidFill>
                <a:latin typeface="Calibri" charset="0"/>
                <a:ea typeface="ＭＳ Ｐゴシック" charset="0"/>
                <a:cs typeface="ＭＳ Ｐゴシック" charset="0"/>
              </a:rPr>
              <a:t> </a:t>
            </a:r>
            <a:r>
              <a:rPr lang="en-GB" sz="2200" dirty="0" smtClean="0">
                <a:solidFill>
                  <a:srgbClr val="4F81BD"/>
                </a:solidFill>
                <a:latin typeface="Calibri" charset="0"/>
                <a:ea typeface="ＭＳ Ｐゴシック" charset="0"/>
                <a:cs typeface="ＭＳ Ｐゴシック" charset="0"/>
              </a:rPr>
              <a:t>programs </a:t>
            </a:r>
            <a:r>
              <a:rPr lang="en-GB" sz="2200" b="1" dirty="0">
                <a:solidFill>
                  <a:srgbClr val="4F81BD"/>
                </a:solidFill>
                <a:latin typeface="Calibri" charset="0"/>
                <a:ea typeface="ＭＳ Ｐゴシック" charset="0"/>
                <a:cs typeface="ＭＳ Ｐゴシック" charset="0"/>
              </a:rPr>
              <a:t>directly address offshore renewable energies </a:t>
            </a:r>
            <a:r>
              <a:rPr lang="en-GB" sz="2200" dirty="0">
                <a:solidFill>
                  <a:srgbClr val="4F81BD"/>
                </a:solidFill>
                <a:latin typeface="Calibri" charset="0"/>
                <a:ea typeface="ＭＳ Ｐゴシック" charset="0"/>
                <a:cs typeface="ＭＳ Ｐゴシック" charset="0"/>
              </a:rPr>
              <a:t>– In most cases, these are being tackled within the broader framework of renewable </a:t>
            </a:r>
            <a:r>
              <a:rPr lang="en-GB" sz="2200" dirty="0" smtClean="0">
                <a:solidFill>
                  <a:srgbClr val="4F81BD"/>
                </a:solidFill>
                <a:latin typeface="Calibri" charset="0"/>
                <a:ea typeface="ＭＳ Ｐゴシック" charset="0"/>
                <a:cs typeface="ＭＳ Ｐゴシック" charset="0"/>
              </a:rPr>
              <a:t>E.</a:t>
            </a:r>
            <a:endParaRPr lang="en-GB" sz="2200" b="1" dirty="0">
              <a:solidFill>
                <a:srgbClr val="4F81BD"/>
              </a:solidFill>
              <a:latin typeface="Calibri" charset="0"/>
              <a:ea typeface="ＭＳ Ｐゴシック" charset="0"/>
              <a:cs typeface="ＭＳ Ｐゴシック" charset="0"/>
            </a:endParaRPr>
          </a:p>
        </p:txBody>
      </p:sp>
      <p:sp>
        <p:nvSpPr>
          <p:cNvPr id="4" name="Rectángulo 3"/>
          <p:cNvSpPr/>
          <p:nvPr/>
        </p:nvSpPr>
        <p:spPr>
          <a:xfrm>
            <a:off x="5526158" y="1303272"/>
            <a:ext cx="6347790" cy="1184940"/>
          </a:xfrm>
          <a:prstGeom prst="rect">
            <a:avLst/>
          </a:prstGeom>
          <a:ln>
            <a:solidFill>
              <a:schemeClr val="accent1">
                <a:shade val="50000"/>
              </a:schemeClr>
            </a:solidFill>
          </a:ln>
        </p:spPr>
        <p:txBody>
          <a:bodyPr wrap="square">
            <a:spAutoFit/>
          </a:bodyPr>
          <a:lstStyle/>
          <a:p>
            <a:pPr marL="342900" indent="-342900">
              <a:spcAft>
                <a:spcPts val="600"/>
              </a:spcAft>
              <a:buFont typeface="Arial" panose="020B0604020202020204" pitchFamily="34" charset="0"/>
              <a:buChar char="•"/>
            </a:pPr>
            <a:r>
              <a:rPr lang="en-GB" sz="2200" dirty="0">
                <a:solidFill>
                  <a:srgbClr val="4F81BD"/>
                </a:solidFill>
                <a:latin typeface="Calibri" charset="0"/>
                <a:ea typeface="ＭＳ Ｐゴシック" charset="0"/>
                <a:cs typeface="ＭＳ Ｐゴシック" charset="0"/>
              </a:rPr>
              <a:t>Very </a:t>
            </a:r>
            <a:r>
              <a:rPr lang="en-GB" sz="2200" dirty="0" smtClean="0">
                <a:solidFill>
                  <a:srgbClr val="4F81BD"/>
                </a:solidFill>
                <a:latin typeface="Calibri" charset="0"/>
                <a:ea typeface="ＭＳ Ｐゴシック" charset="0"/>
                <a:cs typeface="ＭＳ Ｐゴシック" charset="0"/>
              </a:rPr>
              <a:t>few VET </a:t>
            </a:r>
            <a:r>
              <a:rPr lang="en-GB" sz="2200" dirty="0">
                <a:solidFill>
                  <a:srgbClr val="4F81BD"/>
                </a:solidFill>
                <a:latin typeface="Calibri" charset="0"/>
                <a:ea typeface="ＭＳ Ｐゴシック" charset="0"/>
                <a:cs typeface="ＭＳ Ｐゴシック" charset="0"/>
              </a:rPr>
              <a:t>programs providing technical skills. </a:t>
            </a:r>
          </a:p>
          <a:p>
            <a:pPr marL="342900" indent="-342900">
              <a:spcAft>
                <a:spcPts val="600"/>
              </a:spcAft>
              <a:buFont typeface="Arial" panose="020B0604020202020204" pitchFamily="34" charset="0"/>
              <a:buChar char="•"/>
            </a:pPr>
            <a:r>
              <a:rPr lang="en-GB" sz="2200" dirty="0" smtClean="0">
                <a:solidFill>
                  <a:srgbClr val="4F81BD"/>
                </a:solidFill>
                <a:latin typeface="Calibri" charset="0"/>
                <a:ea typeface="ＭＳ Ｐゴシック" charset="0"/>
                <a:cs typeface="ＭＳ Ｐゴシック" charset="0"/>
              </a:rPr>
              <a:t>44</a:t>
            </a:r>
            <a:r>
              <a:rPr lang="en-GB" sz="2200" dirty="0">
                <a:solidFill>
                  <a:srgbClr val="4F81BD"/>
                </a:solidFill>
                <a:latin typeface="Calibri" charset="0"/>
                <a:ea typeface="ＭＳ Ｐゴシック" charset="0"/>
                <a:cs typeface="ＭＳ Ｐゴシック" charset="0"/>
              </a:rPr>
              <a:t>% </a:t>
            </a:r>
            <a:r>
              <a:rPr lang="en-GB" sz="2200" dirty="0" smtClean="0">
                <a:solidFill>
                  <a:srgbClr val="4F81BD"/>
                </a:solidFill>
                <a:latin typeface="Calibri" charset="0"/>
                <a:ea typeface="ＭＳ Ｐゴシック" charset="0"/>
                <a:cs typeface="ＭＳ Ｐゴシック" charset="0"/>
              </a:rPr>
              <a:t>are </a:t>
            </a:r>
            <a:r>
              <a:rPr lang="en-GB" sz="2200" dirty="0" smtClean="0">
                <a:solidFill>
                  <a:srgbClr val="4F81BD"/>
                </a:solidFill>
                <a:latin typeface="Calibri" charset="0"/>
                <a:ea typeface="ＭＳ Ｐゴシック" charset="0"/>
                <a:cs typeface="ＭＳ Ｐゴシック" charset="0"/>
              </a:rPr>
              <a:t>Master </a:t>
            </a:r>
            <a:r>
              <a:rPr lang="en-GB" sz="2200" dirty="0" smtClean="0">
                <a:solidFill>
                  <a:srgbClr val="4F81BD"/>
                </a:solidFill>
                <a:latin typeface="Calibri" charset="0"/>
                <a:ea typeface="ＭＳ Ｐゴシック" charset="0"/>
                <a:cs typeface="ＭＳ Ｐゴシック" charset="0"/>
              </a:rPr>
              <a:t>Degree </a:t>
            </a:r>
            <a:r>
              <a:rPr lang="en-GB" sz="2200" dirty="0">
                <a:solidFill>
                  <a:srgbClr val="4F81BD"/>
                </a:solidFill>
                <a:latin typeface="Calibri" charset="0"/>
                <a:ea typeface="ＭＳ Ｐゴシック" charset="0"/>
                <a:cs typeface="ＭＳ Ｐゴシック" charset="0"/>
              </a:rPr>
              <a:t>programs </a:t>
            </a:r>
            <a:r>
              <a:rPr lang="en-GB" sz="2200" dirty="0" smtClean="0">
                <a:solidFill>
                  <a:srgbClr val="4F81BD"/>
                </a:solidFill>
                <a:latin typeface="Calibri" charset="0"/>
                <a:ea typeface="ＭＳ Ｐゴシック" charset="0"/>
                <a:cs typeface="ＭＳ Ｐゴシック" charset="0"/>
              </a:rPr>
              <a:t>: </a:t>
            </a:r>
            <a:r>
              <a:rPr lang="en-GB" sz="2200" dirty="0">
                <a:solidFill>
                  <a:srgbClr val="4F81BD"/>
                </a:solidFill>
                <a:latin typeface="Calibri" charset="0"/>
                <a:ea typeface="ＭＳ Ｐゴシック" charset="0"/>
                <a:cs typeface="ＭＳ Ｐゴシック" charset="0"/>
              </a:rPr>
              <a:t>Relevant qualifications are only provided </a:t>
            </a:r>
            <a:r>
              <a:rPr lang="en-GB" sz="2200" b="1" dirty="0">
                <a:solidFill>
                  <a:srgbClr val="4F81BD"/>
                </a:solidFill>
                <a:latin typeface="Calibri" charset="0"/>
                <a:ea typeface="ＭＳ Ｐゴシック" charset="0"/>
                <a:cs typeface="ＭＳ Ｐゴシック" charset="0"/>
              </a:rPr>
              <a:t>as a </a:t>
            </a:r>
            <a:r>
              <a:rPr lang="en-GB" sz="2200" b="1" dirty="0" smtClean="0">
                <a:solidFill>
                  <a:srgbClr val="4F81BD"/>
                </a:solidFill>
                <a:latin typeface="Calibri" charset="0"/>
                <a:ea typeface="ＭＳ Ｐゴシック" charset="0"/>
                <a:cs typeface="ＭＳ Ｐゴシック" charset="0"/>
              </a:rPr>
              <a:t>specialization</a:t>
            </a:r>
            <a:endParaRPr lang="en-GB" sz="2200" b="1" dirty="0">
              <a:solidFill>
                <a:srgbClr val="4F81BD"/>
              </a:solidFill>
              <a:latin typeface="Calibri" charset="0"/>
              <a:ea typeface="ＭＳ Ｐゴシック" charset="0"/>
              <a:cs typeface="ＭＳ Ｐゴシック" charset="0"/>
            </a:endParaRPr>
          </a:p>
        </p:txBody>
      </p:sp>
      <p:sp>
        <p:nvSpPr>
          <p:cNvPr id="5" name="Rectángulo 4"/>
          <p:cNvSpPr/>
          <p:nvPr/>
        </p:nvSpPr>
        <p:spPr>
          <a:xfrm>
            <a:off x="178981" y="1339809"/>
            <a:ext cx="360156" cy="144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b="1" dirty="0" smtClean="0"/>
              <a:t>SECTOR</a:t>
            </a:r>
            <a:endParaRPr lang="es-ES" b="1" dirty="0"/>
          </a:p>
        </p:txBody>
      </p:sp>
      <p:sp>
        <p:nvSpPr>
          <p:cNvPr id="6" name="Rectángulo 5"/>
          <p:cNvSpPr/>
          <p:nvPr/>
        </p:nvSpPr>
        <p:spPr>
          <a:xfrm>
            <a:off x="359059" y="2946034"/>
            <a:ext cx="11514889" cy="2616101"/>
          </a:xfrm>
          <a:prstGeom prst="rect">
            <a:avLst/>
          </a:prstGeom>
          <a:ln>
            <a:solidFill>
              <a:schemeClr val="accent1">
                <a:shade val="50000"/>
              </a:schemeClr>
            </a:solidFill>
          </a:ln>
        </p:spPr>
        <p:txBody>
          <a:bodyPr wrap="square">
            <a:spAutoFit/>
          </a:bodyPr>
          <a:lstStyle/>
          <a:p>
            <a:pPr marL="342900" indent="-342900">
              <a:spcAft>
                <a:spcPts val="600"/>
              </a:spcAft>
              <a:buFont typeface="Arial" panose="020B0604020202020204" pitchFamily="34" charset="0"/>
              <a:buChar char="•"/>
            </a:pPr>
            <a:r>
              <a:rPr lang="en-GB" sz="2200" dirty="0">
                <a:solidFill>
                  <a:srgbClr val="4F81BD"/>
                </a:solidFill>
                <a:latin typeface="Calibri" charset="0"/>
                <a:ea typeface="ＭＳ Ｐゴシック" charset="0"/>
                <a:cs typeface="ＭＳ Ｐゴシック" charset="0"/>
              </a:rPr>
              <a:t>Only </a:t>
            </a:r>
            <a:r>
              <a:rPr lang="en-GB" sz="2200" b="1" dirty="0">
                <a:solidFill>
                  <a:srgbClr val="4F81BD"/>
                </a:solidFill>
                <a:latin typeface="Calibri" charset="0"/>
                <a:ea typeface="ＭＳ Ｐゴシック" charset="0"/>
                <a:cs typeface="ＭＳ Ｐゴシック" charset="0"/>
              </a:rPr>
              <a:t>35%</a:t>
            </a:r>
            <a:r>
              <a:rPr lang="en-GB" sz="2200" dirty="0">
                <a:solidFill>
                  <a:srgbClr val="4F81BD"/>
                </a:solidFill>
                <a:latin typeface="Calibri" charset="0"/>
                <a:ea typeface="ＭＳ Ｐゴシック" charset="0"/>
                <a:cs typeface="ＭＳ Ｐゴシック" charset="0"/>
              </a:rPr>
              <a:t> of the primary </a:t>
            </a:r>
            <a:r>
              <a:rPr lang="en-GB" sz="2200" dirty="0" smtClean="0">
                <a:solidFill>
                  <a:srgbClr val="4F81BD"/>
                </a:solidFill>
                <a:latin typeface="Calibri" charset="0"/>
                <a:ea typeface="ＭＳ Ｐゴシック" charset="0"/>
                <a:cs typeface="ＭＳ Ｐゴシック" charset="0"/>
              </a:rPr>
              <a:t>occ. </a:t>
            </a:r>
            <a:r>
              <a:rPr lang="en-GB" sz="2200" dirty="0">
                <a:solidFill>
                  <a:srgbClr val="4F81BD"/>
                </a:solidFill>
                <a:latin typeface="Calibri" charset="0"/>
                <a:ea typeface="ＭＳ Ｐゴシック" charset="0"/>
                <a:cs typeface="ＭＳ Ｐゴシック" charset="0"/>
              </a:rPr>
              <a:t>profiles </a:t>
            </a:r>
            <a:r>
              <a:rPr lang="en-GB" sz="2200" dirty="0" smtClean="0">
                <a:solidFill>
                  <a:srgbClr val="4F81BD"/>
                </a:solidFill>
                <a:latin typeface="Calibri" charset="0"/>
                <a:ea typeface="ＭＳ Ｐゴシック" charset="0"/>
                <a:cs typeface="ＭＳ Ｐゴシック" charset="0"/>
              </a:rPr>
              <a:t>are </a:t>
            </a:r>
            <a:r>
              <a:rPr lang="en-GB" sz="2200" dirty="0">
                <a:solidFill>
                  <a:srgbClr val="4F81BD"/>
                </a:solidFill>
                <a:latin typeface="Calibri" charset="0"/>
                <a:ea typeface="ＭＳ Ｐゴシック" charset="0"/>
                <a:cs typeface="ＭＳ Ｐゴシック" charset="0"/>
              </a:rPr>
              <a:t>being targeted to a satisfactory extent by available programs.</a:t>
            </a:r>
          </a:p>
          <a:p>
            <a:pPr marL="342900" indent="-342900">
              <a:spcAft>
                <a:spcPts val="600"/>
              </a:spcAft>
              <a:buFont typeface="Arial" panose="020B0604020202020204" pitchFamily="34" charset="0"/>
              <a:buChar char="•"/>
            </a:pPr>
            <a:r>
              <a:rPr lang="en-GB" sz="2200" dirty="0" smtClean="0">
                <a:solidFill>
                  <a:srgbClr val="4F81BD"/>
                </a:solidFill>
                <a:latin typeface="Calibri" charset="0"/>
                <a:ea typeface="ＭＳ Ｐゴシック" charset="0"/>
                <a:cs typeface="ＭＳ Ｐゴシック" charset="0"/>
              </a:rPr>
              <a:t>Gaps </a:t>
            </a:r>
            <a:r>
              <a:rPr lang="en-GB" sz="2200" dirty="0">
                <a:solidFill>
                  <a:srgbClr val="4F81BD"/>
                </a:solidFill>
                <a:latin typeface="Calibri" charset="0"/>
                <a:ea typeface="ＭＳ Ｐゴシック" charset="0"/>
                <a:cs typeface="ＭＳ Ｐゴシック" charset="0"/>
              </a:rPr>
              <a:t>identified for </a:t>
            </a:r>
            <a:r>
              <a:rPr lang="en-GB" sz="2200" dirty="0" smtClean="0">
                <a:solidFill>
                  <a:srgbClr val="4F81BD"/>
                </a:solidFill>
                <a:latin typeface="Calibri" charset="0"/>
                <a:ea typeface="ＭＳ Ｐゴシック" charset="0"/>
                <a:cs typeface="ＭＳ Ｐゴシック" charset="0"/>
              </a:rPr>
              <a:t>occ. </a:t>
            </a:r>
            <a:r>
              <a:rPr lang="en-GB" sz="2200" dirty="0">
                <a:solidFill>
                  <a:srgbClr val="4F81BD"/>
                </a:solidFill>
                <a:latin typeface="Calibri" charset="0"/>
                <a:ea typeface="ＭＳ Ｐゴシック" charset="0"/>
                <a:cs typeface="ＭＳ Ｐゴシック" charset="0"/>
              </a:rPr>
              <a:t>profiles in the </a:t>
            </a:r>
            <a:r>
              <a:rPr lang="en-GB" sz="2200" dirty="0" smtClean="0">
                <a:solidFill>
                  <a:srgbClr val="4F81BD"/>
                </a:solidFill>
                <a:latin typeface="Calibri" charset="0"/>
                <a:ea typeface="ＭＳ Ｐゴシック" charset="0"/>
                <a:cs typeface="ＭＳ Ｐゴシック" charset="0"/>
              </a:rPr>
              <a:t>groups </a:t>
            </a:r>
            <a:r>
              <a:rPr lang="en-GB" sz="2200" dirty="0">
                <a:solidFill>
                  <a:srgbClr val="4F81BD"/>
                </a:solidFill>
                <a:latin typeface="Calibri" charset="0"/>
                <a:ea typeface="ＭＳ Ｐゴシック" charset="0"/>
                <a:cs typeface="ＭＳ Ｐゴシック" charset="0"/>
              </a:rPr>
              <a:t>of </a:t>
            </a:r>
            <a:r>
              <a:rPr lang="en-GB" sz="2200" b="1" dirty="0" smtClean="0">
                <a:solidFill>
                  <a:srgbClr val="4F81BD"/>
                </a:solidFill>
                <a:latin typeface="Calibri" charset="0"/>
                <a:ea typeface="ＭＳ Ｐゴシック" charset="0"/>
                <a:cs typeface="ＭＳ Ｐゴシック" charset="0"/>
              </a:rPr>
              <a:t>electro-mechanics</a:t>
            </a:r>
            <a:r>
              <a:rPr lang="en-GB" sz="2200" dirty="0">
                <a:solidFill>
                  <a:srgbClr val="4F81BD"/>
                </a:solidFill>
                <a:latin typeface="Calibri" charset="0"/>
                <a:ea typeface="ＭＳ Ｐゴシック" charset="0"/>
                <a:cs typeface="ＭＳ Ｐゴシック" charset="0"/>
              </a:rPr>
              <a:t>, </a:t>
            </a:r>
            <a:r>
              <a:rPr lang="en-GB" sz="2200" b="1" dirty="0">
                <a:solidFill>
                  <a:srgbClr val="4F81BD"/>
                </a:solidFill>
                <a:latin typeface="Calibri" charset="0"/>
                <a:ea typeface="ＭＳ Ｐゴシック" charset="0"/>
                <a:cs typeface="ＭＳ Ｐゴシック" charset="0"/>
              </a:rPr>
              <a:t>assembling</a:t>
            </a:r>
            <a:r>
              <a:rPr lang="en-GB" sz="2200" dirty="0">
                <a:solidFill>
                  <a:srgbClr val="4F81BD"/>
                </a:solidFill>
                <a:latin typeface="Calibri" charset="0"/>
                <a:ea typeface="ＭＳ Ｐゴシック" charset="0"/>
                <a:cs typeface="ＭＳ Ｐゴシック" charset="0"/>
              </a:rPr>
              <a:t>, </a:t>
            </a:r>
            <a:r>
              <a:rPr lang="en-GB" sz="2200" b="1" dirty="0" smtClean="0">
                <a:solidFill>
                  <a:srgbClr val="4F81BD"/>
                </a:solidFill>
                <a:latin typeface="Calibri" charset="0"/>
                <a:ea typeface="ＭＳ Ｐゴシック" charset="0"/>
                <a:cs typeface="ＭＳ Ｐゴシック" charset="0"/>
              </a:rPr>
              <a:t>metalworking</a:t>
            </a:r>
            <a:r>
              <a:rPr lang="en-GB" sz="2200" dirty="0">
                <a:solidFill>
                  <a:srgbClr val="4F81BD"/>
                </a:solidFill>
                <a:latin typeface="Calibri" charset="0"/>
                <a:ea typeface="ＭＳ Ｐゴシック" charset="0"/>
                <a:cs typeface="ＭＳ Ｐゴシック" charset="0"/>
              </a:rPr>
              <a:t>, </a:t>
            </a:r>
            <a:r>
              <a:rPr lang="en-GB" sz="2200" b="1" dirty="0">
                <a:solidFill>
                  <a:srgbClr val="4F81BD"/>
                </a:solidFill>
                <a:latin typeface="Calibri" charset="0"/>
                <a:ea typeface="ＭＳ Ｐゴシック" charset="0"/>
                <a:cs typeface="ＭＳ Ｐゴシック" charset="0"/>
              </a:rPr>
              <a:t>diving</a:t>
            </a:r>
            <a:r>
              <a:rPr lang="en-GB" sz="2200" dirty="0">
                <a:solidFill>
                  <a:srgbClr val="4F81BD"/>
                </a:solidFill>
                <a:latin typeface="Calibri" charset="0"/>
                <a:ea typeface="ＭＳ Ｐゴシック" charset="0"/>
                <a:cs typeface="ＭＳ Ｐゴシック" charset="0"/>
              </a:rPr>
              <a:t> and </a:t>
            </a:r>
            <a:r>
              <a:rPr lang="en-GB" sz="2200" b="1" dirty="0">
                <a:solidFill>
                  <a:srgbClr val="4F81BD"/>
                </a:solidFill>
                <a:latin typeface="Calibri" charset="0"/>
                <a:ea typeface="ＭＳ Ｐゴシック" charset="0"/>
                <a:cs typeface="ＭＳ Ｐゴシック" charset="0"/>
              </a:rPr>
              <a:t>health &amp; safety</a:t>
            </a:r>
            <a:r>
              <a:rPr lang="en-GB" sz="2200" dirty="0" smtClean="0">
                <a:solidFill>
                  <a:srgbClr val="4F81BD"/>
                </a:solidFill>
                <a:latin typeface="Calibri" charset="0"/>
                <a:ea typeface="ＭＳ Ｐゴシック" charset="0"/>
                <a:cs typeface="ＭＳ Ｐゴシック" charset="0"/>
              </a:rPr>
              <a:t>.</a:t>
            </a:r>
          </a:p>
          <a:p>
            <a:pPr marL="342900" indent="-342900">
              <a:spcAft>
                <a:spcPts val="600"/>
              </a:spcAft>
              <a:buFont typeface="Arial" panose="020B0604020202020204" pitchFamily="34" charset="0"/>
              <a:buChar char="•"/>
            </a:pPr>
            <a:r>
              <a:rPr lang="en-GB" sz="2200" dirty="0" smtClean="0">
                <a:solidFill>
                  <a:srgbClr val="4F81BD"/>
                </a:solidFill>
                <a:latin typeface="Calibri" charset="0"/>
                <a:ea typeface="ＭＳ Ｐゴシック" charset="0"/>
                <a:cs typeface="ＭＳ Ｐゴシック" charset="0"/>
              </a:rPr>
              <a:t>Gaps </a:t>
            </a:r>
            <a:r>
              <a:rPr lang="en-GB" sz="2200" dirty="0">
                <a:solidFill>
                  <a:srgbClr val="4F81BD"/>
                </a:solidFill>
                <a:latin typeface="Calibri" charset="0"/>
                <a:ea typeface="ＭＳ Ｐゴシック" charset="0"/>
                <a:cs typeface="ＭＳ Ｐゴシック" charset="0"/>
              </a:rPr>
              <a:t>vary across Europe; some countries share additional common ones, mainly related to:         (a) </a:t>
            </a:r>
            <a:r>
              <a:rPr lang="en-GB" sz="2200" b="1" dirty="0">
                <a:solidFill>
                  <a:srgbClr val="4F81BD"/>
                </a:solidFill>
                <a:latin typeface="Calibri" charset="0"/>
                <a:ea typeface="ＭＳ Ｐゴシック" charset="0"/>
                <a:cs typeface="ＭＳ Ｐゴシック" charset="0"/>
              </a:rPr>
              <a:t>cable installation</a:t>
            </a:r>
            <a:r>
              <a:rPr lang="en-GB" sz="2200" dirty="0">
                <a:solidFill>
                  <a:srgbClr val="4F81BD"/>
                </a:solidFill>
                <a:latin typeface="Calibri" charset="0"/>
                <a:ea typeface="ＭＳ Ｐゴシック" charset="0"/>
                <a:cs typeface="ＭＳ Ｐゴシック" charset="0"/>
              </a:rPr>
              <a:t>, (b) </a:t>
            </a:r>
            <a:r>
              <a:rPr lang="en-GB" sz="2200" b="1" dirty="0">
                <a:solidFill>
                  <a:srgbClr val="4F81BD"/>
                </a:solidFill>
                <a:latin typeface="Calibri" charset="0"/>
                <a:ea typeface="ＭＳ Ｐゴシック" charset="0"/>
                <a:cs typeface="ＭＳ Ｐゴシック" charset="0"/>
              </a:rPr>
              <a:t>ocean energy technologies</a:t>
            </a:r>
            <a:r>
              <a:rPr lang="en-GB" sz="2200" dirty="0">
                <a:solidFill>
                  <a:srgbClr val="4F81BD"/>
                </a:solidFill>
                <a:latin typeface="Calibri" charset="0"/>
                <a:ea typeface="ＭＳ Ｐゴシック" charset="0"/>
                <a:cs typeface="ＭＳ Ｐゴシック" charset="0"/>
              </a:rPr>
              <a:t>, (c) </a:t>
            </a:r>
            <a:r>
              <a:rPr lang="en-GB" sz="2200" b="1" dirty="0">
                <a:solidFill>
                  <a:srgbClr val="4F81BD"/>
                </a:solidFill>
                <a:latin typeface="Calibri" charset="0"/>
                <a:ea typeface="ＭＳ Ｐゴシック" charset="0"/>
                <a:cs typeface="ＭＳ Ｐゴシック" charset="0"/>
              </a:rPr>
              <a:t>maintenance of energy systems</a:t>
            </a:r>
            <a:r>
              <a:rPr lang="en-GB" sz="2200" dirty="0">
                <a:solidFill>
                  <a:srgbClr val="4F81BD"/>
                </a:solidFill>
                <a:latin typeface="Calibri" charset="0"/>
                <a:ea typeface="ＭＳ Ｐゴシック" charset="0"/>
                <a:cs typeface="ＭＳ Ｐゴシック" charset="0"/>
              </a:rPr>
              <a:t>, and (d) </a:t>
            </a:r>
            <a:r>
              <a:rPr lang="en-GB" sz="2200" b="1" dirty="0">
                <a:solidFill>
                  <a:srgbClr val="4F81BD"/>
                </a:solidFill>
                <a:latin typeface="Calibri" charset="0"/>
                <a:ea typeface="ＭＳ Ｐゴシック" charset="0"/>
                <a:cs typeface="ＭＳ Ｐゴシック" charset="0"/>
              </a:rPr>
              <a:t>energy distribution</a:t>
            </a:r>
            <a:r>
              <a:rPr lang="en-GB" sz="2200" dirty="0" smtClean="0">
                <a:solidFill>
                  <a:srgbClr val="4F81BD"/>
                </a:solidFill>
                <a:latin typeface="Calibri" charset="0"/>
                <a:ea typeface="ＭＳ Ｐゴシック" charset="0"/>
                <a:cs typeface="ＭＳ Ｐゴシック" charset="0"/>
              </a:rPr>
              <a:t>.</a:t>
            </a:r>
            <a:endParaRPr lang="en-GB" sz="2200" dirty="0">
              <a:solidFill>
                <a:srgbClr val="4F81BD"/>
              </a:solidFill>
              <a:latin typeface="Calibri" charset="0"/>
              <a:ea typeface="ＭＳ Ｐゴシック" charset="0"/>
              <a:cs typeface="ＭＳ Ｐゴシック" charset="0"/>
            </a:endParaRPr>
          </a:p>
        </p:txBody>
      </p:sp>
      <p:sp>
        <p:nvSpPr>
          <p:cNvPr id="9" name="Rectángulo 8"/>
          <p:cNvSpPr/>
          <p:nvPr/>
        </p:nvSpPr>
        <p:spPr>
          <a:xfrm>
            <a:off x="148278" y="2946034"/>
            <a:ext cx="390859" cy="2616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b="1" dirty="0" smtClean="0"/>
              <a:t>OCCUPATIONS</a:t>
            </a:r>
            <a:endParaRPr lang="es-ES" b="1" dirty="0"/>
          </a:p>
        </p:txBody>
      </p:sp>
      <p:sp>
        <p:nvSpPr>
          <p:cNvPr id="10" name="Rectángulo 9"/>
          <p:cNvSpPr/>
          <p:nvPr/>
        </p:nvSpPr>
        <p:spPr>
          <a:xfrm>
            <a:off x="5526158" y="1312000"/>
            <a:ext cx="304799" cy="1523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500" b="1" dirty="0" smtClean="0"/>
              <a:t>ESPECIALISAT.</a:t>
            </a:r>
            <a:endParaRPr lang="es-ES" sz="1500" b="1" dirty="0"/>
          </a:p>
        </p:txBody>
      </p:sp>
      <p:sp>
        <p:nvSpPr>
          <p:cNvPr id="11" name="Rectángulo 10"/>
          <p:cNvSpPr/>
          <p:nvPr/>
        </p:nvSpPr>
        <p:spPr>
          <a:xfrm>
            <a:off x="1429629" y="5681403"/>
            <a:ext cx="9781357" cy="430887"/>
          </a:xfrm>
          <a:prstGeom prst="rect">
            <a:avLst/>
          </a:prstGeom>
          <a:ln>
            <a:solidFill>
              <a:schemeClr val="accent1">
                <a:shade val="50000"/>
              </a:schemeClr>
            </a:solidFill>
          </a:ln>
        </p:spPr>
        <p:txBody>
          <a:bodyPr wrap="square">
            <a:spAutoFit/>
          </a:bodyPr>
          <a:lstStyle/>
          <a:p>
            <a:pPr marL="342900" indent="-342900">
              <a:spcAft>
                <a:spcPts val="600"/>
              </a:spcAft>
              <a:buFont typeface="Arial" panose="020B0604020202020204" pitchFamily="34" charset="0"/>
              <a:buChar char="•"/>
            </a:pPr>
            <a:r>
              <a:rPr lang="en-GB" sz="2200" dirty="0">
                <a:solidFill>
                  <a:srgbClr val="4F81BD"/>
                </a:solidFill>
                <a:latin typeface="Calibri" charset="0"/>
                <a:ea typeface="ＭＳ Ｐゴシック" charset="0"/>
                <a:cs typeface="ＭＳ Ｐゴシック" charset="0"/>
              </a:rPr>
              <a:t>Approximately </a:t>
            </a:r>
            <a:r>
              <a:rPr lang="en-GB" sz="2200" b="1" dirty="0">
                <a:solidFill>
                  <a:srgbClr val="4F81BD"/>
                </a:solidFill>
                <a:latin typeface="Calibri" charset="0"/>
                <a:ea typeface="ＭＳ Ｐゴシック" charset="0"/>
                <a:cs typeface="ＭＳ Ｐゴシック" charset="0"/>
              </a:rPr>
              <a:t>50%</a:t>
            </a:r>
            <a:r>
              <a:rPr lang="en-GB" sz="2200" dirty="0">
                <a:solidFill>
                  <a:srgbClr val="4F81BD"/>
                </a:solidFill>
                <a:latin typeface="Calibri" charset="0"/>
                <a:ea typeface="ＭＳ Ｐゴシック" charset="0"/>
                <a:cs typeface="ＭＳ Ｐゴシック" charset="0"/>
              </a:rPr>
              <a:t> of available programs are offered in English or are bilingual </a:t>
            </a:r>
          </a:p>
        </p:txBody>
      </p:sp>
      <p:sp>
        <p:nvSpPr>
          <p:cNvPr id="14" name="Rectángulo 13"/>
          <p:cNvSpPr/>
          <p:nvPr/>
        </p:nvSpPr>
        <p:spPr>
          <a:xfrm>
            <a:off x="863895" y="5689980"/>
            <a:ext cx="783419" cy="43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ES" sz="1600" b="1" dirty="0" smtClean="0"/>
              <a:t>LANG</a:t>
            </a:r>
            <a:endParaRPr lang="es-ES" sz="1600" b="1" dirty="0"/>
          </a:p>
        </p:txBody>
      </p:sp>
    </p:spTree>
    <p:extLst>
      <p:ext uri="{BB962C8B-B14F-4D97-AF65-F5344CB8AC3E}">
        <p14:creationId xmlns:p14="http://schemas.microsoft.com/office/powerpoint/2010/main" val="146626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4"/>
          <p:cNvSpPr/>
          <p:nvPr/>
        </p:nvSpPr>
        <p:spPr>
          <a:xfrm>
            <a:off x="148278" y="283607"/>
            <a:ext cx="9267469"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4000" b="1" spc="-1" dirty="0" smtClean="0">
                <a:solidFill>
                  <a:srgbClr val="1B75BC"/>
                </a:solidFill>
                <a:uFill>
                  <a:solidFill>
                    <a:srgbClr val="FFFFFF"/>
                  </a:solidFill>
                </a:uFill>
                <a:latin typeface="Calibri"/>
              </a:rPr>
              <a:t>Skills shortages – preliminary results</a:t>
            </a:r>
            <a:endParaRPr lang="en-US" sz="4000" b="1" spc="-1" dirty="0">
              <a:solidFill>
                <a:srgbClr val="1B75BC"/>
              </a:solidFill>
              <a:uFill>
                <a:solidFill>
                  <a:srgbClr val="FFFFFF"/>
                </a:solidFill>
              </a:uFill>
              <a:latin typeface="Calibri"/>
            </a:endParaRPr>
          </a:p>
        </p:txBody>
      </p:sp>
      <p:sp>
        <p:nvSpPr>
          <p:cNvPr id="14" name="Rectángulo 4"/>
          <p:cNvSpPr/>
          <p:nvPr/>
        </p:nvSpPr>
        <p:spPr>
          <a:xfrm>
            <a:off x="468323" y="2203937"/>
            <a:ext cx="11383707" cy="3166316"/>
          </a:xfrm>
          <a:prstGeom prst="rect">
            <a:avLst/>
          </a:prstGeom>
        </p:spPr>
        <p:txBody>
          <a:bodyPr wrap="square">
            <a:spAutoFit/>
          </a:bodyPr>
          <a:lstStyle/>
          <a:p>
            <a:pPr marL="342900" indent="-342900">
              <a:lnSpc>
                <a:spcPct val="107000"/>
              </a:lnSpc>
              <a:spcAft>
                <a:spcPts val="1200"/>
              </a:spcAft>
              <a:buFont typeface="Wingdings" panose="05000000000000000000" pitchFamily="2" charset="2"/>
              <a:buChar char="§"/>
            </a:pPr>
            <a:r>
              <a:rPr lang="en-GB" sz="2400" b="1" dirty="0" smtClean="0">
                <a:solidFill>
                  <a:srgbClr val="4F81BD"/>
                </a:solidFill>
                <a:latin typeface="Calibri" charset="0"/>
                <a:ea typeface="ＭＳ Ｐゴシック" charset="0"/>
                <a:cs typeface="ＭＳ Ｐゴシック" charset="0"/>
              </a:rPr>
              <a:t>Increased subcontracting of certain activities</a:t>
            </a:r>
            <a:r>
              <a:rPr lang="en-GB" sz="2400" dirty="0" smtClean="0">
                <a:solidFill>
                  <a:srgbClr val="4F81BD"/>
                </a:solidFill>
                <a:latin typeface="Calibri" charset="0"/>
                <a:ea typeface="ＭＳ Ｐゴシック" charset="0"/>
                <a:cs typeface="ＭＳ Ｐゴシック" charset="0"/>
              </a:rPr>
              <a:t> – </a:t>
            </a:r>
            <a:r>
              <a:rPr lang="en-US" sz="2400" dirty="0">
                <a:solidFill>
                  <a:srgbClr val="4F81BD"/>
                </a:solidFill>
                <a:latin typeface="Calibri" charset="0"/>
                <a:ea typeface="ＭＳ Ｐゴシック" charset="0"/>
                <a:cs typeface="ＭＳ Ｐゴシック" charset="0"/>
              </a:rPr>
              <a:t>lack of collective experience and </a:t>
            </a:r>
            <a:r>
              <a:rPr lang="en-US" sz="2400" dirty="0" err="1" smtClean="0">
                <a:solidFill>
                  <a:srgbClr val="4F81BD"/>
                </a:solidFill>
                <a:latin typeface="Calibri" charset="0"/>
                <a:ea typeface="ＭＳ Ｐゴシック" charset="0"/>
                <a:cs typeface="ＭＳ Ｐゴシック" charset="0"/>
              </a:rPr>
              <a:t>cumulation</a:t>
            </a:r>
            <a:r>
              <a:rPr lang="en-US" sz="2400" dirty="0" smtClean="0">
                <a:solidFill>
                  <a:srgbClr val="4F81BD"/>
                </a:solidFill>
                <a:latin typeface="Calibri" charset="0"/>
                <a:ea typeface="ＭＳ Ｐゴシック" charset="0"/>
                <a:cs typeface="ＭＳ Ｐゴシック" charset="0"/>
              </a:rPr>
              <a:t> of skills</a:t>
            </a:r>
            <a:r>
              <a:rPr lang="en-GB" sz="2400" dirty="0" smtClean="0">
                <a:solidFill>
                  <a:srgbClr val="4F81BD"/>
                </a:solidFill>
                <a:latin typeface="Calibri" charset="0"/>
                <a:ea typeface="ＭＳ Ｐゴシック" charset="0"/>
                <a:cs typeface="ＭＳ Ｐゴシック" charset="0"/>
              </a:rPr>
              <a:t> </a:t>
            </a:r>
            <a:r>
              <a:rPr lang="en-GB" sz="2400" dirty="0" smtClean="0">
                <a:solidFill>
                  <a:srgbClr val="4F81BD"/>
                </a:solidFill>
                <a:latin typeface="Calibri" charset="0"/>
                <a:ea typeface="ＭＳ Ｐゴシック" charset="0"/>
                <a:cs typeface="ＭＳ Ｐゴシック" charset="0"/>
              </a:rPr>
              <a:t>/ competences on-the-job</a:t>
            </a:r>
          </a:p>
          <a:p>
            <a:pPr marL="342900" indent="-342900">
              <a:lnSpc>
                <a:spcPct val="107000"/>
              </a:lnSpc>
              <a:spcAft>
                <a:spcPts val="1200"/>
              </a:spcAft>
              <a:buFont typeface="Wingdings" panose="05000000000000000000" pitchFamily="2" charset="2"/>
              <a:buChar char="§"/>
            </a:pPr>
            <a:r>
              <a:rPr lang="en-GB" sz="2400" b="1" dirty="0" smtClean="0">
                <a:solidFill>
                  <a:srgbClr val="4F81BD"/>
                </a:solidFill>
                <a:latin typeface="Calibri" charset="0"/>
                <a:ea typeface="ＭＳ Ｐゴシック" charset="0"/>
                <a:cs typeface="ＭＳ Ｐゴシック" charset="0"/>
              </a:rPr>
              <a:t>Temporary employment </a:t>
            </a:r>
            <a:r>
              <a:rPr lang="en-GB" sz="2400" dirty="0" smtClean="0">
                <a:solidFill>
                  <a:srgbClr val="4F81BD"/>
                </a:solidFill>
                <a:latin typeface="Calibri" charset="0"/>
                <a:ea typeface="ＭＳ Ｐゴシック" charset="0"/>
                <a:cs typeface="ＭＳ Ｐゴシック" charset="0"/>
              </a:rPr>
              <a:t>– deprives employees </a:t>
            </a:r>
            <a:r>
              <a:rPr lang="en-GB" sz="2400" dirty="0" smtClean="0">
                <a:solidFill>
                  <a:srgbClr val="4F81BD"/>
                </a:solidFill>
                <a:latin typeface="Calibri" charset="0"/>
                <a:ea typeface="ＭＳ Ｐゴシック" charset="0"/>
                <a:cs typeface="ＭＳ Ｐゴシック" charset="0"/>
              </a:rPr>
              <a:t>of </a:t>
            </a:r>
            <a:r>
              <a:rPr lang="en-GB" sz="2400" dirty="0" smtClean="0">
                <a:solidFill>
                  <a:srgbClr val="4F81BD"/>
                </a:solidFill>
                <a:latin typeface="Calibri" charset="0"/>
                <a:ea typeface="ＭＳ Ｐゴシック" charset="0"/>
                <a:cs typeface="ＭＳ Ｐゴシック" charset="0"/>
              </a:rPr>
              <a:t>the opportunity to closely follow and monitor sector developments</a:t>
            </a:r>
          </a:p>
          <a:p>
            <a:pPr marL="342900" indent="-342900">
              <a:lnSpc>
                <a:spcPct val="107000"/>
              </a:lnSpc>
              <a:spcAft>
                <a:spcPts val="1200"/>
              </a:spcAft>
              <a:buFont typeface="Wingdings" panose="05000000000000000000" pitchFamily="2" charset="2"/>
              <a:buChar char="§"/>
            </a:pPr>
            <a:r>
              <a:rPr lang="en-GB" sz="2400" b="1" dirty="0" smtClean="0">
                <a:solidFill>
                  <a:srgbClr val="4F81BD"/>
                </a:solidFill>
                <a:latin typeface="Calibri" charset="0"/>
                <a:ea typeface="ＭＳ Ｐゴシック" charset="0"/>
                <a:cs typeface="ＭＳ Ｐゴシック" charset="0"/>
              </a:rPr>
              <a:t>Unwillingness to move to more </a:t>
            </a:r>
            <a:r>
              <a:rPr lang="en-GB" sz="2400" b="1" dirty="0" smtClean="0">
                <a:solidFill>
                  <a:srgbClr val="4F81BD"/>
                </a:solidFill>
                <a:latin typeface="Calibri" charset="0"/>
                <a:ea typeface="ＭＳ Ｐゴシック" charset="0"/>
                <a:cs typeface="ＭＳ Ｐゴシック" charset="0"/>
              </a:rPr>
              <a:t>distant </a:t>
            </a:r>
            <a:r>
              <a:rPr lang="en-GB" sz="2400" b="1" dirty="0" smtClean="0">
                <a:solidFill>
                  <a:srgbClr val="4F81BD"/>
                </a:solidFill>
                <a:latin typeface="Calibri" charset="0"/>
                <a:ea typeface="ＭＳ Ｐゴシック" charset="0"/>
                <a:cs typeface="ＭＳ Ｐゴシック" charset="0"/>
              </a:rPr>
              <a:t>locations </a:t>
            </a:r>
            <a:r>
              <a:rPr lang="en-GB" sz="2400" dirty="0" smtClean="0">
                <a:solidFill>
                  <a:srgbClr val="4F81BD"/>
                </a:solidFill>
                <a:latin typeface="Calibri" charset="0"/>
                <a:ea typeface="ＭＳ Ｐゴシック" charset="0"/>
                <a:cs typeface="ＭＳ Ｐゴシック" charset="0"/>
              </a:rPr>
              <a:t>where new ORE projects are planned – </a:t>
            </a:r>
            <a:r>
              <a:rPr lang="en-GB" sz="2400" dirty="0">
                <a:solidFill>
                  <a:srgbClr val="4F81BD"/>
                </a:solidFill>
                <a:latin typeface="Calibri" charset="0"/>
                <a:ea typeface="ＭＳ Ｐゴシック" charset="0"/>
                <a:cs typeface="ＭＳ Ｐゴシック" charset="0"/>
              </a:rPr>
              <a:t>constrains the collection of diverse knowledge and experiences taking into account different local characteristics </a:t>
            </a:r>
            <a:endParaRPr lang="es-ES" sz="2400" dirty="0">
              <a:solidFill>
                <a:srgbClr val="4F81BD"/>
              </a:solidFill>
              <a:latin typeface="Calibri" charset="0"/>
              <a:ea typeface="ＭＳ Ｐゴシック" charset="0"/>
              <a:cs typeface="ＭＳ Ｐゴシック" charset="0"/>
            </a:endParaRPr>
          </a:p>
        </p:txBody>
      </p:sp>
      <p:sp>
        <p:nvSpPr>
          <p:cNvPr id="15" name="CustomShape 4"/>
          <p:cNvSpPr/>
          <p:nvPr/>
        </p:nvSpPr>
        <p:spPr>
          <a:xfrm>
            <a:off x="172215" y="1393178"/>
            <a:ext cx="2906666" cy="5997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2800" b="1" spc="-1" dirty="0" smtClean="0">
                <a:solidFill>
                  <a:srgbClr val="FF0000"/>
                </a:solidFill>
                <a:uFill>
                  <a:solidFill>
                    <a:srgbClr val="FFFFFF"/>
                  </a:solidFill>
                </a:uFill>
                <a:latin typeface="Calibri"/>
              </a:rPr>
              <a:t>Challenges:</a:t>
            </a:r>
            <a:endParaRPr lang="en-US" sz="2800" b="1" spc="-1" dirty="0">
              <a:solidFill>
                <a:srgbClr val="FF0000"/>
              </a:solidFill>
              <a:uFill>
                <a:solidFill>
                  <a:srgbClr val="FFFFFF"/>
                </a:solidFill>
              </a:uFill>
              <a:latin typeface="Calibri"/>
            </a:endParaRPr>
          </a:p>
        </p:txBody>
      </p:sp>
    </p:spTree>
    <p:extLst>
      <p:ext uri="{BB962C8B-B14F-4D97-AF65-F5344CB8AC3E}">
        <p14:creationId xmlns:p14="http://schemas.microsoft.com/office/powerpoint/2010/main" val="3063439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4"/>
          <p:cNvSpPr/>
          <p:nvPr/>
        </p:nvSpPr>
        <p:spPr>
          <a:xfrm>
            <a:off x="148278" y="283607"/>
            <a:ext cx="9267469"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4000" b="1" spc="-1" dirty="0" smtClean="0">
                <a:solidFill>
                  <a:srgbClr val="1B75BC"/>
                </a:solidFill>
                <a:uFill>
                  <a:solidFill>
                    <a:srgbClr val="FFFFFF"/>
                  </a:solidFill>
                </a:uFill>
                <a:latin typeface="Calibri"/>
              </a:rPr>
              <a:t>Skills shortages – preliminary results</a:t>
            </a:r>
            <a:endParaRPr lang="en-US" sz="4000" b="1" spc="-1" dirty="0">
              <a:solidFill>
                <a:srgbClr val="1B75BC"/>
              </a:solidFill>
              <a:uFill>
                <a:solidFill>
                  <a:srgbClr val="FFFFFF"/>
                </a:solidFill>
              </a:uFill>
              <a:latin typeface="Calibri"/>
            </a:endParaRPr>
          </a:p>
        </p:txBody>
      </p:sp>
      <p:sp>
        <p:nvSpPr>
          <p:cNvPr id="8" name="Rectangle 7"/>
          <p:cNvSpPr/>
          <p:nvPr/>
        </p:nvSpPr>
        <p:spPr>
          <a:xfrm>
            <a:off x="0" y="1939654"/>
            <a:ext cx="6746931" cy="4585614"/>
          </a:xfrm>
          <a:prstGeom prst="rect">
            <a:avLst/>
          </a:prstGeom>
        </p:spPr>
        <p:txBody>
          <a:bodyPr wrap="square">
            <a:spAutoFit/>
          </a:bodyPr>
          <a:lstStyle/>
          <a:p>
            <a:pPr>
              <a:lnSpc>
                <a:spcPct val="106000"/>
              </a:lnSpc>
              <a:spcAft>
                <a:spcPts val="800"/>
              </a:spcAft>
            </a:pPr>
            <a:r>
              <a:rPr lang="en-GB" sz="2400" b="1" u="sng" dirty="0" smtClean="0">
                <a:solidFill>
                  <a:srgbClr val="4F81BD"/>
                </a:solidFill>
                <a:latin typeface="Calibri" charset="0"/>
                <a:ea typeface="ＭＳ Ｐゴシック" charset="0"/>
                <a:cs typeface="ＭＳ Ｐゴシック" charset="0"/>
              </a:rPr>
              <a:t>Hard skills</a:t>
            </a:r>
            <a:r>
              <a:rPr lang="en-GB" sz="2400" b="1" dirty="0" smtClean="0">
                <a:solidFill>
                  <a:srgbClr val="4F81BD"/>
                </a:solidFill>
                <a:latin typeface="Calibri" charset="0"/>
                <a:ea typeface="ＭＳ Ｐゴシック" charset="0"/>
                <a:cs typeface="ＭＳ Ｐゴシック" charset="0"/>
              </a:rPr>
              <a:t> </a:t>
            </a:r>
            <a:r>
              <a:rPr lang="en-GB" sz="2400" dirty="0" smtClean="0">
                <a:solidFill>
                  <a:srgbClr val="4F81BD"/>
                </a:solidFill>
                <a:latin typeface="Calibri" charset="0"/>
                <a:ea typeface="ＭＳ Ｐゴシック" charset="0"/>
                <a:cs typeface="ＭＳ Ｐゴシック" charset="0"/>
              </a:rPr>
              <a:t>(technical and offshore-specific)</a:t>
            </a:r>
            <a:endParaRPr lang="el-GR" sz="2400" dirty="0">
              <a:solidFill>
                <a:srgbClr val="4F81BD"/>
              </a:solidFill>
              <a:latin typeface="Calibri" charset="0"/>
              <a:ea typeface="ＭＳ Ｐゴシック" charset="0"/>
              <a:cs typeface="ＭＳ Ｐゴシック" charset="0"/>
            </a:endParaRPr>
          </a:p>
          <a:p>
            <a:pPr marL="285750" indent="-285750" algn="just">
              <a:lnSpc>
                <a:spcPct val="106000"/>
              </a:lnSpc>
              <a:spcAft>
                <a:spcPts val="800"/>
              </a:spcAft>
              <a:buFont typeface="Arial" panose="020B0604020202020204" pitchFamily="34" charset="0"/>
              <a:buChar char="•"/>
            </a:pPr>
            <a:r>
              <a:rPr lang="en-GB" sz="2200" b="1" dirty="0" smtClean="0">
                <a:solidFill>
                  <a:srgbClr val="4F81BD"/>
                </a:solidFill>
                <a:latin typeface="Calibri" charset="0"/>
                <a:ea typeface="ＭＳ Ｐゴシック" charset="0"/>
                <a:cs typeface="ＭＳ Ｐゴシック" charset="0"/>
              </a:rPr>
              <a:t>Diversification</a:t>
            </a:r>
            <a:r>
              <a:rPr lang="en-GB" sz="2200" dirty="0" smtClean="0">
                <a:solidFill>
                  <a:srgbClr val="4F81BD"/>
                </a:solidFill>
                <a:latin typeface="Calibri" charset="0"/>
                <a:ea typeface="ＭＳ Ｐゴシック" charset="0"/>
                <a:cs typeface="ＭＳ Ｐゴシック" charset="0"/>
              </a:rPr>
              <a:t> and </a:t>
            </a:r>
            <a:r>
              <a:rPr lang="en-GB" sz="2200" b="1" dirty="0" smtClean="0">
                <a:solidFill>
                  <a:srgbClr val="4F81BD"/>
                </a:solidFill>
                <a:latin typeface="Calibri" charset="0"/>
                <a:ea typeface="ＭＳ Ｐゴシック" charset="0"/>
                <a:cs typeface="ＭＳ Ｐゴシック" charset="0"/>
              </a:rPr>
              <a:t>transferability</a:t>
            </a:r>
            <a:r>
              <a:rPr lang="en-GB" sz="2200" dirty="0" smtClean="0">
                <a:solidFill>
                  <a:srgbClr val="4F81BD"/>
                </a:solidFill>
                <a:latin typeface="Calibri" charset="0"/>
                <a:ea typeface="ＭＳ Ｐゴシック" charset="0"/>
                <a:cs typeface="ＭＳ Ｐゴシック" charset="0"/>
              </a:rPr>
              <a:t> of technical skills – timely adaptation to new needs </a:t>
            </a:r>
          </a:p>
          <a:p>
            <a:pPr marL="285750" indent="-285750" algn="just">
              <a:lnSpc>
                <a:spcPct val="106000"/>
              </a:lnSpc>
              <a:spcAft>
                <a:spcPts val="800"/>
              </a:spcAft>
              <a:buFont typeface="Arial" panose="020B0604020202020204" pitchFamily="34" charset="0"/>
              <a:buChar char="•"/>
            </a:pPr>
            <a:r>
              <a:rPr lang="en-GB" sz="2200" b="1" dirty="0" smtClean="0">
                <a:solidFill>
                  <a:srgbClr val="4F81BD"/>
                </a:solidFill>
                <a:latin typeface="Calibri" charset="0"/>
                <a:ea typeface="ＭＳ Ｐゴシック" charset="0"/>
                <a:cs typeface="ＭＳ Ｐゴシック" charset="0"/>
              </a:rPr>
              <a:t>Multidisciplinary knowledge </a:t>
            </a:r>
            <a:r>
              <a:rPr lang="en-GB" sz="2200" dirty="0" smtClean="0">
                <a:solidFill>
                  <a:srgbClr val="4F81BD"/>
                </a:solidFill>
                <a:latin typeface="Calibri" charset="0"/>
                <a:ea typeface="ＭＳ Ｐゴシック" charset="0"/>
                <a:cs typeface="ＭＳ Ｐゴシック" charset="0"/>
              </a:rPr>
              <a:t>and better and </a:t>
            </a:r>
            <a:r>
              <a:rPr lang="en-GB" sz="2200" b="1" dirty="0" smtClean="0">
                <a:solidFill>
                  <a:srgbClr val="4F81BD"/>
                </a:solidFill>
                <a:latin typeface="Calibri" charset="0"/>
                <a:ea typeface="ＭＳ Ｐゴシック" charset="0"/>
                <a:cs typeface="ＭＳ Ｐゴシック" charset="0"/>
              </a:rPr>
              <a:t>more integrated understanding </a:t>
            </a:r>
            <a:r>
              <a:rPr lang="en-GB" sz="2200" dirty="0" smtClean="0">
                <a:solidFill>
                  <a:srgbClr val="4F81BD"/>
                </a:solidFill>
                <a:latin typeface="Calibri" charset="0"/>
                <a:ea typeface="ＭＳ Ｐゴシック" charset="0"/>
                <a:cs typeface="ＭＳ Ｐゴシック" charset="0"/>
              </a:rPr>
              <a:t>of the ORE value chain</a:t>
            </a:r>
          </a:p>
          <a:p>
            <a:pPr marL="285750" indent="-285750" algn="just">
              <a:lnSpc>
                <a:spcPct val="106000"/>
              </a:lnSpc>
              <a:spcAft>
                <a:spcPts val="800"/>
              </a:spcAft>
              <a:buFont typeface="Arial" panose="020B0604020202020204" pitchFamily="34" charset="0"/>
              <a:buChar char="•"/>
            </a:pPr>
            <a:r>
              <a:rPr lang="en-GB" sz="2200" b="1" dirty="0" smtClean="0">
                <a:solidFill>
                  <a:srgbClr val="4F81BD"/>
                </a:solidFill>
                <a:latin typeface="Calibri" charset="0"/>
                <a:ea typeface="ＭＳ Ｐゴシック" charset="0"/>
                <a:cs typeface="ＭＳ Ｐゴシック" charset="0"/>
              </a:rPr>
              <a:t>Specialization of managerial positions </a:t>
            </a:r>
            <a:r>
              <a:rPr lang="en-GB" sz="2200" dirty="0" smtClean="0">
                <a:solidFill>
                  <a:srgbClr val="4F81BD"/>
                </a:solidFill>
                <a:latin typeface="Calibri" charset="0"/>
                <a:ea typeface="ＭＳ Ｐゴシック" charset="0"/>
                <a:cs typeface="ＭＳ Ｐゴシック" charset="0"/>
              </a:rPr>
              <a:t>(e.g. project managers, offshore financial officers, etc.)</a:t>
            </a:r>
          </a:p>
          <a:p>
            <a:pPr marL="285750" indent="-285750" algn="just">
              <a:lnSpc>
                <a:spcPct val="106000"/>
              </a:lnSpc>
              <a:spcAft>
                <a:spcPts val="800"/>
              </a:spcAft>
              <a:buFont typeface="Arial" panose="020B0604020202020204" pitchFamily="34" charset="0"/>
              <a:buChar char="•"/>
            </a:pPr>
            <a:r>
              <a:rPr lang="en-GB" sz="2200" dirty="0" smtClean="0">
                <a:solidFill>
                  <a:srgbClr val="4F81BD"/>
                </a:solidFill>
                <a:latin typeface="Calibri" charset="0"/>
                <a:ea typeface="ＭＳ Ｐゴシック" charset="0"/>
                <a:cs typeface="ＭＳ Ｐゴシック" charset="0"/>
              </a:rPr>
              <a:t>Upcoming demand for undertaking </a:t>
            </a:r>
            <a:r>
              <a:rPr lang="en-GB" sz="2200" b="1" dirty="0" smtClean="0">
                <a:solidFill>
                  <a:srgbClr val="4F81BD"/>
                </a:solidFill>
                <a:latin typeface="Calibri" charset="0"/>
                <a:ea typeface="ＭＳ Ｐゴシック" charset="0"/>
                <a:cs typeface="ＭＳ Ｐゴシック" charset="0"/>
              </a:rPr>
              <a:t>decommissioning / recommissioning processes </a:t>
            </a:r>
            <a:r>
              <a:rPr lang="en-GB" sz="2200" dirty="0" smtClean="0">
                <a:solidFill>
                  <a:srgbClr val="4F81BD"/>
                </a:solidFill>
                <a:latin typeface="Calibri" charset="0"/>
                <a:ea typeface="ＭＳ Ｐゴシック" charset="0"/>
                <a:cs typeface="ＭＳ Ｐゴシック" charset="0"/>
              </a:rPr>
              <a:t>since some offshore wind farms are entering the end phase of their lifecycle</a:t>
            </a:r>
          </a:p>
          <a:p>
            <a:pPr marL="285750" indent="-285750" algn="just">
              <a:lnSpc>
                <a:spcPct val="106000"/>
              </a:lnSpc>
              <a:spcAft>
                <a:spcPts val="800"/>
              </a:spcAft>
              <a:buFont typeface="Arial" panose="020B0604020202020204" pitchFamily="34" charset="0"/>
              <a:buChar char="•"/>
            </a:pPr>
            <a:endParaRPr lang="el-GR" sz="2200" dirty="0">
              <a:solidFill>
                <a:srgbClr val="4F81BD"/>
              </a:solidFill>
              <a:latin typeface="Calibri" charset="0"/>
              <a:ea typeface="ＭＳ Ｐゴシック" charset="0"/>
              <a:cs typeface="ＭＳ Ｐゴシック" charset="0"/>
            </a:endParaRPr>
          </a:p>
        </p:txBody>
      </p:sp>
      <p:sp>
        <p:nvSpPr>
          <p:cNvPr id="9" name="Rectangle 8"/>
          <p:cNvSpPr/>
          <p:nvPr/>
        </p:nvSpPr>
        <p:spPr>
          <a:xfrm>
            <a:off x="640647" y="1336352"/>
            <a:ext cx="11827334" cy="451214"/>
          </a:xfrm>
          <a:prstGeom prst="rect">
            <a:avLst/>
          </a:prstGeom>
        </p:spPr>
        <p:txBody>
          <a:bodyPr wrap="square">
            <a:spAutoFit/>
          </a:bodyPr>
          <a:lstStyle/>
          <a:p>
            <a:pPr algn="just">
              <a:lnSpc>
                <a:spcPct val="106000"/>
              </a:lnSpc>
              <a:spcAft>
                <a:spcPts val="800"/>
              </a:spcAft>
            </a:pPr>
            <a:r>
              <a:rPr lang="en-GB" sz="2200" dirty="0" smtClean="0">
                <a:solidFill>
                  <a:srgbClr val="4F81BD"/>
                </a:solidFill>
                <a:latin typeface="Calibri" charset="0"/>
                <a:ea typeface="ＭＳ Ｐゴシック" charset="0"/>
                <a:cs typeface="ＭＳ Ｐゴシック" charset="0"/>
              </a:rPr>
              <a:t>Shortages in </a:t>
            </a:r>
            <a:r>
              <a:rPr lang="en-GB" sz="2200" b="1" u="sng" dirty="0" smtClean="0">
                <a:solidFill>
                  <a:srgbClr val="4F81BD"/>
                </a:solidFill>
                <a:latin typeface="Calibri" charset="0"/>
                <a:ea typeface="ＭＳ Ｐゴシック" charset="0"/>
                <a:cs typeface="ＭＳ Ｐゴシック" charset="0"/>
              </a:rPr>
              <a:t>skills qualities </a:t>
            </a:r>
            <a:r>
              <a:rPr lang="en-GB" sz="2200" dirty="0" smtClean="0">
                <a:solidFill>
                  <a:srgbClr val="4F81BD"/>
                </a:solidFill>
                <a:latin typeface="Calibri" charset="0"/>
                <a:ea typeface="ＭＳ Ｐゴシック" charset="0"/>
                <a:cs typeface="ＭＳ Ｐゴシック" charset="0"/>
              </a:rPr>
              <a:t>rather than specific skills required for performing specific tasks / activities</a:t>
            </a:r>
            <a:endParaRPr lang="el-GR" sz="2200" dirty="0">
              <a:solidFill>
                <a:srgbClr val="4F81BD"/>
              </a:solidFill>
              <a:latin typeface="Calibri" charset="0"/>
              <a:ea typeface="ＭＳ Ｐゴシック" charset="0"/>
              <a:cs typeface="ＭＳ Ｐゴシック" charset="0"/>
            </a:endParaRPr>
          </a:p>
        </p:txBody>
      </p:sp>
      <p:cxnSp>
        <p:nvCxnSpPr>
          <p:cNvPr id="3" name="Straight Arrow Connector 2"/>
          <p:cNvCxnSpPr/>
          <p:nvPr/>
        </p:nvCxnSpPr>
        <p:spPr>
          <a:xfrm flipV="1">
            <a:off x="148278" y="1586665"/>
            <a:ext cx="492369"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7"/>
          <p:cNvSpPr/>
          <p:nvPr/>
        </p:nvSpPr>
        <p:spPr>
          <a:xfrm>
            <a:off x="6990089" y="1811510"/>
            <a:ext cx="4851315" cy="4841903"/>
          </a:xfrm>
          <a:prstGeom prst="rect">
            <a:avLst/>
          </a:prstGeom>
        </p:spPr>
        <p:txBody>
          <a:bodyPr wrap="square">
            <a:spAutoFit/>
          </a:bodyPr>
          <a:lstStyle/>
          <a:p>
            <a:pPr>
              <a:lnSpc>
                <a:spcPct val="106000"/>
              </a:lnSpc>
              <a:spcAft>
                <a:spcPts val="800"/>
              </a:spcAft>
            </a:pPr>
            <a:r>
              <a:rPr lang="en-GB" sz="2400" b="1" u="sng" dirty="0" smtClean="0">
                <a:solidFill>
                  <a:srgbClr val="4F81BD"/>
                </a:solidFill>
                <a:latin typeface="Calibri" charset="0"/>
                <a:ea typeface="ＭＳ Ｐゴシック" charset="0"/>
                <a:cs typeface="ＭＳ Ｐゴシック" charset="0"/>
              </a:rPr>
              <a:t>Soft skills</a:t>
            </a:r>
            <a:r>
              <a:rPr lang="en-GB" sz="2400" b="1" dirty="0" smtClean="0">
                <a:solidFill>
                  <a:srgbClr val="4F81BD"/>
                </a:solidFill>
                <a:latin typeface="Calibri" charset="0"/>
                <a:ea typeface="ＭＳ Ｐゴシック" charset="0"/>
                <a:cs typeface="ＭＳ Ｐゴシック" charset="0"/>
              </a:rPr>
              <a:t> </a:t>
            </a:r>
            <a:endParaRPr lang="el-GR" sz="2400" dirty="0">
              <a:solidFill>
                <a:srgbClr val="4F81BD"/>
              </a:solidFill>
              <a:latin typeface="Calibri" charset="0"/>
              <a:ea typeface="ＭＳ Ｐゴシック" charset="0"/>
              <a:cs typeface="ＭＳ Ｐゴシック" charset="0"/>
            </a:endParaRPr>
          </a:p>
          <a:p>
            <a:pPr marL="285750" indent="-285750" algn="just">
              <a:lnSpc>
                <a:spcPct val="106000"/>
              </a:lnSpc>
              <a:spcAft>
                <a:spcPts val="800"/>
              </a:spcAft>
              <a:buFont typeface="Arial" panose="020B0604020202020204" pitchFamily="34" charset="0"/>
              <a:buChar char="•"/>
            </a:pPr>
            <a:r>
              <a:rPr lang="en-GB" sz="2200" b="1" dirty="0" smtClean="0">
                <a:solidFill>
                  <a:srgbClr val="4F81BD"/>
                </a:solidFill>
                <a:latin typeface="Calibri" charset="0"/>
                <a:ea typeface="ＭＳ Ｐゴシック" charset="0"/>
                <a:cs typeface="ＭＳ Ｐゴシック" charset="0"/>
              </a:rPr>
              <a:t>Teamwork </a:t>
            </a:r>
            <a:r>
              <a:rPr lang="en-GB" sz="2200" dirty="0" smtClean="0">
                <a:solidFill>
                  <a:srgbClr val="4F81BD"/>
                </a:solidFill>
                <a:latin typeface="Calibri" charset="0"/>
                <a:ea typeface="ＭＳ Ｐゴシック" charset="0"/>
                <a:cs typeface="ＭＳ Ｐゴシック" charset="0"/>
              </a:rPr>
              <a:t>and</a:t>
            </a:r>
            <a:r>
              <a:rPr lang="en-GB" sz="2200" b="1" dirty="0" smtClean="0">
                <a:solidFill>
                  <a:srgbClr val="4F81BD"/>
                </a:solidFill>
                <a:latin typeface="Calibri" charset="0"/>
                <a:ea typeface="ＭＳ Ｐゴシック" charset="0"/>
                <a:cs typeface="ＭＳ Ｐゴシック" charset="0"/>
              </a:rPr>
              <a:t> communication: </a:t>
            </a:r>
            <a:r>
              <a:rPr lang="en-GB" sz="2200" dirty="0" smtClean="0">
                <a:solidFill>
                  <a:srgbClr val="4F81BD"/>
                </a:solidFill>
                <a:latin typeface="Calibri" charset="0"/>
                <a:ea typeface="ＭＳ Ｐゴシック" charset="0"/>
                <a:cs typeface="ＭＳ Ｐゴシック" charset="0"/>
              </a:rPr>
              <a:t>most important and desirable (considering also the multi-cultural business environment)</a:t>
            </a:r>
          </a:p>
          <a:p>
            <a:pPr marL="285750" indent="-285750" algn="just">
              <a:lnSpc>
                <a:spcPct val="106000"/>
              </a:lnSpc>
              <a:spcAft>
                <a:spcPts val="800"/>
              </a:spcAft>
              <a:buFont typeface="Arial" panose="020B0604020202020204" pitchFamily="34" charset="0"/>
              <a:buChar char="•"/>
            </a:pPr>
            <a:r>
              <a:rPr lang="en-GB" sz="2200" b="1" dirty="0" smtClean="0">
                <a:solidFill>
                  <a:srgbClr val="4F81BD"/>
                </a:solidFill>
                <a:latin typeface="Calibri" charset="0"/>
                <a:ea typeface="ＭＳ Ｐゴシック" charset="0"/>
                <a:cs typeface="ＭＳ Ｐゴシック" charset="0"/>
              </a:rPr>
              <a:t>Analytical skills </a:t>
            </a:r>
            <a:r>
              <a:rPr lang="en-GB" sz="2200" dirty="0" smtClean="0">
                <a:solidFill>
                  <a:srgbClr val="4F81BD"/>
                </a:solidFill>
                <a:latin typeface="Calibri" charset="0"/>
                <a:ea typeface="ＭＳ Ｐゴシック" charset="0"/>
                <a:cs typeface="ＭＳ Ｐゴシック" charset="0"/>
              </a:rPr>
              <a:t>acknowledged as essential for overcoming technical challenges</a:t>
            </a:r>
          </a:p>
          <a:p>
            <a:pPr marL="285750" indent="-285750" algn="just">
              <a:lnSpc>
                <a:spcPct val="106000"/>
              </a:lnSpc>
              <a:spcAft>
                <a:spcPts val="800"/>
              </a:spcAft>
              <a:buFont typeface="Arial" panose="020B0604020202020204" pitchFamily="34" charset="0"/>
              <a:buChar char="•"/>
            </a:pPr>
            <a:r>
              <a:rPr lang="en-GB" sz="2200" dirty="0" smtClean="0">
                <a:solidFill>
                  <a:srgbClr val="4F81BD"/>
                </a:solidFill>
                <a:latin typeface="Calibri" charset="0"/>
                <a:ea typeface="ＭＳ Ｐゴシック" charset="0"/>
                <a:cs typeface="ＭＳ Ｐゴシック" charset="0"/>
              </a:rPr>
              <a:t>More for white-collar occupations: </a:t>
            </a:r>
            <a:r>
              <a:rPr lang="en-GB" sz="2200" i="1" dirty="0" smtClean="0">
                <a:solidFill>
                  <a:srgbClr val="4F81BD"/>
                </a:solidFill>
                <a:latin typeface="Calibri" charset="0"/>
                <a:ea typeface="ＭＳ Ｐゴシック" charset="0"/>
                <a:cs typeface="ＭＳ Ｐゴシック" charset="0"/>
              </a:rPr>
              <a:t>leadership</a:t>
            </a:r>
            <a:r>
              <a:rPr lang="en-GB" sz="2200" dirty="0" smtClean="0">
                <a:solidFill>
                  <a:srgbClr val="4F81BD"/>
                </a:solidFill>
                <a:latin typeface="Calibri" charset="0"/>
                <a:ea typeface="ＭＳ Ｐゴシック" charset="0"/>
                <a:cs typeface="ＭＳ Ｐゴシック" charset="0"/>
              </a:rPr>
              <a:t>, </a:t>
            </a:r>
            <a:r>
              <a:rPr lang="en-GB" sz="2200" i="1" dirty="0" smtClean="0">
                <a:solidFill>
                  <a:srgbClr val="4F81BD"/>
                </a:solidFill>
                <a:latin typeface="Calibri" charset="0"/>
                <a:ea typeface="ＭＳ Ｐゴシック" charset="0"/>
                <a:cs typeface="ＭＳ Ｐゴシック" charset="0"/>
              </a:rPr>
              <a:t>critical thinking</a:t>
            </a:r>
            <a:r>
              <a:rPr lang="en-GB" sz="2200" dirty="0" smtClean="0">
                <a:solidFill>
                  <a:srgbClr val="4F81BD"/>
                </a:solidFill>
                <a:latin typeface="Calibri" charset="0"/>
                <a:ea typeface="ＭＳ Ｐゴシック" charset="0"/>
                <a:cs typeface="ＭＳ Ｐゴシック" charset="0"/>
              </a:rPr>
              <a:t>, </a:t>
            </a:r>
            <a:r>
              <a:rPr lang="en-GB" sz="2200" i="1" dirty="0" smtClean="0">
                <a:solidFill>
                  <a:srgbClr val="4F81BD"/>
                </a:solidFill>
                <a:latin typeface="Calibri" charset="0"/>
                <a:ea typeface="ＭＳ Ｐゴシック" charset="0"/>
                <a:cs typeface="ＭＳ Ｐゴシック" charset="0"/>
              </a:rPr>
              <a:t>time management </a:t>
            </a:r>
            <a:r>
              <a:rPr lang="en-GB" sz="2200" dirty="0" smtClean="0">
                <a:solidFill>
                  <a:srgbClr val="4F81BD"/>
                </a:solidFill>
                <a:latin typeface="Calibri" charset="0"/>
                <a:ea typeface="ＭＳ Ｐゴシック" charset="0"/>
                <a:cs typeface="ＭＳ Ｐゴシック" charset="0"/>
              </a:rPr>
              <a:t>and </a:t>
            </a:r>
            <a:r>
              <a:rPr lang="en-GB" sz="2200" i="1" dirty="0" smtClean="0">
                <a:solidFill>
                  <a:srgbClr val="4F81BD"/>
                </a:solidFill>
                <a:latin typeface="Calibri" charset="0"/>
                <a:ea typeface="ＭＳ Ｐゴシック" charset="0"/>
                <a:cs typeface="ＭＳ Ｐゴシック" charset="0"/>
              </a:rPr>
              <a:t>prioritization</a:t>
            </a:r>
            <a:r>
              <a:rPr lang="en-GB" sz="2200" dirty="0" smtClean="0">
                <a:solidFill>
                  <a:srgbClr val="4F81BD"/>
                </a:solidFill>
                <a:latin typeface="Calibri" charset="0"/>
                <a:ea typeface="ＭＳ Ｐゴシック" charset="0"/>
                <a:cs typeface="ＭＳ Ｐゴシック" charset="0"/>
              </a:rPr>
              <a:t> </a:t>
            </a:r>
          </a:p>
          <a:p>
            <a:pPr marL="285750" indent="-285750" algn="just">
              <a:lnSpc>
                <a:spcPct val="106000"/>
              </a:lnSpc>
              <a:spcAft>
                <a:spcPts val="800"/>
              </a:spcAft>
              <a:buFont typeface="Arial" panose="020B0604020202020204" pitchFamily="34" charset="0"/>
              <a:buChar char="•"/>
            </a:pPr>
            <a:endParaRPr lang="el-GR" sz="2200" dirty="0">
              <a:solidFill>
                <a:srgbClr val="4F81BD"/>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522357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2106" y="1522688"/>
            <a:ext cx="3018659" cy="421654"/>
          </a:xfrm>
          <a:prstGeom prst="rect">
            <a:avLst/>
          </a:prstGeom>
        </p:spPr>
        <p:txBody>
          <a:bodyPr wrap="square">
            <a:spAutoFit/>
          </a:bodyPr>
          <a:lstStyle/>
          <a:p>
            <a:pPr lvl="0">
              <a:lnSpc>
                <a:spcPct val="107000"/>
              </a:lnSpc>
              <a:spcAft>
                <a:spcPts val="1800"/>
              </a:spcAft>
            </a:pPr>
            <a:r>
              <a:rPr lang="en-GB" sz="2000" b="1" dirty="0" smtClean="0">
                <a:solidFill>
                  <a:srgbClr val="4F81BD"/>
                </a:solidFill>
                <a:latin typeface="Calibri" charset="0"/>
                <a:ea typeface="ＭＳ Ｐゴシック" charset="0"/>
                <a:cs typeface="ＭＳ Ｐゴシック" charset="0"/>
              </a:rPr>
              <a:t>Maritime Industry needs </a:t>
            </a:r>
            <a:endParaRPr lang="en-GB" sz="2000" b="1" dirty="0">
              <a:solidFill>
                <a:srgbClr val="4F81BD"/>
              </a:solidFill>
              <a:latin typeface="Calibri" charset="0"/>
              <a:ea typeface="ＭＳ Ｐゴシック" charset="0"/>
              <a:cs typeface="ＭＳ Ｐゴシック" charset="0"/>
            </a:endParaRPr>
          </a:p>
        </p:txBody>
      </p:sp>
      <p:sp>
        <p:nvSpPr>
          <p:cNvPr id="3" name="Rectángulo 2"/>
          <p:cNvSpPr/>
          <p:nvPr/>
        </p:nvSpPr>
        <p:spPr>
          <a:xfrm>
            <a:off x="3784269" y="1434752"/>
            <a:ext cx="7139612" cy="707886"/>
          </a:xfrm>
          <a:prstGeom prst="rect">
            <a:avLst/>
          </a:prstGeom>
        </p:spPr>
        <p:txBody>
          <a:bodyPr wrap="square">
            <a:spAutoFit/>
          </a:bodyPr>
          <a:lstStyle/>
          <a:p>
            <a:r>
              <a:rPr lang="en-GB" sz="2000" b="1" dirty="0" smtClean="0">
                <a:solidFill>
                  <a:srgbClr val="4F81BD"/>
                </a:solidFill>
                <a:latin typeface="Calibri" charset="0"/>
                <a:ea typeface="ＭＳ Ｐゴシック" charset="0"/>
                <a:cs typeface="ＭＳ Ｐゴシック" charset="0"/>
              </a:rPr>
              <a:t>New capabilities and skills</a:t>
            </a:r>
          </a:p>
          <a:p>
            <a:r>
              <a:rPr lang="en-GB" sz="2000" b="1" dirty="0" smtClean="0">
                <a:solidFill>
                  <a:srgbClr val="4F81BD"/>
                </a:solidFill>
                <a:latin typeface="Calibri" charset="0"/>
                <a:ea typeface="ＭＳ Ｐゴシック" charset="0"/>
                <a:cs typeface="ＭＳ Ｐゴシック" charset="0"/>
              </a:rPr>
              <a:t>Specialized training offer directly adapted to the sector</a:t>
            </a:r>
            <a:endParaRPr lang="en-GB" sz="2000" dirty="0"/>
          </a:p>
        </p:txBody>
      </p:sp>
      <p:sp>
        <p:nvSpPr>
          <p:cNvPr id="4" name="Triângulo isósceles 19"/>
          <p:cNvSpPr/>
          <p:nvPr/>
        </p:nvSpPr>
        <p:spPr>
          <a:xfrm rot="5400000">
            <a:off x="3259676" y="1690640"/>
            <a:ext cx="676084" cy="252558"/>
          </a:xfrm>
          <a:prstGeom prst="triangle">
            <a:avLst>
              <a:gd name="adj" fmla="val 47584"/>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 name="Rectángulo 4"/>
          <p:cNvSpPr/>
          <p:nvPr/>
        </p:nvSpPr>
        <p:spPr>
          <a:xfrm>
            <a:off x="514393" y="1403363"/>
            <a:ext cx="9256405" cy="746925"/>
          </a:xfrm>
          <a:prstGeom prst="rect">
            <a:avLst/>
          </a:prstGeom>
          <a:noFill/>
          <a:ln w="38100">
            <a:solidFill>
              <a:srgbClr val="82C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 name="Rectángulo 5"/>
          <p:cNvSpPr/>
          <p:nvPr/>
        </p:nvSpPr>
        <p:spPr>
          <a:xfrm>
            <a:off x="657866" y="2354605"/>
            <a:ext cx="2644715" cy="1409617"/>
          </a:xfrm>
          <a:prstGeom prst="rect">
            <a:avLst/>
          </a:prstGeom>
        </p:spPr>
        <p:txBody>
          <a:bodyPr wrap="square">
            <a:spAutoFit/>
          </a:bodyPr>
          <a:lstStyle/>
          <a:p>
            <a:pPr lvl="0">
              <a:lnSpc>
                <a:spcPct val="107000"/>
              </a:lnSpc>
              <a:spcAft>
                <a:spcPts val="1800"/>
              </a:spcAft>
            </a:pPr>
            <a:r>
              <a:rPr lang="en-GB" sz="2000" b="1" dirty="0" smtClean="0">
                <a:solidFill>
                  <a:srgbClr val="4F81BD"/>
                </a:solidFill>
                <a:latin typeface="Calibri" charset="0"/>
                <a:ea typeface="ＭＳ Ｐゴシック" charset="0"/>
                <a:cs typeface="ＭＳ Ｐゴシック" charset="0"/>
              </a:rPr>
              <a:t>Lack </a:t>
            </a:r>
            <a:r>
              <a:rPr lang="en-GB" sz="2000" b="1" dirty="0">
                <a:solidFill>
                  <a:srgbClr val="4F81BD"/>
                </a:solidFill>
                <a:latin typeface="Calibri" charset="0"/>
                <a:ea typeface="ＭＳ Ｐゴシック" charset="0"/>
                <a:cs typeface="ＭＳ Ｐゴシック" charset="0"/>
              </a:rPr>
              <a:t>of educational offer addressing </a:t>
            </a:r>
            <a:r>
              <a:rPr lang="en-GB" sz="2000" b="1" dirty="0" smtClean="0">
                <a:solidFill>
                  <a:srgbClr val="4F81BD"/>
                </a:solidFill>
                <a:latin typeface="Calibri" charset="0"/>
                <a:ea typeface="ＭＳ Ｐゴシック" charset="0"/>
                <a:cs typeface="ＭＳ Ｐゴシック" charset="0"/>
              </a:rPr>
              <a:t>specifically o</a:t>
            </a:r>
            <a:r>
              <a:rPr lang="en-US" sz="2000" b="1" dirty="0" err="1" smtClean="0">
                <a:solidFill>
                  <a:srgbClr val="4F81BD"/>
                </a:solidFill>
                <a:latin typeface="Calibri" charset="0"/>
                <a:ea typeface="ＭＳ Ｐゴシック" charset="0"/>
                <a:cs typeface="ＭＳ Ｐゴシック" charset="0"/>
              </a:rPr>
              <a:t>ffshore</a:t>
            </a:r>
            <a:r>
              <a:rPr lang="en-US" sz="2000" b="1" dirty="0" smtClean="0">
                <a:solidFill>
                  <a:srgbClr val="4F81BD"/>
                </a:solidFill>
                <a:latin typeface="Calibri" charset="0"/>
                <a:ea typeface="ＭＳ Ｐゴシック" charset="0"/>
                <a:cs typeface="ＭＳ Ｐゴシック" charset="0"/>
              </a:rPr>
              <a:t> </a:t>
            </a:r>
            <a:r>
              <a:rPr lang="en-US" sz="2000" b="1" dirty="0">
                <a:solidFill>
                  <a:srgbClr val="4F81BD"/>
                </a:solidFill>
                <a:latin typeface="Calibri" charset="0"/>
                <a:ea typeface="ＭＳ Ｐゴシック" charset="0"/>
                <a:cs typeface="ＭＳ Ｐゴシック" charset="0"/>
              </a:rPr>
              <a:t>renewable </a:t>
            </a:r>
            <a:r>
              <a:rPr lang="en-US" sz="2000" b="1" dirty="0" smtClean="0">
                <a:solidFill>
                  <a:srgbClr val="4F81BD"/>
                </a:solidFill>
                <a:latin typeface="Calibri" charset="0"/>
                <a:ea typeface="ＭＳ Ｐゴシック" charset="0"/>
                <a:cs typeface="ＭＳ Ｐゴシック" charset="0"/>
              </a:rPr>
              <a:t>energies</a:t>
            </a:r>
            <a:endParaRPr lang="es-ES" sz="2000" b="1" dirty="0">
              <a:solidFill>
                <a:srgbClr val="4F81BD"/>
              </a:solidFill>
              <a:latin typeface="Calibri" charset="0"/>
              <a:ea typeface="ＭＳ Ｐゴシック" charset="0"/>
              <a:cs typeface="ＭＳ Ｐゴシック" charset="0"/>
            </a:endParaRPr>
          </a:p>
        </p:txBody>
      </p:sp>
      <p:sp>
        <p:nvSpPr>
          <p:cNvPr id="8" name="Rectángulo 7"/>
          <p:cNvSpPr/>
          <p:nvPr/>
        </p:nvSpPr>
        <p:spPr>
          <a:xfrm>
            <a:off x="657866" y="3774582"/>
            <a:ext cx="2623760" cy="1015663"/>
          </a:xfrm>
          <a:prstGeom prst="rect">
            <a:avLst/>
          </a:prstGeom>
        </p:spPr>
        <p:txBody>
          <a:bodyPr wrap="square">
            <a:spAutoFit/>
          </a:bodyPr>
          <a:lstStyle/>
          <a:p>
            <a:r>
              <a:rPr lang="en-GB" sz="2000" b="1" dirty="0">
                <a:solidFill>
                  <a:srgbClr val="4F81BD"/>
                </a:solidFill>
                <a:latin typeface="Calibri" charset="0"/>
                <a:ea typeface="ＭＳ Ｐゴシック" charset="0"/>
                <a:cs typeface="ＭＳ Ｐゴシック" charset="0"/>
              </a:rPr>
              <a:t>The industrial maritime sectors need to attract </a:t>
            </a:r>
            <a:r>
              <a:rPr lang="en-GB" sz="2000" b="1" dirty="0" smtClean="0">
                <a:solidFill>
                  <a:srgbClr val="4F81BD"/>
                </a:solidFill>
                <a:latin typeface="Calibri" charset="0"/>
                <a:ea typeface="ＭＳ Ｐゴシック" charset="0"/>
                <a:cs typeface="ＭＳ Ｐゴシック" charset="0"/>
              </a:rPr>
              <a:t>talent </a:t>
            </a:r>
            <a:endParaRPr lang="es-ES" sz="1400" dirty="0"/>
          </a:p>
        </p:txBody>
      </p:sp>
      <p:sp>
        <p:nvSpPr>
          <p:cNvPr id="9" name="Rectángulo 8"/>
          <p:cNvSpPr/>
          <p:nvPr/>
        </p:nvSpPr>
        <p:spPr>
          <a:xfrm>
            <a:off x="3869723" y="3880078"/>
            <a:ext cx="5268687" cy="707886"/>
          </a:xfrm>
          <a:prstGeom prst="rect">
            <a:avLst/>
          </a:prstGeom>
          <a:ln w="31750">
            <a:noFill/>
          </a:ln>
        </p:spPr>
        <p:txBody>
          <a:bodyPr wrap="square">
            <a:spAutoFit/>
          </a:bodyPr>
          <a:lstStyle/>
          <a:p>
            <a:r>
              <a:rPr lang="en-GB" sz="2000" b="1" dirty="0" smtClean="0">
                <a:solidFill>
                  <a:srgbClr val="1B75BC"/>
                </a:solidFill>
                <a:latin typeface="Calibri" panose="020F0502020204030204" pitchFamily="34" charset="0"/>
                <a:cs typeface="Calibri" panose="020F0502020204030204" pitchFamily="34" charset="0"/>
              </a:rPr>
              <a:t>Raising the level of ocean literacy could contribute to reverse this trend  </a:t>
            </a:r>
            <a:endParaRPr lang="en-GB" sz="2000" dirty="0">
              <a:solidFill>
                <a:srgbClr val="1B75BC"/>
              </a:solidFill>
            </a:endParaRPr>
          </a:p>
        </p:txBody>
      </p:sp>
      <p:sp>
        <p:nvSpPr>
          <p:cNvPr id="10" name="Rectángulo 9"/>
          <p:cNvSpPr/>
          <p:nvPr/>
        </p:nvSpPr>
        <p:spPr>
          <a:xfrm>
            <a:off x="612834" y="4932611"/>
            <a:ext cx="2811657" cy="1080296"/>
          </a:xfrm>
          <a:prstGeom prst="rect">
            <a:avLst/>
          </a:prstGeom>
        </p:spPr>
        <p:txBody>
          <a:bodyPr wrap="square">
            <a:spAutoFit/>
          </a:bodyPr>
          <a:lstStyle/>
          <a:p>
            <a:pPr lvl="0">
              <a:lnSpc>
                <a:spcPct val="107000"/>
              </a:lnSpc>
              <a:spcAft>
                <a:spcPts val="1800"/>
              </a:spcAft>
            </a:pPr>
            <a:r>
              <a:rPr lang="en-US" sz="2000" b="1" dirty="0" smtClean="0">
                <a:solidFill>
                  <a:srgbClr val="4F81BD"/>
                </a:solidFill>
                <a:latin typeface="Calibri" charset="0"/>
                <a:ea typeface="ＭＳ Ｐゴシック" charset="0"/>
                <a:cs typeface="ＭＳ Ｐゴシック" charset="0"/>
              </a:rPr>
              <a:t>Skills </a:t>
            </a:r>
            <a:r>
              <a:rPr lang="en-US" sz="2000" b="1" dirty="0">
                <a:solidFill>
                  <a:srgbClr val="4F81BD"/>
                </a:solidFill>
                <a:latin typeface="Calibri" charset="0"/>
                <a:ea typeface="ＭＳ Ｐゴシック" charset="0"/>
                <a:cs typeface="ＭＳ Ｐゴシック" charset="0"/>
              </a:rPr>
              <a:t>needs are constantly </a:t>
            </a:r>
            <a:r>
              <a:rPr lang="en-US" sz="2000" b="1" dirty="0" smtClean="0">
                <a:solidFill>
                  <a:srgbClr val="4F81BD"/>
                </a:solidFill>
                <a:latin typeface="Calibri" charset="0"/>
                <a:ea typeface="ＭＳ Ｐゴシック" charset="0"/>
                <a:cs typeface="ＭＳ Ｐゴシック" charset="0"/>
              </a:rPr>
              <a:t>evolving, and the rhythm accelerates </a:t>
            </a:r>
            <a:endParaRPr lang="en-US" sz="2000" b="1" dirty="0">
              <a:solidFill>
                <a:srgbClr val="4F81BD"/>
              </a:solidFill>
              <a:latin typeface="Calibri" charset="0"/>
              <a:ea typeface="ＭＳ Ｐゴシック" charset="0"/>
              <a:cs typeface="ＭＳ Ｐゴシック" charset="0"/>
            </a:endParaRPr>
          </a:p>
        </p:txBody>
      </p:sp>
      <p:sp>
        <p:nvSpPr>
          <p:cNvPr id="11" name="Rectángulo 10"/>
          <p:cNvSpPr/>
          <p:nvPr/>
        </p:nvSpPr>
        <p:spPr>
          <a:xfrm>
            <a:off x="3869723" y="4940682"/>
            <a:ext cx="5901075" cy="1014380"/>
          </a:xfrm>
          <a:prstGeom prst="rect">
            <a:avLst/>
          </a:prstGeom>
          <a:ln w="31750">
            <a:noFill/>
          </a:ln>
        </p:spPr>
        <p:txBody>
          <a:bodyPr wrap="square">
            <a:spAutoFit/>
          </a:bodyPr>
          <a:lstStyle/>
          <a:p>
            <a:pPr lvl="0">
              <a:lnSpc>
                <a:spcPct val="107000"/>
              </a:lnSpc>
              <a:spcAft>
                <a:spcPts val="1800"/>
              </a:spcAft>
            </a:pPr>
            <a:r>
              <a:rPr lang="en-GB" sz="2000" b="1" dirty="0">
                <a:solidFill>
                  <a:srgbClr val="4F81BD"/>
                </a:solidFill>
                <a:latin typeface="Calibri" charset="0"/>
                <a:ea typeface="ＭＳ Ｐゴシック" charset="0"/>
                <a:cs typeface="ＭＳ Ｐゴシック" charset="0"/>
              </a:rPr>
              <a:t>Skills </a:t>
            </a:r>
            <a:r>
              <a:rPr lang="en-GB" sz="2000" b="1" dirty="0" smtClean="0">
                <a:solidFill>
                  <a:srgbClr val="4F81BD"/>
                </a:solidFill>
                <a:latin typeface="Calibri" charset="0"/>
                <a:ea typeface="ＭＳ Ｐゴシック" charset="0"/>
                <a:cs typeface="ＭＳ Ｐゴシック" charset="0"/>
              </a:rPr>
              <a:t>ecosystems:</a:t>
            </a:r>
            <a:r>
              <a:rPr lang="en-GB" sz="2000" dirty="0" smtClean="0">
                <a:solidFill>
                  <a:srgbClr val="4F81BD"/>
                </a:solidFill>
                <a:latin typeface="Calibri" charset="0"/>
                <a:ea typeface="ＭＳ Ｐゴシック" charset="0"/>
                <a:cs typeface="ＭＳ Ｐゴシック" charset="0"/>
              </a:rPr>
              <a:t> </a:t>
            </a:r>
            <a:r>
              <a:rPr lang="en-GB" dirty="0" smtClean="0">
                <a:solidFill>
                  <a:srgbClr val="4F81BD"/>
                </a:solidFill>
                <a:latin typeface="Calibri" charset="0"/>
                <a:ea typeface="ＭＳ Ｐゴシック" charset="0"/>
                <a:cs typeface="ＭＳ Ｐゴシック" charset="0"/>
              </a:rPr>
              <a:t>meeting </a:t>
            </a:r>
            <a:r>
              <a:rPr lang="en-GB" dirty="0">
                <a:solidFill>
                  <a:srgbClr val="4F81BD"/>
                </a:solidFill>
                <a:latin typeface="Calibri" charset="0"/>
                <a:ea typeface="ＭＳ Ｐゴシック" charset="0"/>
                <a:cs typeface="ＭＳ Ｐゴシック" charset="0"/>
              </a:rPr>
              <a:t>points for the most relevant stakeholders from industry, academia and research will contribute to </a:t>
            </a:r>
            <a:r>
              <a:rPr lang="en-GB" dirty="0" smtClean="0">
                <a:solidFill>
                  <a:srgbClr val="4F81BD"/>
                </a:solidFill>
                <a:latin typeface="Calibri" charset="0"/>
                <a:ea typeface="ＭＳ Ｐゴシック" charset="0"/>
                <a:cs typeface="ＭＳ Ｐゴシック" charset="0"/>
              </a:rPr>
              <a:t>get </a:t>
            </a:r>
            <a:r>
              <a:rPr lang="en-GB" dirty="0">
                <a:solidFill>
                  <a:srgbClr val="4F81BD"/>
                </a:solidFill>
                <a:latin typeface="Calibri" charset="0"/>
                <a:ea typeface="ＭＳ Ｐゴシック" charset="0"/>
                <a:cs typeface="ＭＳ Ｐゴシック" charset="0"/>
              </a:rPr>
              <a:t>'fresh' and sustainable data</a:t>
            </a:r>
            <a:endParaRPr lang="es-ES" dirty="0">
              <a:solidFill>
                <a:srgbClr val="4F81BD"/>
              </a:solidFill>
              <a:latin typeface="Calibri" charset="0"/>
              <a:ea typeface="ＭＳ Ｐゴシック" charset="0"/>
              <a:cs typeface="ＭＳ Ｐゴシック" charset="0"/>
            </a:endParaRPr>
          </a:p>
        </p:txBody>
      </p:sp>
      <p:sp>
        <p:nvSpPr>
          <p:cNvPr id="12" name="Rectángulo 11"/>
          <p:cNvSpPr/>
          <p:nvPr/>
        </p:nvSpPr>
        <p:spPr>
          <a:xfrm>
            <a:off x="4316537" y="2904922"/>
            <a:ext cx="5996354" cy="844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3907004" y="2330035"/>
            <a:ext cx="6096000" cy="1300612"/>
          </a:xfrm>
          <a:prstGeom prst="rect">
            <a:avLst/>
          </a:prstGeom>
        </p:spPr>
        <p:txBody>
          <a:bodyPr>
            <a:spAutoFit/>
          </a:bodyPr>
          <a:lstStyle/>
          <a:p>
            <a:r>
              <a:rPr lang="en-US" sz="2000" b="1" dirty="0">
                <a:solidFill>
                  <a:srgbClr val="1B75BC"/>
                </a:solidFill>
                <a:latin typeface="Calibri" panose="020F0502020204030204" pitchFamily="34" charset="0"/>
                <a:cs typeface="Calibri" panose="020F0502020204030204" pitchFamily="34" charset="0"/>
              </a:rPr>
              <a:t>Need for mechanisms to facilitate the completion of training pathways:</a:t>
            </a:r>
          </a:p>
          <a:p>
            <a:pPr marL="342900" lvl="0" indent="-342900" algn="just">
              <a:lnSpc>
                <a:spcPct val="107000"/>
              </a:lnSpc>
              <a:buFontTx/>
              <a:buChar char="-"/>
            </a:pPr>
            <a:r>
              <a:rPr lang="es-ES" dirty="0">
                <a:solidFill>
                  <a:srgbClr val="4F81BD"/>
                </a:solidFill>
                <a:latin typeface="Calibri" charset="0"/>
                <a:ea typeface="ＭＳ Ｐゴシック" charset="0"/>
                <a:cs typeface="ＭＳ Ｐゴシック" charset="0"/>
              </a:rPr>
              <a:t>Modular trainings, Access to </a:t>
            </a:r>
            <a:r>
              <a:rPr lang="es-ES" dirty="0" err="1">
                <a:solidFill>
                  <a:srgbClr val="4F81BD"/>
                </a:solidFill>
                <a:latin typeface="Calibri" charset="0"/>
                <a:ea typeface="ＭＳ Ｐゴシック" charset="0"/>
                <a:cs typeface="ＭＳ Ｐゴシック" charset="0"/>
              </a:rPr>
              <a:t>other</a:t>
            </a:r>
            <a:r>
              <a:rPr lang="es-ES" dirty="0">
                <a:solidFill>
                  <a:srgbClr val="4F81BD"/>
                </a:solidFill>
                <a:latin typeface="Calibri" charset="0"/>
                <a:ea typeface="ＭＳ Ｐゴシック" charset="0"/>
                <a:cs typeface="ＭＳ Ｐゴシック" charset="0"/>
              </a:rPr>
              <a:t> sector trainings</a:t>
            </a:r>
          </a:p>
          <a:p>
            <a:pPr marL="342900" lvl="0" indent="-342900" algn="just">
              <a:lnSpc>
                <a:spcPct val="107000"/>
              </a:lnSpc>
              <a:buFontTx/>
              <a:buChar char="-"/>
            </a:pPr>
            <a:r>
              <a:rPr lang="es-ES" dirty="0">
                <a:solidFill>
                  <a:srgbClr val="4F81BD"/>
                </a:solidFill>
                <a:latin typeface="Calibri" charset="0"/>
                <a:ea typeface="ＭＳ Ｐゴシック" charset="0"/>
                <a:cs typeface="ＭＳ Ｐゴシック" charset="0"/>
              </a:rPr>
              <a:t>Ad hoc training </a:t>
            </a:r>
            <a:r>
              <a:rPr lang="es-ES" dirty="0" err="1">
                <a:solidFill>
                  <a:srgbClr val="4F81BD"/>
                </a:solidFill>
                <a:latin typeface="Calibri" charset="0"/>
                <a:ea typeface="ＭＳ Ｐゴシック" charset="0"/>
                <a:cs typeface="ＭＳ Ｐゴシック" charset="0"/>
              </a:rPr>
              <a:t>offer</a:t>
            </a:r>
            <a:r>
              <a:rPr lang="es-ES" dirty="0">
                <a:solidFill>
                  <a:srgbClr val="4F81BD"/>
                </a:solidFill>
                <a:latin typeface="Calibri" charset="0"/>
                <a:ea typeface="ＭＳ Ｐゴシック" charset="0"/>
                <a:cs typeface="ＭＳ Ｐゴシック" charset="0"/>
              </a:rPr>
              <a:t> </a:t>
            </a:r>
            <a:endParaRPr lang="es-ES" sz="2000" dirty="0">
              <a:solidFill>
                <a:srgbClr val="1B75BC"/>
              </a:solidFill>
            </a:endParaRPr>
          </a:p>
        </p:txBody>
      </p:sp>
      <p:sp>
        <p:nvSpPr>
          <p:cNvPr id="15" name="Triângulo isósceles 19"/>
          <p:cNvSpPr/>
          <p:nvPr/>
        </p:nvSpPr>
        <p:spPr>
          <a:xfrm rot="5400000">
            <a:off x="3072249" y="2798977"/>
            <a:ext cx="1136669" cy="362728"/>
          </a:xfrm>
          <a:prstGeom prst="triangle">
            <a:avLst>
              <a:gd name="adj" fmla="val 47584"/>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 name="Rectángulo 15"/>
          <p:cNvSpPr/>
          <p:nvPr/>
        </p:nvSpPr>
        <p:spPr>
          <a:xfrm>
            <a:off x="526633" y="2257752"/>
            <a:ext cx="9256405" cy="1458298"/>
          </a:xfrm>
          <a:prstGeom prst="rect">
            <a:avLst/>
          </a:prstGeom>
          <a:noFill/>
          <a:ln w="38100">
            <a:solidFill>
              <a:srgbClr val="82C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7" name="Rectángulo 16"/>
          <p:cNvSpPr/>
          <p:nvPr/>
        </p:nvSpPr>
        <p:spPr>
          <a:xfrm>
            <a:off x="538874" y="3823734"/>
            <a:ext cx="9231924" cy="951029"/>
          </a:xfrm>
          <a:prstGeom prst="rect">
            <a:avLst/>
          </a:prstGeom>
          <a:noFill/>
          <a:ln w="38100">
            <a:solidFill>
              <a:srgbClr val="82C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8" name="Triângulo isósceles 19"/>
          <p:cNvSpPr/>
          <p:nvPr/>
        </p:nvSpPr>
        <p:spPr>
          <a:xfrm rot="5400000">
            <a:off x="3296558" y="4180743"/>
            <a:ext cx="588909" cy="225534"/>
          </a:xfrm>
          <a:prstGeom prst="triangle">
            <a:avLst>
              <a:gd name="adj" fmla="val 47584"/>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9" name="Rectángulo 18"/>
          <p:cNvSpPr/>
          <p:nvPr/>
        </p:nvSpPr>
        <p:spPr>
          <a:xfrm>
            <a:off x="551036" y="4892429"/>
            <a:ext cx="9256404" cy="1097741"/>
          </a:xfrm>
          <a:prstGeom prst="rect">
            <a:avLst/>
          </a:prstGeom>
          <a:noFill/>
          <a:ln w="38100">
            <a:solidFill>
              <a:srgbClr val="82C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0" name="Triângulo isósceles 19"/>
          <p:cNvSpPr/>
          <p:nvPr/>
        </p:nvSpPr>
        <p:spPr>
          <a:xfrm rot="5400000">
            <a:off x="3261705" y="5308716"/>
            <a:ext cx="789752" cy="265167"/>
          </a:xfrm>
          <a:prstGeom prst="triangle">
            <a:avLst>
              <a:gd name="adj" fmla="val 47584"/>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1" name="CustomShape 4"/>
          <p:cNvSpPr/>
          <p:nvPr/>
        </p:nvSpPr>
        <p:spPr>
          <a:xfrm>
            <a:off x="514393" y="488459"/>
            <a:ext cx="8842062"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4000" b="1" spc="-1" dirty="0" err="1" smtClean="0">
                <a:solidFill>
                  <a:srgbClr val="1B75BC"/>
                </a:solidFill>
                <a:uFill>
                  <a:solidFill>
                    <a:srgbClr val="FFFFFF"/>
                  </a:solidFill>
                </a:uFill>
                <a:latin typeface="Calibri"/>
              </a:rPr>
              <a:t>Conclusions</a:t>
            </a:r>
            <a:r>
              <a:rPr lang="es-ES" sz="4000" b="1" spc="-1" dirty="0" smtClean="0">
                <a:solidFill>
                  <a:srgbClr val="1B75BC"/>
                </a:solidFill>
                <a:uFill>
                  <a:solidFill>
                    <a:srgbClr val="FFFFFF"/>
                  </a:solidFill>
                </a:uFill>
                <a:latin typeface="Calibri"/>
              </a:rPr>
              <a:t> and </a:t>
            </a:r>
            <a:r>
              <a:rPr lang="es-ES" sz="4000" b="1" spc="-1" dirty="0" err="1" smtClean="0">
                <a:solidFill>
                  <a:srgbClr val="1B75BC"/>
                </a:solidFill>
                <a:uFill>
                  <a:solidFill>
                    <a:srgbClr val="FFFFFF"/>
                  </a:solidFill>
                </a:uFill>
                <a:latin typeface="Calibri"/>
              </a:rPr>
              <a:t>identified</a:t>
            </a:r>
            <a:r>
              <a:rPr lang="es-ES" sz="4000" b="1" spc="-1" dirty="0" smtClean="0">
                <a:solidFill>
                  <a:srgbClr val="1B75BC"/>
                </a:solidFill>
                <a:uFill>
                  <a:solidFill>
                    <a:srgbClr val="FFFFFF"/>
                  </a:solidFill>
                </a:uFill>
                <a:latin typeface="Calibri"/>
              </a:rPr>
              <a:t> </a:t>
            </a:r>
            <a:r>
              <a:rPr lang="es-ES" sz="4000" b="1" spc="-1" dirty="0" err="1" smtClean="0">
                <a:solidFill>
                  <a:srgbClr val="1B75BC"/>
                </a:solidFill>
                <a:uFill>
                  <a:solidFill>
                    <a:srgbClr val="FFFFFF"/>
                  </a:solidFill>
                </a:uFill>
                <a:latin typeface="Calibri"/>
              </a:rPr>
              <a:t>barriers</a:t>
            </a:r>
            <a:endParaRPr lang="es-ES" sz="4000" b="0" strike="noStrike" spc="-1" dirty="0">
              <a:solidFill>
                <a:srgbClr val="000000"/>
              </a:solidFill>
              <a:uFill>
                <a:solidFill>
                  <a:srgbClr val="FFFFFF"/>
                </a:solidFill>
              </a:uFill>
              <a:latin typeface="Arial"/>
            </a:endParaRPr>
          </a:p>
        </p:txBody>
      </p:sp>
      <p:sp>
        <p:nvSpPr>
          <p:cNvPr id="22" name="Rectángulo 21"/>
          <p:cNvSpPr/>
          <p:nvPr/>
        </p:nvSpPr>
        <p:spPr>
          <a:xfrm rot="16200000">
            <a:off x="8057586" y="3345721"/>
            <a:ext cx="4568864" cy="746925"/>
          </a:xfrm>
          <a:prstGeom prst="rect">
            <a:avLst/>
          </a:prstGeom>
          <a:noFill/>
          <a:ln w="38100">
            <a:solidFill>
              <a:srgbClr val="EE2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1B75BC"/>
                </a:solidFill>
                <a:latin typeface="Calibri" panose="020F0502020204030204" pitchFamily="34" charset="0"/>
                <a:cs typeface="Calibri" panose="020F0502020204030204" pitchFamily="34" charset="0"/>
              </a:rPr>
              <a:t>collection of information related to VET education levels</a:t>
            </a:r>
            <a:endParaRPr lang="es-ES" sz="2000" b="1" dirty="0">
              <a:solidFill>
                <a:srgbClr val="1B75BC"/>
              </a:solidFill>
              <a:latin typeface="Calibri" panose="020F0502020204030204" pitchFamily="34" charset="0"/>
              <a:cs typeface="Calibri" panose="020F0502020204030204" pitchFamily="34" charset="0"/>
            </a:endParaRPr>
          </a:p>
        </p:txBody>
      </p:sp>
      <p:sp>
        <p:nvSpPr>
          <p:cNvPr id="23" name="Rectángulo 22"/>
          <p:cNvSpPr/>
          <p:nvPr/>
        </p:nvSpPr>
        <p:spPr>
          <a:xfrm rot="16200000">
            <a:off x="8968574" y="3360148"/>
            <a:ext cx="4568864" cy="711803"/>
          </a:xfrm>
          <a:prstGeom prst="rect">
            <a:avLst/>
          </a:prstGeom>
          <a:noFill/>
          <a:ln w="38100">
            <a:solidFill>
              <a:srgbClr val="EE2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rgbClr val="1B75BC"/>
                </a:solidFill>
                <a:latin typeface="Calibri" panose="020F0502020204030204" pitchFamily="34" charset="0"/>
                <a:cs typeface="Calibri" panose="020F0502020204030204" pitchFamily="34" charset="0"/>
              </a:rPr>
              <a:t>Language barriers for the analysis of T&amp;E offer </a:t>
            </a:r>
            <a:endParaRPr lang="es-ES" sz="2000" b="1" dirty="0">
              <a:solidFill>
                <a:srgbClr val="1B75B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7144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9502486" y="715913"/>
            <a:ext cx="2733734" cy="5272032"/>
          </a:xfrm>
          <a:prstGeom prst="rect">
            <a:avLst/>
          </a:prstGeom>
        </p:spPr>
      </p:pic>
      <p:pic>
        <p:nvPicPr>
          <p:cNvPr id="3" name="Imagen 2"/>
          <p:cNvPicPr>
            <a:picLocks noChangeAspect="1"/>
          </p:cNvPicPr>
          <p:nvPr/>
        </p:nvPicPr>
        <p:blipFill>
          <a:blip r:embed="rId4"/>
          <a:stretch>
            <a:fillRect/>
          </a:stretch>
        </p:blipFill>
        <p:spPr>
          <a:xfrm>
            <a:off x="-4601" y="714150"/>
            <a:ext cx="2571750" cy="5314950"/>
          </a:xfrm>
          <a:prstGeom prst="rect">
            <a:avLst/>
          </a:prstGeom>
        </p:spPr>
      </p:pic>
      <p:sp>
        <p:nvSpPr>
          <p:cNvPr id="61" name="CustomShape 1"/>
          <p:cNvSpPr/>
          <p:nvPr/>
        </p:nvSpPr>
        <p:spPr>
          <a:xfrm>
            <a:off x="-269953" y="4148140"/>
            <a:ext cx="12191760"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spcBef>
                <a:spcPts val="1001"/>
              </a:spcBef>
            </a:pPr>
            <a:r>
              <a:rPr lang="es-ES" sz="2400" b="1" strike="noStrike" spc="-1" dirty="0" err="1">
                <a:solidFill>
                  <a:srgbClr val="1B75BC"/>
                </a:solidFill>
                <a:uFill>
                  <a:solidFill>
                    <a:srgbClr val="FFFFFF"/>
                  </a:solidFill>
                </a:uFill>
                <a:latin typeface="Calibri"/>
              </a:rPr>
              <a:t>Contact</a:t>
            </a:r>
            <a:r>
              <a:rPr lang="es-ES" sz="2400" b="1" strike="noStrike" spc="-1" dirty="0">
                <a:solidFill>
                  <a:srgbClr val="1B75BC"/>
                </a:solidFill>
                <a:uFill>
                  <a:solidFill>
                    <a:srgbClr val="FFFFFF"/>
                  </a:solidFill>
                </a:uFill>
                <a:latin typeface="Calibri"/>
              </a:rPr>
              <a:t> </a:t>
            </a:r>
            <a:r>
              <a:rPr lang="es-ES" sz="2400" b="1" strike="noStrike" spc="-1" dirty="0" err="1">
                <a:solidFill>
                  <a:srgbClr val="1B75BC"/>
                </a:solidFill>
                <a:uFill>
                  <a:solidFill>
                    <a:srgbClr val="FFFFFF"/>
                  </a:solidFill>
                </a:uFill>
                <a:latin typeface="Calibri"/>
              </a:rPr>
              <a:t>Details</a:t>
            </a:r>
            <a:r>
              <a:rPr lang="es-ES" sz="2400" b="1" strike="noStrike" spc="-1" dirty="0">
                <a:solidFill>
                  <a:srgbClr val="1B75BC"/>
                </a:solidFill>
                <a:uFill>
                  <a:solidFill>
                    <a:srgbClr val="FFFFFF"/>
                  </a:solidFill>
                </a:uFill>
                <a:latin typeface="Calibri"/>
              </a:rPr>
              <a:t>:</a:t>
            </a:r>
            <a:endParaRPr lang="es-ES" sz="2400" b="0" strike="noStrike" spc="-1" dirty="0">
              <a:solidFill>
                <a:srgbClr val="000000"/>
              </a:solidFill>
              <a:uFill>
                <a:solidFill>
                  <a:srgbClr val="FFFFFF"/>
                </a:solidFill>
              </a:uFill>
              <a:latin typeface="Arial"/>
            </a:endParaRPr>
          </a:p>
        </p:txBody>
      </p:sp>
      <p:sp>
        <p:nvSpPr>
          <p:cNvPr id="63" name="CustomShape 3"/>
          <p:cNvSpPr/>
          <p:nvPr/>
        </p:nvSpPr>
        <p:spPr>
          <a:xfrm>
            <a:off x="350170" y="1497350"/>
            <a:ext cx="12191760" cy="97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spcBef>
                <a:spcPts val="1001"/>
              </a:spcBef>
            </a:pPr>
            <a:r>
              <a:rPr lang="es-ES" sz="5400" b="1" strike="noStrike" spc="-1" dirty="0" err="1">
                <a:solidFill>
                  <a:srgbClr val="1B75BC"/>
                </a:solidFill>
                <a:uFill>
                  <a:solidFill>
                    <a:srgbClr val="FFFFFF"/>
                  </a:solidFill>
                </a:uFill>
                <a:latin typeface="Calibri"/>
              </a:rPr>
              <a:t>Thank</a:t>
            </a:r>
            <a:r>
              <a:rPr lang="es-ES" sz="5400" b="1" strike="noStrike" spc="-1" dirty="0">
                <a:solidFill>
                  <a:srgbClr val="1B75BC"/>
                </a:solidFill>
                <a:uFill>
                  <a:solidFill>
                    <a:srgbClr val="FFFFFF"/>
                  </a:solidFill>
                </a:uFill>
                <a:latin typeface="Calibri"/>
              </a:rPr>
              <a:t> </a:t>
            </a:r>
            <a:r>
              <a:rPr lang="es-ES" sz="4800" b="1" strike="noStrike" spc="-1" dirty="0" err="1">
                <a:solidFill>
                  <a:srgbClr val="1B75BC"/>
                </a:solidFill>
                <a:uFill>
                  <a:solidFill>
                    <a:srgbClr val="FFFFFF"/>
                  </a:solidFill>
                </a:uFill>
                <a:latin typeface="Calibri"/>
              </a:rPr>
              <a:t>You</a:t>
            </a:r>
            <a:endParaRPr lang="es-ES" sz="4800" b="0" strike="noStrike" spc="-1" dirty="0">
              <a:solidFill>
                <a:srgbClr val="000000"/>
              </a:solidFill>
              <a:uFill>
                <a:solidFill>
                  <a:srgbClr val="FFFFFF"/>
                </a:solidFill>
              </a:uFill>
              <a:latin typeface="Arial"/>
            </a:endParaRPr>
          </a:p>
        </p:txBody>
      </p:sp>
      <p:sp>
        <p:nvSpPr>
          <p:cNvPr id="64" name="CustomShape 4"/>
          <p:cNvSpPr/>
          <p:nvPr/>
        </p:nvSpPr>
        <p:spPr>
          <a:xfrm>
            <a:off x="5574240" y="5291640"/>
            <a:ext cx="8064360"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3200" b="1" strike="noStrike" spc="-1">
                <a:solidFill>
                  <a:srgbClr val="808080"/>
                </a:solidFill>
                <a:uFill>
                  <a:solidFill>
                    <a:srgbClr val="FFFFFF"/>
                  </a:solidFill>
                </a:uFill>
                <a:latin typeface="Calibri"/>
              </a:rPr>
              <a:t> </a:t>
            </a:r>
            <a:endParaRPr lang="es-ES" sz="3200" b="0" strike="noStrike" spc="-1">
              <a:solidFill>
                <a:srgbClr val="000000"/>
              </a:solidFill>
              <a:uFill>
                <a:solidFill>
                  <a:srgbClr val="FFFFFF"/>
                </a:solidFill>
              </a:uFill>
              <a:latin typeface="Arial"/>
            </a:endParaRPr>
          </a:p>
        </p:txBody>
      </p:sp>
      <p:sp>
        <p:nvSpPr>
          <p:cNvPr id="65" name="CustomShape 5"/>
          <p:cNvSpPr/>
          <p:nvPr/>
        </p:nvSpPr>
        <p:spPr>
          <a:xfrm>
            <a:off x="0" y="0"/>
            <a:ext cx="12191760" cy="210600"/>
          </a:xfrm>
          <a:prstGeom prst="rect">
            <a:avLst/>
          </a:prstGeom>
          <a:solidFill>
            <a:srgbClr val="EE2E5F"/>
          </a:solidFill>
          <a:ln>
            <a:noFill/>
          </a:ln>
        </p:spPr>
        <p:style>
          <a:lnRef idx="2">
            <a:schemeClr val="accent1">
              <a:shade val="50000"/>
            </a:schemeClr>
          </a:lnRef>
          <a:fillRef idx="1">
            <a:schemeClr val="accent1"/>
          </a:fillRef>
          <a:effectRef idx="0">
            <a:schemeClr val="accent1"/>
          </a:effectRef>
          <a:fontRef idx="minor"/>
        </p:style>
      </p:sp>
      <p:sp>
        <p:nvSpPr>
          <p:cNvPr id="66" name="CustomShape 6"/>
          <p:cNvSpPr/>
          <p:nvPr/>
        </p:nvSpPr>
        <p:spPr>
          <a:xfrm>
            <a:off x="36324" y="6163156"/>
            <a:ext cx="12191760" cy="67536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p:style>
      </p:sp>
      <p:pic>
        <p:nvPicPr>
          <p:cNvPr id="67" name="Picture 16"/>
          <p:cNvPicPr/>
          <p:nvPr/>
        </p:nvPicPr>
        <p:blipFill>
          <a:blip r:embed="rId5"/>
          <a:stretch/>
        </p:blipFill>
        <p:spPr>
          <a:xfrm>
            <a:off x="469440" y="6305040"/>
            <a:ext cx="618120" cy="411840"/>
          </a:xfrm>
          <a:prstGeom prst="rect">
            <a:avLst/>
          </a:prstGeom>
          <a:ln>
            <a:noFill/>
          </a:ln>
        </p:spPr>
      </p:pic>
      <p:sp>
        <p:nvSpPr>
          <p:cNvPr id="68" name="CustomShape 7"/>
          <p:cNvSpPr/>
          <p:nvPr/>
        </p:nvSpPr>
        <p:spPr>
          <a:xfrm>
            <a:off x="6945480" y="6313320"/>
            <a:ext cx="497988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900" b="1" strike="noStrike" spc="-1">
                <a:solidFill>
                  <a:srgbClr val="FFFFFF"/>
                </a:solidFill>
                <a:uFill>
                  <a:solidFill>
                    <a:srgbClr val="FFFFFF"/>
                  </a:solidFill>
                </a:uFill>
                <a:latin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s-ES" sz="900" b="0" strike="noStrike" spc="-1">
              <a:solidFill>
                <a:srgbClr val="000000"/>
              </a:solidFill>
              <a:uFill>
                <a:solidFill>
                  <a:srgbClr val="FFFFFF"/>
                </a:solidFill>
              </a:uFill>
              <a:latin typeface="Arial"/>
            </a:endParaRPr>
          </a:p>
          <a:p>
            <a:pPr algn="ctr">
              <a:lnSpc>
                <a:spcPct val="90000"/>
              </a:lnSpc>
              <a:spcBef>
                <a:spcPts val="1001"/>
              </a:spcBef>
            </a:pPr>
            <a:r>
              <a:rPr lang="es-ES" sz="3200" b="0" strike="noStrike" spc="-1">
                <a:solidFill>
                  <a:srgbClr val="808080"/>
                </a:solidFill>
                <a:uFill>
                  <a:solidFill>
                    <a:srgbClr val="FFFFFF"/>
                  </a:solidFill>
                </a:uFill>
                <a:latin typeface="Calibri"/>
              </a:rPr>
              <a:t> </a:t>
            </a:r>
            <a:endParaRPr lang="es-ES" sz="3200" b="0" strike="noStrike" spc="-1">
              <a:solidFill>
                <a:srgbClr val="000000"/>
              </a:solidFill>
              <a:uFill>
                <a:solidFill>
                  <a:srgbClr val="FFFFFF"/>
                </a:solidFill>
              </a:uFill>
              <a:latin typeface="Arial"/>
            </a:endParaRPr>
          </a:p>
        </p:txBody>
      </p:sp>
      <p:sp>
        <p:nvSpPr>
          <p:cNvPr id="69" name="CustomShape 8"/>
          <p:cNvSpPr/>
          <p:nvPr/>
        </p:nvSpPr>
        <p:spPr>
          <a:xfrm>
            <a:off x="1077120" y="6275880"/>
            <a:ext cx="497988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900" b="1" strike="noStrike" spc="-1">
                <a:solidFill>
                  <a:srgbClr val="FFFFFF"/>
                </a:solidFill>
                <a:uFill>
                  <a:solidFill>
                    <a:srgbClr val="FFFFFF"/>
                  </a:solidFill>
                </a:uFill>
                <a:latin typeface="Calibri"/>
              </a:rPr>
              <a:t>Co-funded by the </a:t>
            </a:r>
            <a:endParaRPr lang="es-ES" sz="900" b="0" strike="noStrike" spc="-1">
              <a:solidFill>
                <a:srgbClr val="000000"/>
              </a:solidFill>
              <a:uFill>
                <a:solidFill>
                  <a:srgbClr val="FFFFFF"/>
                </a:solidFill>
              </a:uFill>
              <a:latin typeface="Arial"/>
            </a:endParaRPr>
          </a:p>
          <a:p>
            <a:pPr>
              <a:lnSpc>
                <a:spcPct val="100000"/>
              </a:lnSpc>
            </a:pPr>
            <a:r>
              <a:rPr lang="es-ES" sz="900" b="1" strike="noStrike" spc="-1">
                <a:solidFill>
                  <a:srgbClr val="FFFFFF"/>
                </a:solidFill>
                <a:uFill>
                  <a:solidFill>
                    <a:srgbClr val="FFFFFF"/>
                  </a:solidFill>
                </a:uFill>
                <a:latin typeface="Calibri"/>
              </a:rPr>
              <a:t>Erasmus+ Programme</a:t>
            </a:r>
            <a:endParaRPr lang="es-ES" sz="900" b="0" strike="noStrike" spc="-1">
              <a:solidFill>
                <a:srgbClr val="000000"/>
              </a:solidFill>
              <a:uFill>
                <a:solidFill>
                  <a:srgbClr val="FFFFFF"/>
                </a:solidFill>
              </a:uFill>
              <a:latin typeface="Arial"/>
            </a:endParaRPr>
          </a:p>
          <a:p>
            <a:pPr>
              <a:lnSpc>
                <a:spcPct val="100000"/>
              </a:lnSpc>
            </a:pPr>
            <a:r>
              <a:rPr lang="es-ES" sz="900" b="1" strike="noStrike" spc="-1">
                <a:solidFill>
                  <a:srgbClr val="FFFFFF"/>
                </a:solidFill>
                <a:uFill>
                  <a:solidFill>
                    <a:srgbClr val="FFFFFF"/>
                  </a:solidFill>
                </a:uFill>
                <a:latin typeface="Calibri"/>
              </a:rPr>
              <a:t>of the European Union</a:t>
            </a:r>
            <a:endParaRPr lang="es-ES" sz="900" b="0" strike="noStrike" spc="-1">
              <a:solidFill>
                <a:srgbClr val="000000"/>
              </a:solidFill>
              <a:uFill>
                <a:solidFill>
                  <a:srgbClr val="FFFFFF"/>
                </a:solidFill>
              </a:uFill>
              <a:latin typeface="Arial"/>
            </a:endParaRPr>
          </a:p>
          <a:p>
            <a:pPr>
              <a:lnSpc>
                <a:spcPct val="100000"/>
              </a:lnSpc>
              <a:spcBef>
                <a:spcPts val="1001"/>
              </a:spcBef>
            </a:pPr>
            <a:r>
              <a:rPr lang="es-ES" sz="3200" b="0" strike="noStrike" spc="-1">
                <a:solidFill>
                  <a:srgbClr val="808080"/>
                </a:solidFill>
                <a:uFill>
                  <a:solidFill>
                    <a:srgbClr val="FFFFFF"/>
                  </a:solidFill>
                </a:uFill>
                <a:latin typeface="Calibri"/>
              </a:rPr>
              <a:t> </a:t>
            </a:r>
            <a:endParaRPr lang="es-ES" sz="3200" b="0" strike="noStrike" spc="-1">
              <a:solidFill>
                <a:srgbClr val="000000"/>
              </a:solidFill>
              <a:uFill>
                <a:solidFill>
                  <a:srgbClr val="FFFFFF"/>
                </a:solidFill>
              </a:uFill>
              <a:latin typeface="Arial"/>
            </a:endParaRPr>
          </a:p>
        </p:txBody>
      </p:sp>
      <p:pic>
        <p:nvPicPr>
          <p:cNvPr id="70" name="Picture 20"/>
          <p:cNvPicPr/>
          <p:nvPr/>
        </p:nvPicPr>
        <p:blipFill>
          <a:blip r:embed="rId6"/>
          <a:stretch/>
        </p:blipFill>
        <p:spPr>
          <a:xfrm>
            <a:off x="3552071" y="502349"/>
            <a:ext cx="4305252" cy="1125944"/>
          </a:xfrm>
          <a:prstGeom prst="rect">
            <a:avLst/>
          </a:prstGeom>
          <a:ln>
            <a:noFill/>
          </a:ln>
        </p:spPr>
      </p:pic>
      <p:sp>
        <p:nvSpPr>
          <p:cNvPr id="71" name="CustomShape 9"/>
          <p:cNvSpPr/>
          <p:nvPr/>
        </p:nvSpPr>
        <p:spPr>
          <a:xfrm>
            <a:off x="5979240" y="3244320"/>
            <a:ext cx="2329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ES" sz="1800" b="0" strike="noStrike" spc="-1">
                <a:solidFill>
                  <a:srgbClr val="000000"/>
                </a:solidFill>
                <a:uFill>
                  <a:solidFill>
                    <a:srgbClr val="FFFFFF"/>
                  </a:solidFill>
                </a:uFill>
                <a:latin typeface="Calibri"/>
              </a:rPr>
              <a:t> </a:t>
            </a:r>
            <a:endParaRPr lang="es-ES" sz="1800" b="0" strike="noStrike" spc="-1">
              <a:solidFill>
                <a:srgbClr val="000000"/>
              </a:solidFill>
              <a:uFill>
                <a:solidFill>
                  <a:srgbClr val="FFFFFF"/>
                </a:solidFill>
              </a:uFill>
              <a:latin typeface="Arial"/>
            </a:endParaRPr>
          </a:p>
        </p:txBody>
      </p:sp>
      <p:sp>
        <p:nvSpPr>
          <p:cNvPr id="74" name="CustomShape 10"/>
          <p:cNvSpPr/>
          <p:nvPr/>
        </p:nvSpPr>
        <p:spPr>
          <a:xfrm>
            <a:off x="1636704" y="5454900"/>
            <a:ext cx="3221280"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2000" b="1" strike="noStrike" spc="-1" dirty="0">
                <a:solidFill>
                  <a:srgbClr val="808080"/>
                </a:solidFill>
                <a:uFill>
                  <a:solidFill>
                    <a:srgbClr val="FFFFFF"/>
                  </a:solidFill>
                </a:uFill>
                <a:latin typeface="Calibri"/>
              </a:rPr>
              <a:t>www.projectmates.eu</a:t>
            </a:r>
            <a:endParaRPr lang="es-ES" sz="2000" b="0" strike="noStrike" spc="-1" dirty="0">
              <a:solidFill>
                <a:srgbClr val="000000"/>
              </a:solidFill>
              <a:uFill>
                <a:solidFill>
                  <a:srgbClr val="FFFFFF"/>
                </a:solidFill>
              </a:uFill>
              <a:latin typeface="Arial"/>
            </a:endParaRPr>
          </a:p>
        </p:txBody>
      </p:sp>
      <p:pic>
        <p:nvPicPr>
          <p:cNvPr id="75" name="Picture 25"/>
          <p:cNvPicPr/>
          <p:nvPr/>
        </p:nvPicPr>
        <p:blipFill>
          <a:blip r:embed="rId7"/>
          <a:srcRect l="77429" r="13494"/>
          <a:stretch/>
        </p:blipFill>
        <p:spPr>
          <a:xfrm>
            <a:off x="8000262" y="4990720"/>
            <a:ext cx="833040" cy="1182960"/>
          </a:xfrm>
          <a:prstGeom prst="rect">
            <a:avLst/>
          </a:prstGeom>
          <a:ln>
            <a:noFill/>
          </a:ln>
        </p:spPr>
      </p:pic>
      <p:sp>
        <p:nvSpPr>
          <p:cNvPr id="76" name="CustomShape 11"/>
          <p:cNvSpPr/>
          <p:nvPr/>
        </p:nvSpPr>
        <p:spPr>
          <a:xfrm>
            <a:off x="8753916" y="5373395"/>
            <a:ext cx="2423520"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2000" b="1" strike="noStrike" spc="-1" dirty="0">
                <a:solidFill>
                  <a:srgbClr val="808080"/>
                </a:solidFill>
                <a:uFill>
                  <a:solidFill>
                    <a:srgbClr val="FFFFFF"/>
                  </a:solidFill>
                </a:uFill>
                <a:latin typeface="Calibri"/>
              </a:rPr>
              <a:t>@</a:t>
            </a:r>
            <a:r>
              <a:rPr lang="es-ES" sz="2000" b="1" strike="noStrike" spc="-1" dirty="0" err="1">
                <a:solidFill>
                  <a:srgbClr val="808080"/>
                </a:solidFill>
                <a:uFill>
                  <a:solidFill>
                    <a:srgbClr val="FFFFFF"/>
                  </a:solidFill>
                </a:uFill>
                <a:latin typeface="Calibri"/>
              </a:rPr>
              <a:t>ErasmusMATES</a:t>
            </a:r>
            <a:r>
              <a:rPr lang="es-ES" sz="2800" b="1" strike="noStrike" spc="-1" dirty="0">
                <a:solidFill>
                  <a:srgbClr val="808080"/>
                </a:solidFill>
                <a:uFill>
                  <a:solidFill>
                    <a:srgbClr val="FFFFFF"/>
                  </a:solidFill>
                </a:uFill>
                <a:latin typeface="Calibri"/>
              </a:rPr>
              <a:t> </a:t>
            </a:r>
            <a:endParaRPr lang="es-ES" sz="2800" b="0" strike="noStrike" spc="-1" dirty="0">
              <a:solidFill>
                <a:srgbClr val="000000"/>
              </a:solidFill>
              <a:uFill>
                <a:solidFill>
                  <a:srgbClr val="FFFFFF"/>
                </a:solidFill>
              </a:uFill>
              <a:latin typeface="Arial"/>
            </a:endParaRPr>
          </a:p>
        </p:txBody>
      </p:sp>
      <p:pic>
        <p:nvPicPr>
          <p:cNvPr id="77" name="Picture 26"/>
          <p:cNvPicPr/>
          <p:nvPr/>
        </p:nvPicPr>
        <p:blipFill>
          <a:blip r:embed="rId7"/>
          <a:srcRect l="43537" r="49895"/>
          <a:stretch/>
        </p:blipFill>
        <p:spPr>
          <a:xfrm>
            <a:off x="4689773" y="4990720"/>
            <a:ext cx="602640" cy="1182960"/>
          </a:xfrm>
          <a:prstGeom prst="rect">
            <a:avLst/>
          </a:prstGeom>
          <a:ln>
            <a:noFill/>
          </a:ln>
        </p:spPr>
      </p:pic>
      <p:sp>
        <p:nvSpPr>
          <p:cNvPr id="78" name="CustomShape 12"/>
          <p:cNvSpPr/>
          <p:nvPr/>
        </p:nvSpPr>
        <p:spPr>
          <a:xfrm>
            <a:off x="5247905" y="5480267"/>
            <a:ext cx="3766320"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2000" b="1" strike="noStrike" spc="-1" dirty="0">
                <a:solidFill>
                  <a:srgbClr val="808080"/>
                </a:solidFill>
                <a:uFill>
                  <a:solidFill>
                    <a:srgbClr val="FFFFFF"/>
                  </a:solidFill>
                </a:uFill>
                <a:latin typeface="Calibri"/>
              </a:rPr>
              <a:t>info@projectmates.eu</a:t>
            </a:r>
            <a:endParaRPr lang="es-ES" sz="2000" b="0" strike="noStrike" spc="-1" dirty="0">
              <a:solidFill>
                <a:srgbClr val="000000"/>
              </a:solidFill>
              <a:uFill>
                <a:solidFill>
                  <a:srgbClr val="FFFFFF"/>
                </a:solidFill>
              </a:uFill>
              <a:latin typeface="Arial"/>
            </a:endParaRPr>
          </a:p>
        </p:txBody>
      </p:sp>
      <p:sp>
        <p:nvSpPr>
          <p:cNvPr id="4" name="Rectángulo 3"/>
          <p:cNvSpPr/>
          <p:nvPr/>
        </p:nvSpPr>
        <p:spPr>
          <a:xfrm>
            <a:off x="2253971" y="4525509"/>
            <a:ext cx="7683458" cy="869469"/>
          </a:xfrm>
          <a:prstGeom prst="rect">
            <a:avLst/>
          </a:prstGeom>
        </p:spPr>
        <p:txBody>
          <a:bodyPr wrap="square">
            <a:spAutoFit/>
          </a:bodyPr>
          <a:lstStyle/>
          <a:p>
            <a:pPr lvl="0" algn="ctr">
              <a:spcBef>
                <a:spcPts val="300"/>
              </a:spcBef>
            </a:pPr>
            <a:r>
              <a:rPr lang="es-ES" sz="2400" b="1" spc="-1" dirty="0" smtClean="0">
                <a:solidFill>
                  <a:srgbClr val="808080"/>
                </a:solidFill>
                <a:uFill>
                  <a:solidFill>
                    <a:srgbClr val="FFFFFF"/>
                  </a:solidFill>
                </a:uFill>
                <a:latin typeface="Calibri"/>
              </a:rPr>
              <a:t>Lucía Fraga Lago, CETMAR, </a:t>
            </a:r>
            <a:r>
              <a:rPr lang="es-ES" sz="2000" b="1" spc="-1" dirty="0" smtClean="0">
                <a:solidFill>
                  <a:srgbClr val="808080"/>
                </a:solidFill>
                <a:uFill>
                  <a:solidFill>
                    <a:srgbClr val="FFFFFF"/>
                  </a:solidFill>
                </a:uFill>
                <a:latin typeface="Calibri"/>
                <a:hlinkClick r:id="rId8"/>
              </a:rPr>
              <a:t>mates@cetmar.org</a:t>
            </a:r>
            <a:endParaRPr lang="es-ES" sz="2000" b="1" spc="-1" dirty="0" smtClean="0">
              <a:solidFill>
                <a:srgbClr val="808080"/>
              </a:solidFill>
              <a:uFill>
                <a:solidFill>
                  <a:srgbClr val="FFFFFF"/>
                </a:solidFill>
              </a:uFill>
              <a:latin typeface="Calibri"/>
            </a:endParaRPr>
          </a:p>
          <a:p>
            <a:pPr lvl="0" algn="ctr">
              <a:spcBef>
                <a:spcPts val="300"/>
              </a:spcBef>
            </a:pPr>
            <a:r>
              <a:rPr lang="es-ES" sz="2400" b="1" spc="-1" dirty="0" smtClean="0">
                <a:solidFill>
                  <a:srgbClr val="808080"/>
                </a:solidFill>
                <a:uFill>
                  <a:solidFill>
                    <a:srgbClr val="FFFFFF"/>
                  </a:solidFill>
                </a:uFill>
                <a:latin typeface="Calibri"/>
              </a:rPr>
              <a:t>Lefteris </a:t>
            </a:r>
            <a:r>
              <a:rPr lang="es-ES" sz="2400" b="1" spc="-1" dirty="0" smtClean="0">
                <a:solidFill>
                  <a:srgbClr val="808080"/>
                </a:solidFill>
                <a:uFill>
                  <a:solidFill>
                    <a:srgbClr val="FFFFFF"/>
                  </a:solidFill>
                </a:uFill>
                <a:latin typeface="Calibri"/>
              </a:rPr>
              <a:t>Sdoukopoulos</a:t>
            </a:r>
            <a:r>
              <a:rPr lang="es-ES" sz="2400" b="1" spc="-1" dirty="0">
                <a:solidFill>
                  <a:srgbClr val="808080"/>
                </a:solidFill>
                <a:uFill>
                  <a:solidFill>
                    <a:srgbClr val="FFFFFF"/>
                  </a:solidFill>
                </a:uFill>
                <a:latin typeface="Calibri"/>
              </a:rPr>
              <a:t>, CERTH-HIT, </a:t>
            </a:r>
            <a:r>
              <a:rPr lang="es-ES" sz="2000" b="1" spc="-1" dirty="0" smtClean="0">
                <a:solidFill>
                  <a:srgbClr val="808080"/>
                </a:solidFill>
                <a:uFill>
                  <a:solidFill>
                    <a:srgbClr val="FFFFFF"/>
                  </a:solidFill>
                </a:uFill>
                <a:latin typeface="Calibri"/>
                <a:hlinkClick r:id="rId9"/>
              </a:rPr>
              <a:t>sdouk@certh.gr</a:t>
            </a:r>
            <a:r>
              <a:rPr lang="es-ES" sz="2000" b="1" spc="-1" dirty="0" smtClean="0">
                <a:solidFill>
                  <a:srgbClr val="808080"/>
                </a:solidFill>
                <a:uFill>
                  <a:solidFill>
                    <a:srgbClr val="FFFFFF"/>
                  </a:solidFill>
                </a:uFill>
                <a:latin typeface="Calibri"/>
              </a:rPr>
              <a:t> </a:t>
            </a:r>
            <a:endParaRPr lang="es-ES" sz="2000" b="1" spc="-1" dirty="0">
              <a:solidFill>
                <a:srgbClr val="808080"/>
              </a:solidFill>
              <a:uFill>
                <a:solidFill>
                  <a:srgbClr val="FFFFFF"/>
                </a:solidFill>
              </a:uFill>
              <a:latin typeface="Calibri"/>
            </a:endParaRPr>
          </a:p>
        </p:txBody>
      </p:sp>
      <p:sp>
        <p:nvSpPr>
          <p:cNvPr id="20" name="Rectángulo 19"/>
          <p:cNvSpPr/>
          <p:nvPr/>
        </p:nvSpPr>
        <p:spPr>
          <a:xfrm>
            <a:off x="3268978" y="2558847"/>
            <a:ext cx="6235606" cy="1179169"/>
          </a:xfrm>
          <a:prstGeom prst="rect">
            <a:avLst/>
          </a:prstGeom>
          <a:ln w="44450">
            <a:solidFill>
              <a:srgbClr val="EE2E5F"/>
            </a:solidFill>
          </a:ln>
        </p:spPr>
        <p:txBody>
          <a:bodyPr wrap="square">
            <a:spAutoFit/>
          </a:bodyPr>
          <a:lstStyle/>
          <a:p>
            <a:pPr lvl="0" algn="ctr">
              <a:lnSpc>
                <a:spcPct val="107000"/>
              </a:lnSpc>
            </a:pPr>
            <a:r>
              <a:rPr lang="en-GB" sz="2200" dirty="0" smtClean="0">
                <a:solidFill>
                  <a:srgbClr val="4F81BD"/>
                </a:solidFill>
                <a:latin typeface="Calibri" charset="0"/>
                <a:ea typeface="ＭＳ Ｐゴシック" charset="0"/>
                <a:cs typeface="ＭＳ Ｐゴシック" charset="0"/>
              </a:rPr>
              <a:t>Next meeting: </a:t>
            </a:r>
            <a:r>
              <a:rPr lang="en-GB" sz="2200" b="1" dirty="0">
                <a:solidFill>
                  <a:srgbClr val="4F81BD"/>
                </a:solidFill>
                <a:latin typeface="Calibri" charset="0"/>
                <a:ea typeface="ＭＳ Ｐゴシック" charset="0"/>
                <a:cs typeface="ＭＳ Ｐゴシック" charset="0"/>
              </a:rPr>
              <a:t>28 May, </a:t>
            </a:r>
            <a:r>
              <a:rPr lang="en-GB" sz="2200" b="1" dirty="0" smtClean="0">
                <a:solidFill>
                  <a:srgbClr val="4F81BD"/>
                </a:solidFill>
                <a:latin typeface="Calibri" charset="0"/>
                <a:ea typeface="ＭＳ Ｐゴシック" charset="0"/>
                <a:cs typeface="ＭＳ Ｐゴシック" charset="0"/>
              </a:rPr>
              <a:t>Brussels. </a:t>
            </a:r>
          </a:p>
          <a:p>
            <a:pPr lvl="0" algn="ctr">
              <a:lnSpc>
                <a:spcPct val="107000"/>
              </a:lnSpc>
            </a:pPr>
            <a:r>
              <a:rPr lang="en-GB" sz="2200" b="1" dirty="0" smtClean="0">
                <a:solidFill>
                  <a:srgbClr val="4F81BD"/>
                </a:solidFill>
                <a:latin typeface="Calibri" charset="0"/>
                <a:ea typeface="ＭＳ Ｐゴシック" charset="0"/>
                <a:cs typeface="ＭＳ Ｐゴシック" charset="0"/>
              </a:rPr>
              <a:t>Workshop </a:t>
            </a:r>
            <a:r>
              <a:rPr lang="en-GB" sz="2200" b="1" dirty="0">
                <a:solidFill>
                  <a:srgbClr val="4F81BD"/>
                </a:solidFill>
                <a:latin typeface="Calibri" charset="0"/>
                <a:ea typeface="ＭＳ Ｐゴシック" charset="0"/>
                <a:cs typeface="ＭＳ Ｐゴシック" charset="0"/>
              </a:rPr>
              <a:t>for the MATES strategy validation</a:t>
            </a:r>
            <a:r>
              <a:rPr lang="en-GB" sz="2200" dirty="0">
                <a:solidFill>
                  <a:srgbClr val="4F81BD"/>
                </a:solidFill>
                <a:latin typeface="Calibri" charset="0"/>
                <a:ea typeface="ＭＳ Ｐゴシック" charset="0"/>
                <a:cs typeface="ＭＳ Ｐゴシック" charset="0"/>
              </a:rPr>
              <a:t>. </a:t>
            </a:r>
            <a:endParaRPr lang="en-GB" sz="2200" dirty="0" smtClean="0">
              <a:solidFill>
                <a:srgbClr val="4F81BD"/>
              </a:solidFill>
              <a:latin typeface="Calibri" charset="0"/>
              <a:ea typeface="ＭＳ Ｐゴシック" charset="0"/>
              <a:cs typeface="ＭＳ Ｐゴシック" charset="0"/>
            </a:endParaRPr>
          </a:p>
          <a:p>
            <a:pPr lvl="0" algn="ctr">
              <a:lnSpc>
                <a:spcPct val="107000"/>
              </a:lnSpc>
            </a:pPr>
            <a:r>
              <a:rPr lang="en-GB" sz="2200" dirty="0" smtClean="0">
                <a:solidFill>
                  <a:srgbClr val="4F81BD"/>
                </a:solidFill>
                <a:latin typeface="Calibri" charset="0"/>
                <a:ea typeface="ＭＳ Ｐゴシック" charset="0"/>
                <a:cs typeface="ＭＳ Ｐゴシック" charset="0"/>
              </a:rPr>
              <a:t>Skills </a:t>
            </a:r>
            <a:r>
              <a:rPr lang="en-GB" sz="2200" dirty="0">
                <a:solidFill>
                  <a:srgbClr val="4F81BD"/>
                </a:solidFill>
                <a:latin typeface="Calibri" charset="0"/>
                <a:ea typeface="ＭＳ Ｐゴシック" charset="0"/>
                <a:cs typeface="ＭＳ Ｐゴシック" charset="0"/>
              </a:rPr>
              <a:t>intelligence to boost maritime technologies.</a:t>
            </a:r>
            <a:endParaRPr lang="es-ES" sz="2200" dirty="0">
              <a:solidFill>
                <a:srgbClr val="4F81BD"/>
              </a:solidFill>
              <a:latin typeface="Calibri" charset="0"/>
              <a:ea typeface="ＭＳ Ｐゴシック" charset="0"/>
              <a:cs typeface="ＭＳ Ｐゴシック" charset="0"/>
            </a:endParaRPr>
          </a:p>
        </p:txBody>
      </p:sp>
      <p:sp>
        <p:nvSpPr>
          <p:cNvPr id="21" name="Rectángulo 20"/>
          <p:cNvSpPr/>
          <p:nvPr/>
        </p:nvSpPr>
        <p:spPr>
          <a:xfrm>
            <a:off x="2443684" y="2356571"/>
            <a:ext cx="1984656" cy="454612"/>
          </a:xfrm>
          <a:prstGeom prst="rect">
            <a:avLst/>
          </a:prstGeom>
          <a:solidFill>
            <a:srgbClr val="EE2E5F"/>
          </a:solidFill>
          <a:ln w="44450">
            <a:solidFill>
              <a:srgbClr val="EE2E5F"/>
            </a:solidFill>
          </a:ln>
        </p:spPr>
        <p:txBody>
          <a:bodyPr wrap="square">
            <a:spAutoFit/>
          </a:bodyPr>
          <a:lstStyle/>
          <a:p>
            <a:pPr lvl="0">
              <a:lnSpc>
                <a:spcPct val="107000"/>
              </a:lnSpc>
              <a:spcAft>
                <a:spcPts val="1800"/>
              </a:spcAft>
            </a:pPr>
            <a:r>
              <a:rPr lang="en-GB" sz="2200" b="1" dirty="0" smtClean="0">
                <a:solidFill>
                  <a:schemeClr val="bg1"/>
                </a:solidFill>
                <a:latin typeface="Calibri" charset="0"/>
                <a:ea typeface="ＭＳ Ｐゴシック" charset="0"/>
                <a:cs typeface="ＭＳ Ｐゴシック" charset="0"/>
              </a:rPr>
              <a:t>SAVE THE DATE</a:t>
            </a:r>
            <a:endParaRPr lang="es-ES" sz="2200" dirty="0">
              <a:solidFill>
                <a:schemeClr val="bg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59794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791" y="1418303"/>
            <a:ext cx="11940209" cy="1015663"/>
          </a:xfrm>
          <a:prstGeom prst="rect">
            <a:avLst/>
          </a:prstGeom>
        </p:spPr>
        <p:txBody>
          <a:bodyPr wrap="square">
            <a:spAutoFit/>
          </a:bodyPr>
          <a:lstStyle/>
          <a:p>
            <a:r>
              <a:rPr lang="en-GB" sz="2000" dirty="0" smtClean="0">
                <a:solidFill>
                  <a:srgbClr val="4F81BD"/>
                </a:solidFill>
                <a:latin typeface="Calibri" charset="0"/>
                <a:ea typeface="ＭＳ Ｐゴシック" charset="0"/>
                <a:cs typeface="ＭＳ Ｐゴシック" charset="0"/>
              </a:rPr>
              <a:t>There is a need </a:t>
            </a:r>
            <a:r>
              <a:rPr lang="en-GB" sz="2000" dirty="0">
                <a:solidFill>
                  <a:srgbClr val="4F81BD"/>
                </a:solidFill>
                <a:latin typeface="Calibri" charset="0"/>
                <a:ea typeface="ＭＳ Ｐゴシック" charset="0"/>
                <a:cs typeface="ＭＳ Ｐゴシック" charset="0"/>
              </a:rPr>
              <a:t>for highly </a:t>
            </a:r>
            <a:r>
              <a:rPr lang="en-GB" sz="2000" b="1" dirty="0">
                <a:solidFill>
                  <a:srgbClr val="4F81BD"/>
                </a:solidFill>
                <a:latin typeface="Calibri" charset="0"/>
                <a:ea typeface="ＭＳ Ｐゴシック" charset="0"/>
                <a:cs typeface="ＭＳ Ｐゴシック" charset="0"/>
              </a:rPr>
              <a:t>specialised capabilities</a:t>
            </a:r>
            <a:r>
              <a:rPr lang="en-GB" sz="2000" dirty="0">
                <a:solidFill>
                  <a:srgbClr val="4F81BD"/>
                </a:solidFill>
                <a:latin typeface="Calibri" charset="0"/>
                <a:ea typeface="ＭＳ Ｐゴシック" charset="0"/>
                <a:cs typeface="ＭＳ Ｐゴシック" charset="0"/>
              </a:rPr>
              <a:t>, together with the need for </a:t>
            </a:r>
            <a:r>
              <a:rPr lang="en-GB" sz="2000" b="1" dirty="0" err="1">
                <a:solidFill>
                  <a:srgbClr val="4F81BD"/>
                </a:solidFill>
                <a:latin typeface="Calibri" charset="0"/>
                <a:ea typeface="ＭＳ Ｐゴシック" charset="0"/>
                <a:cs typeface="ＭＳ Ｐゴシック" charset="0"/>
              </a:rPr>
              <a:t>multidisciplinarity</a:t>
            </a:r>
            <a:r>
              <a:rPr lang="en-GB" sz="2000" b="1" dirty="0">
                <a:solidFill>
                  <a:srgbClr val="4F81BD"/>
                </a:solidFill>
                <a:latin typeface="Calibri" charset="0"/>
                <a:ea typeface="ＭＳ Ｐゴシック" charset="0"/>
                <a:cs typeface="ＭＳ Ｐゴシック" charset="0"/>
              </a:rPr>
              <a:t> </a:t>
            </a:r>
            <a:r>
              <a:rPr lang="en-GB" sz="2000" dirty="0">
                <a:solidFill>
                  <a:srgbClr val="4F81BD"/>
                </a:solidFill>
                <a:latin typeface="Calibri" charset="0"/>
                <a:ea typeface="ＭＳ Ｐゴシック" charset="0"/>
                <a:cs typeface="ＭＳ Ｐゴシック" charset="0"/>
              </a:rPr>
              <a:t>and the ability to </a:t>
            </a:r>
            <a:r>
              <a:rPr lang="en-GB" sz="2000" b="1" dirty="0">
                <a:solidFill>
                  <a:srgbClr val="4F81BD"/>
                </a:solidFill>
                <a:latin typeface="Calibri" charset="0"/>
                <a:ea typeface="ＭＳ Ｐゴシック" charset="0"/>
                <a:cs typeface="ＭＳ Ｐゴシック" charset="0"/>
              </a:rPr>
              <a:t>adapt to a continuous changing demand of skills</a:t>
            </a:r>
            <a:r>
              <a:rPr lang="en-GB" sz="2000" dirty="0" smtClean="0">
                <a:solidFill>
                  <a:srgbClr val="4F81BD"/>
                </a:solidFill>
                <a:latin typeface="Calibri" charset="0"/>
                <a:ea typeface="ＭＳ Ｐゴシック" charset="0"/>
                <a:cs typeface="ＭＳ Ｐゴシック" charset="0"/>
              </a:rPr>
              <a:t>. </a:t>
            </a:r>
            <a:r>
              <a:rPr lang="en-GB" sz="2000" b="1" dirty="0">
                <a:solidFill>
                  <a:srgbClr val="1B75BC"/>
                </a:solidFill>
                <a:latin typeface="Calibri" panose="020F0502020204030204" pitchFamily="34" charset="0"/>
                <a:ea typeface="Calibri" panose="020F0502020204030204" pitchFamily="34" charset="0"/>
                <a:cs typeface="Times New Roman" panose="02020603050405020304" pitchFamily="18" charset="0"/>
              </a:rPr>
              <a:t>How can the competing priorities of hyper-specialisation versus </a:t>
            </a:r>
            <a:r>
              <a:rPr lang="en-GB" sz="2000" b="1" dirty="0" err="1">
                <a:solidFill>
                  <a:srgbClr val="1B75BC"/>
                </a:solidFill>
                <a:latin typeface="Calibri" panose="020F0502020204030204" pitchFamily="34" charset="0"/>
                <a:ea typeface="Calibri" panose="020F0502020204030204" pitchFamily="34" charset="0"/>
                <a:cs typeface="Times New Roman" panose="02020603050405020304" pitchFamily="18" charset="0"/>
              </a:rPr>
              <a:t>multidisciplinarity</a:t>
            </a:r>
            <a:r>
              <a:rPr lang="en-GB" sz="2000" b="1" dirty="0">
                <a:solidFill>
                  <a:srgbClr val="1B75BC"/>
                </a:solidFill>
                <a:latin typeface="Calibri" panose="020F0502020204030204" pitchFamily="34" charset="0"/>
                <a:ea typeface="Calibri" panose="020F0502020204030204" pitchFamily="34" charset="0"/>
                <a:cs typeface="Times New Roman" panose="02020603050405020304" pitchFamily="18" charset="0"/>
              </a:rPr>
              <a:t> be best addressed</a:t>
            </a:r>
            <a:r>
              <a:rPr lang="en-GB" sz="2000" b="1" dirty="0" smtClean="0">
                <a:solidFill>
                  <a:srgbClr val="1B75BC"/>
                </a:solidFill>
                <a:latin typeface="Calibri" panose="020F0502020204030204" pitchFamily="34" charset="0"/>
                <a:ea typeface="Calibri" panose="020F0502020204030204" pitchFamily="34" charset="0"/>
                <a:cs typeface="Times New Roman" panose="02020603050405020304" pitchFamily="18" charset="0"/>
              </a:rPr>
              <a:t>?</a:t>
            </a:r>
            <a:endParaRPr lang="es-ES" sz="2000" dirty="0">
              <a:solidFill>
                <a:srgbClr val="1B75B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ustomShape 4"/>
          <p:cNvSpPr/>
          <p:nvPr/>
        </p:nvSpPr>
        <p:spPr>
          <a:xfrm>
            <a:off x="251791" y="162204"/>
            <a:ext cx="8842062"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4000" b="1" spc="-1" dirty="0" err="1" smtClean="0">
                <a:solidFill>
                  <a:srgbClr val="1B75BC"/>
                </a:solidFill>
                <a:uFill>
                  <a:solidFill>
                    <a:srgbClr val="FFFFFF"/>
                  </a:solidFill>
                </a:uFill>
                <a:latin typeface="Calibri"/>
              </a:rPr>
              <a:t>Some</a:t>
            </a:r>
            <a:r>
              <a:rPr lang="es-ES" sz="4000" b="1" spc="-1" dirty="0" smtClean="0">
                <a:solidFill>
                  <a:srgbClr val="1B75BC"/>
                </a:solidFill>
                <a:uFill>
                  <a:solidFill>
                    <a:srgbClr val="FFFFFF"/>
                  </a:solidFill>
                </a:uFill>
                <a:latin typeface="Calibri"/>
              </a:rPr>
              <a:t> </a:t>
            </a:r>
            <a:r>
              <a:rPr lang="es-ES" sz="4000" b="1" spc="-1" dirty="0" err="1" smtClean="0">
                <a:solidFill>
                  <a:srgbClr val="1B75BC"/>
                </a:solidFill>
                <a:uFill>
                  <a:solidFill>
                    <a:srgbClr val="FFFFFF"/>
                  </a:solidFill>
                </a:uFill>
                <a:latin typeface="Calibri"/>
              </a:rPr>
              <a:t>points</a:t>
            </a:r>
            <a:r>
              <a:rPr lang="es-ES" sz="4000" b="1" spc="-1" dirty="0">
                <a:solidFill>
                  <a:srgbClr val="1B75BC"/>
                </a:solidFill>
                <a:uFill>
                  <a:solidFill>
                    <a:srgbClr val="FFFFFF"/>
                  </a:solidFill>
                </a:uFill>
                <a:latin typeface="Calibri"/>
              </a:rPr>
              <a:t> </a:t>
            </a:r>
            <a:r>
              <a:rPr lang="es-ES" sz="4000" b="1" spc="-1" dirty="0" smtClean="0">
                <a:solidFill>
                  <a:srgbClr val="1B75BC"/>
                </a:solidFill>
                <a:uFill>
                  <a:solidFill>
                    <a:srgbClr val="FFFFFF"/>
                  </a:solidFill>
                </a:uFill>
                <a:latin typeface="Calibri"/>
              </a:rPr>
              <a:t>for the debate</a:t>
            </a:r>
            <a:endParaRPr lang="es-ES" sz="4000" b="0" strike="noStrike" spc="-1" dirty="0">
              <a:solidFill>
                <a:srgbClr val="000000"/>
              </a:solidFill>
              <a:uFill>
                <a:solidFill>
                  <a:srgbClr val="FFFFFF"/>
                </a:solidFill>
              </a:uFill>
              <a:latin typeface="Arial"/>
            </a:endParaRPr>
          </a:p>
        </p:txBody>
      </p:sp>
      <p:sp>
        <p:nvSpPr>
          <p:cNvPr id="5" name="Rectángulo 4"/>
          <p:cNvSpPr/>
          <p:nvPr/>
        </p:nvSpPr>
        <p:spPr>
          <a:xfrm>
            <a:off x="251789" y="2584708"/>
            <a:ext cx="11940209" cy="1015663"/>
          </a:xfrm>
          <a:prstGeom prst="rect">
            <a:avLst/>
          </a:prstGeom>
        </p:spPr>
        <p:txBody>
          <a:bodyPr wrap="square">
            <a:spAutoFit/>
          </a:bodyPr>
          <a:lstStyle/>
          <a:p>
            <a:r>
              <a:rPr lang="en-GB" sz="2000" dirty="0" smtClean="0">
                <a:solidFill>
                  <a:srgbClr val="4F81BD"/>
                </a:solidFill>
                <a:latin typeface="Calibri" charset="0"/>
                <a:ea typeface="ＭＳ Ｐゴシック" charset="0"/>
                <a:cs typeface="ＭＳ Ｐゴシック" charset="0"/>
              </a:rPr>
              <a:t>The </a:t>
            </a:r>
            <a:r>
              <a:rPr lang="en-GB" sz="2000" b="1" dirty="0" smtClean="0">
                <a:solidFill>
                  <a:srgbClr val="4F81BD"/>
                </a:solidFill>
                <a:latin typeface="Calibri" charset="0"/>
                <a:ea typeface="ＭＳ Ｐゴシック" charset="0"/>
                <a:cs typeface="ＭＳ Ｐゴシック" charset="0"/>
              </a:rPr>
              <a:t>existing </a:t>
            </a:r>
            <a:r>
              <a:rPr lang="en-GB" sz="2000" b="1" dirty="0">
                <a:solidFill>
                  <a:srgbClr val="4F81BD"/>
                </a:solidFill>
                <a:latin typeface="Calibri" charset="0"/>
                <a:ea typeface="ＭＳ Ｐゴシック" charset="0"/>
                <a:cs typeface="ＭＳ Ｐゴシック" charset="0"/>
              </a:rPr>
              <a:t>shipbuilding </a:t>
            </a:r>
            <a:r>
              <a:rPr lang="en-GB" sz="2000" b="1" dirty="0" smtClean="0">
                <a:solidFill>
                  <a:srgbClr val="4F81BD"/>
                </a:solidFill>
                <a:latin typeface="Calibri" charset="0"/>
                <a:ea typeface="ＭＳ Ｐゴシック" charset="0"/>
                <a:cs typeface="ＭＳ Ｐゴシック" charset="0"/>
              </a:rPr>
              <a:t>curricula should be adapted</a:t>
            </a:r>
            <a:r>
              <a:rPr lang="en-GB" sz="2000" dirty="0" smtClean="0">
                <a:solidFill>
                  <a:srgbClr val="4F81BD"/>
                </a:solidFill>
                <a:latin typeface="Calibri" charset="0"/>
                <a:ea typeface="ＭＳ Ｐゴシック" charset="0"/>
                <a:cs typeface="ＭＳ Ｐゴシック" charset="0"/>
              </a:rPr>
              <a:t>, and also for</a:t>
            </a:r>
            <a:r>
              <a:rPr lang="en-GB" sz="2000" b="1" dirty="0" smtClean="0">
                <a:solidFill>
                  <a:srgbClr val="4F81BD"/>
                </a:solidFill>
                <a:latin typeface="Calibri" charset="0"/>
                <a:ea typeface="ＭＳ Ｐゴシック" charset="0"/>
                <a:cs typeface="ＭＳ Ｐゴシック" charset="0"/>
              </a:rPr>
              <a:t> new </a:t>
            </a:r>
            <a:r>
              <a:rPr lang="en-GB" sz="2000" b="1" dirty="0">
                <a:solidFill>
                  <a:srgbClr val="4F81BD"/>
                </a:solidFill>
                <a:latin typeface="Calibri" charset="0"/>
                <a:ea typeface="ＭＳ Ｐゴシック" charset="0"/>
                <a:cs typeface="ＭＳ Ｐゴシック" charset="0"/>
              </a:rPr>
              <a:t>programs addressing ocean energy technologies</a:t>
            </a:r>
            <a:r>
              <a:rPr lang="en-GB" sz="2000" dirty="0">
                <a:solidFill>
                  <a:srgbClr val="4F81BD"/>
                </a:solidFill>
                <a:latin typeface="Calibri" charset="0"/>
                <a:ea typeface="ＭＳ Ｐゴシック" charset="0"/>
                <a:cs typeface="ＭＳ Ｐゴシック" charset="0"/>
              </a:rPr>
              <a:t> (wave, tidal and </a:t>
            </a:r>
            <a:r>
              <a:rPr lang="en-GB" sz="2000" dirty="0" smtClean="0">
                <a:solidFill>
                  <a:srgbClr val="4F81BD"/>
                </a:solidFill>
                <a:latin typeface="Calibri" charset="0"/>
                <a:ea typeface="ＭＳ Ｐゴシック" charset="0"/>
                <a:cs typeface="ＭＳ Ｐゴシック" charset="0"/>
              </a:rPr>
              <a:t>hydropower). </a:t>
            </a:r>
            <a:r>
              <a:rPr lang="en-GB" sz="2000" b="1" dirty="0" smtClean="0">
                <a:solidFill>
                  <a:srgbClr val="1B75BC"/>
                </a:solidFill>
                <a:latin typeface="Calibri" panose="020F0502020204030204" pitchFamily="34" charset="0"/>
                <a:ea typeface="Calibri" panose="020F0502020204030204" pitchFamily="34" charset="0"/>
                <a:cs typeface="Times New Roman" panose="02020603050405020304" pitchFamily="18" charset="0"/>
              </a:rPr>
              <a:t>How </a:t>
            </a:r>
            <a:r>
              <a:rPr lang="en-GB" sz="2000" b="1" dirty="0">
                <a:solidFill>
                  <a:srgbClr val="1B75BC"/>
                </a:solidFill>
                <a:latin typeface="Calibri" panose="020F0502020204030204" pitchFamily="34" charset="0"/>
                <a:ea typeface="Calibri" panose="020F0502020204030204" pitchFamily="34" charset="0"/>
                <a:cs typeface="Times New Roman" panose="02020603050405020304" pitchFamily="18" charset="0"/>
              </a:rPr>
              <a:t>to foster a better match between training on offer and industry needs without the continuous creation of new trainings? </a:t>
            </a:r>
            <a:endParaRPr lang="es-ES" sz="2000" dirty="0">
              <a:solidFill>
                <a:srgbClr val="4F81BD"/>
              </a:solidFill>
              <a:latin typeface="Calibri" charset="0"/>
              <a:ea typeface="ＭＳ Ｐゴシック" charset="0"/>
              <a:cs typeface="ＭＳ Ｐゴシック" charset="0"/>
            </a:endParaRPr>
          </a:p>
        </p:txBody>
      </p:sp>
      <p:sp>
        <p:nvSpPr>
          <p:cNvPr id="6" name="Rectángulo 5"/>
          <p:cNvSpPr/>
          <p:nvPr/>
        </p:nvSpPr>
        <p:spPr>
          <a:xfrm>
            <a:off x="251789" y="3687764"/>
            <a:ext cx="11516139" cy="1015663"/>
          </a:xfrm>
          <a:prstGeom prst="rect">
            <a:avLst/>
          </a:prstGeom>
        </p:spPr>
        <p:txBody>
          <a:bodyPr wrap="square">
            <a:spAutoFit/>
          </a:bodyPr>
          <a:lstStyle/>
          <a:p>
            <a:r>
              <a:rPr lang="en-US" sz="2000" dirty="0">
                <a:solidFill>
                  <a:srgbClr val="4F81BD"/>
                </a:solidFill>
                <a:latin typeface="Calibri" charset="0"/>
                <a:ea typeface="ＭＳ Ｐゴシック" charset="0"/>
                <a:cs typeface="ＭＳ Ｐゴシック" charset="0"/>
              </a:rPr>
              <a:t>In the Offshore Renewable Energies sector, </a:t>
            </a:r>
            <a:r>
              <a:rPr lang="en-US" sz="2000" b="1" dirty="0">
                <a:solidFill>
                  <a:srgbClr val="4F81BD"/>
                </a:solidFill>
                <a:latin typeface="Calibri" charset="0"/>
                <a:ea typeface="ＭＳ Ｐゴシック" charset="0"/>
                <a:cs typeface="ＭＳ Ｐゴシック" charset="0"/>
              </a:rPr>
              <a:t>short term contracts lead to temporary </a:t>
            </a:r>
            <a:r>
              <a:rPr lang="en-US" sz="2000" b="1" dirty="0" smtClean="0">
                <a:solidFill>
                  <a:srgbClr val="4F81BD"/>
                </a:solidFill>
                <a:latin typeface="Calibri" charset="0"/>
                <a:ea typeface="ＭＳ Ｐゴシック" charset="0"/>
                <a:cs typeface="ＭＳ Ｐゴシック" charset="0"/>
              </a:rPr>
              <a:t>employment</a:t>
            </a:r>
            <a:r>
              <a:rPr lang="en-US" sz="2000" dirty="0" smtClean="0">
                <a:solidFill>
                  <a:srgbClr val="4F81BD"/>
                </a:solidFill>
                <a:latin typeface="Calibri" charset="0"/>
                <a:ea typeface="ＭＳ Ｐゴシック" charset="0"/>
                <a:cs typeface="ＭＳ Ｐゴシック" charset="0"/>
              </a:rPr>
              <a:t>. </a:t>
            </a:r>
            <a:r>
              <a:rPr lang="en-US" sz="2000" dirty="0">
                <a:solidFill>
                  <a:srgbClr val="4F81BD"/>
                </a:solidFill>
                <a:latin typeface="Calibri" charset="0"/>
                <a:ea typeface="ＭＳ Ｐゴシック" charset="0"/>
                <a:cs typeface="ＭＳ Ｐゴシック" charset="0"/>
              </a:rPr>
              <a:t>The shipbuilding value chain also has an </a:t>
            </a:r>
            <a:r>
              <a:rPr lang="en-US" sz="2000" b="1" dirty="0">
                <a:solidFill>
                  <a:srgbClr val="4F81BD"/>
                </a:solidFill>
                <a:latin typeface="Calibri" charset="0"/>
                <a:ea typeface="ＭＳ Ｐゴシック" charset="0"/>
                <a:cs typeface="ＭＳ Ｐゴシック" charset="0"/>
              </a:rPr>
              <a:t>important turnover of its </a:t>
            </a:r>
            <a:r>
              <a:rPr lang="en-US" sz="2000" b="1" dirty="0" smtClean="0">
                <a:solidFill>
                  <a:srgbClr val="4F81BD"/>
                </a:solidFill>
                <a:latin typeface="Calibri" charset="0"/>
                <a:ea typeface="ＭＳ Ｐゴシック" charset="0"/>
                <a:cs typeface="ＭＳ Ｐゴシック" charset="0"/>
              </a:rPr>
              <a:t>workforce</a:t>
            </a:r>
            <a:r>
              <a:rPr lang="en-US" sz="2000" dirty="0" smtClean="0">
                <a:solidFill>
                  <a:srgbClr val="4F81BD"/>
                </a:solidFill>
                <a:latin typeface="Calibri" charset="0"/>
                <a:ea typeface="ＭＳ Ｐゴシック" charset="0"/>
                <a:cs typeface="ＭＳ Ｐゴシック" charset="0"/>
              </a:rPr>
              <a:t>. </a:t>
            </a:r>
            <a:r>
              <a:rPr lang="en-GB" sz="2000" b="1" dirty="0" smtClean="0">
                <a:solidFill>
                  <a:srgbClr val="1B75BC"/>
                </a:solidFill>
                <a:latin typeface="Calibri" panose="020F0502020204030204" pitchFamily="34" charset="0"/>
                <a:ea typeface="Calibri" panose="020F0502020204030204" pitchFamily="34" charset="0"/>
                <a:cs typeface="Times New Roman" panose="02020603050405020304" pitchFamily="18" charset="0"/>
              </a:rPr>
              <a:t>How </a:t>
            </a:r>
            <a:r>
              <a:rPr lang="en-GB" sz="2000" b="1" dirty="0">
                <a:solidFill>
                  <a:srgbClr val="1B75BC"/>
                </a:solidFill>
                <a:latin typeface="Calibri" panose="020F0502020204030204" pitchFamily="34" charset="0"/>
                <a:ea typeface="Calibri" panose="020F0502020204030204" pitchFamily="34" charset="0"/>
                <a:cs typeface="Times New Roman" panose="02020603050405020304" pitchFamily="18" charset="0"/>
              </a:rPr>
              <a:t>best promote a higher level of experience and specialization in </a:t>
            </a:r>
            <a:r>
              <a:rPr lang="en-GB" sz="2000" b="1" dirty="0" smtClean="0">
                <a:solidFill>
                  <a:srgbClr val="1B75BC"/>
                </a:solidFill>
                <a:latin typeface="Calibri" panose="020F0502020204030204" pitchFamily="34" charset="0"/>
                <a:ea typeface="Calibri" panose="020F0502020204030204" pitchFamily="34" charset="0"/>
                <a:cs typeface="Times New Roman" panose="02020603050405020304" pitchFamily="18" charset="0"/>
              </a:rPr>
              <a:t>this context?</a:t>
            </a:r>
            <a:endParaRPr lang="es-ES" sz="2000" b="1" dirty="0">
              <a:solidFill>
                <a:srgbClr val="1B75B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251787" y="4940844"/>
            <a:ext cx="11940211" cy="1080296"/>
          </a:xfrm>
          <a:prstGeom prst="rect">
            <a:avLst/>
          </a:prstGeom>
        </p:spPr>
        <p:txBody>
          <a:bodyPr wrap="square">
            <a:spAutoFit/>
          </a:bodyPr>
          <a:lstStyle/>
          <a:p>
            <a:pPr lvl="0">
              <a:lnSpc>
                <a:spcPct val="107000"/>
              </a:lnSpc>
              <a:spcAft>
                <a:spcPts val="800"/>
              </a:spcAft>
            </a:pPr>
            <a:r>
              <a:rPr lang="en-GB" sz="2000" dirty="0">
                <a:solidFill>
                  <a:srgbClr val="4F81BD"/>
                </a:solidFill>
                <a:latin typeface="Calibri" charset="0"/>
                <a:ea typeface="ＭＳ Ｐゴシック" charset="0"/>
                <a:cs typeface="ＭＳ Ｐゴシック" charset="0"/>
              </a:rPr>
              <a:t>MATES considers the possibility </a:t>
            </a:r>
            <a:r>
              <a:rPr lang="en-GB" sz="2000" b="1" dirty="0">
                <a:solidFill>
                  <a:srgbClr val="4F81BD"/>
                </a:solidFill>
                <a:latin typeface="Calibri" charset="0"/>
                <a:ea typeface="ＭＳ Ｐゴシック" charset="0"/>
                <a:cs typeface="ＭＳ Ｐゴシック" charset="0"/>
              </a:rPr>
              <a:t>to increase attractiveness of maritime careers </a:t>
            </a:r>
            <a:r>
              <a:rPr lang="en-GB" sz="2000" dirty="0">
                <a:solidFill>
                  <a:srgbClr val="4F81BD"/>
                </a:solidFill>
                <a:latin typeface="Calibri" charset="0"/>
                <a:ea typeface="ＭＳ Ｐゴシック" charset="0"/>
                <a:cs typeface="ＭＳ Ｐゴシック" charset="0"/>
              </a:rPr>
              <a:t>for graduates and early-career skilled workers, through the </a:t>
            </a:r>
            <a:r>
              <a:rPr lang="en-GB" sz="2000" b="1" dirty="0">
                <a:solidFill>
                  <a:srgbClr val="4F81BD"/>
                </a:solidFill>
                <a:latin typeface="Calibri" charset="0"/>
                <a:ea typeface="ＭＳ Ｐゴシック" charset="0"/>
                <a:cs typeface="ＭＳ Ｐゴシック" charset="0"/>
              </a:rPr>
              <a:t>promotion of Ocean Literacy</a:t>
            </a:r>
            <a:r>
              <a:rPr lang="en-GB" sz="2000" dirty="0">
                <a:solidFill>
                  <a:srgbClr val="4F81BD"/>
                </a:solidFill>
                <a:latin typeface="Calibri" charset="0"/>
                <a:ea typeface="ＭＳ Ｐゴシック" charset="0"/>
                <a:cs typeface="ＭＳ Ｐゴシック" charset="0"/>
              </a:rPr>
              <a:t>. </a:t>
            </a:r>
            <a:r>
              <a:rPr lang="en-GB" sz="2000" b="1" dirty="0">
                <a:solidFill>
                  <a:srgbClr val="4F81BD"/>
                </a:solidFill>
                <a:latin typeface="Calibri" charset="0"/>
                <a:ea typeface="ＭＳ Ｐゴシック" charset="0"/>
                <a:cs typeface="ＭＳ Ｐゴシック" charset="0"/>
              </a:rPr>
              <a:t>What instruments do you consider more adequate for this purposes? Who are the actors and stakeholders that you consider more relevant to address this issue? </a:t>
            </a:r>
            <a:endParaRPr lang="es-ES" sz="2000" b="1" dirty="0">
              <a:solidFill>
                <a:srgbClr val="4F81BD"/>
              </a:solidFill>
              <a:latin typeface="Calibri" charset="0"/>
              <a:ea typeface="ＭＳ Ｐゴシック" charset="0"/>
              <a:cs typeface="ＭＳ Ｐゴシック" charset="0"/>
            </a:endParaRPr>
          </a:p>
        </p:txBody>
      </p:sp>
      <p:sp>
        <p:nvSpPr>
          <p:cNvPr id="8" name="Rectángulo 7"/>
          <p:cNvSpPr/>
          <p:nvPr/>
        </p:nvSpPr>
        <p:spPr>
          <a:xfrm>
            <a:off x="251787" y="898229"/>
            <a:ext cx="6838124" cy="369332"/>
          </a:xfrm>
          <a:prstGeom prst="rect">
            <a:avLst/>
          </a:prstGeom>
        </p:spPr>
        <p:txBody>
          <a:bodyPr wrap="square">
            <a:spAutoFit/>
          </a:bodyPr>
          <a:lstStyle/>
          <a:p>
            <a:r>
              <a:rPr lang="en-US"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Any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major issue / aspect / gap </a:t>
            </a:r>
            <a:r>
              <a:rPr lang="en-US"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in the baseline report? </a:t>
            </a:r>
            <a:endParaRPr lang="es-ES" dirty="0"/>
          </a:p>
        </p:txBody>
      </p:sp>
    </p:spTree>
    <p:extLst>
      <p:ext uri="{BB962C8B-B14F-4D97-AF65-F5344CB8AC3E}">
        <p14:creationId xmlns:p14="http://schemas.microsoft.com/office/powerpoint/2010/main" val="1430249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4"/>
          <p:cNvSpPr/>
          <p:nvPr/>
        </p:nvSpPr>
        <p:spPr>
          <a:xfrm>
            <a:off x="172131" y="316731"/>
            <a:ext cx="7318915" cy="10665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4000" b="1" spc="-1" dirty="0" smtClean="0">
                <a:solidFill>
                  <a:srgbClr val="1B75BC"/>
                </a:solidFill>
                <a:uFill>
                  <a:solidFill>
                    <a:srgbClr val="FFFFFF"/>
                  </a:solidFill>
                </a:uFill>
                <a:latin typeface="Calibri"/>
              </a:rPr>
              <a:t>Skills </a:t>
            </a:r>
            <a:r>
              <a:rPr lang="es-ES" sz="4000" b="1" spc="-1" dirty="0" err="1" smtClean="0">
                <a:solidFill>
                  <a:srgbClr val="1B75BC"/>
                </a:solidFill>
                <a:uFill>
                  <a:solidFill>
                    <a:srgbClr val="FFFFFF"/>
                  </a:solidFill>
                </a:uFill>
                <a:latin typeface="Calibri"/>
              </a:rPr>
              <a:t>intelligence</a:t>
            </a:r>
            <a:r>
              <a:rPr lang="es-ES" sz="4000" b="1" spc="-1" dirty="0" smtClean="0">
                <a:solidFill>
                  <a:srgbClr val="1B75BC"/>
                </a:solidFill>
                <a:uFill>
                  <a:solidFill>
                    <a:srgbClr val="FFFFFF"/>
                  </a:solidFill>
                </a:uFill>
                <a:latin typeface="Calibri"/>
              </a:rPr>
              <a:t>: </a:t>
            </a:r>
            <a:r>
              <a:rPr lang="es-ES" sz="4000" b="1" spc="-1" dirty="0" err="1" smtClean="0">
                <a:solidFill>
                  <a:srgbClr val="1B75BC"/>
                </a:solidFill>
                <a:uFill>
                  <a:solidFill>
                    <a:srgbClr val="FFFFFF"/>
                  </a:solidFill>
                </a:uFill>
                <a:latin typeface="Calibri"/>
              </a:rPr>
              <a:t>Baseline</a:t>
            </a:r>
            <a:r>
              <a:rPr lang="es-ES" sz="4000" b="1" spc="-1" dirty="0" smtClean="0">
                <a:solidFill>
                  <a:srgbClr val="1B75BC"/>
                </a:solidFill>
                <a:uFill>
                  <a:solidFill>
                    <a:srgbClr val="FFFFFF"/>
                  </a:solidFill>
                </a:uFill>
                <a:latin typeface="Calibri"/>
              </a:rPr>
              <a:t> </a:t>
            </a:r>
            <a:r>
              <a:rPr lang="es-ES" sz="4000" b="1" spc="-1" dirty="0" err="1" smtClean="0">
                <a:solidFill>
                  <a:srgbClr val="1B75BC"/>
                </a:solidFill>
                <a:uFill>
                  <a:solidFill>
                    <a:srgbClr val="FFFFFF"/>
                  </a:solidFill>
                </a:uFill>
                <a:latin typeface="Calibri"/>
              </a:rPr>
              <a:t>report</a:t>
            </a:r>
            <a:r>
              <a:rPr lang="es-ES" sz="4000" b="1" spc="-1" dirty="0" smtClean="0">
                <a:solidFill>
                  <a:srgbClr val="1B75BC"/>
                </a:solidFill>
                <a:uFill>
                  <a:solidFill>
                    <a:srgbClr val="FFFFFF"/>
                  </a:solidFill>
                </a:uFill>
                <a:latin typeface="Calibri"/>
              </a:rPr>
              <a:t> </a:t>
            </a:r>
            <a:r>
              <a:rPr lang="es-ES" sz="4000" b="1" spc="-1" dirty="0" err="1" smtClean="0">
                <a:solidFill>
                  <a:srgbClr val="1B75BC"/>
                </a:solidFill>
                <a:uFill>
                  <a:solidFill>
                    <a:srgbClr val="FFFFFF"/>
                  </a:solidFill>
                </a:uFill>
                <a:latin typeface="Calibri"/>
              </a:rPr>
              <a:t>on</a:t>
            </a:r>
            <a:r>
              <a:rPr lang="es-ES" sz="4000" b="1" spc="-1" dirty="0" smtClean="0">
                <a:solidFill>
                  <a:srgbClr val="1B75BC"/>
                </a:solidFill>
                <a:uFill>
                  <a:solidFill>
                    <a:srgbClr val="FFFFFF"/>
                  </a:solidFill>
                </a:uFill>
                <a:latin typeface="Calibri"/>
              </a:rPr>
              <a:t> </a:t>
            </a:r>
            <a:r>
              <a:rPr lang="es-ES" sz="4000" b="1" spc="-1" dirty="0" err="1" smtClean="0">
                <a:solidFill>
                  <a:srgbClr val="1B75BC"/>
                </a:solidFill>
                <a:uFill>
                  <a:solidFill>
                    <a:srgbClr val="FFFFFF"/>
                  </a:solidFill>
                </a:uFill>
                <a:latin typeface="Calibri"/>
              </a:rPr>
              <a:t>curr</a:t>
            </a:r>
            <a:r>
              <a:rPr lang="es-ES" sz="4000" b="1" spc="-1" dirty="0" err="1" smtClean="0">
                <a:solidFill>
                  <a:srgbClr val="1B75BC"/>
                </a:solidFill>
                <a:uFill>
                  <a:solidFill>
                    <a:srgbClr val="FFFFFF"/>
                  </a:solidFill>
                </a:uFill>
                <a:latin typeface="Calibri"/>
              </a:rPr>
              <a:t>ent</a:t>
            </a:r>
            <a:r>
              <a:rPr lang="es-ES" sz="4000" b="1" spc="-1" dirty="0" smtClean="0">
                <a:solidFill>
                  <a:srgbClr val="1B75BC"/>
                </a:solidFill>
                <a:uFill>
                  <a:solidFill>
                    <a:srgbClr val="FFFFFF"/>
                  </a:solidFill>
                </a:uFill>
                <a:latin typeface="Calibri"/>
              </a:rPr>
              <a:t> </a:t>
            </a:r>
            <a:r>
              <a:rPr lang="es-ES" sz="4000" b="1" spc="-1" dirty="0" err="1" smtClean="0">
                <a:solidFill>
                  <a:srgbClr val="1B75BC"/>
                </a:solidFill>
                <a:uFill>
                  <a:solidFill>
                    <a:srgbClr val="FFFFFF"/>
                  </a:solidFill>
                </a:uFill>
                <a:latin typeface="Calibri"/>
              </a:rPr>
              <a:t>skills</a:t>
            </a:r>
            <a:r>
              <a:rPr lang="es-ES" sz="4000" b="1" spc="-1" dirty="0" smtClean="0">
                <a:solidFill>
                  <a:srgbClr val="1B75BC"/>
                </a:solidFill>
                <a:uFill>
                  <a:solidFill>
                    <a:srgbClr val="FFFFFF"/>
                  </a:solidFill>
                </a:uFill>
                <a:latin typeface="Calibri"/>
              </a:rPr>
              <a:t> gaps</a:t>
            </a:r>
            <a:endParaRPr lang="es-ES" sz="4000" b="0" strike="noStrike" spc="-1" dirty="0">
              <a:solidFill>
                <a:srgbClr val="000000"/>
              </a:solidFill>
              <a:uFill>
                <a:solidFill>
                  <a:srgbClr val="FFFFFF"/>
                </a:solidFill>
              </a:uFill>
              <a:latin typeface="Arial"/>
            </a:endParaRPr>
          </a:p>
        </p:txBody>
      </p:sp>
      <p:sp>
        <p:nvSpPr>
          <p:cNvPr id="18" name="Rectángulo 17"/>
          <p:cNvSpPr/>
          <p:nvPr/>
        </p:nvSpPr>
        <p:spPr>
          <a:xfrm>
            <a:off x="42839" y="3262834"/>
            <a:ext cx="4822238" cy="2690737"/>
          </a:xfrm>
          <a:prstGeom prst="rect">
            <a:avLst/>
          </a:prstGeom>
        </p:spPr>
        <p:txBody>
          <a:bodyPr wrap="square">
            <a:spAutoFit/>
          </a:bodyPr>
          <a:lstStyle/>
          <a:p>
            <a:pPr marL="342900" indent="-342900">
              <a:lnSpc>
                <a:spcPct val="107000"/>
              </a:lnSpc>
              <a:spcAft>
                <a:spcPts val="1200"/>
              </a:spcAft>
              <a:buFontTx/>
              <a:buChar char="-"/>
            </a:pPr>
            <a:r>
              <a:rPr lang="en-US" sz="2000" b="1" dirty="0" smtClean="0">
                <a:solidFill>
                  <a:srgbClr val="4F81BD"/>
                </a:solidFill>
                <a:latin typeface="Calibri" charset="0"/>
                <a:ea typeface="ＭＳ Ｐゴシック" charset="0"/>
                <a:cs typeface="ＭＳ Ｐゴシック" charset="0"/>
              </a:rPr>
              <a:t>Bibliographic revision of the repository </a:t>
            </a:r>
            <a:r>
              <a:rPr lang="en-US" sz="2000" b="1" dirty="0">
                <a:solidFill>
                  <a:srgbClr val="4F81BD"/>
                </a:solidFill>
                <a:latin typeface="Calibri" charset="0"/>
                <a:ea typeface="ＭＳ Ｐゴシック" charset="0"/>
                <a:cs typeface="ＭＳ Ｐゴシック" charset="0"/>
              </a:rPr>
              <a:t>of relevant information on maritime technologies and sectors: </a:t>
            </a:r>
            <a:r>
              <a:rPr lang="en-US" sz="2000" dirty="0">
                <a:solidFill>
                  <a:srgbClr val="4F81BD"/>
                </a:solidFill>
                <a:latin typeface="Calibri" charset="0"/>
                <a:ea typeface="ＭＳ Ｐゴシック" charset="0"/>
                <a:cs typeface="ＭＳ Ｐゴシック" charset="0"/>
              </a:rPr>
              <a:t>220 publications and 147 projects reviewed.</a:t>
            </a:r>
            <a:r>
              <a:rPr lang="en-US" sz="2000" b="1" dirty="0">
                <a:solidFill>
                  <a:srgbClr val="4F81BD"/>
                </a:solidFill>
                <a:latin typeface="Calibri" charset="0"/>
                <a:ea typeface="ＭＳ Ｐゴシック" charset="0"/>
                <a:cs typeface="ＭＳ Ｐゴシック" charset="0"/>
              </a:rPr>
              <a:t> </a:t>
            </a:r>
            <a:endParaRPr lang="en-US" sz="2000" b="1" dirty="0" smtClean="0">
              <a:solidFill>
                <a:srgbClr val="4F81BD"/>
              </a:solidFill>
              <a:latin typeface="Calibri" charset="0"/>
              <a:ea typeface="ＭＳ Ｐゴシック" charset="0"/>
              <a:cs typeface="ＭＳ Ｐゴシック" charset="0"/>
            </a:endParaRPr>
          </a:p>
          <a:p>
            <a:pPr marL="342900" indent="-342900">
              <a:lnSpc>
                <a:spcPct val="107000"/>
              </a:lnSpc>
              <a:spcAft>
                <a:spcPts val="1200"/>
              </a:spcAft>
              <a:buFontTx/>
              <a:buChar char="-"/>
            </a:pPr>
            <a:r>
              <a:rPr lang="en-US" sz="2000" b="1" dirty="0" smtClean="0">
                <a:solidFill>
                  <a:srgbClr val="4F81BD"/>
                </a:solidFill>
                <a:latin typeface="Calibri" charset="0"/>
                <a:ea typeface="ＭＳ Ｐゴシック" charset="0"/>
                <a:cs typeface="ＭＳ Ｐゴシック" charset="0"/>
              </a:rPr>
              <a:t>State </a:t>
            </a:r>
            <a:r>
              <a:rPr lang="en-US" sz="2000" b="1" dirty="0">
                <a:solidFill>
                  <a:srgbClr val="4F81BD"/>
                </a:solidFill>
                <a:latin typeface="Calibri" charset="0"/>
                <a:ea typeface="ＭＳ Ｐゴシック" charset="0"/>
                <a:cs typeface="ＭＳ Ｐゴシック" charset="0"/>
              </a:rPr>
              <a:t>of the Art </a:t>
            </a:r>
            <a:r>
              <a:rPr lang="en-US" sz="2000" b="1" dirty="0" smtClean="0">
                <a:solidFill>
                  <a:srgbClr val="4F81BD"/>
                </a:solidFill>
                <a:latin typeface="Calibri" charset="0"/>
                <a:ea typeface="ＭＳ Ｐゴシック" charset="0"/>
                <a:cs typeface="ＭＳ Ｐゴシック" charset="0"/>
              </a:rPr>
              <a:t>compilation</a:t>
            </a:r>
          </a:p>
          <a:p>
            <a:pPr marL="342900" lvl="0" indent="-342900">
              <a:lnSpc>
                <a:spcPct val="107000"/>
              </a:lnSpc>
              <a:spcAft>
                <a:spcPts val="1200"/>
              </a:spcAft>
              <a:buFontTx/>
              <a:buChar char="-"/>
            </a:pPr>
            <a:r>
              <a:rPr lang="en-US" sz="2000" b="1" dirty="0" smtClean="0">
                <a:solidFill>
                  <a:srgbClr val="4F81BD"/>
                </a:solidFill>
                <a:latin typeface="Calibri" charset="0"/>
                <a:ea typeface="ＭＳ Ｐゴシック" charset="0"/>
                <a:cs typeface="ＭＳ Ｐゴシック" charset="0"/>
              </a:rPr>
              <a:t>Feedback from 2 rounds of regional stakeholder workshops</a:t>
            </a:r>
          </a:p>
        </p:txBody>
      </p:sp>
      <p:sp>
        <p:nvSpPr>
          <p:cNvPr id="20" name="Triângulo isósceles 19"/>
          <p:cNvSpPr/>
          <p:nvPr/>
        </p:nvSpPr>
        <p:spPr>
          <a:xfrm rot="5400000">
            <a:off x="3614489" y="4345359"/>
            <a:ext cx="3010267" cy="485646"/>
          </a:xfrm>
          <a:prstGeom prst="triangle">
            <a:avLst>
              <a:gd name="adj" fmla="val 4996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ángulo 20"/>
          <p:cNvSpPr/>
          <p:nvPr/>
        </p:nvSpPr>
        <p:spPr>
          <a:xfrm>
            <a:off x="5416061" y="3085499"/>
            <a:ext cx="6787661" cy="3020058"/>
          </a:xfrm>
          <a:prstGeom prst="rect">
            <a:avLst/>
          </a:prstGeom>
        </p:spPr>
        <p:txBody>
          <a:bodyPr wrap="square">
            <a:spAutoFit/>
          </a:bodyPr>
          <a:lstStyle/>
          <a:p>
            <a:pPr marL="342900" lvl="0" indent="-342900">
              <a:lnSpc>
                <a:spcPct val="107000"/>
              </a:lnSpc>
              <a:spcAft>
                <a:spcPts val="600"/>
              </a:spcAft>
              <a:buFontTx/>
              <a:buChar char="-"/>
            </a:pPr>
            <a:r>
              <a:rPr lang="en-US" sz="2000" b="1" dirty="0" smtClean="0">
                <a:solidFill>
                  <a:srgbClr val="4F81BD"/>
                </a:solidFill>
                <a:latin typeface="Calibri" charset="0"/>
                <a:ea typeface="ＭＳ Ｐゴシック" charset="0"/>
                <a:cs typeface="ＭＳ Ｐゴシック" charset="0"/>
              </a:rPr>
              <a:t>Description of current status in both sectors</a:t>
            </a:r>
          </a:p>
          <a:p>
            <a:pPr marL="342900" lvl="0" indent="-342900">
              <a:lnSpc>
                <a:spcPct val="107000"/>
              </a:lnSpc>
              <a:spcAft>
                <a:spcPts val="600"/>
              </a:spcAft>
              <a:buFontTx/>
              <a:buChar char="-"/>
            </a:pPr>
            <a:r>
              <a:rPr lang="en-US" sz="2000" b="1" dirty="0" smtClean="0">
                <a:solidFill>
                  <a:srgbClr val="4F81BD"/>
                </a:solidFill>
                <a:latin typeface="Calibri" charset="0"/>
                <a:ea typeface="ＭＳ Ｐゴシック" charset="0"/>
                <a:cs typeface="ＭＳ Ｐゴシック" charset="0"/>
              </a:rPr>
              <a:t>Value chain approach: </a:t>
            </a:r>
            <a:r>
              <a:rPr lang="en-US" sz="2000" dirty="0" smtClean="0">
                <a:solidFill>
                  <a:srgbClr val="4F81BD"/>
                </a:solidFill>
                <a:latin typeface="Calibri" charset="0"/>
                <a:ea typeface="ＭＳ Ｐゴシック" charset="0"/>
                <a:cs typeface="ＭＳ Ｐゴシック" charset="0"/>
              </a:rPr>
              <a:t>Phases and components</a:t>
            </a:r>
            <a:endParaRPr lang="en-US" sz="2000" b="1" dirty="0" smtClean="0">
              <a:solidFill>
                <a:srgbClr val="4F81BD"/>
              </a:solidFill>
              <a:latin typeface="Calibri" charset="0"/>
              <a:ea typeface="ＭＳ Ｐゴシック" charset="0"/>
              <a:cs typeface="ＭＳ Ｐゴシック" charset="0"/>
            </a:endParaRPr>
          </a:p>
          <a:p>
            <a:pPr marL="342900" indent="-342900">
              <a:lnSpc>
                <a:spcPct val="107000"/>
              </a:lnSpc>
              <a:spcAft>
                <a:spcPts val="600"/>
              </a:spcAft>
              <a:buFontTx/>
              <a:buChar char="-"/>
            </a:pPr>
            <a:r>
              <a:rPr lang="en-US" sz="2000" b="1" dirty="0" smtClean="0">
                <a:solidFill>
                  <a:srgbClr val="4F81BD"/>
                </a:solidFill>
                <a:latin typeface="Calibri" charset="0"/>
                <a:ea typeface="ＭＳ Ｐゴシック" charset="0"/>
                <a:cs typeface="ＭＳ Ｐゴシック" charset="0"/>
              </a:rPr>
              <a:t>Mapping of relevant occupational profiles </a:t>
            </a:r>
            <a:r>
              <a:rPr lang="en-US" sz="2000" dirty="0" smtClean="0">
                <a:solidFill>
                  <a:srgbClr val="4F81BD"/>
                </a:solidFill>
                <a:latin typeface="Calibri" charset="0"/>
                <a:ea typeface="ＭＳ Ｐゴシック" charset="0"/>
                <a:cs typeface="ＭＳ Ｐゴシック" charset="0"/>
              </a:rPr>
              <a:t>(primary and secondary) and identification of associated essential skills and competences based on</a:t>
            </a:r>
            <a:r>
              <a:rPr lang="en-US" sz="2000" b="1" dirty="0" smtClean="0">
                <a:solidFill>
                  <a:srgbClr val="4F81BD"/>
                </a:solidFill>
                <a:latin typeface="Calibri" charset="0"/>
                <a:ea typeface="ＭＳ Ｐゴシック" charset="0"/>
                <a:cs typeface="ＭＳ Ｐゴシック" charset="0"/>
              </a:rPr>
              <a:t> ESCO </a:t>
            </a:r>
          </a:p>
          <a:p>
            <a:pPr marL="342900" indent="-342900">
              <a:lnSpc>
                <a:spcPct val="107000"/>
              </a:lnSpc>
              <a:spcAft>
                <a:spcPts val="600"/>
              </a:spcAft>
              <a:buFontTx/>
              <a:buChar char="-"/>
            </a:pPr>
            <a:r>
              <a:rPr lang="en-US" sz="2000" b="1" dirty="0" smtClean="0">
                <a:solidFill>
                  <a:srgbClr val="4F81BD"/>
                </a:solidFill>
                <a:latin typeface="Calibri" charset="0"/>
                <a:ea typeface="ＭＳ Ｐゴシック" charset="0"/>
                <a:cs typeface="ＭＳ Ｐゴシック" charset="0"/>
              </a:rPr>
              <a:t>Mapping of relevant E&amp;T programs across Europe </a:t>
            </a:r>
            <a:r>
              <a:rPr lang="en-US" sz="2000" dirty="0" smtClean="0">
                <a:solidFill>
                  <a:srgbClr val="4F81BD"/>
                </a:solidFill>
                <a:latin typeface="Calibri" charset="0"/>
                <a:ea typeface="ＭＳ Ｐゴシック" charset="0"/>
                <a:cs typeface="ＭＳ Ｐゴシック" charset="0"/>
              </a:rPr>
              <a:t>(all EQF levels)</a:t>
            </a:r>
          </a:p>
          <a:p>
            <a:pPr marL="342900" lvl="0" indent="-342900">
              <a:lnSpc>
                <a:spcPct val="107000"/>
              </a:lnSpc>
              <a:spcAft>
                <a:spcPts val="600"/>
              </a:spcAft>
              <a:buFontTx/>
              <a:buChar char="-"/>
            </a:pPr>
            <a:r>
              <a:rPr lang="en-US" sz="2000" b="1" dirty="0" smtClean="0">
                <a:solidFill>
                  <a:srgbClr val="4F81BD"/>
                </a:solidFill>
                <a:latin typeface="Calibri" charset="0"/>
                <a:ea typeface="ＭＳ Ｐゴシック" charset="0"/>
                <a:cs typeface="ＭＳ Ｐゴシック" charset="0"/>
              </a:rPr>
              <a:t>Identification of gaps in E&amp;T programs and skills shortages</a:t>
            </a:r>
            <a:endParaRPr lang="en-US" sz="2000" b="1" dirty="0">
              <a:solidFill>
                <a:srgbClr val="4F81BD"/>
              </a:solidFill>
              <a:latin typeface="Calibri" charset="0"/>
              <a:ea typeface="ＭＳ Ｐゴシック" charset="0"/>
              <a:cs typeface="ＭＳ Ｐゴシック" charset="0"/>
            </a:endParaRPr>
          </a:p>
        </p:txBody>
      </p:sp>
      <p:pic>
        <p:nvPicPr>
          <p:cNvPr id="3" name="Picture 2"/>
          <p:cNvPicPr>
            <a:picLocks noChangeAspect="1"/>
          </p:cNvPicPr>
          <p:nvPr/>
        </p:nvPicPr>
        <p:blipFill>
          <a:blip r:embed="rId3"/>
          <a:stretch>
            <a:fillRect/>
          </a:stretch>
        </p:blipFill>
        <p:spPr>
          <a:xfrm>
            <a:off x="8455544" y="1302179"/>
            <a:ext cx="3736456" cy="1500611"/>
          </a:xfrm>
          <a:prstGeom prst="rect">
            <a:avLst/>
          </a:prstGeom>
        </p:spPr>
      </p:pic>
      <p:sp>
        <p:nvSpPr>
          <p:cNvPr id="8" name="CustomShape 4"/>
          <p:cNvSpPr/>
          <p:nvPr/>
        </p:nvSpPr>
        <p:spPr>
          <a:xfrm>
            <a:off x="137046" y="2530314"/>
            <a:ext cx="2906666" cy="8524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2800" b="1" spc="-1" dirty="0" smtClean="0">
                <a:solidFill>
                  <a:srgbClr val="FF0000"/>
                </a:solidFill>
                <a:uFill>
                  <a:solidFill>
                    <a:srgbClr val="FFFFFF"/>
                  </a:solidFill>
                </a:uFill>
                <a:latin typeface="Calibri"/>
              </a:rPr>
              <a:t>Input sources:</a:t>
            </a:r>
            <a:endParaRPr lang="en-US" sz="2800" b="1" spc="-1" dirty="0">
              <a:solidFill>
                <a:srgbClr val="FF0000"/>
              </a:solidFill>
              <a:uFill>
                <a:solidFill>
                  <a:srgbClr val="FFFFFF"/>
                </a:solidFill>
              </a:uFill>
              <a:latin typeface="Calibri"/>
            </a:endParaRPr>
          </a:p>
        </p:txBody>
      </p:sp>
      <p:sp>
        <p:nvSpPr>
          <p:cNvPr id="9" name="CustomShape 4"/>
          <p:cNvSpPr/>
          <p:nvPr/>
        </p:nvSpPr>
        <p:spPr>
          <a:xfrm>
            <a:off x="5158159" y="2520081"/>
            <a:ext cx="3516267" cy="8524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2800" b="1" spc="-1" dirty="0" smtClean="0">
                <a:solidFill>
                  <a:srgbClr val="FF0000"/>
                </a:solidFill>
                <a:uFill>
                  <a:solidFill>
                    <a:srgbClr val="FFFFFF"/>
                  </a:solidFill>
                </a:uFill>
                <a:latin typeface="Calibri"/>
              </a:rPr>
              <a:t>Methodology </a:t>
            </a:r>
            <a:r>
              <a:rPr lang="en-US" sz="2800" b="1" i="1" spc="-1" dirty="0" smtClean="0">
                <a:solidFill>
                  <a:srgbClr val="FF0000"/>
                </a:solidFill>
                <a:uFill>
                  <a:solidFill>
                    <a:srgbClr val="FFFFFF"/>
                  </a:solidFill>
                </a:uFill>
                <a:latin typeface="Calibri"/>
              </a:rPr>
              <a:t>(steps)</a:t>
            </a:r>
            <a:r>
              <a:rPr lang="en-US" sz="2800" b="1" spc="-1" dirty="0" smtClean="0">
                <a:solidFill>
                  <a:srgbClr val="FF0000"/>
                </a:solidFill>
                <a:uFill>
                  <a:solidFill>
                    <a:srgbClr val="FFFFFF"/>
                  </a:solidFill>
                </a:uFill>
                <a:latin typeface="Calibri"/>
              </a:rPr>
              <a:t>:</a:t>
            </a:r>
            <a:endParaRPr lang="en-US" sz="2800" b="1" spc="-1" dirty="0">
              <a:solidFill>
                <a:srgbClr val="FF0000"/>
              </a:solidFill>
              <a:uFill>
                <a:solidFill>
                  <a:srgbClr val="FFFFFF"/>
                </a:solidFill>
              </a:uFill>
              <a:latin typeface="Calibri"/>
            </a:endParaRPr>
          </a:p>
        </p:txBody>
      </p:sp>
    </p:spTree>
    <p:extLst>
      <p:ext uri="{BB962C8B-B14F-4D97-AF65-F5344CB8AC3E}">
        <p14:creationId xmlns:p14="http://schemas.microsoft.com/office/powerpoint/2010/main" val="44146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7435" y="1514613"/>
            <a:ext cx="5174531" cy="1667764"/>
          </a:xfrm>
          <a:prstGeom prst="rect">
            <a:avLst/>
          </a:prstGeom>
        </p:spPr>
        <p:txBody>
          <a:bodyPr wrap="square">
            <a:spAutoFit/>
          </a:bodyPr>
          <a:lstStyle/>
          <a:p>
            <a:pPr>
              <a:lnSpc>
                <a:spcPct val="106000"/>
              </a:lnSpc>
              <a:spcAft>
                <a:spcPts val="800"/>
              </a:spcAft>
            </a:pPr>
            <a:r>
              <a:rPr lang="en-US" sz="2400" b="1" u="sng" dirty="0">
                <a:solidFill>
                  <a:srgbClr val="4F81BD"/>
                </a:solidFill>
                <a:latin typeface="Calibri" charset="0"/>
                <a:ea typeface="ＭＳ Ｐゴシック" charset="0"/>
                <a:cs typeface="ＭＳ Ｐゴシック" charset="0"/>
              </a:rPr>
              <a:t>Shipbuilding</a:t>
            </a:r>
            <a:endParaRPr lang="el-GR" sz="2400" b="1" u="sng" dirty="0">
              <a:solidFill>
                <a:srgbClr val="4F81BD"/>
              </a:solidFill>
              <a:latin typeface="Calibri" charset="0"/>
              <a:ea typeface="ＭＳ Ｐゴシック" charset="0"/>
              <a:cs typeface="ＭＳ Ｐゴシック" charset="0"/>
            </a:endParaRPr>
          </a:p>
          <a:p>
            <a:pPr marL="285750" indent="-285750" algn="just">
              <a:lnSpc>
                <a:spcPct val="106000"/>
              </a:lnSpc>
              <a:spcAft>
                <a:spcPts val="800"/>
              </a:spcAft>
              <a:buFont typeface="Arial" panose="020B0604020202020204" pitchFamily="34" charset="0"/>
              <a:buChar char="•"/>
            </a:pPr>
            <a:r>
              <a:rPr lang="en-GB" sz="2000" dirty="0">
                <a:solidFill>
                  <a:srgbClr val="4F81BD"/>
                </a:solidFill>
                <a:latin typeface="Calibri" charset="0"/>
                <a:ea typeface="ＭＳ Ｐゴシック" charset="0"/>
                <a:cs typeface="ＭＳ Ｐゴシック" charset="0"/>
              </a:rPr>
              <a:t>300 facilities </a:t>
            </a:r>
            <a:r>
              <a:rPr lang="en-GB" sz="2000" dirty="0" smtClean="0">
                <a:solidFill>
                  <a:srgbClr val="4F81BD"/>
                </a:solidFill>
                <a:latin typeface="Calibri" charset="0"/>
                <a:ea typeface="ＭＳ Ｐゴシック" charset="0"/>
                <a:cs typeface="ＭＳ Ｐゴシック" charset="0"/>
              </a:rPr>
              <a:t>in Europe involved </a:t>
            </a:r>
            <a:r>
              <a:rPr lang="en-GB" sz="2000" dirty="0">
                <a:solidFill>
                  <a:srgbClr val="4F81BD"/>
                </a:solidFill>
                <a:latin typeface="Calibri" charset="0"/>
                <a:ea typeface="ＭＳ Ｐゴシック" charset="0"/>
                <a:cs typeface="ＭＳ Ｐゴシック" charset="0"/>
              </a:rPr>
              <a:t>in </a:t>
            </a:r>
            <a:r>
              <a:rPr lang="en-GB" sz="2000" dirty="0" smtClean="0">
                <a:solidFill>
                  <a:srgbClr val="4F81BD"/>
                </a:solidFill>
                <a:latin typeface="Calibri" charset="0"/>
                <a:ea typeface="ＭＳ Ｐゴシック" charset="0"/>
                <a:cs typeface="ＭＳ Ｐゴシック" charset="0"/>
              </a:rPr>
              <a:t>vessel  construction, repair and retrofitting</a:t>
            </a:r>
            <a:endParaRPr lang="el-GR" sz="2000" dirty="0">
              <a:solidFill>
                <a:srgbClr val="4F81BD"/>
              </a:solidFill>
              <a:latin typeface="Calibri" charset="0"/>
              <a:ea typeface="ＭＳ Ｐゴシック" charset="0"/>
              <a:cs typeface="ＭＳ Ｐゴシック" charset="0"/>
            </a:endParaRPr>
          </a:p>
          <a:p>
            <a:pPr marL="285750" indent="-285750" algn="just">
              <a:lnSpc>
                <a:spcPct val="106000"/>
              </a:lnSpc>
              <a:spcAft>
                <a:spcPts val="800"/>
              </a:spcAft>
              <a:buFont typeface="Arial" panose="020B0604020202020204" pitchFamily="34" charset="0"/>
              <a:buChar char="•"/>
            </a:pPr>
            <a:r>
              <a:rPr lang="en-US" sz="2000" dirty="0" smtClean="0">
                <a:solidFill>
                  <a:srgbClr val="4F81BD"/>
                </a:solidFill>
                <a:latin typeface="Calibri" charset="0"/>
                <a:ea typeface="ＭＳ Ｐゴシック" charset="0"/>
                <a:cs typeface="ＭＳ Ｐゴシック" charset="0"/>
              </a:rPr>
              <a:t>More </a:t>
            </a:r>
            <a:r>
              <a:rPr lang="en-US" sz="2000" dirty="0">
                <a:solidFill>
                  <a:srgbClr val="4F81BD"/>
                </a:solidFill>
                <a:latin typeface="Calibri" charset="0"/>
                <a:ea typeface="ＭＳ Ｐゴシック" charset="0"/>
                <a:cs typeface="ＭＳ Ｐゴシック" charset="0"/>
              </a:rPr>
              <a:t>than </a:t>
            </a:r>
            <a:r>
              <a:rPr lang="en-US" sz="2000" dirty="0" smtClean="0">
                <a:solidFill>
                  <a:srgbClr val="4F81BD"/>
                </a:solidFill>
                <a:latin typeface="Calibri" charset="0"/>
                <a:ea typeface="ＭＳ Ｐゴシック" charset="0"/>
                <a:cs typeface="ＭＳ Ｐゴシック" charset="0"/>
              </a:rPr>
              <a:t>200.000 </a:t>
            </a:r>
            <a:r>
              <a:rPr lang="en-US" sz="2000" dirty="0">
                <a:solidFill>
                  <a:srgbClr val="4F81BD"/>
                </a:solidFill>
                <a:latin typeface="Calibri" charset="0"/>
                <a:ea typeface="ＭＳ Ｐゴシック" charset="0"/>
                <a:cs typeface="ＭＳ Ｐゴシック" charset="0"/>
              </a:rPr>
              <a:t>people </a:t>
            </a:r>
            <a:r>
              <a:rPr lang="en-US" sz="2000" dirty="0" smtClean="0">
                <a:solidFill>
                  <a:srgbClr val="4F81BD"/>
                </a:solidFill>
                <a:latin typeface="Calibri" charset="0"/>
                <a:ea typeface="ＭＳ Ｐゴシック" charset="0"/>
                <a:cs typeface="ＭＳ Ｐゴシック" charset="0"/>
              </a:rPr>
              <a:t>directly employed</a:t>
            </a:r>
            <a:endParaRPr lang="el-GR" sz="2000" dirty="0">
              <a:solidFill>
                <a:srgbClr val="4F81BD"/>
              </a:solidFill>
              <a:latin typeface="Calibri" charset="0"/>
              <a:ea typeface="ＭＳ Ｐゴシック" charset="0"/>
              <a:cs typeface="ＭＳ Ｐゴシック" charset="0"/>
            </a:endParaRPr>
          </a:p>
        </p:txBody>
      </p:sp>
      <p:sp>
        <p:nvSpPr>
          <p:cNvPr id="7" name="Rectangle 6"/>
          <p:cNvSpPr/>
          <p:nvPr/>
        </p:nvSpPr>
        <p:spPr>
          <a:xfrm>
            <a:off x="247436" y="3452603"/>
            <a:ext cx="5329840" cy="2616101"/>
          </a:xfrm>
          <a:prstGeom prst="rect">
            <a:avLst/>
          </a:prstGeom>
        </p:spPr>
        <p:txBody>
          <a:bodyPr wrap="square">
            <a:spAutoFit/>
          </a:bodyPr>
          <a:lstStyle/>
          <a:p>
            <a:r>
              <a:rPr lang="en-US" sz="2400" b="1" u="sng" dirty="0">
                <a:solidFill>
                  <a:srgbClr val="4F81BD"/>
                </a:solidFill>
                <a:latin typeface="Calibri" charset="0"/>
                <a:ea typeface="ＭＳ Ｐゴシック" charset="0"/>
                <a:cs typeface="ＭＳ Ｐゴシック" charset="0"/>
              </a:rPr>
              <a:t>Marine equipment </a:t>
            </a:r>
          </a:p>
          <a:p>
            <a:pPr algn="just"/>
            <a:endParaRPr lang="en-US" sz="2000" dirty="0">
              <a:solidFill>
                <a:srgbClr val="4F81BD"/>
              </a:solidFill>
              <a:latin typeface="Calibri" charset="0"/>
              <a:ea typeface="ＭＳ Ｐゴシック" charset="0"/>
              <a:cs typeface="ＭＳ Ｐゴシック" charset="0"/>
            </a:endParaRPr>
          </a:p>
          <a:p>
            <a:pPr marL="285750" indent="-285750" algn="just">
              <a:buFont typeface="Arial" panose="020B0604020202020204" pitchFamily="34" charset="0"/>
              <a:buChar char="•"/>
            </a:pPr>
            <a:r>
              <a:rPr lang="en-US" sz="2000" dirty="0">
                <a:solidFill>
                  <a:srgbClr val="4F81BD"/>
                </a:solidFill>
                <a:latin typeface="Calibri" charset="0"/>
                <a:ea typeface="ＭＳ Ｐゴシック" charset="0"/>
                <a:cs typeface="ＭＳ Ｐゴシック" charset="0"/>
              </a:rPr>
              <a:t>22.000 manufacturers and </a:t>
            </a:r>
            <a:r>
              <a:rPr lang="en-US" sz="2000" dirty="0">
                <a:solidFill>
                  <a:srgbClr val="4F81BD"/>
                </a:solidFill>
                <a:latin typeface="Calibri" charset="0"/>
                <a:ea typeface="ＭＳ Ｐゴシック" charset="0"/>
                <a:cs typeface="ＭＳ Ｐゴシック" charset="0"/>
              </a:rPr>
              <a:t>suppliers of different sizes and sales volume</a:t>
            </a:r>
          </a:p>
          <a:p>
            <a:pPr marL="285750" indent="-285750" algn="just">
              <a:buFont typeface="Arial" panose="020B0604020202020204" pitchFamily="34" charset="0"/>
              <a:buChar char="•"/>
            </a:pPr>
            <a:endParaRPr lang="en-US" sz="2000" dirty="0">
              <a:solidFill>
                <a:srgbClr val="4F81BD"/>
              </a:solidFill>
              <a:latin typeface="Calibri" charset="0"/>
              <a:ea typeface="ＭＳ Ｐゴシック" charset="0"/>
              <a:cs typeface="ＭＳ Ｐゴシック" charset="0"/>
            </a:endParaRPr>
          </a:p>
          <a:p>
            <a:pPr marL="285750" indent="-285750" algn="just">
              <a:buFont typeface="Arial" panose="020B0604020202020204" pitchFamily="34" charset="0"/>
              <a:buChar char="•"/>
            </a:pPr>
            <a:r>
              <a:rPr lang="en-US" sz="2000" dirty="0">
                <a:solidFill>
                  <a:srgbClr val="4F81BD"/>
                </a:solidFill>
                <a:latin typeface="Calibri" charset="0"/>
                <a:ea typeface="ＭＳ Ｐゴシック" charset="0"/>
                <a:cs typeface="ＭＳ Ｐゴシック" charset="0"/>
              </a:rPr>
              <a:t>52% of the global market, with an annual turnover of nearly € 60 billion, generating over 350.000 jobs</a:t>
            </a:r>
          </a:p>
        </p:txBody>
      </p:sp>
      <p:pic>
        <p:nvPicPr>
          <p:cNvPr id="8" name="Picture 7" descr="F:\MATES\baseline report\value chain final.jpg">
            <a:extLst>
              <a:ext uri="{FF2B5EF4-FFF2-40B4-BE49-F238E27FC236}">
                <a16:creationId xmlns:a16="http://schemas.microsoft.com/office/drawing/2014/main" xmlns="" id="{401127F5-4DC4-4C3E-845A-83826EE7609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32585" y="1561505"/>
            <a:ext cx="6307015" cy="4417264"/>
          </a:xfrm>
          <a:prstGeom prst="rect">
            <a:avLst/>
          </a:prstGeom>
          <a:noFill/>
          <a:ln>
            <a:noFill/>
          </a:ln>
        </p:spPr>
      </p:pic>
      <p:sp>
        <p:nvSpPr>
          <p:cNvPr id="9" name="CustomShape 4"/>
          <p:cNvSpPr/>
          <p:nvPr/>
        </p:nvSpPr>
        <p:spPr>
          <a:xfrm>
            <a:off x="172131" y="316731"/>
            <a:ext cx="7694054" cy="10665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4000" b="1" spc="-1" dirty="0" smtClean="0">
                <a:solidFill>
                  <a:srgbClr val="1B75BC"/>
                </a:solidFill>
                <a:uFill>
                  <a:solidFill>
                    <a:srgbClr val="FFFFFF"/>
                  </a:solidFill>
                </a:uFill>
                <a:latin typeface="Calibri"/>
              </a:rPr>
              <a:t>Current status &amp; value chain</a:t>
            </a:r>
            <a:endParaRPr lang="es-ES" sz="4000" b="0" strike="noStrike" spc="-1" dirty="0">
              <a:solidFill>
                <a:srgbClr val="000000"/>
              </a:solidFill>
              <a:uFill>
                <a:solidFill>
                  <a:srgbClr val="FFFFFF"/>
                </a:solidFill>
              </a:uFill>
              <a:latin typeface="Arial"/>
            </a:endParaRPr>
          </a:p>
        </p:txBody>
      </p:sp>
      <p:sp>
        <p:nvSpPr>
          <p:cNvPr id="2" name="Rectangle 1"/>
          <p:cNvSpPr/>
          <p:nvPr/>
        </p:nvSpPr>
        <p:spPr>
          <a:xfrm>
            <a:off x="6963508" y="2028092"/>
            <a:ext cx="3810000" cy="222738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0316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5047" y="2473570"/>
            <a:ext cx="3845169" cy="519886"/>
          </a:xfrm>
          <a:prstGeom prst="rect">
            <a:avLst/>
          </a:prstGeom>
        </p:spPr>
        <p:txBody>
          <a:bodyPr wrap="square">
            <a:spAutoFit/>
          </a:bodyPr>
          <a:lstStyle/>
          <a:p>
            <a:pPr>
              <a:lnSpc>
                <a:spcPct val="107000"/>
              </a:lnSpc>
              <a:spcAft>
                <a:spcPts val="1200"/>
              </a:spcAft>
            </a:pPr>
            <a:r>
              <a:rPr lang="en-GB" sz="2800" b="1" dirty="0">
                <a:solidFill>
                  <a:srgbClr val="4472C4"/>
                </a:solidFill>
                <a:cs typeface="Calibri" panose="020F0502020204030204" pitchFamily="34" charset="0"/>
              </a:rPr>
              <a:t>35 </a:t>
            </a:r>
            <a:r>
              <a:rPr lang="en-GB" sz="2800" b="1" dirty="0" smtClean="0">
                <a:solidFill>
                  <a:srgbClr val="4472C4"/>
                </a:solidFill>
                <a:cs typeface="Calibri" panose="020F0502020204030204" pitchFamily="34" charset="0"/>
              </a:rPr>
              <a:t>primary</a:t>
            </a:r>
          </a:p>
        </p:txBody>
      </p:sp>
      <p:sp>
        <p:nvSpPr>
          <p:cNvPr id="3" name="CustomShape 4">
            <a:extLst>
              <a:ext uri="{FF2B5EF4-FFF2-40B4-BE49-F238E27FC236}">
                <a16:creationId xmlns:a16="http://schemas.microsoft.com/office/drawing/2014/main" xmlns="" id="{969A50D8-AB60-4F12-9FF4-541CF3473245}"/>
              </a:ext>
            </a:extLst>
          </p:cNvPr>
          <p:cNvSpPr/>
          <p:nvPr/>
        </p:nvSpPr>
        <p:spPr>
          <a:xfrm>
            <a:off x="0" y="147874"/>
            <a:ext cx="8842062"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4000" b="1" spc="-1" dirty="0" smtClean="0">
                <a:solidFill>
                  <a:srgbClr val="1B75BC"/>
                </a:solidFill>
                <a:uFill>
                  <a:solidFill>
                    <a:srgbClr val="FFFFFF"/>
                  </a:solidFill>
                </a:uFill>
                <a:latin typeface="Calibri"/>
              </a:rPr>
              <a:t>Mapping of occupational profiles</a:t>
            </a:r>
            <a:endParaRPr lang="en-US" sz="4000" b="1" spc="-1" dirty="0">
              <a:solidFill>
                <a:srgbClr val="1B75BC"/>
              </a:solidFill>
              <a:uFill>
                <a:solidFill>
                  <a:srgbClr val="FFFFFF"/>
                </a:solidFill>
              </a:uFill>
              <a:latin typeface="Calibri"/>
            </a:endParaRPr>
          </a:p>
        </p:txBody>
      </p:sp>
      <p:sp>
        <p:nvSpPr>
          <p:cNvPr id="5" name="Right Arrow 4"/>
          <p:cNvSpPr/>
          <p:nvPr/>
        </p:nvSpPr>
        <p:spPr>
          <a:xfrm>
            <a:off x="281355" y="2450124"/>
            <a:ext cx="1008185" cy="600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ight Arrow 5"/>
          <p:cNvSpPr/>
          <p:nvPr/>
        </p:nvSpPr>
        <p:spPr>
          <a:xfrm>
            <a:off x="293079" y="2989383"/>
            <a:ext cx="1008185" cy="600902"/>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1395048" y="3024552"/>
            <a:ext cx="3845169" cy="553357"/>
          </a:xfrm>
          <a:prstGeom prst="rect">
            <a:avLst/>
          </a:prstGeom>
        </p:spPr>
        <p:txBody>
          <a:bodyPr wrap="square">
            <a:spAutoFit/>
          </a:bodyPr>
          <a:lstStyle/>
          <a:p>
            <a:pPr>
              <a:lnSpc>
                <a:spcPct val="107000"/>
              </a:lnSpc>
              <a:spcAft>
                <a:spcPts val="1200"/>
              </a:spcAft>
            </a:pPr>
            <a:r>
              <a:rPr lang="en-GB" sz="2800" b="1" dirty="0" smtClean="0">
                <a:solidFill>
                  <a:schemeClr val="tx1">
                    <a:lumMod val="50000"/>
                    <a:lumOff val="50000"/>
                  </a:schemeClr>
                </a:solidFill>
                <a:cs typeface="Calibri" panose="020F0502020204030204" pitchFamily="34" charset="0"/>
              </a:rPr>
              <a:t>25 supporting</a:t>
            </a:r>
          </a:p>
        </p:txBody>
      </p:sp>
      <p:pic>
        <p:nvPicPr>
          <p:cNvPr id="9" name="Picture 8"/>
          <p:cNvPicPr>
            <a:picLocks noChangeAspect="1"/>
          </p:cNvPicPr>
          <p:nvPr/>
        </p:nvPicPr>
        <p:blipFill>
          <a:blip r:embed="rId3"/>
          <a:stretch>
            <a:fillRect/>
          </a:stretch>
        </p:blipFill>
        <p:spPr>
          <a:xfrm>
            <a:off x="750280" y="4888136"/>
            <a:ext cx="10339752" cy="1254957"/>
          </a:xfrm>
          <a:prstGeom prst="rect">
            <a:avLst/>
          </a:prstGeom>
        </p:spPr>
      </p:pic>
      <p:sp>
        <p:nvSpPr>
          <p:cNvPr id="10" name="Rectangle 9"/>
          <p:cNvSpPr/>
          <p:nvPr/>
        </p:nvSpPr>
        <p:spPr>
          <a:xfrm rot="20315084">
            <a:off x="26064" y="4447965"/>
            <a:ext cx="1348425" cy="421654"/>
          </a:xfrm>
          <a:prstGeom prst="rect">
            <a:avLst/>
          </a:prstGeom>
        </p:spPr>
        <p:txBody>
          <a:bodyPr wrap="square">
            <a:spAutoFit/>
          </a:bodyPr>
          <a:lstStyle/>
          <a:p>
            <a:pPr>
              <a:lnSpc>
                <a:spcPct val="107000"/>
              </a:lnSpc>
              <a:spcAft>
                <a:spcPts val="1200"/>
              </a:spcAft>
            </a:pPr>
            <a:r>
              <a:rPr lang="en-GB" sz="2000" i="1" dirty="0" smtClean="0">
                <a:solidFill>
                  <a:srgbClr val="F6921F"/>
                </a:solidFill>
                <a:cs typeface="Calibri" panose="020F0502020204030204" pitchFamily="34" charset="0"/>
              </a:rPr>
              <a:t>Example</a:t>
            </a:r>
          </a:p>
        </p:txBody>
      </p:sp>
      <p:sp>
        <p:nvSpPr>
          <p:cNvPr id="8" name="Rectángulo 7"/>
          <p:cNvSpPr/>
          <p:nvPr/>
        </p:nvSpPr>
        <p:spPr>
          <a:xfrm>
            <a:off x="967410" y="1084746"/>
            <a:ext cx="8842062" cy="400110"/>
          </a:xfrm>
          <a:prstGeom prst="rect">
            <a:avLst/>
          </a:prstGeom>
        </p:spPr>
        <p:txBody>
          <a:bodyPr wrap="square">
            <a:spAutoFit/>
          </a:bodyPr>
          <a:lstStyle/>
          <a:p>
            <a:pPr algn="ctr">
              <a:defRPr sz="1600" b="1" i="0" u="none" strike="noStrike" kern="1200" spc="0" baseline="0">
                <a:solidFill>
                  <a:prstClr val="black">
                    <a:lumMod val="65000"/>
                    <a:lumOff val="35000"/>
                  </a:prstClr>
                </a:solidFill>
                <a:latin typeface="+mn-lt"/>
                <a:ea typeface="+mn-ea"/>
                <a:cs typeface="+mn-cs"/>
              </a:defRPr>
            </a:pPr>
            <a:r>
              <a:rPr lang="es-ES" sz="2000" b="1" dirty="0" err="1">
                <a:solidFill>
                  <a:srgbClr val="0070C0"/>
                </a:solidFill>
              </a:rPr>
              <a:t>Primary</a:t>
            </a:r>
            <a:r>
              <a:rPr lang="es-ES" sz="2000" b="1" dirty="0">
                <a:solidFill>
                  <a:srgbClr val="0070C0"/>
                </a:solidFill>
              </a:rPr>
              <a:t> </a:t>
            </a:r>
            <a:r>
              <a:rPr lang="es-ES" sz="2000" b="1" dirty="0" err="1">
                <a:solidFill>
                  <a:srgbClr val="0070C0"/>
                </a:solidFill>
              </a:rPr>
              <a:t>occupational</a:t>
            </a:r>
            <a:r>
              <a:rPr lang="es-ES" sz="2000" b="1" dirty="0">
                <a:solidFill>
                  <a:srgbClr val="0070C0"/>
                </a:solidFill>
              </a:rPr>
              <a:t> </a:t>
            </a:r>
            <a:r>
              <a:rPr lang="es-ES" sz="2000" b="1" dirty="0" err="1">
                <a:solidFill>
                  <a:srgbClr val="0070C0"/>
                </a:solidFill>
              </a:rPr>
              <a:t>profiles</a:t>
            </a:r>
            <a:r>
              <a:rPr lang="es-ES" sz="2000" b="1" dirty="0">
                <a:solidFill>
                  <a:srgbClr val="0070C0"/>
                </a:solidFill>
              </a:rPr>
              <a:t> </a:t>
            </a:r>
            <a:r>
              <a:rPr lang="es-ES" sz="2000" b="1" dirty="0" err="1">
                <a:solidFill>
                  <a:srgbClr val="0070C0"/>
                </a:solidFill>
              </a:rPr>
              <a:t>categories</a:t>
            </a:r>
            <a:r>
              <a:rPr lang="es-ES" sz="2000" b="1" dirty="0">
                <a:solidFill>
                  <a:srgbClr val="0070C0"/>
                </a:solidFill>
              </a:rPr>
              <a:t> - </a:t>
            </a:r>
            <a:r>
              <a:rPr lang="es-ES" sz="2000" b="1" dirty="0" err="1">
                <a:solidFill>
                  <a:srgbClr val="0070C0"/>
                </a:solidFill>
              </a:rPr>
              <a:t>Shipbuilding</a:t>
            </a:r>
            <a:endParaRPr lang="es-ES" sz="2000" b="1" dirty="0">
              <a:solidFill>
                <a:srgbClr val="0070C0"/>
              </a:solidFill>
            </a:endParaRPr>
          </a:p>
        </p:txBody>
      </p:sp>
      <p:graphicFrame>
        <p:nvGraphicFramePr>
          <p:cNvPr id="12" name="Gráfico 11"/>
          <p:cNvGraphicFramePr>
            <a:graphicFrameLocks/>
          </p:cNvGraphicFramePr>
          <p:nvPr>
            <p:extLst>
              <p:ext uri="{D42A27DB-BD31-4B8C-83A1-F6EECF244321}">
                <p14:modId xmlns:p14="http://schemas.microsoft.com/office/powerpoint/2010/main" val="3348389571"/>
              </p:ext>
            </p:extLst>
          </p:nvPr>
        </p:nvGraphicFramePr>
        <p:xfrm>
          <a:off x="4297671" y="1457953"/>
          <a:ext cx="6792361" cy="35399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3980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092" y="1230083"/>
            <a:ext cx="8357913" cy="1892826"/>
          </a:xfrm>
          <a:prstGeom prst="rect">
            <a:avLst/>
          </a:prstGeom>
        </p:spPr>
        <p:txBody>
          <a:bodyPr wrap="square">
            <a:spAutoFit/>
          </a:bodyPr>
          <a:lstStyle/>
          <a:p>
            <a:pPr marL="342900" indent="-342900" algn="just">
              <a:lnSpc>
                <a:spcPct val="107000"/>
              </a:lnSpc>
              <a:spcAft>
                <a:spcPts val="1200"/>
              </a:spcAft>
              <a:buFont typeface="Wingdings" panose="05000000000000000000" pitchFamily="2" charset="2"/>
              <a:buChar char="q"/>
            </a:pPr>
            <a:r>
              <a:rPr lang="en-GB" sz="2000" b="1" dirty="0">
                <a:solidFill>
                  <a:srgbClr val="4F81BD"/>
                </a:solidFill>
                <a:latin typeface="Calibri" charset="0"/>
                <a:ea typeface="ＭＳ Ｐゴシック" charset="0"/>
                <a:cs typeface="ＭＳ Ｐゴシック" charset="0"/>
              </a:rPr>
              <a:t>450 </a:t>
            </a:r>
            <a:r>
              <a:rPr lang="en-GB" sz="2000" b="1" dirty="0" smtClean="0">
                <a:solidFill>
                  <a:srgbClr val="4F81BD"/>
                </a:solidFill>
                <a:latin typeface="Calibri" charset="0"/>
                <a:ea typeface="ＭＳ Ｐゴシック" charset="0"/>
                <a:cs typeface="ＭＳ Ｐゴシック" charset="0"/>
              </a:rPr>
              <a:t>E&amp;T programs </a:t>
            </a:r>
            <a:r>
              <a:rPr lang="en-GB" sz="2000" dirty="0" smtClean="0">
                <a:solidFill>
                  <a:srgbClr val="4F81BD"/>
                </a:solidFill>
                <a:latin typeface="Calibri" charset="0"/>
                <a:ea typeface="ＭＳ Ｐゴシック" charset="0"/>
                <a:cs typeface="ＭＳ Ｐゴシック" charset="0"/>
              </a:rPr>
              <a:t>currently available (2018-2019) were identified (all </a:t>
            </a:r>
            <a:r>
              <a:rPr lang="en-GB" sz="2000" dirty="0">
                <a:solidFill>
                  <a:srgbClr val="4F81BD"/>
                </a:solidFill>
                <a:latin typeface="Calibri" charset="0"/>
                <a:ea typeface="ＭＳ Ｐゴシック" charset="0"/>
                <a:cs typeface="ＭＳ Ｐゴシック" charset="0"/>
              </a:rPr>
              <a:t>EQF levels) </a:t>
            </a:r>
            <a:endParaRPr lang="en-GB" sz="2000" dirty="0" smtClean="0">
              <a:solidFill>
                <a:srgbClr val="4F81BD"/>
              </a:solidFill>
              <a:latin typeface="Calibri" charset="0"/>
              <a:ea typeface="ＭＳ Ｐゴシック" charset="0"/>
              <a:cs typeface="ＭＳ Ｐゴシック" charset="0"/>
            </a:endParaRPr>
          </a:p>
          <a:p>
            <a:pPr marL="342900" indent="-342900" algn="just">
              <a:lnSpc>
                <a:spcPct val="107000"/>
              </a:lnSpc>
              <a:spcAft>
                <a:spcPts val="1200"/>
              </a:spcAft>
              <a:buFont typeface="Wingdings" panose="05000000000000000000" pitchFamily="2" charset="2"/>
              <a:buChar char="q"/>
            </a:pPr>
            <a:r>
              <a:rPr lang="en-GB" sz="2000" b="1" dirty="0" smtClean="0">
                <a:solidFill>
                  <a:srgbClr val="4F81BD"/>
                </a:solidFill>
                <a:latin typeface="Calibri" charset="0"/>
                <a:ea typeface="ＭＳ Ｐゴシック" charset="0"/>
                <a:cs typeface="ＭＳ Ｐゴシック" charset="0"/>
              </a:rPr>
              <a:t>15 </a:t>
            </a:r>
            <a:r>
              <a:rPr lang="en-GB" sz="2000" b="1" dirty="0">
                <a:solidFill>
                  <a:srgbClr val="4F81BD"/>
                </a:solidFill>
                <a:latin typeface="Calibri" charset="0"/>
                <a:ea typeface="ＭＳ Ｐゴシック" charset="0"/>
                <a:cs typeface="ＭＳ Ｐゴシック" charset="0"/>
              </a:rPr>
              <a:t>EU </a:t>
            </a:r>
            <a:r>
              <a:rPr lang="en-GB" sz="2000" b="1" dirty="0" smtClean="0">
                <a:solidFill>
                  <a:srgbClr val="4F81BD"/>
                </a:solidFill>
                <a:latin typeface="Calibri" charset="0"/>
                <a:ea typeface="ＭＳ Ｐゴシック" charset="0"/>
                <a:cs typeface="ＭＳ Ｐゴシック" charset="0"/>
              </a:rPr>
              <a:t>countries </a:t>
            </a:r>
            <a:r>
              <a:rPr lang="en-GB" sz="2000" b="1" dirty="0" smtClean="0">
                <a:solidFill>
                  <a:srgbClr val="4F81BD"/>
                </a:solidFill>
                <a:latin typeface="Calibri" charset="0"/>
                <a:ea typeface="ＭＳ Ｐゴシック" charset="0"/>
                <a:cs typeface="ＭＳ Ｐゴシック" charset="0"/>
              </a:rPr>
              <a:t>addressed: </a:t>
            </a:r>
            <a:r>
              <a:rPr lang="en-US" sz="2000" dirty="0">
                <a:solidFill>
                  <a:srgbClr val="4F81BD"/>
                </a:solidFill>
                <a:latin typeface="Calibri" charset="0"/>
                <a:ea typeface="ＭＳ Ｐゴシック" charset="0"/>
                <a:cs typeface="ＭＳ Ｐゴシック" charset="0"/>
              </a:rPr>
              <a:t>France ,Portugal, Germany, Spain, Italy, United Kingdom, Bulgaria, Ireland, Romania, the Netherlands, Greece, Belgium, Denmark, Sweden, and Cyprus</a:t>
            </a:r>
          </a:p>
        </p:txBody>
      </p:sp>
      <p:sp>
        <p:nvSpPr>
          <p:cNvPr id="4" name="CustomShape 4">
            <a:extLst>
              <a:ext uri="{FF2B5EF4-FFF2-40B4-BE49-F238E27FC236}">
                <a16:creationId xmlns:a16="http://schemas.microsoft.com/office/drawing/2014/main" xmlns="" id="{4D735228-D2A1-46F3-9A77-479026171203}"/>
              </a:ext>
            </a:extLst>
          </p:cNvPr>
          <p:cNvSpPr/>
          <p:nvPr/>
        </p:nvSpPr>
        <p:spPr>
          <a:xfrm>
            <a:off x="107661" y="351707"/>
            <a:ext cx="8842062"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4000" b="1" spc="-1" dirty="0" smtClean="0">
                <a:solidFill>
                  <a:srgbClr val="1B75BC"/>
                </a:solidFill>
                <a:uFill>
                  <a:solidFill>
                    <a:srgbClr val="FFFFFF"/>
                  </a:solidFill>
                </a:uFill>
                <a:latin typeface="Calibri"/>
              </a:rPr>
              <a:t>Relevant E&amp;T programs across Europe</a:t>
            </a:r>
            <a:endParaRPr lang="en-US" sz="4000" b="1" spc="-1" dirty="0">
              <a:solidFill>
                <a:srgbClr val="1B75BC"/>
              </a:solidFill>
              <a:uFill>
                <a:solidFill>
                  <a:srgbClr val="FFFFFF"/>
                </a:solidFill>
              </a:uFill>
              <a:latin typeface="Calibri"/>
            </a:endParaRPr>
          </a:p>
        </p:txBody>
      </p:sp>
      <p:graphicFrame>
        <p:nvGraphicFramePr>
          <p:cNvPr id="5" name="Chart 4">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00000000-0008-0000-0000-000002000000}"/>
              </a:ext>
            </a:extLst>
          </p:cNvPr>
          <p:cNvGraphicFramePr/>
          <p:nvPr>
            <p:extLst>
              <p:ext uri="{D42A27DB-BD31-4B8C-83A1-F6EECF244321}">
                <p14:modId xmlns:p14="http://schemas.microsoft.com/office/powerpoint/2010/main" val="1009598013"/>
              </p:ext>
            </p:extLst>
          </p:nvPr>
        </p:nvGraphicFramePr>
        <p:xfrm>
          <a:off x="8694083" y="351707"/>
          <a:ext cx="3372168" cy="2373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00000000-0008-0000-0100-000003000000}"/>
              </a:ext>
            </a:extLst>
          </p:cNvPr>
          <p:cNvGraphicFramePr/>
          <p:nvPr>
            <p:extLst/>
          </p:nvPr>
        </p:nvGraphicFramePr>
        <p:xfrm>
          <a:off x="6344916" y="2811835"/>
          <a:ext cx="4932684" cy="3418835"/>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301718" y="3129355"/>
            <a:ext cx="5248275" cy="3065145"/>
          </a:xfrm>
          <a:prstGeom prst="rect">
            <a:avLst/>
          </a:prstGeom>
          <a:ln>
            <a:noFill/>
          </a:ln>
          <a:effectLst>
            <a:softEdge rad="112500"/>
          </a:effectLst>
        </p:spPr>
      </p:pic>
    </p:spTree>
    <p:extLst>
      <p:ext uri="{BB962C8B-B14F-4D97-AF65-F5344CB8AC3E}">
        <p14:creationId xmlns:p14="http://schemas.microsoft.com/office/powerpoint/2010/main" val="1840290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8278" y="1327547"/>
            <a:ext cx="5976730" cy="1862048"/>
          </a:xfrm>
          <a:prstGeom prst="rect">
            <a:avLst/>
          </a:prstGeom>
          <a:ln>
            <a:solidFill>
              <a:schemeClr val="accent1"/>
            </a:solidFill>
          </a:ln>
        </p:spPr>
        <p:txBody>
          <a:bodyPr wrap="square">
            <a:spAutoFit/>
          </a:bodyPr>
          <a:lstStyle/>
          <a:p>
            <a:pPr marL="285750" indent="-285750" algn="just">
              <a:spcAft>
                <a:spcPts val="600"/>
              </a:spcAft>
              <a:buFont typeface="Arial" panose="020B0604020202020204" pitchFamily="34" charset="0"/>
              <a:buChar char="•"/>
            </a:pPr>
            <a:r>
              <a:rPr lang="en-US" sz="2200" b="1" dirty="0">
                <a:solidFill>
                  <a:srgbClr val="4F81BD"/>
                </a:solidFill>
                <a:latin typeface="Calibri" charset="0"/>
                <a:ea typeface="ＭＳ Ｐゴシック" charset="0"/>
                <a:cs typeface="ＭＳ Ｐゴシック" charset="0"/>
              </a:rPr>
              <a:t>Few programs directly target the shipbuilding </a:t>
            </a:r>
            <a:r>
              <a:rPr lang="en-US" sz="2200" dirty="0">
                <a:solidFill>
                  <a:srgbClr val="4F81BD"/>
                </a:solidFill>
                <a:latin typeface="Calibri" charset="0"/>
                <a:ea typeface="ＭＳ Ｐゴシック" charset="0"/>
                <a:cs typeface="ＭＳ Ｐゴシック" charset="0"/>
              </a:rPr>
              <a:t>industry </a:t>
            </a:r>
            <a:r>
              <a:rPr lang="en-GB" sz="2200" dirty="0" smtClean="0">
                <a:solidFill>
                  <a:srgbClr val="4F81BD"/>
                </a:solidFill>
                <a:latin typeface="Calibri" charset="0"/>
                <a:ea typeface="ＭＳ Ｐゴシック" charset="0"/>
                <a:cs typeface="ＭＳ Ｐゴシック" charset="0"/>
              </a:rPr>
              <a:t>(i.e. more general programs with applicability to various sectors)</a:t>
            </a:r>
          </a:p>
          <a:p>
            <a:pPr marL="285750" indent="-285750" algn="just">
              <a:spcAft>
                <a:spcPts val="600"/>
              </a:spcAft>
              <a:buFont typeface="Arial" panose="020B0604020202020204" pitchFamily="34" charset="0"/>
              <a:buChar char="•"/>
            </a:pPr>
            <a:r>
              <a:rPr lang="en-GB" sz="2200" dirty="0">
                <a:solidFill>
                  <a:srgbClr val="4F81BD"/>
                </a:solidFill>
                <a:latin typeface="Calibri" charset="0"/>
                <a:ea typeface="ＭＳ Ｐゴシック" charset="0"/>
                <a:cs typeface="ＭＳ Ｐゴシック" charset="0"/>
              </a:rPr>
              <a:t>In some countries, programs are </a:t>
            </a:r>
            <a:r>
              <a:rPr lang="en-GB" sz="2200" b="1" dirty="0">
                <a:solidFill>
                  <a:srgbClr val="4F81BD"/>
                </a:solidFill>
                <a:latin typeface="Calibri" charset="0"/>
                <a:ea typeface="ＭＳ Ｐゴシック" charset="0"/>
                <a:cs typeface="ＭＳ Ｐゴシック" charset="0"/>
              </a:rPr>
              <a:t>limited to / concentrated in certain regions</a:t>
            </a:r>
            <a:endParaRPr lang="el-GR" sz="2200" b="1" dirty="0">
              <a:solidFill>
                <a:srgbClr val="4F81BD"/>
              </a:solidFill>
              <a:latin typeface="Calibri" charset="0"/>
              <a:ea typeface="ＭＳ Ｐゴシック" charset="0"/>
              <a:cs typeface="ＭＳ Ｐゴシック" charset="0"/>
            </a:endParaRPr>
          </a:p>
        </p:txBody>
      </p:sp>
      <p:sp>
        <p:nvSpPr>
          <p:cNvPr id="3" name="CustomShape 4"/>
          <p:cNvSpPr/>
          <p:nvPr/>
        </p:nvSpPr>
        <p:spPr>
          <a:xfrm>
            <a:off x="148278" y="283607"/>
            <a:ext cx="9267469"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4000" b="1" spc="-1" dirty="0" smtClean="0">
                <a:solidFill>
                  <a:srgbClr val="1B75BC"/>
                </a:solidFill>
                <a:uFill>
                  <a:solidFill>
                    <a:srgbClr val="FFFFFF"/>
                  </a:solidFill>
                </a:uFill>
                <a:latin typeface="Calibri"/>
              </a:rPr>
              <a:t>Current gaps in education and </a:t>
            </a:r>
            <a:r>
              <a:rPr lang="en-US" sz="4000" b="1" spc="-1" dirty="0" smtClean="0">
                <a:solidFill>
                  <a:srgbClr val="1B75BC"/>
                </a:solidFill>
                <a:uFill>
                  <a:solidFill>
                    <a:srgbClr val="FFFFFF"/>
                  </a:solidFill>
                </a:uFill>
                <a:latin typeface="Calibri"/>
              </a:rPr>
              <a:t>training</a:t>
            </a:r>
            <a:endParaRPr lang="en-US" sz="4000" b="1" spc="-1" dirty="0" smtClean="0">
              <a:solidFill>
                <a:srgbClr val="1B75BC"/>
              </a:solidFill>
              <a:uFill>
                <a:solidFill>
                  <a:srgbClr val="FFFFFF"/>
                </a:solidFill>
              </a:uFill>
              <a:latin typeface="Calibri"/>
            </a:endParaRPr>
          </a:p>
        </p:txBody>
      </p:sp>
      <p:sp>
        <p:nvSpPr>
          <p:cNvPr id="5" name="Rectángulo 4"/>
          <p:cNvSpPr/>
          <p:nvPr/>
        </p:nvSpPr>
        <p:spPr>
          <a:xfrm>
            <a:off x="6270782" y="1327547"/>
            <a:ext cx="5724940" cy="1862048"/>
          </a:xfrm>
          <a:prstGeom prst="rect">
            <a:avLst/>
          </a:prstGeom>
          <a:ln>
            <a:solidFill>
              <a:schemeClr val="accent1"/>
            </a:solidFill>
          </a:ln>
        </p:spPr>
        <p:txBody>
          <a:bodyPr wrap="square">
            <a:spAutoFit/>
          </a:bodyPr>
          <a:lstStyle/>
          <a:p>
            <a:pPr marL="285750" indent="-285750" algn="just">
              <a:spcAft>
                <a:spcPts val="600"/>
              </a:spcAft>
              <a:buFont typeface="Arial" panose="020B0604020202020204" pitchFamily="34" charset="0"/>
              <a:buChar char="•"/>
            </a:pPr>
            <a:r>
              <a:rPr lang="en-GB" sz="2200" b="1" dirty="0">
                <a:solidFill>
                  <a:srgbClr val="4F81BD"/>
                </a:solidFill>
                <a:latin typeface="Calibri" charset="0"/>
                <a:ea typeface="ＭＳ Ｐゴシック" charset="0"/>
                <a:cs typeface="ＭＳ Ｐゴシック" charset="0"/>
              </a:rPr>
              <a:t>Metalworkers</a:t>
            </a:r>
            <a:r>
              <a:rPr lang="en-GB" sz="2200" dirty="0">
                <a:solidFill>
                  <a:srgbClr val="4F81BD"/>
                </a:solidFill>
                <a:latin typeface="Calibri" charset="0"/>
                <a:ea typeface="ＭＳ Ｐゴシック" charset="0"/>
                <a:cs typeface="ＭＳ Ｐゴシック" charset="0"/>
              </a:rPr>
              <a:t>, </a:t>
            </a:r>
            <a:r>
              <a:rPr lang="en-GB" sz="2200" b="1" dirty="0">
                <a:solidFill>
                  <a:srgbClr val="4F81BD"/>
                </a:solidFill>
                <a:latin typeface="Calibri" charset="0"/>
                <a:ea typeface="ＭＳ Ｐゴシック" charset="0"/>
                <a:cs typeface="ＭＳ Ｐゴシック" charset="0"/>
              </a:rPr>
              <a:t>engineers</a:t>
            </a:r>
            <a:r>
              <a:rPr lang="en-GB" sz="2200" dirty="0">
                <a:solidFill>
                  <a:srgbClr val="4F81BD"/>
                </a:solidFill>
                <a:latin typeface="Calibri" charset="0"/>
                <a:ea typeface="ＭＳ Ｐゴシック" charset="0"/>
                <a:cs typeface="ＭＳ Ｐゴシック" charset="0"/>
              </a:rPr>
              <a:t> </a:t>
            </a:r>
            <a:r>
              <a:rPr lang="en-GB" sz="2200" dirty="0" smtClean="0">
                <a:solidFill>
                  <a:srgbClr val="4F81BD"/>
                </a:solidFill>
                <a:latin typeface="Calibri" charset="0"/>
                <a:ea typeface="ＭＳ Ｐゴシック" charset="0"/>
                <a:cs typeface="ＭＳ Ｐゴシック" charset="0"/>
              </a:rPr>
              <a:t>and </a:t>
            </a:r>
            <a:r>
              <a:rPr lang="en-GB" sz="2200" b="1" dirty="0">
                <a:solidFill>
                  <a:srgbClr val="4F81BD"/>
                </a:solidFill>
                <a:latin typeface="Calibri" charset="0"/>
                <a:ea typeface="ＭＳ Ｐゴシック" charset="0"/>
                <a:cs typeface="ＭＳ Ｐゴシック" charset="0"/>
              </a:rPr>
              <a:t>engineering technicians</a:t>
            </a:r>
            <a:r>
              <a:rPr lang="en-GB" sz="2200" dirty="0">
                <a:solidFill>
                  <a:srgbClr val="4F81BD"/>
                </a:solidFill>
                <a:latin typeface="Calibri" charset="0"/>
                <a:ea typeface="ＭＳ Ｐゴシック" charset="0"/>
                <a:cs typeface="ＭＳ Ｐゴシック" charset="0"/>
              </a:rPr>
              <a:t> are the </a:t>
            </a:r>
            <a:r>
              <a:rPr lang="en-GB" sz="2200" dirty="0" err="1" smtClean="0">
                <a:solidFill>
                  <a:srgbClr val="4F81BD"/>
                </a:solidFill>
                <a:latin typeface="Calibri" charset="0"/>
                <a:ea typeface="ＭＳ Ｐゴシック" charset="0"/>
                <a:cs typeface="ＭＳ Ｐゴシック" charset="0"/>
              </a:rPr>
              <a:t>occ</a:t>
            </a:r>
            <a:r>
              <a:rPr lang="en-GB" sz="2200" dirty="0" smtClean="0">
                <a:solidFill>
                  <a:srgbClr val="4F81BD"/>
                </a:solidFill>
                <a:latin typeface="Calibri" charset="0"/>
                <a:ea typeface="ＭＳ Ｐゴシック" charset="0"/>
                <a:cs typeface="ＭＳ Ｐゴシック" charset="0"/>
              </a:rPr>
              <a:t> </a:t>
            </a:r>
            <a:r>
              <a:rPr lang="en-GB" sz="2200" dirty="0">
                <a:solidFill>
                  <a:srgbClr val="4F81BD"/>
                </a:solidFill>
                <a:latin typeface="Calibri" charset="0"/>
                <a:ea typeface="ＭＳ Ｐゴシック" charset="0"/>
                <a:cs typeface="ＭＳ Ｐゴシック" charset="0"/>
              </a:rPr>
              <a:t>profiles </a:t>
            </a:r>
            <a:r>
              <a:rPr lang="en-GB" sz="2200" u="sng" dirty="0">
                <a:solidFill>
                  <a:srgbClr val="4F81BD"/>
                </a:solidFill>
                <a:latin typeface="Calibri" charset="0"/>
                <a:ea typeface="ＭＳ Ｐゴシック" charset="0"/>
                <a:cs typeface="ＭＳ Ｐゴシック" charset="0"/>
              </a:rPr>
              <a:t>mostly</a:t>
            </a:r>
            <a:r>
              <a:rPr lang="en-GB" sz="2200" dirty="0">
                <a:solidFill>
                  <a:srgbClr val="4F81BD"/>
                </a:solidFill>
                <a:latin typeface="Calibri" charset="0"/>
                <a:ea typeface="ＭＳ Ｐゴシック" charset="0"/>
                <a:cs typeface="ＭＳ Ｐゴシック" charset="0"/>
              </a:rPr>
              <a:t> addressed by available programs.</a:t>
            </a:r>
          </a:p>
          <a:p>
            <a:pPr marL="285750" indent="-285750" algn="just">
              <a:spcAft>
                <a:spcPts val="600"/>
              </a:spcAft>
              <a:buFont typeface="Arial" panose="020B0604020202020204" pitchFamily="34" charset="0"/>
              <a:buChar char="•"/>
            </a:pPr>
            <a:r>
              <a:rPr lang="en-GB" sz="2200" b="1" dirty="0">
                <a:solidFill>
                  <a:srgbClr val="4F81BD"/>
                </a:solidFill>
                <a:latin typeface="Calibri" charset="0"/>
                <a:ea typeface="ＭＳ Ｐゴシック" charset="0"/>
                <a:cs typeface="ＭＳ Ｐゴシック" charset="0"/>
              </a:rPr>
              <a:t>42%</a:t>
            </a:r>
            <a:r>
              <a:rPr lang="en-GB" sz="2200" dirty="0">
                <a:solidFill>
                  <a:srgbClr val="4F81BD"/>
                </a:solidFill>
                <a:latin typeface="Calibri" charset="0"/>
                <a:ea typeface="ＭＳ Ｐゴシック" charset="0"/>
                <a:cs typeface="ＭＳ Ｐゴシック" charset="0"/>
              </a:rPr>
              <a:t> of identified occupational profiles are </a:t>
            </a:r>
            <a:r>
              <a:rPr lang="en-GB" sz="2200" dirty="0" smtClean="0">
                <a:solidFill>
                  <a:srgbClr val="4F81BD"/>
                </a:solidFill>
                <a:latin typeface="Calibri" charset="0"/>
                <a:ea typeface="ＭＳ Ｐゴシック" charset="0"/>
                <a:cs typeface="ＭＳ Ｐゴシック" charset="0"/>
              </a:rPr>
              <a:t> </a:t>
            </a:r>
            <a:r>
              <a:rPr lang="en-GB" sz="2200" dirty="0">
                <a:solidFill>
                  <a:srgbClr val="4F81BD"/>
                </a:solidFill>
                <a:latin typeface="Calibri" charset="0"/>
                <a:ea typeface="ＭＳ Ｐゴシック" charset="0"/>
                <a:cs typeface="ＭＳ Ｐゴシック" charset="0"/>
              </a:rPr>
              <a:t>targeted by a </a:t>
            </a:r>
            <a:r>
              <a:rPr lang="en-GB" sz="2200" b="1" dirty="0" smtClean="0">
                <a:solidFill>
                  <a:srgbClr val="4F81BD"/>
                </a:solidFill>
                <a:latin typeface="Calibri" charset="0"/>
                <a:ea typeface="ＭＳ Ｐゴシック" charset="0"/>
                <a:cs typeface="ＭＳ Ｐゴシック" charset="0"/>
              </a:rPr>
              <a:t>single</a:t>
            </a:r>
            <a:r>
              <a:rPr lang="en-GB" sz="2200" dirty="0" smtClean="0">
                <a:solidFill>
                  <a:srgbClr val="4F81BD"/>
                </a:solidFill>
                <a:latin typeface="Calibri" charset="0"/>
                <a:ea typeface="ＭＳ Ｐゴシック" charset="0"/>
                <a:cs typeface="ＭＳ Ｐゴシック" charset="0"/>
              </a:rPr>
              <a:t>/</a:t>
            </a:r>
            <a:r>
              <a:rPr lang="en-GB" sz="2200" b="1" dirty="0" smtClean="0">
                <a:solidFill>
                  <a:srgbClr val="4F81BD"/>
                </a:solidFill>
                <a:latin typeface="Calibri" charset="0"/>
                <a:ea typeface="ＭＳ Ｐゴシック" charset="0"/>
                <a:cs typeface="ＭＳ Ｐゴシック" charset="0"/>
              </a:rPr>
              <a:t>couple</a:t>
            </a:r>
            <a:r>
              <a:rPr lang="en-GB" sz="2200" dirty="0" smtClean="0">
                <a:solidFill>
                  <a:srgbClr val="4F81BD"/>
                </a:solidFill>
                <a:latin typeface="Calibri" charset="0"/>
                <a:ea typeface="ＭＳ Ｐゴシック" charset="0"/>
                <a:cs typeface="ＭＳ Ｐゴシック" charset="0"/>
              </a:rPr>
              <a:t> </a:t>
            </a:r>
            <a:r>
              <a:rPr lang="en-GB" sz="2200" dirty="0">
                <a:solidFill>
                  <a:srgbClr val="4F81BD"/>
                </a:solidFill>
                <a:latin typeface="Calibri" charset="0"/>
                <a:ea typeface="ＭＳ Ｐゴシック" charset="0"/>
                <a:cs typeface="ＭＳ Ｐゴシック" charset="0"/>
              </a:rPr>
              <a:t>of programs</a:t>
            </a:r>
          </a:p>
        </p:txBody>
      </p:sp>
      <p:sp>
        <p:nvSpPr>
          <p:cNvPr id="6" name="Rectángulo 5"/>
          <p:cNvSpPr/>
          <p:nvPr/>
        </p:nvSpPr>
        <p:spPr>
          <a:xfrm>
            <a:off x="148278" y="3344097"/>
            <a:ext cx="11847444" cy="1823576"/>
          </a:xfrm>
          <a:prstGeom prst="rect">
            <a:avLst/>
          </a:prstGeom>
          <a:ln>
            <a:solidFill>
              <a:schemeClr val="accent1"/>
            </a:solidFill>
          </a:ln>
        </p:spPr>
        <p:txBody>
          <a:bodyPr wrap="square">
            <a:spAutoFit/>
          </a:bodyPr>
          <a:lstStyle/>
          <a:p>
            <a:pPr marL="285750" indent="-285750" algn="just">
              <a:spcAft>
                <a:spcPts val="600"/>
              </a:spcAft>
              <a:buFont typeface="Arial" panose="020B0604020202020204" pitchFamily="34" charset="0"/>
              <a:buChar char="•"/>
            </a:pPr>
            <a:r>
              <a:rPr lang="en-GB" sz="2150" dirty="0" smtClean="0">
                <a:solidFill>
                  <a:srgbClr val="4F81BD"/>
                </a:solidFill>
                <a:latin typeface="Calibri" charset="0"/>
                <a:ea typeface="ＭＳ Ｐゴシック" charset="0"/>
                <a:cs typeface="ＭＳ Ｐゴシック" charset="0"/>
              </a:rPr>
              <a:t>The majority are </a:t>
            </a:r>
            <a:r>
              <a:rPr lang="en-GB" sz="2150" b="1" dirty="0" smtClean="0">
                <a:solidFill>
                  <a:srgbClr val="4F81BD"/>
                </a:solidFill>
                <a:latin typeface="Calibri" charset="0"/>
                <a:ea typeface="ＭＳ Ｐゴシック" charset="0"/>
                <a:cs typeface="ＭＳ Ｐゴシック" charset="0"/>
              </a:rPr>
              <a:t>VET programs </a:t>
            </a:r>
            <a:r>
              <a:rPr lang="en-GB" sz="2150" dirty="0" smtClean="0">
                <a:solidFill>
                  <a:srgbClr val="4F81BD"/>
                </a:solidFill>
                <a:latin typeface="Calibri" charset="0"/>
                <a:ea typeface="ＭＳ Ｐゴシック" charset="0"/>
                <a:cs typeface="ＭＳ Ｐゴシック" charset="0"/>
              </a:rPr>
              <a:t>addressing first phases of specialization only (mainly in metalworking)</a:t>
            </a:r>
            <a:r>
              <a:rPr lang="en-US" sz="2150" dirty="0" smtClean="0">
                <a:solidFill>
                  <a:srgbClr val="4F81BD"/>
                </a:solidFill>
                <a:latin typeface="Calibri" charset="0"/>
                <a:ea typeface="ＭＳ Ｐゴシック" charset="0"/>
                <a:cs typeface="ＭＳ Ｐゴシック" charset="0"/>
              </a:rPr>
              <a:t>, </a:t>
            </a:r>
            <a:r>
              <a:rPr lang="en-US" sz="2150" dirty="0">
                <a:solidFill>
                  <a:srgbClr val="4F81BD"/>
                </a:solidFill>
                <a:latin typeface="Calibri" charset="0"/>
                <a:ea typeface="ＭＳ Ｐゴシック" charset="0"/>
                <a:cs typeface="ＭＳ Ｐゴシック" charset="0"/>
              </a:rPr>
              <a:t>and do not provide technical workers with qualifications that will enable them to enter the market</a:t>
            </a:r>
          </a:p>
          <a:p>
            <a:pPr marL="285750" indent="-285750" algn="just">
              <a:spcAft>
                <a:spcPts val="600"/>
              </a:spcAft>
              <a:buFont typeface="Arial" panose="020B0604020202020204" pitchFamily="34" charset="0"/>
              <a:buChar char="•"/>
            </a:pPr>
            <a:r>
              <a:rPr lang="en-GB" sz="2150" u="sng" dirty="0" smtClean="0">
                <a:solidFill>
                  <a:srgbClr val="4F81BD"/>
                </a:solidFill>
                <a:latin typeface="Calibri" charset="0"/>
                <a:ea typeface="ＭＳ Ｐゴシック" charset="0"/>
                <a:cs typeface="ＭＳ Ｐゴシック" charset="0"/>
              </a:rPr>
              <a:t>Welding </a:t>
            </a:r>
            <a:r>
              <a:rPr lang="en-GB" sz="2150" u="sng" dirty="0">
                <a:solidFill>
                  <a:srgbClr val="4F81BD"/>
                </a:solidFill>
                <a:latin typeface="Calibri" charset="0"/>
                <a:ea typeface="ＭＳ Ｐゴシック" charset="0"/>
                <a:cs typeface="ＭＳ Ｐゴシック" charset="0"/>
              </a:rPr>
              <a:t>capabilities </a:t>
            </a:r>
            <a:r>
              <a:rPr lang="en-GB" sz="2150" dirty="0">
                <a:solidFill>
                  <a:srgbClr val="4F81BD"/>
                </a:solidFill>
                <a:latin typeface="Calibri" charset="0"/>
                <a:ea typeface="ＭＳ Ｐゴシック" charset="0"/>
                <a:cs typeface="ＭＳ Ｐゴシック" charset="0"/>
              </a:rPr>
              <a:t>as well as the </a:t>
            </a:r>
            <a:r>
              <a:rPr lang="en-GB" sz="2150" u="sng" dirty="0">
                <a:solidFill>
                  <a:srgbClr val="4F81BD"/>
                </a:solidFill>
                <a:latin typeface="Calibri" charset="0"/>
                <a:ea typeface="ＭＳ Ｐゴシック" charset="0"/>
                <a:cs typeface="ＭＳ Ｐゴシック" charset="0"/>
              </a:rPr>
              <a:t>ability to work at heights</a:t>
            </a:r>
            <a:r>
              <a:rPr lang="en-GB" sz="2150" dirty="0">
                <a:solidFill>
                  <a:srgbClr val="4F81BD"/>
                </a:solidFill>
                <a:latin typeface="Calibri" charset="0"/>
                <a:ea typeface="ＭＳ Ｐゴシック" charset="0"/>
                <a:cs typeface="ＭＳ Ｐゴシック" charset="0"/>
              </a:rPr>
              <a:t>, in </a:t>
            </a:r>
            <a:r>
              <a:rPr lang="en-GB" sz="2150" u="sng" dirty="0">
                <a:solidFill>
                  <a:srgbClr val="4F81BD"/>
                </a:solidFill>
                <a:latin typeface="Calibri" charset="0"/>
                <a:ea typeface="ＭＳ Ｐゴシック" charset="0"/>
                <a:cs typeface="ＭＳ Ｐゴシック" charset="0"/>
              </a:rPr>
              <a:t>confined spaces </a:t>
            </a:r>
            <a:r>
              <a:rPr lang="en-GB" sz="2150" dirty="0">
                <a:solidFill>
                  <a:srgbClr val="4F81BD"/>
                </a:solidFill>
                <a:latin typeface="Calibri" charset="0"/>
                <a:ea typeface="ＭＳ Ｐゴシック" charset="0"/>
                <a:cs typeface="ＭＳ Ｐゴシック" charset="0"/>
              </a:rPr>
              <a:t>and </a:t>
            </a:r>
            <a:r>
              <a:rPr lang="en-GB" sz="2150" u="sng" dirty="0">
                <a:solidFill>
                  <a:srgbClr val="4F81BD"/>
                </a:solidFill>
                <a:latin typeface="Calibri" charset="0"/>
                <a:ea typeface="ＭＳ Ｐゴシック" charset="0"/>
                <a:cs typeface="ＭＳ Ｐゴシック" charset="0"/>
              </a:rPr>
              <a:t>with no light </a:t>
            </a:r>
            <a:r>
              <a:rPr lang="en-GB" sz="2150" dirty="0">
                <a:solidFill>
                  <a:srgbClr val="4F81BD"/>
                </a:solidFill>
                <a:latin typeface="Calibri" charset="0"/>
                <a:ea typeface="ＭＳ Ｐゴシック" charset="0"/>
                <a:cs typeface="ＭＳ Ｐゴシック" charset="0"/>
              </a:rPr>
              <a:t>are only provided by </a:t>
            </a:r>
            <a:r>
              <a:rPr lang="en-GB" sz="2150" dirty="0" smtClean="0">
                <a:solidFill>
                  <a:srgbClr val="4F81BD"/>
                </a:solidFill>
                <a:latin typeface="Calibri" charset="0"/>
                <a:ea typeface="ＭＳ Ｐゴシック" charset="0"/>
                <a:cs typeface="ＭＳ Ｐゴシック" charset="0"/>
              </a:rPr>
              <a:t>very </a:t>
            </a:r>
            <a:r>
              <a:rPr lang="en-GB" sz="2150" b="1" dirty="0" smtClean="0">
                <a:solidFill>
                  <a:srgbClr val="4F81BD"/>
                </a:solidFill>
                <a:latin typeface="Calibri" charset="0"/>
                <a:ea typeface="ＭＳ Ｐゴシック" charset="0"/>
                <a:cs typeface="ＭＳ Ｐゴシック" charset="0"/>
              </a:rPr>
              <a:t>few </a:t>
            </a:r>
            <a:r>
              <a:rPr lang="en-GB" sz="2150" b="1" dirty="0">
                <a:solidFill>
                  <a:srgbClr val="4F81BD"/>
                </a:solidFill>
                <a:latin typeface="Calibri" charset="0"/>
                <a:ea typeface="ＭＳ Ｐゴシック" charset="0"/>
                <a:cs typeface="ＭＳ Ｐゴシック" charset="0"/>
              </a:rPr>
              <a:t>training schemes</a:t>
            </a:r>
            <a:r>
              <a:rPr lang="en-GB" sz="2150" dirty="0">
                <a:solidFill>
                  <a:srgbClr val="4F81BD"/>
                </a:solidFill>
                <a:latin typeface="Calibri" charset="0"/>
                <a:ea typeface="ＭＳ Ｐゴシック" charset="0"/>
                <a:cs typeface="ＭＳ Ｐゴシック" charset="0"/>
              </a:rPr>
              <a:t>, usually combined with apprenticeships in specific companies.</a:t>
            </a:r>
            <a:endParaRPr lang="el-GR" sz="2150" dirty="0">
              <a:solidFill>
                <a:srgbClr val="4F81BD"/>
              </a:solidFill>
              <a:latin typeface="Calibri" charset="0"/>
              <a:ea typeface="ＭＳ Ｐゴシック" charset="0"/>
              <a:cs typeface="ＭＳ Ｐゴシック" charset="0"/>
            </a:endParaRPr>
          </a:p>
        </p:txBody>
      </p:sp>
      <p:sp>
        <p:nvSpPr>
          <p:cNvPr id="7" name="Rectángulo 6"/>
          <p:cNvSpPr/>
          <p:nvPr/>
        </p:nvSpPr>
        <p:spPr>
          <a:xfrm>
            <a:off x="148278" y="5306553"/>
            <a:ext cx="11847444" cy="769441"/>
          </a:xfrm>
          <a:prstGeom prst="rect">
            <a:avLst/>
          </a:prstGeom>
          <a:ln>
            <a:solidFill>
              <a:schemeClr val="accent1"/>
            </a:solidFill>
          </a:ln>
        </p:spPr>
        <p:txBody>
          <a:bodyPr wrap="square">
            <a:spAutoFit/>
          </a:bodyPr>
          <a:lstStyle/>
          <a:p>
            <a:pPr marL="285750" indent="-285750" algn="just">
              <a:spcAft>
                <a:spcPts val="600"/>
              </a:spcAft>
              <a:buFont typeface="Arial" panose="020B0604020202020204" pitchFamily="34" charset="0"/>
              <a:buChar char="•"/>
            </a:pPr>
            <a:r>
              <a:rPr lang="en-GB" sz="2200" dirty="0">
                <a:solidFill>
                  <a:srgbClr val="4F81BD"/>
                </a:solidFill>
                <a:latin typeface="Calibri" charset="0"/>
                <a:ea typeface="ＭＳ Ｐゴシック" charset="0"/>
                <a:cs typeface="ＭＳ Ｐゴシック" charset="0"/>
              </a:rPr>
              <a:t>Only </a:t>
            </a:r>
            <a:r>
              <a:rPr lang="en-GB" sz="2200" b="1" dirty="0">
                <a:solidFill>
                  <a:srgbClr val="4F81BD"/>
                </a:solidFill>
                <a:latin typeface="Calibri" charset="0"/>
                <a:ea typeface="ＭＳ Ｐゴシック" charset="0"/>
                <a:cs typeface="ＭＳ Ｐゴシック" charset="0"/>
              </a:rPr>
              <a:t>17%</a:t>
            </a:r>
            <a:r>
              <a:rPr lang="en-GB" sz="2200" dirty="0">
                <a:solidFill>
                  <a:srgbClr val="4F81BD"/>
                </a:solidFill>
                <a:latin typeface="Calibri" charset="0"/>
                <a:ea typeface="ＭＳ Ｐゴシック" charset="0"/>
                <a:cs typeface="ＭＳ Ｐゴシック" charset="0"/>
              </a:rPr>
              <a:t> of the E&amp;T programs </a:t>
            </a:r>
            <a:r>
              <a:rPr lang="en-GB" sz="2200" dirty="0" smtClean="0">
                <a:solidFill>
                  <a:srgbClr val="4F81BD"/>
                </a:solidFill>
                <a:latin typeface="Calibri" charset="0"/>
                <a:ea typeface="ＭＳ Ｐゴシック" charset="0"/>
                <a:cs typeface="ＭＳ Ｐゴシック" charset="0"/>
              </a:rPr>
              <a:t>are </a:t>
            </a:r>
            <a:r>
              <a:rPr lang="en-GB" sz="2200" dirty="0">
                <a:solidFill>
                  <a:srgbClr val="4F81BD"/>
                </a:solidFill>
                <a:latin typeface="Calibri" charset="0"/>
                <a:ea typeface="ＭＳ Ｐゴシック" charset="0"/>
                <a:cs typeface="ＭＳ Ｐゴシック" charset="0"/>
              </a:rPr>
              <a:t>being offered </a:t>
            </a:r>
            <a:r>
              <a:rPr lang="en-GB" sz="2200" b="1" dirty="0">
                <a:solidFill>
                  <a:srgbClr val="4F81BD"/>
                </a:solidFill>
                <a:latin typeface="Calibri" charset="0"/>
                <a:ea typeface="ＭＳ Ｐゴシック" charset="0"/>
                <a:cs typeface="ＭＳ Ｐゴシック" charset="0"/>
              </a:rPr>
              <a:t>in English </a:t>
            </a:r>
            <a:r>
              <a:rPr lang="en-GB" sz="2200" dirty="0">
                <a:solidFill>
                  <a:srgbClr val="4F81BD"/>
                </a:solidFill>
                <a:latin typeface="Calibri" charset="0"/>
                <a:ea typeface="ＭＳ Ｐゴシック" charset="0"/>
                <a:cs typeface="ＭＳ Ｐゴシック" charset="0"/>
              </a:rPr>
              <a:t>(or are bilingual) and mainly consist of programs of higher education. VET programs are only provided in the respective national language </a:t>
            </a:r>
            <a:endParaRPr lang="el-GR" sz="2200" dirty="0">
              <a:solidFill>
                <a:srgbClr val="4F81BD"/>
              </a:solidFill>
              <a:latin typeface="Calibri" charset="0"/>
              <a:ea typeface="ＭＳ Ｐゴシック" charset="0"/>
              <a:cs typeface="ＭＳ Ｐゴシック" charset="0"/>
            </a:endParaRPr>
          </a:p>
        </p:txBody>
      </p:sp>
      <p:sp>
        <p:nvSpPr>
          <p:cNvPr id="8" name="Rectángulo 7"/>
          <p:cNvSpPr/>
          <p:nvPr/>
        </p:nvSpPr>
        <p:spPr>
          <a:xfrm>
            <a:off x="148278" y="1327547"/>
            <a:ext cx="289044" cy="186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b="1" dirty="0" smtClean="0"/>
              <a:t>SECTOR</a:t>
            </a:r>
            <a:endParaRPr lang="es-ES" b="1" dirty="0"/>
          </a:p>
        </p:txBody>
      </p:sp>
      <p:sp>
        <p:nvSpPr>
          <p:cNvPr id="9" name="Rectángulo 8"/>
          <p:cNvSpPr/>
          <p:nvPr/>
        </p:nvSpPr>
        <p:spPr>
          <a:xfrm>
            <a:off x="6270782" y="1327547"/>
            <a:ext cx="289044" cy="186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b="1" dirty="0" smtClean="0"/>
              <a:t>OCCUPATIONS</a:t>
            </a:r>
            <a:endParaRPr lang="es-ES" b="1" dirty="0"/>
          </a:p>
        </p:txBody>
      </p:sp>
      <p:sp>
        <p:nvSpPr>
          <p:cNvPr id="10" name="Rectángulo 9"/>
          <p:cNvSpPr/>
          <p:nvPr/>
        </p:nvSpPr>
        <p:spPr>
          <a:xfrm>
            <a:off x="148278" y="3344097"/>
            <a:ext cx="289044" cy="186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500" b="1" dirty="0" smtClean="0"/>
              <a:t>ESPECIALISATION</a:t>
            </a:r>
            <a:endParaRPr lang="es-ES" sz="1500" b="1" dirty="0"/>
          </a:p>
        </p:txBody>
      </p:sp>
      <p:sp>
        <p:nvSpPr>
          <p:cNvPr id="11" name="Rectángulo 10"/>
          <p:cNvSpPr/>
          <p:nvPr/>
        </p:nvSpPr>
        <p:spPr>
          <a:xfrm>
            <a:off x="148278" y="5306553"/>
            <a:ext cx="289044"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b="1" dirty="0" smtClean="0"/>
              <a:t>LANG</a:t>
            </a:r>
            <a:endParaRPr lang="es-ES" b="1" dirty="0"/>
          </a:p>
        </p:txBody>
      </p:sp>
    </p:spTree>
    <p:extLst>
      <p:ext uri="{BB962C8B-B14F-4D97-AF65-F5344CB8AC3E}">
        <p14:creationId xmlns:p14="http://schemas.microsoft.com/office/powerpoint/2010/main" val="3389285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3"/>
          <p:cNvSpPr/>
          <p:nvPr/>
        </p:nvSpPr>
        <p:spPr>
          <a:xfrm>
            <a:off x="7819906" y="5703966"/>
            <a:ext cx="4372094" cy="430887"/>
          </a:xfrm>
          <a:prstGeom prst="rect">
            <a:avLst/>
          </a:prstGeom>
        </p:spPr>
        <p:txBody>
          <a:bodyPr wrap="square">
            <a:spAutoFit/>
          </a:bodyPr>
          <a:lstStyle/>
          <a:p>
            <a:r>
              <a:rPr lang="es-ES" sz="1100" dirty="0" err="1">
                <a:solidFill>
                  <a:srgbClr val="1B75BC"/>
                </a:solidFill>
                <a:latin typeface="Foco-Regular"/>
              </a:rPr>
              <a:t>Source</a:t>
            </a:r>
            <a:r>
              <a:rPr lang="es-ES" sz="1100" i="1" dirty="0" smtClean="0">
                <a:solidFill>
                  <a:srgbClr val="1B75BC"/>
                </a:solidFill>
                <a:latin typeface="Calibri-Italic"/>
              </a:rPr>
              <a:t>: CESA 2008- </a:t>
            </a:r>
            <a:r>
              <a:rPr lang="en-US" sz="1100" dirty="0" smtClean="0">
                <a:solidFill>
                  <a:srgbClr val="1B75BC"/>
                </a:solidFill>
                <a:latin typeface="Foco-Regular"/>
              </a:rPr>
              <a:t>Demographic </a:t>
            </a:r>
            <a:r>
              <a:rPr lang="en-US" sz="1100" dirty="0">
                <a:solidFill>
                  <a:srgbClr val="1B75BC"/>
                </a:solidFill>
                <a:latin typeface="Foco-Regular"/>
              </a:rPr>
              <a:t>Change &amp; Skills Requirements in the European Shipbuilding &amp; Ship Repair Industry</a:t>
            </a:r>
            <a:endParaRPr lang="es-ES" sz="1100" dirty="0">
              <a:solidFill>
                <a:srgbClr val="1B75BC"/>
              </a:solidFill>
            </a:endParaRPr>
          </a:p>
        </p:txBody>
      </p:sp>
      <p:sp>
        <p:nvSpPr>
          <p:cNvPr id="4" name="Rectángulo 4"/>
          <p:cNvSpPr/>
          <p:nvPr/>
        </p:nvSpPr>
        <p:spPr>
          <a:xfrm>
            <a:off x="210416" y="2085225"/>
            <a:ext cx="7011001" cy="3561488"/>
          </a:xfrm>
          <a:prstGeom prst="rect">
            <a:avLst/>
          </a:prstGeom>
        </p:spPr>
        <p:txBody>
          <a:bodyPr wrap="square">
            <a:spAutoFit/>
          </a:bodyPr>
          <a:lstStyle/>
          <a:p>
            <a:pPr marL="342900" indent="-342900">
              <a:lnSpc>
                <a:spcPct val="107000"/>
              </a:lnSpc>
              <a:spcAft>
                <a:spcPts val="1200"/>
              </a:spcAft>
              <a:buFont typeface="Wingdings" panose="05000000000000000000" pitchFamily="2" charset="2"/>
              <a:buChar char="§"/>
            </a:pPr>
            <a:r>
              <a:rPr lang="en-GB" sz="2400" b="1" dirty="0" smtClean="0">
                <a:solidFill>
                  <a:srgbClr val="4F81BD"/>
                </a:solidFill>
                <a:latin typeface="Calibri" charset="0"/>
                <a:ea typeface="ＭＳ Ｐゴシック" charset="0"/>
                <a:cs typeface="ＭＳ Ｐゴシック" charset="0"/>
              </a:rPr>
              <a:t>Aging workforce </a:t>
            </a:r>
            <a:r>
              <a:rPr lang="en-GB" sz="2400" dirty="0" smtClean="0">
                <a:solidFill>
                  <a:srgbClr val="4F81BD"/>
                </a:solidFill>
                <a:latin typeface="Calibri" charset="0"/>
                <a:ea typeface="ＭＳ Ｐゴシック" charset="0"/>
                <a:cs typeface="ＭＳ Ｐゴシック" charset="0"/>
              </a:rPr>
              <a:t>(in most EU countries the average age exceeds 45 years) and </a:t>
            </a:r>
            <a:r>
              <a:rPr lang="en-GB" sz="2400" b="1" dirty="0" smtClean="0">
                <a:solidFill>
                  <a:srgbClr val="4F81BD"/>
                </a:solidFill>
                <a:latin typeface="Calibri" charset="0"/>
                <a:ea typeface="ＭＳ Ｐゴシック" charset="0"/>
                <a:cs typeface="ＭＳ Ｐゴシック" charset="0"/>
              </a:rPr>
              <a:t>inefficient exploitation of knowledge and experiences of older workers</a:t>
            </a:r>
            <a:endParaRPr lang="en-GB" sz="2400" b="1" dirty="0">
              <a:solidFill>
                <a:srgbClr val="4F81BD"/>
              </a:solidFill>
              <a:latin typeface="Calibri" charset="0"/>
              <a:ea typeface="ＭＳ Ｐゴシック" charset="0"/>
              <a:cs typeface="ＭＳ Ｐゴシック" charset="0"/>
            </a:endParaRPr>
          </a:p>
          <a:p>
            <a:pPr marL="342900" indent="-342900">
              <a:lnSpc>
                <a:spcPct val="107000"/>
              </a:lnSpc>
              <a:spcAft>
                <a:spcPts val="1200"/>
              </a:spcAft>
              <a:buFont typeface="Wingdings" panose="05000000000000000000" pitchFamily="2" charset="2"/>
              <a:buChar char="§"/>
            </a:pPr>
            <a:r>
              <a:rPr lang="en-GB" sz="2400" b="1" dirty="0">
                <a:solidFill>
                  <a:srgbClr val="4F81BD"/>
                </a:solidFill>
                <a:latin typeface="Calibri" charset="0"/>
                <a:ea typeface="ＭＳ Ｐゴシック" charset="0"/>
                <a:cs typeface="ＭＳ Ｐゴシック" charset="0"/>
              </a:rPr>
              <a:t>Young people not interested </a:t>
            </a:r>
            <a:r>
              <a:rPr lang="en-GB" sz="2400" b="1" dirty="0">
                <a:solidFill>
                  <a:srgbClr val="4F81BD"/>
                </a:solidFill>
                <a:latin typeface="Calibri" charset="0"/>
                <a:ea typeface="ＭＳ Ｐゴシック" charset="0"/>
                <a:cs typeface="ＭＳ Ｐゴシック" charset="0"/>
              </a:rPr>
              <a:t>in the industrial maritime </a:t>
            </a:r>
            <a:r>
              <a:rPr lang="en-GB" sz="2400" b="1" dirty="0" smtClean="0">
                <a:solidFill>
                  <a:srgbClr val="4F81BD"/>
                </a:solidFill>
                <a:latin typeface="Calibri" charset="0"/>
                <a:ea typeface="ＭＳ Ｐゴシック" charset="0"/>
                <a:cs typeface="ＭＳ Ｐゴシック" charset="0"/>
              </a:rPr>
              <a:t>sectors: </a:t>
            </a:r>
            <a:r>
              <a:rPr lang="en-GB" sz="2400" dirty="0" smtClean="0">
                <a:solidFill>
                  <a:srgbClr val="4F81BD"/>
                </a:solidFill>
                <a:latin typeface="Calibri" charset="0"/>
                <a:ea typeface="ＭＳ Ｐゴシック" charset="0"/>
                <a:cs typeface="ＭＳ Ｐゴシック" charset="0"/>
              </a:rPr>
              <a:t>lack </a:t>
            </a:r>
            <a:r>
              <a:rPr lang="en-GB" sz="2400" dirty="0">
                <a:solidFill>
                  <a:srgbClr val="4F81BD"/>
                </a:solidFill>
                <a:latin typeface="Calibri" charset="0"/>
                <a:ea typeface="ＭＳ Ｐゴシック" charset="0"/>
                <a:cs typeface="ＭＳ Ｐゴシック" charset="0"/>
              </a:rPr>
              <a:t>of </a:t>
            </a:r>
            <a:r>
              <a:rPr lang="en-GB" sz="2400" dirty="0" smtClean="0">
                <a:solidFill>
                  <a:srgbClr val="4F81BD"/>
                </a:solidFill>
                <a:latin typeface="Calibri" charset="0"/>
                <a:ea typeface="ＭＳ Ｐゴシック" charset="0"/>
                <a:cs typeface="ＭＳ Ｐゴシック" charset="0"/>
              </a:rPr>
              <a:t>knowledge, association </a:t>
            </a:r>
            <a:r>
              <a:rPr lang="en-GB" sz="2400" dirty="0">
                <a:solidFill>
                  <a:srgbClr val="4F81BD"/>
                </a:solidFill>
                <a:latin typeface="Calibri" charset="0"/>
                <a:ea typeface="ＭＳ Ｐゴシック" charset="0"/>
                <a:cs typeface="ＭＳ Ｐゴシック" charset="0"/>
              </a:rPr>
              <a:t>with a negative </a:t>
            </a:r>
            <a:r>
              <a:rPr lang="en-GB" sz="2400" dirty="0" smtClean="0">
                <a:solidFill>
                  <a:srgbClr val="4F81BD"/>
                </a:solidFill>
                <a:latin typeface="Calibri" charset="0"/>
                <a:ea typeface="ＭＳ Ｐゴシック" charset="0"/>
                <a:cs typeface="ＭＳ Ｐゴシック" charset="0"/>
              </a:rPr>
              <a:t>image…</a:t>
            </a:r>
            <a:r>
              <a:rPr lang="en-GB" sz="2400" dirty="0">
                <a:solidFill>
                  <a:srgbClr val="4F81BD"/>
                </a:solidFill>
                <a:latin typeface="Calibri" charset="0"/>
                <a:ea typeface="ＭＳ Ｐゴシック" charset="0"/>
                <a:cs typeface="ＭＳ Ｐゴシック" charset="0"/>
              </a:rPr>
              <a:t> </a:t>
            </a:r>
          </a:p>
          <a:p>
            <a:pPr marL="342900" indent="-342900">
              <a:lnSpc>
                <a:spcPct val="107000"/>
              </a:lnSpc>
              <a:spcAft>
                <a:spcPts val="1200"/>
              </a:spcAft>
              <a:buFont typeface="Wingdings" panose="05000000000000000000" pitchFamily="2" charset="2"/>
              <a:buChar char="§"/>
            </a:pPr>
            <a:r>
              <a:rPr lang="en-GB" sz="2400" b="1" dirty="0" smtClean="0">
                <a:solidFill>
                  <a:srgbClr val="4F81BD"/>
                </a:solidFill>
                <a:latin typeface="Calibri" charset="0"/>
                <a:ea typeface="ＭＳ Ｐゴシック" charset="0"/>
                <a:cs typeface="ＭＳ Ｐゴシック" charset="0"/>
              </a:rPr>
              <a:t>Women </a:t>
            </a:r>
            <a:r>
              <a:rPr lang="en-GB" sz="2400" b="1" dirty="0">
                <a:solidFill>
                  <a:srgbClr val="4F81BD"/>
                </a:solidFill>
                <a:latin typeface="Calibri" charset="0"/>
                <a:ea typeface="ＭＳ Ｐゴシック" charset="0"/>
                <a:cs typeface="ＭＳ Ｐゴシック" charset="0"/>
              </a:rPr>
              <a:t>are </a:t>
            </a:r>
            <a:r>
              <a:rPr lang="en-GB" sz="2400" b="1" dirty="0" smtClean="0">
                <a:solidFill>
                  <a:srgbClr val="4F81BD"/>
                </a:solidFill>
                <a:latin typeface="Calibri" charset="0"/>
                <a:ea typeface="ＭＳ Ｐゴシック" charset="0"/>
                <a:cs typeface="ＭＳ Ｐゴシック" charset="0"/>
              </a:rPr>
              <a:t>under-represented</a:t>
            </a:r>
            <a:r>
              <a:rPr lang="en-GB" sz="2400" b="1" dirty="0" smtClean="0">
                <a:solidFill>
                  <a:srgbClr val="4F81BD"/>
                </a:solidFill>
                <a:latin typeface="Calibri" charset="0"/>
                <a:ea typeface="ＭＳ Ｐゴシック" charset="0"/>
                <a:cs typeface="ＭＳ Ｐゴシック" charset="0"/>
              </a:rPr>
              <a:t>, and there are few gender statistical data.</a:t>
            </a:r>
            <a:endParaRPr lang="es-ES" sz="2400" dirty="0">
              <a:solidFill>
                <a:srgbClr val="4F81BD"/>
              </a:solidFill>
              <a:latin typeface="Calibri" charset="0"/>
              <a:ea typeface="ＭＳ Ｐゴシック" charset="0"/>
              <a:cs typeface="ＭＳ Ｐゴシック" charset="0"/>
            </a:endParaRPr>
          </a:p>
        </p:txBody>
      </p:sp>
      <p:pic>
        <p:nvPicPr>
          <p:cNvPr id="5" name="Imagen 6"/>
          <p:cNvPicPr>
            <a:picLocks noChangeAspect="1"/>
          </p:cNvPicPr>
          <p:nvPr/>
        </p:nvPicPr>
        <p:blipFill>
          <a:blip r:embed="rId3"/>
          <a:stretch>
            <a:fillRect/>
          </a:stretch>
        </p:blipFill>
        <p:spPr>
          <a:xfrm>
            <a:off x="7174525" y="1491028"/>
            <a:ext cx="4880067" cy="3494927"/>
          </a:xfrm>
          <a:prstGeom prst="rect">
            <a:avLst/>
          </a:prstGeom>
        </p:spPr>
      </p:pic>
      <p:pic>
        <p:nvPicPr>
          <p:cNvPr id="6" name="Imagen 8"/>
          <p:cNvPicPr>
            <a:picLocks noChangeAspect="1"/>
          </p:cNvPicPr>
          <p:nvPr/>
        </p:nvPicPr>
        <p:blipFill>
          <a:blip r:embed="rId4"/>
          <a:stretch>
            <a:fillRect/>
          </a:stretch>
        </p:blipFill>
        <p:spPr>
          <a:xfrm>
            <a:off x="9050090" y="5104165"/>
            <a:ext cx="1295830" cy="505036"/>
          </a:xfrm>
          <a:prstGeom prst="rect">
            <a:avLst/>
          </a:prstGeom>
        </p:spPr>
      </p:pic>
      <p:pic>
        <p:nvPicPr>
          <p:cNvPr id="7" name="Imagen 9"/>
          <p:cNvPicPr>
            <a:picLocks noChangeAspect="1"/>
          </p:cNvPicPr>
          <p:nvPr/>
        </p:nvPicPr>
        <p:blipFill>
          <a:blip r:embed="rId5"/>
          <a:stretch>
            <a:fillRect/>
          </a:stretch>
        </p:blipFill>
        <p:spPr>
          <a:xfrm>
            <a:off x="10410400" y="5129226"/>
            <a:ext cx="1104552" cy="454915"/>
          </a:xfrm>
          <a:prstGeom prst="rect">
            <a:avLst/>
          </a:prstGeom>
        </p:spPr>
      </p:pic>
      <p:sp>
        <p:nvSpPr>
          <p:cNvPr id="8" name="CustomShape 4"/>
          <p:cNvSpPr/>
          <p:nvPr/>
        </p:nvSpPr>
        <p:spPr>
          <a:xfrm>
            <a:off x="148278" y="283607"/>
            <a:ext cx="9267469"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4000" b="1" spc="-1" dirty="0" smtClean="0">
                <a:solidFill>
                  <a:srgbClr val="1B75BC"/>
                </a:solidFill>
                <a:uFill>
                  <a:solidFill>
                    <a:srgbClr val="FFFFFF"/>
                  </a:solidFill>
                </a:uFill>
                <a:latin typeface="Calibri"/>
              </a:rPr>
              <a:t>Skills shortages – preliminary results</a:t>
            </a:r>
            <a:endParaRPr lang="en-US" sz="4000" b="1" spc="-1" dirty="0">
              <a:solidFill>
                <a:srgbClr val="1B75BC"/>
              </a:solidFill>
              <a:uFill>
                <a:solidFill>
                  <a:srgbClr val="FFFFFF"/>
                </a:solidFill>
              </a:uFill>
              <a:latin typeface="Calibri"/>
            </a:endParaRPr>
          </a:p>
        </p:txBody>
      </p:sp>
      <p:sp>
        <p:nvSpPr>
          <p:cNvPr id="9" name="CustomShape 4"/>
          <p:cNvSpPr/>
          <p:nvPr/>
        </p:nvSpPr>
        <p:spPr>
          <a:xfrm>
            <a:off x="137046" y="1393178"/>
            <a:ext cx="2906666" cy="8524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2800" b="1" spc="-1" dirty="0" smtClean="0">
                <a:solidFill>
                  <a:srgbClr val="FF0000"/>
                </a:solidFill>
                <a:uFill>
                  <a:solidFill>
                    <a:srgbClr val="FFFFFF"/>
                  </a:solidFill>
                </a:uFill>
                <a:latin typeface="Calibri"/>
              </a:rPr>
              <a:t>Challenges:</a:t>
            </a:r>
            <a:endParaRPr lang="en-US" sz="2800" b="1" spc="-1" dirty="0">
              <a:solidFill>
                <a:srgbClr val="FF0000"/>
              </a:solidFill>
              <a:uFill>
                <a:solidFill>
                  <a:srgbClr val="FFFFFF"/>
                </a:solidFill>
              </a:uFill>
              <a:latin typeface="Calibri"/>
            </a:endParaRPr>
          </a:p>
        </p:txBody>
      </p:sp>
    </p:spTree>
    <p:extLst>
      <p:ext uri="{BB962C8B-B14F-4D97-AF65-F5344CB8AC3E}">
        <p14:creationId xmlns:p14="http://schemas.microsoft.com/office/powerpoint/2010/main" val="1123537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02143" y="1268820"/>
            <a:ext cx="7552319" cy="4721671"/>
          </a:xfrm>
          <a:prstGeom prst="rect">
            <a:avLst/>
          </a:prstGeom>
          <a:ln>
            <a:solidFill>
              <a:schemeClr val="tx1"/>
            </a:solidFill>
          </a:ln>
        </p:spPr>
      </p:pic>
      <p:sp>
        <p:nvSpPr>
          <p:cNvPr id="5" name="CustomShape 4"/>
          <p:cNvSpPr/>
          <p:nvPr/>
        </p:nvSpPr>
        <p:spPr>
          <a:xfrm>
            <a:off x="148278" y="283607"/>
            <a:ext cx="9267469"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4000" b="1" spc="-1" dirty="0" smtClean="0">
                <a:solidFill>
                  <a:srgbClr val="1B75BC"/>
                </a:solidFill>
                <a:uFill>
                  <a:solidFill>
                    <a:srgbClr val="FFFFFF"/>
                  </a:solidFill>
                </a:uFill>
                <a:latin typeface="Calibri"/>
              </a:rPr>
              <a:t>Skills shortages – preliminary results</a:t>
            </a:r>
            <a:endParaRPr lang="en-US" sz="4000" b="1" spc="-1" dirty="0">
              <a:solidFill>
                <a:srgbClr val="1B75BC"/>
              </a:solidFill>
              <a:uFill>
                <a:solidFill>
                  <a:srgbClr val="FFFFFF"/>
                </a:solidFill>
              </a:uFill>
              <a:latin typeface="Calibri"/>
            </a:endParaRPr>
          </a:p>
        </p:txBody>
      </p:sp>
      <p:sp>
        <p:nvSpPr>
          <p:cNvPr id="2" name="Oval 1"/>
          <p:cNvSpPr/>
          <p:nvPr/>
        </p:nvSpPr>
        <p:spPr>
          <a:xfrm>
            <a:off x="5826369" y="4806462"/>
            <a:ext cx="902677" cy="4689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5826368" y="3505201"/>
            <a:ext cx="902677" cy="4689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p:cNvSpPr/>
          <p:nvPr/>
        </p:nvSpPr>
        <p:spPr>
          <a:xfrm>
            <a:off x="5826367" y="1793632"/>
            <a:ext cx="902677" cy="4689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Oval 7"/>
          <p:cNvSpPr/>
          <p:nvPr/>
        </p:nvSpPr>
        <p:spPr>
          <a:xfrm>
            <a:off x="5826366" y="2625265"/>
            <a:ext cx="902677" cy="4689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ángulo 4"/>
          <p:cNvSpPr/>
          <p:nvPr/>
        </p:nvSpPr>
        <p:spPr>
          <a:xfrm>
            <a:off x="7947645" y="1406771"/>
            <a:ext cx="4525709" cy="4813497"/>
          </a:xfrm>
          <a:prstGeom prst="rect">
            <a:avLst/>
          </a:prstGeom>
        </p:spPr>
        <p:txBody>
          <a:bodyPr wrap="square">
            <a:spAutoFit/>
          </a:bodyPr>
          <a:lstStyle/>
          <a:p>
            <a:pPr marL="342900" indent="-342900">
              <a:lnSpc>
                <a:spcPct val="107000"/>
              </a:lnSpc>
              <a:spcAft>
                <a:spcPts val="1200"/>
              </a:spcAft>
              <a:buFont typeface="Wingdings" panose="05000000000000000000" pitchFamily="2" charset="2"/>
              <a:buChar char="§"/>
            </a:pPr>
            <a:r>
              <a:rPr lang="en-GB" sz="2400" b="1" dirty="0" smtClean="0">
                <a:solidFill>
                  <a:srgbClr val="4F81BD"/>
                </a:solidFill>
                <a:latin typeface="Calibri" charset="0"/>
                <a:ea typeface="ＭＳ Ｐゴシック" charset="0"/>
                <a:cs typeface="ＭＳ Ｐゴシック" charset="0"/>
              </a:rPr>
              <a:t>Specific technical skills </a:t>
            </a:r>
            <a:r>
              <a:rPr lang="en-GB" sz="2400" dirty="0" smtClean="0">
                <a:solidFill>
                  <a:srgbClr val="4F81BD"/>
                </a:solidFill>
                <a:latin typeface="Calibri" charset="0"/>
                <a:ea typeface="ＭＳ Ｐゴシック" charset="0"/>
                <a:cs typeface="ＭＳ Ｐゴシック" charset="0"/>
              </a:rPr>
              <a:t>(e.g. welding, assembly, etc.)</a:t>
            </a:r>
          </a:p>
          <a:p>
            <a:pPr marL="342900" indent="-342900">
              <a:lnSpc>
                <a:spcPct val="107000"/>
              </a:lnSpc>
              <a:spcAft>
                <a:spcPts val="1200"/>
              </a:spcAft>
              <a:buFont typeface="Wingdings" panose="05000000000000000000" pitchFamily="2" charset="2"/>
              <a:buChar char="§"/>
            </a:pPr>
            <a:r>
              <a:rPr lang="en-GB" sz="2400" b="1" dirty="0" smtClean="0">
                <a:solidFill>
                  <a:srgbClr val="4F81BD"/>
                </a:solidFill>
                <a:latin typeface="Calibri" charset="0"/>
                <a:ea typeface="ＭＳ Ｐゴシック" charset="0"/>
                <a:cs typeface="ＭＳ Ｐゴシック" charset="0"/>
              </a:rPr>
              <a:t>Skills on Information and Communication Technologies</a:t>
            </a:r>
          </a:p>
          <a:p>
            <a:pPr marL="342900" indent="-342900">
              <a:lnSpc>
                <a:spcPct val="107000"/>
              </a:lnSpc>
              <a:spcAft>
                <a:spcPts val="1200"/>
              </a:spcAft>
              <a:buFont typeface="Wingdings" panose="05000000000000000000" pitchFamily="2" charset="2"/>
              <a:buChar char="§"/>
            </a:pPr>
            <a:r>
              <a:rPr lang="en-GB" sz="2400" b="1" dirty="0" smtClean="0">
                <a:solidFill>
                  <a:srgbClr val="4F81BD"/>
                </a:solidFill>
                <a:latin typeface="Calibri" charset="0"/>
                <a:ea typeface="ＭＳ Ｐゴシック" charset="0"/>
                <a:cs typeface="ＭＳ Ｐゴシック" charset="0"/>
              </a:rPr>
              <a:t>Skills addressing Health &amp; Safety issues</a:t>
            </a:r>
          </a:p>
          <a:p>
            <a:pPr marL="342900" indent="-342900">
              <a:lnSpc>
                <a:spcPct val="107000"/>
              </a:lnSpc>
              <a:spcAft>
                <a:spcPts val="1200"/>
              </a:spcAft>
              <a:buFont typeface="Wingdings" panose="05000000000000000000" pitchFamily="2" charset="2"/>
              <a:buChar char="§"/>
            </a:pPr>
            <a:r>
              <a:rPr lang="en-GB" sz="2400" b="1" dirty="0" smtClean="0">
                <a:solidFill>
                  <a:srgbClr val="4F81BD"/>
                </a:solidFill>
                <a:latin typeface="Calibri" charset="0"/>
                <a:ea typeface="ＭＳ Ｐゴシック" charset="0"/>
                <a:cs typeface="ＭＳ Ｐゴシック" charset="0"/>
              </a:rPr>
              <a:t>Foreign languages</a:t>
            </a:r>
          </a:p>
          <a:p>
            <a:pPr marL="342900" indent="-342900">
              <a:lnSpc>
                <a:spcPct val="107000"/>
              </a:lnSpc>
              <a:spcAft>
                <a:spcPts val="1200"/>
              </a:spcAft>
              <a:buFont typeface="Wingdings" panose="05000000000000000000" pitchFamily="2" charset="2"/>
              <a:buChar char="§"/>
            </a:pPr>
            <a:r>
              <a:rPr lang="en-GB" sz="2400" i="1" dirty="0" smtClean="0">
                <a:solidFill>
                  <a:srgbClr val="4F81BD"/>
                </a:solidFill>
                <a:latin typeface="Calibri" charset="0"/>
                <a:ea typeface="ＭＳ Ｐゴシック" charset="0"/>
                <a:cs typeface="ＭＳ Ｐゴシック" charset="0"/>
              </a:rPr>
              <a:t>Mechatronics</a:t>
            </a:r>
          </a:p>
          <a:p>
            <a:pPr marL="342900" indent="-342900">
              <a:lnSpc>
                <a:spcPct val="107000"/>
              </a:lnSpc>
              <a:spcAft>
                <a:spcPts val="1200"/>
              </a:spcAft>
              <a:buFont typeface="Wingdings" panose="05000000000000000000" pitchFamily="2" charset="2"/>
              <a:buChar char="§"/>
            </a:pPr>
            <a:r>
              <a:rPr lang="en-GB" sz="2400" i="1" dirty="0" smtClean="0">
                <a:solidFill>
                  <a:srgbClr val="4F81BD"/>
                </a:solidFill>
                <a:latin typeface="Calibri" charset="0"/>
                <a:ea typeface="ＭＳ Ｐゴシック" charset="0"/>
                <a:cs typeface="ＭＳ Ｐゴシック" charset="0"/>
              </a:rPr>
              <a:t>Machine handling and operating</a:t>
            </a:r>
            <a:endParaRPr lang="es-ES" sz="2400" i="1" dirty="0">
              <a:solidFill>
                <a:srgbClr val="4F81BD"/>
              </a:solidFill>
              <a:latin typeface="Calibri" charset="0"/>
              <a:ea typeface="ＭＳ Ｐゴシック" charset="0"/>
              <a:cs typeface="ＭＳ Ｐゴシック" charset="0"/>
            </a:endParaRPr>
          </a:p>
        </p:txBody>
      </p:sp>
      <p:sp>
        <p:nvSpPr>
          <p:cNvPr id="10" name="Oval 9"/>
          <p:cNvSpPr/>
          <p:nvPr/>
        </p:nvSpPr>
        <p:spPr>
          <a:xfrm>
            <a:off x="4877099" y="3974124"/>
            <a:ext cx="902677" cy="468923"/>
          </a:xfrm>
          <a:prstGeom prst="ellipse">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p:cNvSpPr/>
          <p:nvPr/>
        </p:nvSpPr>
        <p:spPr>
          <a:xfrm>
            <a:off x="4877097" y="3076603"/>
            <a:ext cx="902677" cy="468923"/>
          </a:xfrm>
          <a:prstGeom prst="ellipse">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73989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127180" y="4233834"/>
            <a:ext cx="8017928" cy="1826998"/>
          </a:xfrm>
          <a:prstGeom prst="rect">
            <a:avLst/>
          </a:prstGeom>
          <a:solidFill>
            <a:schemeClr val="bg1"/>
          </a:solidFill>
        </p:spPr>
      </p:pic>
      <p:sp>
        <p:nvSpPr>
          <p:cNvPr id="7" name="CustomShape 4"/>
          <p:cNvSpPr/>
          <p:nvPr/>
        </p:nvSpPr>
        <p:spPr>
          <a:xfrm>
            <a:off x="172131" y="316731"/>
            <a:ext cx="7694054" cy="10665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4000" b="1" spc="-1" dirty="0" smtClean="0">
                <a:solidFill>
                  <a:srgbClr val="1B75BC"/>
                </a:solidFill>
                <a:uFill>
                  <a:solidFill>
                    <a:srgbClr val="FFFFFF"/>
                  </a:solidFill>
                </a:uFill>
                <a:latin typeface="Calibri"/>
              </a:rPr>
              <a:t>Current status &amp; value chain</a:t>
            </a:r>
            <a:endParaRPr lang="es-ES" sz="4000" b="0" strike="noStrike" spc="-1" dirty="0">
              <a:solidFill>
                <a:srgbClr val="000000"/>
              </a:solidFill>
              <a:uFill>
                <a:solidFill>
                  <a:srgbClr val="FFFFFF"/>
                </a:solidFill>
              </a:uFill>
              <a:latin typeface="Arial"/>
            </a:endParaRPr>
          </a:p>
        </p:txBody>
      </p:sp>
      <p:sp>
        <p:nvSpPr>
          <p:cNvPr id="8" name="Rectangle 7"/>
          <p:cNvSpPr/>
          <p:nvPr/>
        </p:nvSpPr>
        <p:spPr>
          <a:xfrm>
            <a:off x="247435" y="1397383"/>
            <a:ext cx="8052503" cy="1278940"/>
          </a:xfrm>
          <a:prstGeom prst="rect">
            <a:avLst/>
          </a:prstGeom>
        </p:spPr>
        <p:txBody>
          <a:bodyPr wrap="square">
            <a:spAutoFit/>
          </a:bodyPr>
          <a:lstStyle/>
          <a:p>
            <a:pPr>
              <a:lnSpc>
                <a:spcPct val="106000"/>
              </a:lnSpc>
              <a:spcAft>
                <a:spcPts val="800"/>
              </a:spcAft>
            </a:pPr>
            <a:r>
              <a:rPr lang="en-GB" sz="2400" b="1" u="sng" dirty="0" smtClean="0">
                <a:solidFill>
                  <a:srgbClr val="4F81BD"/>
                </a:solidFill>
                <a:latin typeface="Calibri" charset="0"/>
                <a:ea typeface="ＭＳ Ｐゴシック" charset="0"/>
                <a:cs typeface="ＭＳ Ｐゴシック" charset="0"/>
              </a:rPr>
              <a:t>Offshore wind</a:t>
            </a:r>
            <a:endParaRPr lang="el-GR" sz="2400" b="1" u="sng" dirty="0">
              <a:solidFill>
                <a:srgbClr val="4F81BD"/>
              </a:solidFill>
              <a:latin typeface="Calibri" charset="0"/>
              <a:ea typeface="ＭＳ Ｐゴシック" charset="0"/>
              <a:cs typeface="ＭＳ Ｐゴシック" charset="0"/>
            </a:endParaRPr>
          </a:p>
          <a:p>
            <a:pPr marL="285750" indent="-285750" algn="just">
              <a:spcAft>
                <a:spcPts val="300"/>
              </a:spcAft>
              <a:buFont typeface="Arial" panose="020B0604020202020204" pitchFamily="34" charset="0"/>
              <a:buChar char="•"/>
            </a:pPr>
            <a:r>
              <a:rPr lang="en-GB" sz="2000" dirty="0" smtClean="0">
                <a:solidFill>
                  <a:srgbClr val="4F81BD"/>
                </a:solidFill>
                <a:latin typeface="Calibri" charset="0"/>
                <a:ea typeface="ＭＳ Ｐゴシック" charset="0"/>
                <a:cs typeface="ＭＳ Ｐゴシック" charset="0"/>
              </a:rPr>
              <a:t>18,7GW of produced capacity in 2017 – 80% located in North Sea</a:t>
            </a:r>
          </a:p>
          <a:p>
            <a:pPr marL="285750" indent="-285750" algn="just">
              <a:spcAft>
                <a:spcPts val="300"/>
              </a:spcAft>
              <a:buFont typeface="Arial" panose="020B0604020202020204" pitchFamily="34" charset="0"/>
              <a:buChar char="•"/>
            </a:pPr>
            <a:r>
              <a:rPr lang="en-GB" sz="2000" dirty="0" smtClean="0">
                <a:solidFill>
                  <a:srgbClr val="4F81BD"/>
                </a:solidFill>
                <a:latin typeface="Calibri" charset="0"/>
                <a:ea typeface="ＭＳ Ｐゴシック" charset="0"/>
                <a:cs typeface="ＭＳ Ｐゴシック" charset="0"/>
              </a:rPr>
              <a:t>Most advanced sector of offshore renewables</a:t>
            </a:r>
            <a:endParaRPr lang="el-GR" sz="2000" dirty="0">
              <a:solidFill>
                <a:srgbClr val="4F81BD"/>
              </a:solidFill>
              <a:latin typeface="Calibri" charset="0"/>
              <a:ea typeface="ＭＳ Ｐゴシック" charset="0"/>
              <a:cs typeface="ＭＳ Ｐゴシック"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7003" y="1426714"/>
            <a:ext cx="3317631" cy="27403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247436" y="2733810"/>
            <a:ext cx="7618749" cy="1238929"/>
          </a:xfrm>
          <a:prstGeom prst="rect">
            <a:avLst/>
          </a:prstGeom>
        </p:spPr>
        <p:txBody>
          <a:bodyPr wrap="square">
            <a:spAutoFit/>
          </a:bodyPr>
          <a:lstStyle/>
          <a:p>
            <a:pPr>
              <a:lnSpc>
                <a:spcPct val="106000"/>
              </a:lnSpc>
              <a:spcAft>
                <a:spcPts val="800"/>
              </a:spcAft>
            </a:pPr>
            <a:r>
              <a:rPr lang="en-GB" sz="2400" b="1" u="sng" dirty="0" smtClean="0">
                <a:solidFill>
                  <a:srgbClr val="4F81BD"/>
                </a:solidFill>
                <a:latin typeface="Calibri" charset="0"/>
                <a:ea typeface="ＭＳ Ｐゴシック" charset="0"/>
                <a:cs typeface="ＭＳ Ｐゴシック" charset="0"/>
              </a:rPr>
              <a:t>Offshore solar</a:t>
            </a:r>
            <a:endParaRPr lang="el-GR" sz="2400" b="1" u="sng" dirty="0">
              <a:solidFill>
                <a:srgbClr val="4F81BD"/>
              </a:solidFill>
              <a:latin typeface="Calibri" charset="0"/>
              <a:ea typeface="ＭＳ Ｐゴシック" charset="0"/>
              <a:cs typeface="ＭＳ Ｐゴシック" charset="0"/>
            </a:endParaRPr>
          </a:p>
          <a:p>
            <a:pPr marL="285750" indent="-285750">
              <a:lnSpc>
                <a:spcPct val="106000"/>
              </a:lnSpc>
              <a:spcAft>
                <a:spcPts val="800"/>
              </a:spcAft>
              <a:buFont typeface="Arial" panose="020B0604020202020204" pitchFamily="34" charset="0"/>
              <a:buChar char="•"/>
            </a:pPr>
            <a:r>
              <a:rPr lang="en-GB" sz="2000" dirty="0" smtClean="0">
                <a:solidFill>
                  <a:srgbClr val="4F81BD"/>
                </a:solidFill>
                <a:latin typeface="Calibri" charset="0"/>
                <a:ea typeface="ＭＳ Ｐゴシック" charset="0"/>
                <a:cs typeface="ＭＳ Ｐゴシック" charset="0"/>
              </a:rPr>
              <a:t>Still under investigation / development – 1</a:t>
            </a:r>
            <a:r>
              <a:rPr lang="en-GB" sz="2000" baseline="30000" dirty="0" smtClean="0">
                <a:solidFill>
                  <a:srgbClr val="4F81BD"/>
                </a:solidFill>
                <a:latin typeface="Calibri" charset="0"/>
                <a:ea typeface="ＭＳ Ｐゴシック" charset="0"/>
                <a:cs typeface="ＭＳ Ｐゴシック" charset="0"/>
              </a:rPr>
              <a:t>st</a:t>
            </a:r>
            <a:r>
              <a:rPr lang="en-GB" sz="2000" dirty="0" smtClean="0">
                <a:solidFill>
                  <a:srgbClr val="4F81BD"/>
                </a:solidFill>
                <a:latin typeface="Calibri" charset="0"/>
                <a:ea typeface="ＭＳ Ｐゴシック" charset="0"/>
                <a:cs typeface="ＭＳ Ｐゴシック" charset="0"/>
              </a:rPr>
              <a:t> pilot project implemented in 2017</a:t>
            </a:r>
            <a:endParaRPr lang="el-GR" sz="2000" dirty="0">
              <a:solidFill>
                <a:srgbClr val="4F81BD"/>
              </a:solidFill>
              <a:latin typeface="Calibri" charset="0"/>
              <a:ea typeface="ＭＳ Ｐゴシック" charset="0"/>
              <a:cs typeface="ＭＳ Ｐゴシック" charset="0"/>
            </a:endParaRPr>
          </a:p>
        </p:txBody>
      </p:sp>
      <p:sp>
        <p:nvSpPr>
          <p:cNvPr id="10" name="Rectangle 9"/>
          <p:cNvSpPr/>
          <p:nvPr/>
        </p:nvSpPr>
        <p:spPr>
          <a:xfrm>
            <a:off x="206437" y="4011622"/>
            <a:ext cx="3751788" cy="2059282"/>
          </a:xfrm>
          <a:prstGeom prst="rect">
            <a:avLst/>
          </a:prstGeom>
        </p:spPr>
        <p:txBody>
          <a:bodyPr wrap="square">
            <a:spAutoFit/>
          </a:bodyPr>
          <a:lstStyle/>
          <a:p>
            <a:pPr>
              <a:lnSpc>
                <a:spcPct val="106000"/>
              </a:lnSpc>
              <a:spcAft>
                <a:spcPts val="800"/>
              </a:spcAft>
            </a:pPr>
            <a:r>
              <a:rPr lang="en-GB" sz="2400" b="1" u="sng" dirty="0" smtClean="0">
                <a:solidFill>
                  <a:srgbClr val="4F81BD"/>
                </a:solidFill>
                <a:latin typeface="Calibri" charset="0"/>
                <a:ea typeface="ＭＳ Ｐゴシック" charset="0"/>
                <a:cs typeface="ＭＳ Ｐゴシック" charset="0"/>
              </a:rPr>
              <a:t>Ocean energy: </a:t>
            </a:r>
            <a:r>
              <a:rPr lang="en-GB" sz="2400" dirty="0" smtClean="0">
                <a:solidFill>
                  <a:srgbClr val="4F81BD"/>
                </a:solidFill>
                <a:latin typeface="Calibri" charset="0"/>
                <a:ea typeface="ＭＳ Ｐゴシック" charset="0"/>
                <a:cs typeface="ＭＳ Ｐゴシック" charset="0"/>
              </a:rPr>
              <a:t>wave, tidal, hydropower</a:t>
            </a:r>
            <a:endParaRPr lang="el-GR" sz="2400" dirty="0">
              <a:solidFill>
                <a:srgbClr val="4F81BD"/>
              </a:solidFill>
              <a:latin typeface="Calibri" charset="0"/>
              <a:ea typeface="ＭＳ Ｐゴシック" charset="0"/>
              <a:cs typeface="ＭＳ Ｐゴシック" charset="0"/>
            </a:endParaRPr>
          </a:p>
          <a:p>
            <a:pPr marL="285750" indent="-285750" algn="just">
              <a:lnSpc>
                <a:spcPct val="106000"/>
              </a:lnSpc>
              <a:spcAft>
                <a:spcPts val="800"/>
              </a:spcAft>
              <a:buFont typeface="Arial" panose="020B0604020202020204" pitchFamily="34" charset="0"/>
              <a:buChar char="•"/>
            </a:pPr>
            <a:r>
              <a:rPr lang="en-GB" sz="2000" dirty="0" smtClean="0">
                <a:solidFill>
                  <a:srgbClr val="4F81BD"/>
                </a:solidFill>
                <a:latin typeface="Calibri" charset="0"/>
                <a:ea typeface="ＭＳ Ｐゴシック" charset="0"/>
                <a:cs typeface="ＭＳ Ｐゴシック" charset="0"/>
              </a:rPr>
              <a:t>241 MW of produced capacity in 2017</a:t>
            </a:r>
          </a:p>
          <a:p>
            <a:pPr marL="285750" indent="-285750" algn="just">
              <a:lnSpc>
                <a:spcPct val="106000"/>
              </a:lnSpc>
              <a:spcAft>
                <a:spcPts val="800"/>
              </a:spcAft>
              <a:buFont typeface="Arial" panose="020B0604020202020204" pitchFamily="34" charset="0"/>
              <a:buChar char="•"/>
            </a:pPr>
            <a:r>
              <a:rPr lang="en-GB" sz="2000" dirty="0" smtClean="0">
                <a:solidFill>
                  <a:srgbClr val="4F81BD"/>
                </a:solidFill>
                <a:latin typeface="Calibri" charset="0"/>
                <a:ea typeface="ＭＳ Ｐゴシック" charset="0"/>
                <a:cs typeface="ＭＳ Ｐゴシック" charset="0"/>
              </a:rPr>
              <a:t>91% produced in France</a:t>
            </a:r>
            <a:endParaRPr lang="el-GR" sz="2000" dirty="0">
              <a:solidFill>
                <a:srgbClr val="4F81BD"/>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62493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5008B662308645A1C9B100DBDCCF6A" ma:contentTypeVersion="1" ma:contentTypeDescription="Create a new document." ma:contentTypeScope="" ma:versionID="66cfdf0f16ba6aa6a5a965011ed424ed">
  <xsd:schema xmlns:xsd="http://www.w3.org/2001/XMLSchema" xmlns:xs="http://www.w3.org/2001/XMLSchema" xmlns:p="http://schemas.microsoft.com/office/2006/metadata/properties" xmlns:ns2="4fb4bed0-e17b-4abc-8a95-993000fe37c9" targetNamespace="http://schemas.microsoft.com/office/2006/metadata/properties" ma:root="true" ma:fieldsID="8b595613ede5c6c3892834057defd2d8" ns2:_="">
    <xsd:import namespace="4fb4bed0-e17b-4abc-8a95-993000fe37c9"/>
    <xsd:element name="properties">
      <xsd:complexType>
        <xsd:sequence>
          <xsd:element name="documentManagement">
            <xsd:complexType>
              <xsd:all>
                <xsd:element ref="ns2:Ar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b4bed0-e17b-4abc-8a95-993000fe37c9" elementFormDefault="qualified">
    <xsd:import namespace="http://schemas.microsoft.com/office/2006/documentManagement/types"/>
    <xsd:import namespace="http://schemas.microsoft.com/office/infopath/2007/PartnerControls"/>
    <xsd:element name="Ares" ma:index="8" nillable="true" ma:displayName="Ares" ma:description="To insert Ares reference and link" ma:format="Hyperlink" ma:internalName="Are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res xmlns="4fb4bed0-e17b-4abc-8a95-993000fe37c9">
      <Url xsi:nil="true"/>
      <Description xsi:nil="true"/>
    </Ares>
  </documentManagement>
</p:properties>
</file>

<file path=customXml/itemProps1.xml><?xml version="1.0" encoding="utf-8"?>
<ds:datastoreItem xmlns:ds="http://schemas.openxmlformats.org/officeDocument/2006/customXml" ds:itemID="{08241CAE-9A10-48D4-BD48-3A94D1162FCA}"/>
</file>

<file path=customXml/itemProps2.xml><?xml version="1.0" encoding="utf-8"?>
<ds:datastoreItem xmlns:ds="http://schemas.openxmlformats.org/officeDocument/2006/customXml" ds:itemID="{5249BA03-28CC-4A08-8A0F-074FEBA8F9F0}"/>
</file>

<file path=customXml/itemProps3.xml><?xml version="1.0" encoding="utf-8"?>
<ds:datastoreItem xmlns:ds="http://schemas.openxmlformats.org/officeDocument/2006/customXml" ds:itemID="{11711881-FD1E-45D9-A2B6-CB62B39B52C3}"/>
</file>

<file path=docProps/app.xml><?xml version="1.0" encoding="utf-8"?>
<Properties xmlns="http://schemas.openxmlformats.org/officeDocument/2006/extended-properties" xmlns:vt="http://schemas.openxmlformats.org/officeDocument/2006/docPropsVTypes">
  <Template/>
  <TotalTime>4223</TotalTime>
  <Words>2516</Words>
  <Application>Microsoft Office PowerPoint</Application>
  <PresentationFormat>Panorámica</PresentationFormat>
  <Paragraphs>213</Paragraphs>
  <Slides>18</Slides>
  <Notes>16</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18</vt:i4>
      </vt:variant>
    </vt:vector>
  </HeadingPairs>
  <TitlesOfParts>
    <vt:vector size="29" baseType="lpstr">
      <vt:lpstr>ＭＳ Ｐゴシック</vt:lpstr>
      <vt:lpstr>Arial</vt:lpstr>
      <vt:lpstr>Calibri</vt:lpstr>
      <vt:lpstr>Calibri Light</vt:lpstr>
      <vt:lpstr>Calibri-Italic</vt:lpstr>
      <vt:lpstr>DejaVu Sans</vt:lpstr>
      <vt:lpstr>Foco-Regular</vt:lpstr>
      <vt:lpstr>Symbol</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anne-marie williams</dc:creator>
  <dc:description/>
  <cp:lastModifiedBy>Lucia Fraga</cp:lastModifiedBy>
  <cp:revision>267</cp:revision>
  <cp:lastPrinted>2018-10-22T18:54:14Z</cp:lastPrinted>
  <dcterms:created xsi:type="dcterms:W3CDTF">2017-11-27T16:34:36Z</dcterms:created>
  <dcterms:modified xsi:type="dcterms:W3CDTF">2019-04-07T18:47:06Z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15.0037</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vt:i4>
  </property>
  <property fmtid="{D5CDD505-2E9C-101B-9397-08002B2CF9AE}" pid="12" name="ContentTypeId">
    <vt:lpwstr>0x0101004A5008B662308645A1C9B100DBDCCF6A</vt:lpwstr>
  </property>
</Properties>
</file>