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283" r:id="rId2"/>
    <p:sldId id="388" r:id="rId3"/>
    <p:sldId id="359" r:id="rId4"/>
    <p:sldId id="394" r:id="rId5"/>
    <p:sldId id="361" r:id="rId6"/>
    <p:sldId id="393" r:id="rId7"/>
    <p:sldId id="395" r:id="rId8"/>
  </p:sldIdLst>
  <p:sldSz cx="9144000" cy="6858000" type="screen4x3"/>
  <p:notesSz cx="6797675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600" b="1" i="1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b="1" i="1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b="1" i="1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b="1" i="1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b="1" i="1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b="1" i="1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b="1" i="1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b="1" i="1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b="1" i="1" kern="1200">
        <a:solidFill>
          <a:srgbClr val="FF33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4272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orient="horz" pos="240">
          <p15:clr>
            <a:srgbClr val="A4A3A4"/>
          </p15:clr>
        </p15:guide>
        <p15:guide id="5" orient="horz" pos="3936">
          <p15:clr>
            <a:srgbClr val="A4A3A4"/>
          </p15:clr>
        </p15:guide>
        <p15:guide id="6" orient="horz" pos="3264">
          <p15:clr>
            <a:srgbClr val="A4A3A4"/>
          </p15:clr>
        </p15:guide>
        <p15:guide id="7" orient="horz" pos="2544">
          <p15:clr>
            <a:srgbClr val="A4A3A4"/>
          </p15:clr>
        </p15:guide>
        <p15:guide id="8" orient="horz" pos="1104">
          <p15:clr>
            <a:srgbClr val="A4A3A4"/>
          </p15:clr>
        </p15:guide>
        <p15:guide id="9" pos="768">
          <p15:clr>
            <a:srgbClr val="A4A3A4"/>
          </p15:clr>
        </p15:guide>
        <p15:guide id="10" pos="5664">
          <p15:clr>
            <a:srgbClr val="A4A3A4"/>
          </p15:clr>
        </p15:guide>
        <p15:guide id="11" pos="912">
          <p15:clr>
            <a:srgbClr val="A4A3A4"/>
          </p15:clr>
        </p15:guide>
        <p15:guide id="12" pos="1584">
          <p15:clr>
            <a:srgbClr val="A4A3A4"/>
          </p15:clr>
        </p15:guide>
        <p15:guide id="13" pos="5759">
          <p15:clr>
            <a:srgbClr val="A4A3A4"/>
          </p15:clr>
        </p15:guide>
        <p15:guide id="14" pos="3264">
          <p15:clr>
            <a:srgbClr val="A4A3A4"/>
          </p15:clr>
        </p15:guide>
        <p15:guide id="15" pos="1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00CC"/>
    <a:srgbClr val="0000FF"/>
    <a:srgbClr val="99CCFF"/>
    <a:srgbClr val="0033CC"/>
    <a:srgbClr val="FFFF00"/>
    <a:srgbClr val="FF9900"/>
    <a:srgbClr val="EF7843"/>
    <a:srgbClr val="99FFCC"/>
    <a:srgbClr val="00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73" autoAdjust="0"/>
    <p:restoredTop sz="77872" autoAdjust="0"/>
  </p:normalViewPr>
  <p:slideViewPr>
    <p:cSldViewPr>
      <p:cViewPr varScale="1">
        <p:scale>
          <a:sx n="69" d="100"/>
          <a:sy n="69" d="100"/>
        </p:scale>
        <p:origin x="1301" y="101"/>
      </p:cViewPr>
      <p:guideLst>
        <p:guide orient="horz" pos="624"/>
        <p:guide orient="horz" pos="4272"/>
        <p:guide orient="horz" pos="4319"/>
        <p:guide orient="horz" pos="240"/>
        <p:guide orient="horz" pos="3936"/>
        <p:guide orient="horz" pos="3264"/>
        <p:guide orient="horz" pos="2544"/>
        <p:guide orient="horz" pos="1104"/>
        <p:guide pos="768"/>
        <p:guide pos="5664"/>
        <p:guide pos="912"/>
        <p:guide pos="1584"/>
        <p:guide pos="5759"/>
        <p:guide pos="3264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8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0"/>
            <a:ext cx="2946188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4618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372997"/>
            <a:ext cx="2946188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9CBD03D-8BBE-4334-BBCF-81C530E55D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1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8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0"/>
            <a:ext cx="2946188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88" y="4686499"/>
            <a:ext cx="4983903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46189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372997"/>
            <a:ext cx="2946188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80" rIns="91558" bIns="4578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06927D4-03DE-4BBC-B24D-714758950D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51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1pPr>
            <a:lvl2pPr marL="743990" indent="-28615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2pPr>
            <a:lvl3pPr marL="1144600" indent="-22892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3pPr>
            <a:lvl4pPr marL="1602440" indent="-22892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4pPr>
            <a:lvl5pPr marL="2060280" indent="-22892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9pPr>
          </a:lstStyle>
          <a:p>
            <a:pPr eaLnBrk="1" hangingPunct="1"/>
            <a:fld id="{832188D3-BA85-4814-B6DA-84E5D1FCFCE8}" type="slidenum">
              <a:rPr lang="fr-FR" sz="1200" b="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fr-FR" sz="12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1388" y="746125"/>
            <a:ext cx="4916487" cy="3686175"/>
          </a:xfrm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476" y="4689661"/>
            <a:ext cx="4979139" cy="415049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73616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568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>
              <a:latin typeface="Arial Narrow" pitchFamily="34" charset="0"/>
            </a:endParaRPr>
          </a:p>
          <a:p>
            <a:pPr defTabSz="915680">
              <a:defRPr/>
            </a:pPr>
            <a:endParaRPr lang="en-US" sz="1800" b="0" dirty="0" smtClean="0">
              <a:latin typeface="Arial Narrow" pitchFamily="34" charset="0"/>
            </a:endParaRPr>
          </a:p>
          <a:p>
            <a:pPr marL="457200" lvl="1" indent="0" eaLnBrk="1" hangingPunct="1">
              <a:buSzPct val="90000"/>
              <a:buNone/>
            </a:pPr>
            <a:endParaRPr lang="en-US" sz="1800" b="0" dirty="0" smtClean="0">
              <a:latin typeface="Arial Narrow" pitchFamily="34" charset="0"/>
            </a:endParaRPr>
          </a:p>
          <a:p>
            <a:pPr defTabSz="915680">
              <a:defRPr/>
            </a:pPr>
            <a:endParaRPr lang="en-US" baseline="0" dirty="0" smtClean="0"/>
          </a:p>
          <a:p>
            <a:pPr defTabSz="915680">
              <a:defRPr/>
            </a:pPr>
            <a:endParaRPr lang="en-US" baseline="0" dirty="0" smtClean="0"/>
          </a:p>
          <a:p>
            <a:pPr defTabSz="915680">
              <a:defRPr/>
            </a:pPr>
            <a:endParaRPr lang="en-US" baseline="0" dirty="0" smtClean="0"/>
          </a:p>
          <a:p>
            <a:pPr defTabSz="915680">
              <a:defRPr/>
            </a:pPr>
            <a:endParaRPr lang="en-US" baseline="0" dirty="0" smtClean="0"/>
          </a:p>
          <a:p>
            <a:pPr defTabSz="915680">
              <a:defRPr/>
            </a:pPr>
            <a:endParaRPr lang="en-GB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509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4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sng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92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11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sng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113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u="sng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6927D4-03DE-4BBC-B24D-714758950D5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113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26" descr="logo_long_jau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975" y="708025"/>
            <a:ext cx="95027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27" descr="N:\2008\EVENEMENTS COM\SEMINAIRE NOUVEAUX EMBAUCHES\MJ en cours\Images\Nodules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28" descr="N:\2008\EVENEMENTS COM\SEMINAIRE NOUVEAUX EMBAUCHES\MJ en cours\Images\Gorgones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29" descr="N:\2008\EVENEMENTS COM\SEMINAIRE NOUVEAUX EMBAUCHES\MJ en cours\Images\Rosette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30" descr="N:\2008\EVENEMENTS COM\SEMINAIRE NOUVEAUX EMBAUCHES\MJ en cours\Images\mollusques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31" descr="N:\2008\EVENEMENTS COM\SEMINAIRE NOUVEAUX EMBAUCHES\MJ en cours\Images\Côte.jp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55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32" descr="N:\2008\EVENEMENTS COM\SEMINAIRE NOUVEAUX EMBAUCHES\MJ en cours\Images\Pêcheurs.jp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5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33" descr="N:\2008\EVENEMENTS COM\SEMINAIRE NOUVEAUX EMBAUCHES\MJ en cours\Images\Hippocampe2.jp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34" descr="N:\2008\EVENEMENTS COM\SEMINAIRE NOUVEAUX EMBAUCHES\MJ en cours\Images\larves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35" descr="N:\2008\EVENEMENTS COM\SEMINAIRE NOUVEAUX EMBAUCHES\MJ en cours\Images\Branchies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6" descr="N:\2008\EVENEMENTS COM\SEMINAIRE NOUVEAUX EMBAUCHES\MJ en cours\Images\poisson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7" descr="N:\2008\EVENEMENTS COM\SEMINAIRE NOUVEAUX EMBAUCHES\MJ en cours\Images\sousleau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38" descr="N:\2008\EVENEMENTS COM\SEMINAIRE NOUVEAUX EMBAUCHES\MJ en cours\Images\corail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275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39" descr="N:\2008\EVENEMENTS COM\SEMINAIRE NOUVEAUX EMBAUCHES\MJ en cours\Images\moules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300" y="3962400"/>
            <a:ext cx="5207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39875"/>
            <a:ext cx="7772400" cy="1765300"/>
          </a:xfrm>
        </p:spPr>
        <p:txBody>
          <a:bodyPr lIns="90000" tIns="90000" rIns="90000"/>
          <a:lstStyle>
            <a:lvl1pPr>
              <a:defRPr sz="4000">
                <a:solidFill>
                  <a:schemeClr val="bg1"/>
                </a:solidFill>
                <a:latin typeface="DIN" pitchFamily="2" charset="0"/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</p:spTree>
    <p:extLst>
      <p:ext uri="{BB962C8B-B14F-4D97-AF65-F5344CB8AC3E}">
        <p14:creationId xmlns:p14="http://schemas.microsoft.com/office/powerpoint/2010/main" val="3881481353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679996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04800" y="6659563"/>
            <a:ext cx="3376613" cy="20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Accueil Mr Braine, consul général de France au Royaume Uni, 2 septembre 2011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270375" y="6659563"/>
            <a:ext cx="603250" cy="1984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Nicole Devauchelle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882063" y="6659563"/>
            <a:ext cx="109537" cy="1984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F291DD0-86CF-4F25-8C6A-B524401CBC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730716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95400" y="1371600"/>
            <a:ext cx="3619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67300" y="1371600"/>
            <a:ext cx="3619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02615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985450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130124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0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6" descr="Fond hal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8077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0"/>
            <a:ext cx="7858125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54000" rIns="0" bIns="90000" numCol="1" anchor="ctr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9" name="Text Box 206"/>
          <p:cNvSpPr txBox="1">
            <a:spLocks noChangeArrowheads="1"/>
          </p:cNvSpPr>
          <p:nvPr userDrawn="1"/>
        </p:nvSpPr>
        <p:spPr bwMode="auto">
          <a:xfrm>
            <a:off x="1752600" y="1371600"/>
            <a:ext cx="67818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1pPr>
            <a:lvl2pPr marL="742950" indent="-28575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2pPr>
            <a:lvl3pPr marL="11430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3pPr>
            <a:lvl4pPr marL="16002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4pPr>
            <a:lvl5pPr marL="20574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fr-FR" smtClean="0"/>
          </a:p>
        </p:txBody>
      </p:sp>
      <p:sp>
        <p:nvSpPr>
          <p:cNvPr id="1030" name="Rectangle 2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0" y="1371600"/>
            <a:ext cx="75723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31" name="Picture 4" descr="logo_long_jaune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6346825"/>
            <a:ext cx="90963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5" r:id="rId2"/>
    <p:sldLayoutId id="2147483710" r:id="rId3"/>
    <p:sldLayoutId id="2147483706" r:id="rId4"/>
    <p:sldLayoutId id="2147483707" r:id="rId5"/>
    <p:sldLayoutId id="2147483708" r:id="rId6"/>
  </p:sldLayoutIdLst>
  <p:transition>
    <p:blinds dir="vert"/>
  </p:transition>
  <p:hf sldNum="0" hdr="0"/>
  <p:txStyles>
    <p:titleStyle>
      <a:lvl1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+mn-lt"/>
          <a:ea typeface="+mj-ea"/>
          <a:cs typeface="+mj-cs"/>
        </a:defRPr>
      </a:lvl1pPr>
      <a:lvl2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2pPr>
      <a:lvl3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3pPr>
      <a:lvl4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4pPr>
      <a:lvl5pPr algn="ctr" rtl="0" eaLnBrk="0" fontAlgn="base" hangingPunct="0">
        <a:lnSpc>
          <a:spcPct val="130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</a:defRPr>
      </a:lvl5pPr>
      <a:lvl6pPr marL="457200" algn="ctr" rtl="0" fontAlgn="base">
        <a:lnSpc>
          <a:spcPct val="130000"/>
        </a:lnSpc>
        <a:spcBef>
          <a:spcPct val="0"/>
        </a:spcBef>
        <a:spcAft>
          <a:spcPct val="0"/>
        </a:spcAft>
        <a:defRPr sz="2000" b="1">
          <a:solidFill>
            <a:srgbClr val="FFFF00"/>
          </a:solidFill>
          <a:latin typeface="Verdana" pitchFamily="34" charset="0"/>
        </a:defRPr>
      </a:lvl6pPr>
      <a:lvl7pPr marL="914400" algn="ctr" rtl="0" fontAlgn="base">
        <a:lnSpc>
          <a:spcPct val="130000"/>
        </a:lnSpc>
        <a:spcBef>
          <a:spcPct val="0"/>
        </a:spcBef>
        <a:spcAft>
          <a:spcPct val="0"/>
        </a:spcAft>
        <a:defRPr sz="2000" b="1">
          <a:solidFill>
            <a:srgbClr val="FFFF00"/>
          </a:solidFill>
          <a:latin typeface="Verdana" pitchFamily="34" charset="0"/>
        </a:defRPr>
      </a:lvl7pPr>
      <a:lvl8pPr marL="1371600" algn="ctr" rtl="0" fontAlgn="base">
        <a:lnSpc>
          <a:spcPct val="130000"/>
        </a:lnSpc>
        <a:spcBef>
          <a:spcPct val="0"/>
        </a:spcBef>
        <a:spcAft>
          <a:spcPct val="0"/>
        </a:spcAft>
        <a:defRPr sz="2000" b="1">
          <a:solidFill>
            <a:srgbClr val="FFFF00"/>
          </a:solidFill>
          <a:latin typeface="Verdana" pitchFamily="34" charset="0"/>
        </a:defRPr>
      </a:lvl8pPr>
      <a:lvl9pPr marL="1828800" algn="ctr" rtl="0" fontAlgn="base">
        <a:lnSpc>
          <a:spcPct val="130000"/>
        </a:lnSpc>
        <a:spcBef>
          <a:spcPct val="0"/>
        </a:spcBef>
        <a:spcAft>
          <a:spcPct val="0"/>
        </a:spcAft>
        <a:defRPr sz="2000" b="1">
          <a:solidFill>
            <a:srgbClr val="FFFF00"/>
          </a:solidFill>
          <a:latin typeface="Verdana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b="1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bg1"/>
          </a:solidFill>
          <a:latin typeface="+mn-lt"/>
        </a:defRPr>
      </a:lvl3pPr>
      <a:lvl4pPr marL="18288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bg1"/>
          </a:solidFill>
          <a:latin typeface="+mn-lt"/>
        </a:defRPr>
      </a:lvl4pPr>
      <a:lvl5pPr marL="2286000" indent="-4572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3.png"/><Relationship Id="rId10" Type="http://schemas.openxmlformats.org/officeDocument/2006/relationships/image" Target="../media/image23.gif"/><Relationship Id="rId4" Type="http://schemas.openxmlformats.org/officeDocument/2006/relationships/image" Target="../media/image18.jpeg"/><Relationship Id="rId9" Type="http://schemas.openxmlformats.org/officeDocument/2006/relationships/image" Target="../media/image2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8.jpeg"/><Relationship Id="rId7" Type="http://schemas.openxmlformats.org/officeDocument/2006/relationships/image" Target="../media/image2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113" y="4071938"/>
            <a:ext cx="3036887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voeux07_rec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37"/>
          <a:stretch>
            <a:fillRect/>
          </a:stretch>
        </p:blipFill>
        <p:spPr bwMode="auto">
          <a:xfrm>
            <a:off x="0" y="0"/>
            <a:ext cx="9144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logo_long_jau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04800"/>
            <a:ext cx="87630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ZoneTexte 12"/>
          <p:cNvSpPr txBox="1">
            <a:spLocks noChangeArrowheads="1"/>
          </p:cNvSpPr>
          <p:nvPr/>
        </p:nvSpPr>
        <p:spPr bwMode="auto">
          <a:xfrm>
            <a:off x="142875" y="966788"/>
            <a:ext cx="88537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1pPr>
            <a:lvl2pPr marL="742950" indent="-28575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2pPr>
            <a:lvl3pPr marL="11430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3pPr>
            <a:lvl4pPr marL="16002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4pPr>
            <a:lvl5pPr marL="2057400" indent="-228600" eaLnBrk="0" hangingPunct="0">
              <a:defRPr sz="2600" b="1" i="1"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 b="1" i="1">
                <a:solidFill>
                  <a:srgbClr val="FF3300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fr-FR" sz="2400" i="0" dirty="0">
                <a:solidFill>
                  <a:srgbClr val="FFFF00"/>
                </a:solidFill>
              </a:rPr>
              <a:t>Institut Français de Recherche pour l'Exploitation de la </a:t>
            </a:r>
            <a:r>
              <a:rPr lang="fr-FR" sz="2400" i="0" dirty="0" smtClean="0">
                <a:solidFill>
                  <a:srgbClr val="FFFF00"/>
                </a:solidFill>
              </a:rPr>
              <a:t>Mer</a:t>
            </a:r>
          </a:p>
          <a:p>
            <a:pPr algn="ctr" eaLnBrk="1" hangingPunct="1"/>
            <a:r>
              <a:rPr lang="fr-FR" sz="2400" i="0" dirty="0" smtClean="0">
                <a:solidFill>
                  <a:srgbClr val="FFFF00"/>
                </a:solidFill>
              </a:rPr>
              <a:t>French </a:t>
            </a:r>
            <a:r>
              <a:rPr lang="fr-FR" sz="2400" i="0" dirty="0" err="1" smtClean="0">
                <a:solidFill>
                  <a:srgbClr val="FFFF00"/>
                </a:solidFill>
              </a:rPr>
              <a:t>Research</a:t>
            </a:r>
            <a:r>
              <a:rPr lang="fr-FR" sz="2400" i="0" dirty="0" smtClean="0">
                <a:solidFill>
                  <a:srgbClr val="FFFF00"/>
                </a:solidFill>
              </a:rPr>
              <a:t> Institute for Exploitation of the </a:t>
            </a:r>
            <a:r>
              <a:rPr lang="fr-FR" sz="2400" i="0" dirty="0" err="1" smtClean="0">
                <a:solidFill>
                  <a:srgbClr val="FFFF00"/>
                </a:solidFill>
              </a:rPr>
              <a:t>Sea</a:t>
            </a:r>
            <a:endParaRPr lang="fr-FR" sz="2400" i="0" dirty="0">
              <a:solidFill>
                <a:srgbClr val="FFFF00"/>
              </a:solidFill>
            </a:endParaRPr>
          </a:p>
        </p:txBody>
      </p:sp>
      <p:pic>
        <p:nvPicPr>
          <p:cNvPr id="4102" name="Picture 15" descr="http://1.im6.fr/photo/01796828-photo-le-sous-marin-habite-de-l-ifremer-nautile-en-mer-mediterrane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" r="485"/>
          <a:stretch>
            <a:fillRect/>
          </a:stretch>
        </p:blipFill>
        <p:spPr bwMode="auto">
          <a:xfrm>
            <a:off x="2555875" y="4162425"/>
            <a:ext cx="4062413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71938"/>
            <a:ext cx="285750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04" name="Connecteur droit 17"/>
          <p:cNvCxnSpPr>
            <a:cxnSpLocks noChangeShapeType="1"/>
          </p:cNvCxnSpPr>
          <p:nvPr/>
        </p:nvCxnSpPr>
        <p:spPr bwMode="auto">
          <a:xfrm>
            <a:off x="0" y="4071938"/>
            <a:ext cx="9144000" cy="0"/>
          </a:xfrm>
          <a:prstGeom prst="line">
            <a:avLst/>
          </a:prstGeom>
          <a:noFill/>
          <a:ln w="508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4105" name="Picture 5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" t="39645" r="81111" b="6372"/>
          <a:stretch>
            <a:fillRect/>
          </a:stretch>
        </p:blipFill>
        <p:spPr bwMode="auto">
          <a:xfrm>
            <a:off x="571500" y="3451225"/>
            <a:ext cx="1435100" cy="968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6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6" t="37521" r="61429" b="6372"/>
          <a:stretch>
            <a:fillRect/>
          </a:stretch>
        </p:blipFill>
        <p:spPr bwMode="auto">
          <a:xfrm>
            <a:off x="2173288" y="3413125"/>
            <a:ext cx="1447800" cy="10064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7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397" t="47433" r="1270" b="6372"/>
          <a:stretch>
            <a:fillRect/>
          </a:stretch>
        </p:blipFill>
        <p:spPr bwMode="auto">
          <a:xfrm>
            <a:off x="7505700" y="3590925"/>
            <a:ext cx="1066800" cy="828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8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58" t="21239" r="47620" b="7080"/>
          <a:stretch>
            <a:fillRect/>
          </a:stretch>
        </p:blipFill>
        <p:spPr bwMode="auto">
          <a:xfrm>
            <a:off x="3789363" y="3133725"/>
            <a:ext cx="977900" cy="12858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9" name="Picture 9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69" t="4248" r="35237" b="6372"/>
          <a:stretch>
            <a:fillRect/>
          </a:stretch>
        </p:blipFill>
        <p:spPr bwMode="auto">
          <a:xfrm>
            <a:off x="4933950" y="2816225"/>
            <a:ext cx="863600" cy="16033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0" descr="voeux07_vignett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67" t="41061" r="16190" b="5664"/>
          <a:stretch>
            <a:fillRect/>
          </a:stretch>
        </p:blipFill>
        <p:spPr bwMode="auto">
          <a:xfrm>
            <a:off x="5965825" y="3463925"/>
            <a:ext cx="1371600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14" name="AutoShape 20" descr="data:image/jpeg;base64,/9j/4AAQSkZJRgABAQAAAQABAAD/2wCEAAkGBhQSEBITEhIQExQQGRAYGBcUFSAXFRkYGBwhGBUcHhojJzIeFyUkJRccKy8hJzMrMjgsFio3NTwqPCYrLikBCQoKDQsNGQ4OGSohHSQyNjYvNTU0NTU1NCwvNTUzMjYsNCo1NCw0NTQ1NTU1NTAyLDUyLy82NTUsLjQ0LDQqNP/AABEIACQAmgMBIgACEQEDEQH/xAAbAAACAgMBAAAAAAAAAAAAAAAABgQFAgMHAf/EADAQAAIBAwICCQQCAwEAAAAAAAECAwAEERIhEzEFBhUiQVFUk9EyYXGRFCNCgbEH/8QAGgEBAAMBAQEAAAAAAAAAAAAAAAECBAYDBf/EACwRAAEEAAQDBgcAAAAAAAAAAAEAAgMREhMh8DFBYSIyUcHR4QQUQnGBobH/2gAMAwEAAhEDEQA/AI3W3r7cXU78OWSKFSQixsUyoOzMRuxPPB2FUPbVz6m595/msOFVj1ctg15bKwBDSxAgjIIJ8vGutETI2aDguV+YfI/U8VC7aufU3PvP81521c+pufef5roV3YWrJf8ABSMyTLq04H9BV1jKg47upmc7eAFYJ1DgMkIZJUJnMLqHLAjhtJkMUXJBXmMis+fHVltLRly3TXWkDtq59Tc+8/zR21c+pufef5p06H6Ft7iCEBZljaWYEFlLEpAXJ1BcjJHLOP8Ata7XqpbyrHKiyhWgmk4TPqLPHJw/qVc48TgE1Yyxg0W72FUNkPB29lJ/bVz6m595/mve2rn1Nz7z/NWnSMa2t238fJVQpXjRhjh0BIKsMHGo4JH3pv6U6IjnluOIi6LY22I4YxG2JVBdiUQs3LAHLJ8Klz2No4dDvzUNxusYtRvyXO+2rn1Nz7z/ADR21c+pufef5pquerUUUYZYrifW84DjuiIRnu610nfG5B07cqt77q1bT3cnckQreJE+GGlldWPdAHcxp+9QZYxy0VgyU89Vz7tq59Tc+8/zR21c+pufef5pwtuq1tJEkyJPsl2TFrBeRoSoAUhe7nVkjB2H+6mx9VouEYxqjFw/RjEPgyRcTXqTOBvt4gcxmoM0Q5btAyU891aQu2rn1Nz7z/NHbVz6m595/mnSHqfC+H4NxGVW8P8AHZsySmHTp0nSCNWo52P0nFev1IheThIJIpOHZTEO+Ssbki4zkDdNjyHKpzofBME3ikrtq59Tc+8/zR21c+pufef5q56J6HjnupQkbNCglcKXKtoX6ckKSx5bAZq9vOqVrFqdlnZS1jpXXpIE4OoElc7EeQPhVnPjaaI1VGiR4sHRJPbVz6m595/mjtq59Tc+8/zXROg+qkMN1H/XLNma+TUT3I1iBC610kMWzncjwxXOBFsPwKmNzJCQBvX0USGSMAuO9PVSLbrHdxsGW5uQR5ysR/sEkH8GnSH/ANonCqGt4WYAAtqIyfE48M+VIfCo4VWf8NFJ3mqjPi5Gd0qZwq22tszOojzrJAXGxz4Yrfwqm9DMEuYXY4VHQk+QBya0OsNJC+Wx4LgCVHv+h54M8UMnE1A98HONznB/HOo38uTOeJJkEH6jzAwD+tvxTrJ0jEs0kgks+9HdheDEVbUwGjXlQGP78fOt9v0gJg3DdhcPBbAyJGWbUrHiKdIyCRp38cYrHmuAtzVuMbC6mv8A56pFWGRI1cMwUswGGwdWO93c5Gx51qWRxpwzjRnTgnbO+3lmuiXnSkKXRyy9y4u2O2RhoQi/nvbVDtenImWIyuONwJk4mCCjcTKZZRle7tkedSJnEXg3qhjYDhzOHt13SRZMsSzEsTzJOT+6k2iSvL3HYSEHcvpOACT3ifIU8xdPQ5kIaBZDIrMe+I5F4YUjIXL4OrKkAHUSKjR9OoJrddaiFIWDDTtxOG6r4ZP1AVOa8g9jkowRgi5Ofn90krM4DAO4D7sNR3/PnXouJMk63ySGJ1HOocj+fvTpL03EY3jLBo/41ooXTzlQrrHLngHet3Ww5tnJZisk6mJWQoVQIe6AQNhkctv3QSnEAW1ft0UGMYS5r7r36pRsuiLl0DxrIVQtpIbG/NtIJyT54qC0jnOWc6iCck7kcifMimScxTwW4MyxNbo6FWVjnvFgy4GDnO/LlV323B/VpaNYw1mdDa9cZjYa8LjQNtWSDuPvUmRw+m0DWOHfr89P14JM6OeV50IUzuA2Fcs2QASeRBGACdiOVbZOsEpkkkxGDJFwdgQEjwBhd9thjJzzNNtl1kQPEzy4KTXoyF5RSKRHyHLVg4+1Rz0tH/GKcSNn0XCya9f9jtkq4GMOeWC2CMVQuJdqzeq9BhDdJN0OvUpHi1IcqWUjxBwazaZyMF3I7vNj/j9P68KYutvSfHuH0MGiDZTAAG6jJ5Z8PGqPhVqZ2mhzhRWGR4Y4tabAWtbqQZIkkGTqOGO55Z/P3qPwqmcKjhVfCAvPNJUPhUcKpnCo4VTSZilaaNNFFWWRGKyRyv0kj8HFe0USyFhijTRRREaaNNFFERprJ3Jxkk45ZOa9oollYaaNNFFERpo00UURGmjTRRREaaNNFFERpo00UURf/9k="/>
          <p:cNvSpPr>
            <a:spLocks noChangeAspect="1" noChangeArrowheads="1"/>
          </p:cNvSpPr>
          <p:nvPr/>
        </p:nvSpPr>
        <p:spPr bwMode="auto">
          <a:xfrm>
            <a:off x="184150" y="-198438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593" y="6407601"/>
            <a:ext cx="2036911" cy="40577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51" y="5733256"/>
            <a:ext cx="1276710" cy="623763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893" y="6351711"/>
            <a:ext cx="2823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Meeting with Commissioner K. </a:t>
            </a:r>
            <a:r>
              <a:rPr lang="en-GB" sz="1200" dirty="0" err="1" smtClean="0">
                <a:solidFill>
                  <a:schemeClr val="bg1"/>
                </a:solidFill>
              </a:rPr>
              <a:t>Vella</a:t>
            </a:r>
            <a:endParaRPr lang="en-GB" sz="1200" dirty="0" smtClean="0">
              <a:solidFill>
                <a:schemeClr val="bg1"/>
              </a:solidFill>
            </a:endParaRPr>
          </a:p>
          <a:p>
            <a:pPr algn="ctr"/>
            <a:r>
              <a:rPr lang="en-GB" sz="1200" dirty="0" smtClean="0">
                <a:solidFill>
                  <a:schemeClr val="bg1"/>
                </a:solidFill>
              </a:rPr>
              <a:t>March 1</a:t>
            </a:r>
            <a:r>
              <a:rPr lang="en-GB" sz="1200" baseline="30000" dirty="0" smtClean="0">
                <a:solidFill>
                  <a:schemeClr val="bg1"/>
                </a:solidFill>
              </a:rPr>
              <a:t>st</a:t>
            </a:r>
            <a:r>
              <a:rPr lang="en-GB" sz="1200" dirty="0" smtClean="0">
                <a:solidFill>
                  <a:schemeClr val="bg1"/>
                </a:solidFill>
              </a:rPr>
              <a:t>, 2016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124744"/>
            <a:ext cx="7773021" cy="5472608"/>
          </a:xfrm>
        </p:spPr>
        <p:txBody>
          <a:bodyPr/>
          <a:lstStyle/>
          <a:p>
            <a:pPr algn="just" eaLnBrk="1" hangingPunct="1">
              <a:buFont typeface="Arial" pitchFamily="34" charset="0"/>
              <a:buChar char="•"/>
            </a:pPr>
            <a:r>
              <a:rPr lang="en-GB" sz="2000" b="0" dirty="0" smtClean="0"/>
              <a:t>An </a:t>
            </a:r>
            <a:r>
              <a:rPr lang="en-GB" sz="2000" dirty="0" smtClean="0"/>
              <a:t>integrated research institute covering all marine sciences and technology disciplines</a:t>
            </a:r>
            <a:r>
              <a:rPr lang="en-GB" sz="2000" b="0" dirty="0" smtClean="0"/>
              <a:t>: </a:t>
            </a:r>
            <a:r>
              <a:rPr lang="en-US" sz="1800" b="0" dirty="0" smtClean="0"/>
              <a:t>living </a:t>
            </a:r>
            <a:r>
              <a:rPr lang="en-US" sz="1800" b="0" dirty="0"/>
              <a:t>and mineral resources, environment, geosciences, oceanography, marine </a:t>
            </a:r>
            <a:r>
              <a:rPr lang="en-US" sz="1800" b="0" dirty="0" smtClean="0"/>
              <a:t>economy, observation technologies</a:t>
            </a:r>
          </a:p>
          <a:p>
            <a:pPr algn="just" eaLnBrk="1" hangingPunct="1">
              <a:buFont typeface="Arial" pitchFamily="34" charset="0"/>
              <a:buChar char="•"/>
            </a:pPr>
            <a:endParaRPr lang="en-US" sz="1800" b="0" dirty="0"/>
          </a:p>
          <a:p>
            <a:pPr algn="just" eaLnBrk="1" hangingPunct="1">
              <a:buFont typeface="Arial" pitchFamily="34" charset="0"/>
              <a:buChar char="•"/>
            </a:pPr>
            <a:r>
              <a:rPr lang="en-US" sz="2000" b="0" dirty="0" smtClean="0"/>
              <a:t>A </a:t>
            </a:r>
            <a:r>
              <a:rPr lang="en-US" sz="2000" dirty="0" smtClean="0"/>
              <a:t>large scope of activities : research, engineering, monitoring,  infrastructures</a:t>
            </a:r>
            <a:endParaRPr lang="en-US" dirty="0" smtClean="0"/>
          </a:p>
          <a:p>
            <a:pPr marL="0" indent="0" eaLnBrk="1" hangingPunct="1"/>
            <a:endParaRPr lang="en-GB" sz="2000" b="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fr-FR" sz="2000" b="0" dirty="0" smtClean="0"/>
              <a:t>Missions</a:t>
            </a:r>
          </a:p>
          <a:p>
            <a:pPr lvl="1" eaLnBrk="1" hangingPunct="1">
              <a:buSzPct val="90000"/>
              <a:buFont typeface="Wingdings" pitchFamily="2" charset="2"/>
              <a:buChar char="ü"/>
            </a:pPr>
            <a:r>
              <a:rPr lang="en-US" sz="1800" b="0" dirty="0" smtClean="0">
                <a:latin typeface="Arial Narrow" pitchFamily="34" charset="0"/>
              </a:rPr>
              <a:t>Develop </a:t>
            </a:r>
            <a:r>
              <a:rPr lang="en-US" sz="1800" dirty="0" smtClean="0">
                <a:latin typeface="Arial Narrow" pitchFamily="34" charset="0"/>
              </a:rPr>
              <a:t>marine research </a:t>
            </a:r>
            <a:r>
              <a:rPr lang="en-US" sz="1800" b="0" dirty="0" smtClean="0">
                <a:latin typeface="Arial Narrow" pitchFamily="34" charset="0"/>
              </a:rPr>
              <a:t>in order to better understand </a:t>
            </a:r>
            <a:r>
              <a:rPr lang="en-US" sz="1800" b="0" dirty="0">
                <a:latin typeface="Arial Narrow" pitchFamily="34" charset="0"/>
              </a:rPr>
              <a:t>(preserve and </a:t>
            </a:r>
            <a:r>
              <a:rPr lang="en-US" sz="1800" b="0" dirty="0" smtClean="0">
                <a:latin typeface="Arial Narrow" pitchFamily="34" charset="0"/>
              </a:rPr>
              <a:t>exploit) marine ecosystems</a:t>
            </a:r>
          </a:p>
          <a:p>
            <a:pPr lvl="1" eaLnBrk="1" hangingPunct="1">
              <a:buSzPct val="90000"/>
              <a:buFont typeface="Wingdings" pitchFamily="2" charset="2"/>
              <a:buChar char="ü"/>
            </a:pPr>
            <a:r>
              <a:rPr lang="en-US" sz="1800" dirty="0">
                <a:latin typeface="Arial Narrow" pitchFamily="34" charset="0"/>
              </a:rPr>
              <a:t>Technological development and </a:t>
            </a:r>
            <a:r>
              <a:rPr lang="en-US" sz="1800" dirty="0" smtClean="0">
                <a:latin typeface="Arial Narrow" pitchFamily="34" charset="0"/>
              </a:rPr>
              <a:t>transfer</a:t>
            </a:r>
            <a:endParaRPr lang="en-US" sz="1800" b="0" dirty="0" smtClean="0">
              <a:latin typeface="Arial Narrow" pitchFamily="34" charset="0"/>
            </a:endParaRPr>
          </a:p>
          <a:p>
            <a:pPr lvl="1" eaLnBrk="1" hangingPunct="1">
              <a:buSzPct val="90000"/>
              <a:buFont typeface="Wingdings" pitchFamily="2" charset="2"/>
              <a:buChar char="ü"/>
            </a:pPr>
            <a:r>
              <a:rPr lang="en-US" sz="1800" b="0" dirty="0" smtClean="0">
                <a:latin typeface="Arial Narrow" pitchFamily="34" charset="0"/>
              </a:rPr>
              <a:t>Perform </a:t>
            </a:r>
            <a:r>
              <a:rPr lang="en-US" sz="1800" dirty="0" smtClean="0">
                <a:latin typeface="Arial Narrow" pitchFamily="34" charset="0"/>
              </a:rPr>
              <a:t>environmental assessment and monitoring missions</a:t>
            </a:r>
            <a:r>
              <a:rPr lang="en-US" sz="1800" b="0" dirty="0" smtClean="0">
                <a:latin typeface="Arial Narrow" pitchFamily="34" charset="0"/>
              </a:rPr>
              <a:t>, support to public policies</a:t>
            </a:r>
          </a:p>
          <a:p>
            <a:pPr lvl="1" eaLnBrk="1" hangingPunct="1">
              <a:buSzPct val="90000"/>
              <a:buFont typeface="Wingdings" pitchFamily="2" charset="2"/>
              <a:buChar char="ü"/>
            </a:pPr>
            <a:r>
              <a:rPr lang="en-US" sz="1800" b="0" dirty="0" smtClean="0">
                <a:latin typeface="Arial Narrow" pitchFamily="34" charset="0"/>
              </a:rPr>
              <a:t>Conceive and operate </a:t>
            </a:r>
            <a:r>
              <a:rPr lang="en-US" sz="1800" dirty="0" smtClean="0">
                <a:latin typeface="Arial Narrow" pitchFamily="34" charset="0"/>
              </a:rPr>
              <a:t>large-scale Research Infrastructures </a:t>
            </a:r>
            <a:r>
              <a:rPr lang="en-US" sz="1800" b="0" dirty="0" smtClean="0">
                <a:latin typeface="Arial Narrow" pitchFamily="34" charset="0"/>
              </a:rPr>
              <a:t>(French Oceanographic Fleet)</a:t>
            </a:r>
          </a:p>
          <a:p>
            <a:pPr lvl="1" eaLnBrk="1" hangingPunct="1">
              <a:buSzPct val="90000"/>
              <a:buFont typeface="Wingdings" pitchFamily="2" charset="2"/>
              <a:buChar char="ü"/>
            </a:pPr>
            <a:endParaRPr lang="en-US" sz="800" b="0" dirty="0" smtClean="0">
              <a:latin typeface="Arial Narrow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-82181"/>
            <a:ext cx="7643813" cy="1199413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Tahoma" pitchFamily="34" charset="0"/>
                <a:cs typeface="Tahoma" pitchFamily="34" charset="0"/>
              </a:rPr>
              <a:t>Ifremer :  a leading institute </a:t>
            </a:r>
            <a:br>
              <a:rPr lang="en-US" sz="2800" dirty="0" smtClean="0">
                <a:latin typeface="Tahoma" pitchFamily="34" charset="0"/>
                <a:cs typeface="Tahoma" pitchFamily="34" charset="0"/>
              </a:rPr>
            </a:br>
            <a:r>
              <a:rPr lang="en-US" sz="2800" dirty="0" smtClean="0">
                <a:latin typeface="Tahoma" pitchFamily="34" charset="0"/>
                <a:cs typeface="Tahoma" pitchFamily="34" charset="0"/>
              </a:rPr>
              <a:t>in marine sciences</a:t>
            </a:r>
          </a:p>
        </p:txBody>
      </p:sp>
      <p:pic>
        <p:nvPicPr>
          <p:cNvPr id="5124" name="Picture 5" descr="N:\2008\EVENEMENTS COM\SEMINAIRE NOUVEAUX EMBAUCHES\MJ en cours\Images\Nodul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81840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31" descr="N:\2008\EVENEMENTS COM\SEMINAIRE NOUVEAUX EMBAUCHES\MJ en cours\Images\Cô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-55447"/>
            <a:ext cx="7929562" cy="785582"/>
          </a:xfrm>
        </p:spPr>
        <p:txBody>
          <a:bodyPr/>
          <a:lstStyle/>
          <a:p>
            <a:pPr eaLnBrk="1" hangingPunct="1"/>
            <a:r>
              <a:rPr lang="fr-FR" dirty="0" err="1" smtClean="0">
                <a:latin typeface="Tahoma" pitchFamily="34" charset="0"/>
                <a:cs typeface="Tahoma" pitchFamily="34" charset="0"/>
              </a:rPr>
              <a:t>Facilities</a:t>
            </a:r>
            <a:r>
              <a:rPr lang="fr-FR" dirty="0" smtClean="0">
                <a:latin typeface="Tahoma" pitchFamily="34" charset="0"/>
                <a:cs typeface="Tahoma" pitchFamily="34" charset="0"/>
              </a:rPr>
              <a:t> and infrastructures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0150" y="857250"/>
            <a:ext cx="8015288" cy="557212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fr-FR" dirty="0"/>
              <a:t>• </a:t>
            </a:r>
            <a:r>
              <a:rPr lang="fr-FR" dirty="0" smtClean="0"/>
              <a:t> </a:t>
            </a:r>
            <a:r>
              <a:rPr lang="fr-FR" sz="2800" dirty="0" smtClean="0">
                <a:latin typeface="Arial Narrow" pitchFamily="34" charset="0"/>
              </a:rPr>
              <a:t>3 </a:t>
            </a:r>
            <a:r>
              <a:rPr lang="fr-FR" sz="2800" dirty="0" err="1" smtClean="0">
                <a:latin typeface="Arial Narrow" pitchFamily="34" charset="0"/>
              </a:rPr>
              <a:t>research</a:t>
            </a:r>
            <a:r>
              <a:rPr lang="fr-FR" sz="2800" dirty="0" smtClean="0">
                <a:latin typeface="Arial Narrow" pitchFamily="34" charset="0"/>
              </a:rPr>
              <a:t> </a:t>
            </a:r>
            <a:r>
              <a:rPr lang="fr-FR" sz="2800" dirty="0" err="1" smtClean="0">
                <a:latin typeface="Arial Narrow" pitchFamily="34" charset="0"/>
              </a:rPr>
              <a:t>Vessels</a:t>
            </a:r>
            <a:endParaRPr lang="fr-FR" sz="2800" dirty="0" smtClean="0">
              <a:latin typeface="Arial Narrow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r>
              <a:rPr lang="en-US" sz="2800" dirty="0" smtClean="0">
                <a:latin typeface="Arial Narrow" pitchFamily="34" charset="0"/>
              </a:rPr>
              <a:t>•  3 Coastal Vessels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>
              <a:latin typeface="Arial Narrow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 Narrow" pitchFamily="34" charset="0"/>
              </a:rPr>
              <a:t>Underwater vehicles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sz="2800" dirty="0">
              <a:latin typeface="Arial Narrow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Arial Narrow" pitchFamily="34" charset="0"/>
              </a:rPr>
              <a:t>Data centers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marL="271463" indent="12700"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marL="271463" indent="12700" eaLnBrk="1" hangingPunct="1">
              <a:buFont typeface="Arial" pitchFamily="34" charset="0"/>
              <a:buNone/>
              <a:defRPr/>
            </a:pPr>
            <a:endParaRPr lang="en-US" sz="2800" dirty="0">
              <a:latin typeface="Arial Narrow" pitchFamily="34" charset="0"/>
            </a:endParaRPr>
          </a:p>
          <a:p>
            <a:pPr marL="271463" indent="12700"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US" sz="2800" dirty="0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386560" y="888576"/>
            <a:ext cx="2057400" cy="1453923"/>
            <a:chOff x="6732240" y="861103"/>
            <a:chExt cx="2057400" cy="1453923"/>
          </a:xfrm>
        </p:grpSpPr>
        <p:pic>
          <p:nvPicPr>
            <p:cNvPr id="9221" name="Object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32240" y="861103"/>
              <a:ext cx="2057400" cy="1452563"/>
            </a:xfrm>
            <a:prstGeom prst="rect">
              <a:avLst/>
            </a:prstGeom>
          </p:spPr>
        </p:pic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7423815" y="2099582"/>
              <a:ext cx="13246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 anchor="ctr" anchorCtr="1">
              <a:spAutoFit/>
            </a:bodyPr>
            <a:lstStyle/>
            <a:p>
              <a:pPr algn="ctr">
                <a:defRPr/>
              </a:pPr>
              <a:r>
                <a:rPr lang="fr-FR" sz="1400" dirty="0">
                  <a:solidFill>
                    <a:schemeClr val="bg1"/>
                  </a:solidFill>
                  <a:latin typeface="Arial" pitchFamily="34" charset="0"/>
                </a:rPr>
                <a:t>Pourquoi pas?</a:t>
              </a: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6688584" y="1406913"/>
            <a:ext cx="1911051" cy="1460273"/>
            <a:chOff x="6811614" y="2912607"/>
            <a:chExt cx="1911051" cy="1460273"/>
          </a:xfrm>
        </p:grpSpPr>
        <p:pic>
          <p:nvPicPr>
            <p:cNvPr id="9230" name="Object 7"/>
            <p:cNvPicPr>
              <a:picLocks noChangeAspect="1"/>
            </p:cNvPicPr>
            <p:nvPr/>
          </p:nvPicPr>
          <p:blipFill>
            <a:blip r:embed="rId5"/>
            <a:srcRect l="7547" t="7638" r="8133"/>
            <a:stretch>
              <a:fillRect/>
            </a:stretch>
          </p:blipFill>
          <p:spPr>
            <a:xfrm>
              <a:off x="6811614" y="2912607"/>
              <a:ext cx="1898650" cy="1458913"/>
            </a:xfrm>
            <a:prstGeom prst="rect">
              <a:avLst/>
            </a:prstGeom>
          </p:spPr>
        </p:pic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887445" y="4157436"/>
              <a:ext cx="83522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36000" tIns="0" rIns="36000" bIns="0" anchor="ctr" anchorCtr="1">
              <a:spAutoFit/>
            </a:bodyPr>
            <a:lstStyle/>
            <a:p>
              <a:pPr algn="ctr">
                <a:defRPr/>
              </a:pPr>
              <a:r>
                <a:rPr lang="fr-FR" sz="1400" dirty="0">
                  <a:solidFill>
                    <a:schemeClr val="bg1"/>
                  </a:solidFill>
                  <a:latin typeface="Arial" pitchFamily="34" charset="0"/>
                </a:rPr>
                <a:t>L’Europe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6710041" y="5157465"/>
            <a:ext cx="2355428" cy="1066800"/>
            <a:chOff x="6680200" y="5072063"/>
            <a:chExt cx="2355428" cy="1066800"/>
          </a:xfrm>
        </p:grpSpPr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0200" y="5072063"/>
              <a:ext cx="2311400" cy="1066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524328" y="5805264"/>
              <a:ext cx="15113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bIns="0">
              <a:spAutoFit/>
            </a:bodyPr>
            <a:lstStyle>
              <a:lvl1pPr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1pPr>
              <a:lvl2pPr marL="742950" indent="-28575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2pPr>
              <a:lvl3pPr marL="11430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3pPr>
              <a:lvl4pPr marL="16002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4pPr>
              <a:lvl5pPr marL="20574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800" dirty="0">
                  <a:solidFill>
                    <a:schemeClr val="bg1"/>
                  </a:solidFill>
                </a:rPr>
                <a:t>            </a:t>
              </a:r>
              <a:r>
                <a:rPr lang="fr-FR" sz="1400" dirty="0" err="1">
                  <a:solidFill>
                    <a:schemeClr val="bg1"/>
                  </a:solidFill>
                </a:rPr>
                <a:t>Cersat</a:t>
              </a:r>
              <a:endParaRPr lang="fr-FR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5000625" y="5000625"/>
            <a:ext cx="1357313" cy="1371600"/>
            <a:chOff x="5000625" y="5000625"/>
            <a:chExt cx="1357313" cy="1371600"/>
          </a:xfrm>
        </p:grpSpPr>
        <p:pic>
          <p:nvPicPr>
            <p:cNvPr id="17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0625" y="5000625"/>
              <a:ext cx="1119188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5322888" y="6093296"/>
              <a:ext cx="1035050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>
              <a:spAutoFit/>
            </a:bodyPr>
            <a:lstStyle>
              <a:lvl1pPr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1pPr>
              <a:lvl2pPr marL="742950" indent="-28575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2pPr>
              <a:lvl3pPr marL="11430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3pPr>
              <a:lvl4pPr marL="16002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4pPr>
              <a:lvl5pPr marL="2057400" indent="-228600" eaLnBrk="0" hangingPunct="0">
                <a:defRPr sz="2600" b="1" i="1">
                  <a:solidFill>
                    <a:srgbClr val="FF3300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b="1" i="1">
                  <a:solidFill>
                    <a:srgbClr val="FF3300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fr-FR" sz="1400" dirty="0">
                  <a:solidFill>
                    <a:schemeClr val="bg1"/>
                  </a:solidFill>
                </a:rPr>
                <a:t>Coriolis</a:t>
              </a:r>
            </a:p>
          </p:txBody>
        </p:sp>
      </p:grpSp>
      <p:pic>
        <p:nvPicPr>
          <p:cNvPr id="24" name="Picture 4" descr="nautile esconaut avrl 2002 recu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4" t="14110" r="42137" b="20877"/>
          <a:stretch>
            <a:fillRect/>
          </a:stretch>
        </p:blipFill>
        <p:spPr bwMode="auto">
          <a:xfrm>
            <a:off x="5000625" y="2892310"/>
            <a:ext cx="1367757" cy="171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e 5"/>
          <p:cNvGrpSpPr/>
          <p:nvPr/>
        </p:nvGrpSpPr>
        <p:grpSpPr>
          <a:xfrm>
            <a:off x="6767250" y="3472174"/>
            <a:ext cx="1741318" cy="1472774"/>
            <a:chOff x="5359356" y="2934057"/>
            <a:chExt cx="4181475" cy="3285574"/>
          </a:xfrm>
        </p:grpSpPr>
        <p:pic>
          <p:nvPicPr>
            <p:cNvPr id="25" name="Picture 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9356" y="2934057"/>
              <a:ext cx="4181475" cy="278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6737634" y="5327036"/>
              <a:ext cx="2771677" cy="892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Victor</a:t>
              </a:r>
              <a:r>
                <a:rPr lang="fr-FR" sz="2000" dirty="0">
                  <a:solidFill>
                    <a:schemeClr val="bg1"/>
                  </a:solidFill>
                </a:rPr>
                <a:t> </a:t>
              </a:r>
              <a:r>
                <a:rPr lang="fr-FR" sz="1400" dirty="0">
                  <a:solidFill>
                    <a:schemeClr val="bg1"/>
                  </a:solidFill>
                </a:rPr>
                <a:t>6000</a:t>
              </a:r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1285875" y="-120391"/>
            <a:ext cx="7858125" cy="760959"/>
          </a:xfrm>
        </p:spPr>
        <p:txBody>
          <a:bodyPr/>
          <a:lstStyle/>
          <a:p>
            <a:r>
              <a:rPr lang="fr-FR" dirty="0" err="1" smtClean="0"/>
              <a:t>Research</a:t>
            </a:r>
            <a:r>
              <a:rPr lang="fr-FR" dirty="0"/>
              <a:t> </a:t>
            </a:r>
            <a:r>
              <a:rPr lang="fr-FR" dirty="0" err="1" smtClean="0"/>
              <a:t>activities</a:t>
            </a:r>
            <a:endParaRPr lang="fr-FR" dirty="0" smtClean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1047750" y="1196752"/>
            <a:ext cx="8172400" cy="5040560"/>
          </a:xfrm>
        </p:spPr>
        <p:txBody>
          <a:bodyPr/>
          <a:lstStyle/>
          <a:p>
            <a:pPr lvl="1" indent="-201613">
              <a:buFontTx/>
              <a:buChar char="•"/>
            </a:pPr>
            <a:endParaRPr lang="en-GB" dirty="0" smtClean="0"/>
          </a:p>
          <a:p>
            <a:pPr lvl="1" indent="-201613">
              <a:buFontTx/>
              <a:buChar char="•"/>
            </a:pPr>
            <a:r>
              <a:rPr lang="en-GB" dirty="0" smtClean="0"/>
              <a:t>Ocean dynamics</a:t>
            </a:r>
          </a:p>
          <a:p>
            <a:pPr lvl="1" indent="-201613">
              <a:buFontTx/>
              <a:buChar char="•"/>
            </a:pPr>
            <a:r>
              <a:rPr lang="en-GB" dirty="0" smtClean="0"/>
              <a:t>Marine biodiversity</a:t>
            </a:r>
          </a:p>
          <a:p>
            <a:pPr lvl="1" indent="-201613">
              <a:buFontTx/>
              <a:buChar char="•"/>
            </a:pPr>
            <a:r>
              <a:rPr lang="en-GB" dirty="0" smtClean="0"/>
              <a:t>Biotechnologies</a:t>
            </a:r>
            <a:r>
              <a:rPr lang="en-GB" b="0" dirty="0" smtClean="0"/>
              <a:t> and </a:t>
            </a:r>
            <a:r>
              <a:rPr lang="en-GB" dirty="0" smtClean="0"/>
              <a:t>bio-prospection</a:t>
            </a:r>
          </a:p>
          <a:p>
            <a:pPr lvl="1" indent="-201613">
              <a:buFontTx/>
              <a:buChar char="•"/>
            </a:pPr>
            <a:r>
              <a:rPr lang="en-GB" dirty="0" smtClean="0"/>
              <a:t>Sustainable</a:t>
            </a:r>
            <a:r>
              <a:rPr lang="en-GB" b="0" dirty="0" smtClean="0"/>
              <a:t> </a:t>
            </a:r>
            <a:r>
              <a:rPr lang="en-GB" dirty="0" smtClean="0"/>
              <a:t>aquaculture and fisheries</a:t>
            </a:r>
          </a:p>
          <a:p>
            <a:pPr lvl="1" indent="-201613">
              <a:buFontTx/>
              <a:buChar char="•"/>
            </a:pPr>
            <a:r>
              <a:rPr lang="en-GB" dirty="0" smtClean="0"/>
              <a:t>Eco-systemic approach of coastal zones</a:t>
            </a:r>
          </a:p>
          <a:p>
            <a:pPr lvl="1" indent="-201613">
              <a:buFontTx/>
              <a:buChar char="•"/>
            </a:pPr>
            <a:r>
              <a:rPr lang="en-GB" dirty="0" smtClean="0"/>
              <a:t>Deep-sea exploration </a:t>
            </a:r>
          </a:p>
          <a:p>
            <a:pPr lvl="1" indent="-201613">
              <a:buFontTx/>
              <a:buChar char="•"/>
            </a:pPr>
            <a:r>
              <a:rPr lang="en-GB" b="0" dirty="0" smtClean="0"/>
              <a:t>M</a:t>
            </a:r>
            <a:r>
              <a:rPr lang="en-GB" dirty="0" smtClean="0"/>
              <a:t>ineral and energy resources</a:t>
            </a:r>
          </a:p>
          <a:p>
            <a:pPr marL="255587" indent="0"/>
            <a:endParaRPr lang="en-GB" b="0" dirty="0"/>
          </a:p>
          <a:p>
            <a:pPr marL="0" indent="0"/>
            <a:endParaRPr lang="en-GB" b="0" dirty="0"/>
          </a:p>
          <a:p>
            <a:endParaRPr lang="fr-FR" b="0" dirty="0" smtClean="0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1071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97669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000125" y="-27384"/>
            <a:ext cx="8143875" cy="785582"/>
          </a:xfrm>
        </p:spPr>
        <p:txBody>
          <a:bodyPr/>
          <a:lstStyle/>
          <a:p>
            <a:pPr eaLnBrk="1" hangingPunct="1"/>
            <a:r>
              <a:rPr lang="fr-FR" dirty="0" smtClean="0">
                <a:latin typeface="Tahoma" pitchFamily="34" charset="0"/>
                <a:cs typeface="Tahoma" pitchFamily="34" charset="0"/>
              </a:rPr>
              <a:t>Ifremer in Europe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1187624" y="908720"/>
            <a:ext cx="7956376" cy="5568280"/>
          </a:xfrm>
        </p:spPr>
        <p:txBody>
          <a:bodyPr/>
          <a:lstStyle/>
          <a:p>
            <a:pPr marL="285750" indent="-285750" algn="just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60%</a:t>
            </a:r>
            <a:r>
              <a:rPr lang="en-US" sz="1800" b="0" dirty="0" smtClean="0"/>
              <a:t> of Ifremer projects have a European component</a:t>
            </a:r>
          </a:p>
          <a:p>
            <a:pPr marL="285750" indent="-285750" algn="just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0" dirty="0" smtClean="0"/>
              <a:t>Ifremer is leader of more than </a:t>
            </a:r>
            <a:r>
              <a:rPr lang="en-US" sz="1800" dirty="0" smtClean="0"/>
              <a:t>10 EU projects </a:t>
            </a:r>
            <a:r>
              <a:rPr lang="en-US" sz="1800" b="0" dirty="0" smtClean="0"/>
              <a:t>(H2020, </a:t>
            </a:r>
            <a:r>
              <a:rPr lang="en-US" sz="1800" b="0" dirty="0" err="1" smtClean="0"/>
              <a:t>Interreg</a:t>
            </a:r>
            <a:r>
              <a:rPr lang="en-US" sz="1800" b="0" dirty="0" smtClean="0"/>
              <a:t> and </a:t>
            </a:r>
            <a:r>
              <a:rPr lang="fr-FR" sz="1800" b="0" dirty="0" smtClean="0"/>
              <a:t>calls of DG MARE)</a:t>
            </a:r>
          </a:p>
          <a:p>
            <a:pPr marL="285750" indent="-285750" algn="just"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1800" b="0" dirty="0" smtClean="0"/>
              <a:t>Ifremer is active in </a:t>
            </a:r>
            <a:r>
              <a:rPr lang="en-US" sz="1800" dirty="0" smtClean="0"/>
              <a:t>European Marine Board</a:t>
            </a:r>
            <a:r>
              <a:rPr lang="en-US" sz="1800" b="0" dirty="0"/>
              <a:t> </a:t>
            </a:r>
            <a:r>
              <a:rPr lang="en-US" sz="1800" b="0" dirty="0" smtClean="0"/>
              <a:t>and </a:t>
            </a:r>
            <a:r>
              <a:rPr lang="en-US" sz="1800" dirty="0" smtClean="0"/>
              <a:t>Technical groups of </a:t>
            </a:r>
            <a:r>
              <a:rPr lang="fr-FR" sz="1800" dirty="0" smtClean="0"/>
              <a:t>DG MARE </a:t>
            </a:r>
            <a:r>
              <a:rPr lang="fr-FR" sz="1800" dirty="0" err="1" smtClean="0"/>
              <a:t>among</a:t>
            </a:r>
            <a:r>
              <a:rPr lang="fr-FR" sz="1800" dirty="0" smtClean="0"/>
              <a:t> </a:t>
            </a:r>
            <a:r>
              <a:rPr lang="fr-FR" sz="1800" dirty="0" err="1" smtClean="0"/>
              <a:t>others</a:t>
            </a:r>
            <a:endParaRPr lang="fr-FR" sz="1800" dirty="0" smtClean="0"/>
          </a:p>
          <a:p>
            <a:pPr marL="285750" indent="-285750" algn="just"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GB" sz="1800" b="0" dirty="0" smtClean="0"/>
              <a:t>Ifremer </a:t>
            </a:r>
            <a:r>
              <a:rPr lang="en-GB" sz="1800" b="0" dirty="0"/>
              <a:t>is one of the main French actors in </a:t>
            </a:r>
            <a:r>
              <a:rPr lang="en-GB" sz="1800" b="0" dirty="0" smtClean="0"/>
              <a:t>the </a:t>
            </a:r>
            <a:r>
              <a:rPr lang="en-GB" sz="1800" dirty="0" smtClean="0"/>
              <a:t>IMP </a:t>
            </a:r>
            <a:r>
              <a:rPr lang="en-GB" sz="1800" b="0" dirty="0" smtClean="0"/>
              <a:t>and </a:t>
            </a:r>
            <a:r>
              <a:rPr lang="en-GB" sz="1800" b="0" dirty="0"/>
              <a:t>the implementation of </a:t>
            </a:r>
            <a:r>
              <a:rPr lang="en-GB" sz="1800" b="0" dirty="0" smtClean="0"/>
              <a:t>the </a:t>
            </a:r>
            <a:r>
              <a:rPr lang="en-GB" sz="1800" dirty="0" smtClean="0"/>
              <a:t>Marine Strategy Framework Directive</a:t>
            </a:r>
            <a:r>
              <a:rPr lang="en-GB" sz="1800" b="0" dirty="0" smtClean="0"/>
              <a:t> (5 DCF campaigns launched since Oct. 14), the </a:t>
            </a:r>
            <a:r>
              <a:rPr lang="en-GB" sz="1800" dirty="0" smtClean="0"/>
              <a:t>Water Framework Directive </a:t>
            </a:r>
            <a:r>
              <a:rPr lang="en-GB" sz="1800" b="0" dirty="0" smtClean="0"/>
              <a:t>(coastal waters), the </a:t>
            </a:r>
            <a:r>
              <a:rPr lang="en-GB" sz="1800" dirty="0" smtClean="0"/>
              <a:t>Common Fisheries Policy</a:t>
            </a:r>
            <a:r>
              <a:rPr lang="en-GB" sz="1800" b="0" dirty="0" smtClean="0"/>
              <a:t> (DCF)</a:t>
            </a:r>
            <a:r>
              <a:rPr lang="en-GB" sz="1800" b="0" dirty="0"/>
              <a:t>	</a:t>
            </a:r>
          </a:p>
          <a:p>
            <a:pPr marL="285750" indent="-285750" algn="just"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GB" sz="1800" b="0" dirty="0" smtClean="0"/>
              <a:t>Ifremer is part of </a:t>
            </a:r>
            <a:r>
              <a:rPr lang="en-GB" sz="1800" dirty="0" smtClean="0"/>
              <a:t>EMODNET, </a:t>
            </a:r>
            <a:r>
              <a:rPr lang="en-GB" sz="1800" b="0" dirty="0" smtClean="0"/>
              <a:t>coordinates </a:t>
            </a:r>
            <a:r>
              <a:rPr lang="en-GB" sz="1800" dirty="0" err="1" smtClean="0"/>
              <a:t>SeaDataNet</a:t>
            </a:r>
            <a:r>
              <a:rPr lang="en-GB" sz="1800" dirty="0" smtClean="0"/>
              <a:t> </a:t>
            </a:r>
          </a:p>
          <a:p>
            <a:pPr marL="285750" indent="-285750" algn="just">
              <a:spcAft>
                <a:spcPts val="6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GB" sz="1800" b="0" dirty="0" err="1" smtClean="0"/>
              <a:t>Ifremer</a:t>
            </a:r>
            <a:r>
              <a:rPr lang="en-GB" sz="1800" b="0" dirty="0" smtClean="0"/>
              <a:t> participated to the </a:t>
            </a:r>
            <a:r>
              <a:rPr lang="en-GB" sz="1800" b="0" dirty="0" err="1" smtClean="0"/>
              <a:t>Aora</a:t>
            </a:r>
            <a:r>
              <a:rPr lang="en-GB" sz="1800" b="0" dirty="0" smtClean="0"/>
              <a:t>-CSA Workshop (onset of the Galway Statement) for the Atlantic Basin and is also part of the </a:t>
            </a:r>
            <a:r>
              <a:rPr lang="en-GB" sz="1800" dirty="0" err="1" smtClean="0"/>
              <a:t>BlueMed</a:t>
            </a:r>
            <a:r>
              <a:rPr lang="en-GB" sz="1800" dirty="0" smtClean="0"/>
              <a:t> </a:t>
            </a:r>
            <a:r>
              <a:rPr lang="en-GB" sz="1800" b="0" dirty="0" smtClean="0"/>
              <a:t>initiative</a:t>
            </a:r>
            <a:endParaRPr lang="fr-FR" sz="1800" b="0" dirty="0" smtClean="0"/>
          </a:p>
        </p:txBody>
      </p:sp>
      <p:pic>
        <p:nvPicPr>
          <p:cNvPr id="15364" name="Picture 2" descr="N:\2008\EVENEMENTS COM\SEMINAIRE NOUVEAUX EMBAUCHES\MJ en cours\Images\Hippocamp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34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8" t="-441" r="53830" b="441"/>
          <a:stretch/>
        </p:blipFill>
        <p:spPr bwMode="auto">
          <a:xfrm>
            <a:off x="0" y="-27384"/>
            <a:ext cx="1112807" cy="688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12807" y="908720"/>
            <a:ext cx="8031193" cy="5661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 smtClean="0"/>
              <a:t>Better </a:t>
            </a:r>
            <a:r>
              <a:rPr lang="en-GB" sz="2000" dirty="0"/>
              <a:t>complementarity/synergy between </a:t>
            </a:r>
            <a:r>
              <a:rPr lang="en-GB" sz="2000" dirty="0" smtClean="0"/>
              <a:t>DGs</a:t>
            </a:r>
            <a:r>
              <a:rPr lang="en-GB" sz="2000" b="0" dirty="0" smtClean="0"/>
              <a:t>:</a:t>
            </a: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dirty="0"/>
              <a:t>DG MARE (Atlantic Action Plan) and DG RESEARCH (AORA H2020 project)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dirty="0"/>
              <a:t>common reporting process to DG MARE and DG ENV for EMODNET and </a:t>
            </a:r>
            <a:r>
              <a:rPr lang="en-GB" sz="1600" b="0" dirty="0" smtClean="0"/>
              <a:t>implementation </a:t>
            </a:r>
            <a:r>
              <a:rPr lang="en-GB" sz="1600" b="0" dirty="0"/>
              <a:t>of </a:t>
            </a:r>
            <a:r>
              <a:rPr lang="en-GB" sz="1600" b="0" dirty="0" smtClean="0"/>
              <a:t>directives</a:t>
            </a:r>
            <a:endParaRPr lang="en-GB" sz="16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0" dirty="0"/>
              <a:t>DG GROW, DG MARE and DG RESEARCH for funding in the field of </a:t>
            </a:r>
            <a:r>
              <a:rPr lang="en-GB" sz="1600" b="0" dirty="0" smtClean="0"/>
              <a:t>observation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b="0" dirty="0"/>
              <a:t>Better coordination of environmental and European </a:t>
            </a:r>
            <a:r>
              <a:rPr lang="en-GB" sz="2000" b="0" dirty="0" smtClean="0"/>
              <a:t>policies, for instance research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b="0" dirty="0" smtClean="0"/>
              <a:t>Enhance cross-cutting approaches, for instance monitoring / research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0" dirty="0" err="1"/>
              <a:t>Funding</a:t>
            </a:r>
            <a:r>
              <a:rPr lang="fr-FR" sz="2000" b="0" dirty="0"/>
              <a:t> for </a:t>
            </a:r>
            <a:r>
              <a:rPr lang="fr-FR" sz="2000" dirty="0" smtClean="0"/>
              <a:t>observation</a:t>
            </a:r>
            <a:endParaRPr lang="fr-FR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smtClean="0"/>
              <a:t>ERIC Euro-ARGO (2017-2020)</a:t>
            </a:r>
            <a:r>
              <a:rPr lang="fr-FR" sz="1600" b="0" dirty="0" smtClean="0"/>
              <a:t>; </a:t>
            </a:r>
            <a:r>
              <a:rPr lang="fr-FR" sz="1600" dirty="0" err="1" smtClean="0"/>
              <a:t>Deep</a:t>
            </a:r>
            <a:r>
              <a:rPr lang="fr-FR" sz="1600" dirty="0" smtClean="0"/>
              <a:t> ARGO; Bio-ARGO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2000" b="0" dirty="0" smtClean="0"/>
              <a:t>An </a:t>
            </a:r>
            <a:r>
              <a:rPr lang="fr-FR" sz="2000" b="0" dirty="0" err="1"/>
              <a:t>integrated</a:t>
            </a:r>
            <a:r>
              <a:rPr lang="fr-FR" sz="2000" b="0" dirty="0"/>
              <a:t> « </a:t>
            </a:r>
            <a:r>
              <a:rPr lang="fr-FR" sz="2000" b="0" dirty="0" err="1"/>
              <a:t>Ocean</a:t>
            </a:r>
            <a:r>
              <a:rPr lang="fr-FR" sz="2000" b="0" dirty="0"/>
              <a:t> » </a:t>
            </a:r>
            <a:r>
              <a:rPr lang="fr-FR" sz="2000" b="0" dirty="0" err="1"/>
              <a:t>approach</a:t>
            </a:r>
            <a:r>
              <a:rPr lang="fr-FR" sz="2000" b="0" dirty="0"/>
              <a:t> in </a:t>
            </a:r>
            <a:r>
              <a:rPr lang="fr-FR" sz="2000" b="0" dirty="0" err="1"/>
              <a:t>European</a:t>
            </a:r>
            <a:r>
              <a:rPr lang="fr-FR" sz="2000" b="0" dirty="0"/>
              <a:t> </a:t>
            </a:r>
            <a:r>
              <a:rPr lang="fr-FR" sz="2000" b="0" dirty="0" smtClean="0"/>
              <a:t>calls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2000" b="0" dirty="0"/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2000" b="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624" y="50898"/>
            <a:ext cx="7858125" cy="684015"/>
          </a:xfrm>
        </p:spPr>
        <p:txBody>
          <a:bodyPr/>
          <a:lstStyle/>
          <a:p>
            <a:r>
              <a:rPr lang="fr-FR" sz="2800" dirty="0" err="1" smtClean="0"/>
              <a:t>What</a:t>
            </a:r>
            <a:r>
              <a:rPr lang="fr-FR" sz="2800" dirty="0" smtClean="0"/>
              <a:t> possible </a:t>
            </a:r>
            <a:r>
              <a:rPr lang="fr-FR" sz="2800" dirty="0" err="1" smtClean="0"/>
              <a:t>improvement</a:t>
            </a:r>
            <a:r>
              <a:rPr lang="fr-FR" sz="2800" dirty="0" smtClean="0"/>
              <a:t>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8917857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ficher l'image d'origin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8" t="-441" r="53830" b="441"/>
          <a:stretch/>
        </p:blipFill>
        <p:spPr bwMode="auto">
          <a:xfrm>
            <a:off x="0" y="-27384"/>
            <a:ext cx="1112807" cy="688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112807" y="764704"/>
            <a:ext cx="8031193" cy="5661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b="0" dirty="0" smtClean="0"/>
              <a:t>An integrated observation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smtClean="0"/>
              <a:t>Long-</a:t>
            </a:r>
            <a:r>
              <a:rPr lang="fr-FR" sz="1600" b="0" dirty="0" err="1" smtClean="0"/>
              <a:t>term</a:t>
            </a:r>
            <a:r>
              <a:rPr lang="fr-FR" sz="1600" b="0" dirty="0" smtClean="0"/>
              <a:t> data collection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smtClean="0"/>
              <a:t>Observation technologies (</a:t>
            </a:r>
            <a:r>
              <a:rPr lang="fr-FR" sz="1600" b="0" dirty="0" err="1" smtClean="0"/>
              <a:t>integration</a:t>
            </a:r>
            <a:r>
              <a:rPr lang="fr-FR" sz="1600" b="0" dirty="0" smtClean="0"/>
              <a:t>, </a:t>
            </a:r>
            <a:r>
              <a:rPr lang="fr-FR" sz="1600" b="0" dirty="0" err="1" smtClean="0"/>
              <a:t>miniaturization</a:t>
            </a:r>
            <a:r>
              <a:rPr lang="fr-FR" sz="1600" b="0" dirty="0" smtClean="0"/>
              <a:t>, </a:t>
            </a:r>
            <a:r>
              <a:rPr lang="fr-FR" sz="1600" b="0" dirty="0" err="1" smtClean="0"/>
              <a:t>cost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lowering</a:t>
            </a:r>
            <a:r>
              <a:rPr lang="fr-FR" sz="1600" b="0" dirty="0" smtClean="0"/>
              <a:t>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Ocean</a:t>
            </a:r>
            <a:r>
              <a:rPr lang="fr-FR" sz="1800" b="0" dirty="0" smtClean="0"/>
              <a:t> and </a:t>
            </a:r>
            <a:r>
              <a:rPr lang="fr-FR" sz="1800" b="0" dirty="0" err="1" smtClean="0"/>
              <a:t>climate</a:t>
            </a:r>
            <a:endParaRPr lang="fr-FR" sz="18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err="1" smtClean="0"/>
              <a:t>Strong</a:t>
            </a:r>
            <a:r>
              <a:rPr lang="fr-FR" sz="1600" b="0" dirty="0" smtClean="0"/>
              <a:t> interaction observation / </a:t>
            </a:r>
            <a:r>
              <a:rPr lang="fr-FR" sz="1600" b="0" dirty="0" err="1" smtClean="0"/>
              <a:t>modelling</a:t>
            </a:r>
            <a:r>
              <a:rPr lang="fr-FR" sz="1600" b="0" dirty="0" smtClean="0"/>
              <a:t>, </a:t>
            </a:r>
            <a:r>
              <a:rPr lang="fr-FR" sz="1600" b="0" dirty="0" err="1" smtClean="0"/>
              <a:t>improved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predictability</a:t>
            </a:r>
            <a:r>
              <a:rPr lang="fr-FR" sz="1600" b="0" dirty="0" smtClean="0"/>
              <a:t>  (</a:t>
            </a:r>
            <a:r>
              <a:rPr lang="fr-FR" sz="1600" b="0" dirty="0" err="1" smtClean="0"/>
              <a:t>seasonal</a:t>
            </a:r>
            <a:r>
              <a:rPr lang="fr-FR" sz="1600" b="0" dirty="0" smtClean="0"/>
              <a:t>,…)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err="1" smtClean="0"/>
              <a:t>Ocean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atmosphere</a:t>
            </a:r>
            <a:r>
              <a:rPr lang="fr-FR" sz="1600" b="0" dirty="0" smtClean="0"/>
              <a:t> interface</a:t>
            </a:r>
          </a:p>
          <a:p>
            <a:pPr marL="0" indent="0"/>
            <a:endParaRPr lang="fr-FR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Sustainable</a:t>
            </a:r>
            <a:r>
              <a:rPr lang="fr-FR" sz="1800" b="0" dirty="0" smtClean="0"/>
              <a:t> use of </a:t>
            </a:r>
            <a:r>
              <a:rPr lang="fr-FR" sz="1800" b="0" dirty="0" err="1" smtClean="0"/>
              <a:t>resources</a:t>
            </a: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/>
              <a:t> </a:t>
            </a:r>
            <a:r>
              <a:rPr lang="fr-FR" sz="1600" b="0" dirty="0" err="1"/>
              <a:t>Ecosystemic</a:t>
            </a:r>
            <a:r>
              <a:rPr lang="fr-FR" sz="1600" b="0" dirty="0"/>
              <a:t> </a:t>
            </a:r>
            <a:r>
              <a:rPr lang="fr-FR" sz="1600" b="0" dirty="0" err="1"/>
              <a:t>approach</a:t>
            </a:r>
            <a:r>
              <a:rPr lang="fr-FR" sz="1600" b="0" dirty="0"/>
              <a:t> of </a:t>
            </a:r>
            <a:r>
              <a:rPr lang="fr-FR" sz="1600" b="0" dirty="0" err="1" smtClean="0"/>
              <a:t>fisheries</a:t>
            </a:r>
            <a:endParaRPr lang="fr-FR" sz="1600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smtClean="0"/>
              <a:t>Aquaculture : </a:t>
            </a:r>
            <a:r>
              <a:rPr lang="fr-FR" sz="1600" b="0" dirty="0" err="1" smtClean="0"/>
              <a:t>seek</a:t>
            </a:r>
            <a:r>
              <a:rPr lang="fr-FR" sz="1600" b="0" dirty="0" smtClean="0"/>
              <a:t> for </a:t>
            </a:r>
            <a:r>
              <a:rPr lang="fr-FR" sz="1600" b="0" dirty="0" err="1" smtClean="0"/>
              <a:t>some</a:t>
            </a:r>
            <a:r>
              <a:rPr lang="fr-FR" sz="1600" b="0" dirty="0" smtClean="0"/>
              <a:t> real </a:t>
            </a:r>
            <a:r>
              <a:rPr lang="fr-FR" sz="1600" b="0" dirty="0" err="1" smtClean="0"/>
              <a:t>breakthroughs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towards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sustainable</a:t>
            </a:r>
            <a:r>
              <a:rPr lang="fr-FR" sz="1600" b="0" dirty="0" smtClean="0"/>
              <a:t>, spatial planning of infrastructures</a:t>
            </a:r>
          </a:p>
          <a:p>
            <a:pPr marL="0" indent="0"/>
            <a:endParaRPr lang="fr-FR" sz="12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b="0" dirty="0" err="1" smtClean="0"/>
              <a:t>Environmental</a:t>
            </a:r>
            <a:r>
              <a:rPr lang="fr-FR" sz="1800" b="0" dirty="0" smtClean="0"/>
              <a:t> monitoring</a:t>
            </a: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err="1" smtClean="0"/>
              <a:t>Ecological</a:t>
            </a:r>
            <a:r>
              <a:rPr lang="fr-FR" sz="1600" b="0" dirty="0" smtClean="0"/>
              <a:t> </a:t>
            </a:r>
            <a:r>
              <a:rPr lang="fr-FR" sz="1600" b="0" dirty="0" err="1"/>
              <a:t>functioning</a:t>
            </a:r>
            <a:r>
              <a:rPr lang="fr-FR" sz="1600" b="0" dirty="0"/>
              <a:t> of </a:t>
            </a:r>
            <a:r>
              <a:rPr lang="fr-FR" sz="1600" b="0" dirty="0" err="1"/>
              <a:t>coastal</a:t>
            </a:r>
            <a:r>
              <a:rPr lang="fr-FR" sz="1600" b="0" dirty="0"/>
              <a:t> </a:t>
            </a:r>
            <a:r>
              <a:rPr lang="fr-FR" sz="1600" b="0" dirty="0" smtClean="0"/>
              <a:t>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 smtClean="0"/>
              <a:t>Marine </a:t>
            </a:r>
            <a:r>
              <a:rPr lang="fr-FR" sz="1600" b="0" dirty="0" err="1" smtClean="0"/>
              <a:t>litters</a:t>
            </a:r>
            <a:r>
              <a:rPr lang="fr-FR" sz="1600" b="0" dirty="0" smtClean="0"/>
              <a:t> : </a:t>
            </a:r>
            <a:r>
              <a:rPr lang="fr-FR" sz="1600" b="0" dirty="0" err="1" smtClean="0"/>
              <a:t>dissemination</a:t>
            </a:r>
            <a:r>
              <a:rPr lang="fr-FR" sz="1600" b="0" dirty="0" smtClean="0"/>
              <a:t> </a:t>
            </a:r>
            <a:r>
              <a:rPr lang="fr-FR" sz="1600" b="0" dirty="0" err="1" smtClean="0"/>
              <a:t>mechanisms</a:t>
            </a:r>
            <a:r>
              <a:rPr lang="fr-FR" sz="1600" b="0" dirty="0" smtClean="0"/>
              <a:t> and impacts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b="0" dirty="0"/>
              <a:t>Marine </a:t>
            </a:r>
            <a:r>
              <a:rPr lang="fr-FR" sz="1600" b="0" dirty="0" err="1"/>
              <a:t>geosciences</a:t>
            </a:r>
            <a:r>
              <a:rPr lang="fr-FR" sz="1600" b="0" dirty="0"/>
              <a:t> (</a:t>
            </a:r>
            <a:r>
              <a:rPr lang="fr-FR" sz="1600" b="0" dirty="0" err="1"/>
              <a:t>natural</a:t>
            </a:r>
            <a:r>
              <a:rPr lang="fr-FR" sz="1600" b="0" dirty="0"/>
              <a:t> </a:t>
            </a:r>
            <a:r>
              <a:rPr lang="fr-FR" sz="1600" b="0" dirty="0" err="1"/>
              <a:t>hazards</a:t>
            </a:r>
            <a:r>
              <a:rPr lang="fr-FR" sz="1600" b="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b="0" dirty="0" err="1"/>
              <a:t>Understanding</a:t>
            </a:r>
            <a:r>
              <a:rPr lang="fr-FR" sz="1800" b="0" dirty="0"/>
              <a:t> </a:t>
            </a:r>
            <a:r>
              <a:rPr lang="fr-FR" sz="1800" b="0" dirty="0" err="1"/>
              <a:t>biodiversity</a:t>
            </a:r>
            <a:r>
              <a:rPr lang="fr-FR" sz="1800" b="0" dirty="0"/>
              <a:t> and </a:t>
            </a:r>
            <a:r>
              <a:rPr lang="fr-FR" sz="1800" b="0" dirty="0" err="1"/>
              <a:t>deep-sea</a:t>
            </a:r>
            <a:r>
              <a:rPr lang="fr-FR" sz="1800" b="0" dirty="0"/>
              <a:t> </a:t>
            </a:r>
            <a:r>
              <a:rPr lang="fr-FR" sz="1800" b="0" dirty="0" err="1"/>
              <a:t>ecosystems</a:t>
            </a: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>
              <a:buFont typeface="Arial" panose="020B0604020202020204" pitchFamily="34" charset="0"/>
              <a:buChar char="•"/>
            </a:pPr>
            <a:endParaRPr lang="fr-FR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2000" b="0" dirty="0"/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lvl="1">
              <a:buFont typeface="Arial" panose="020B0604020202020204" pitchFamily="34" charset="0"/>
              <a:buChar char="•"/>
            </a:pPr>
            <a:endParaRPr lang="fr-FR" sz="2000" b="0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624" y="50898"/>
            <a:ext cx="7858125" cy="684015"/>
          </a:xfrm>
        </p:spPr>
        <p:txBody>
          <a:bodyPr/>
          <a:lstStyle/>
          <a:p>
            <a:r>
              <a:rPr lang="fr-FR" sz="2800" dirty="0" smtClean="0"/>
              <a:t>Major </a:t>
            </a:r>
            <a:r>
              <a:rPr lang="fr-FR" sz="2800" dirty="0" err="1" smtClean="0"/>
              <a:t>research</a:t>
            </a:r>
            <a:r>
              <a:rPr lang="fr-FR" sz="2800" dirty="0" smtClean="0"/>
              <a:t> challenges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7383026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17janv06_bleunoir">
  <a:themeElements>
    <a:clrScheme name="model17janv06_bleunoi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el17janv06_bleunoir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1" i="1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1" i="1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el17janv06_bleunoi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17janv06_bleunoi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17janv06_bleunoi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17janv06_bleunoi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17janv06_bleunoi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17janv06_bleunoi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17janv06_bleunoi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Settings\Administrateur\Application Data\Microsoft\Modèles\model17janv06_bleunoir.pot</Template>
  <TotalTime>9840</TotalTime>
  <Words>436</Words>
  <Application>Microsoft Office PowerPoint</Application>
  <PresentationFormat>Affichage à l'écran (4:3)</PresentationFormat>
  <Paragraphs>113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DIN</vt:lpstr>
      <vt:lpstr>Tahoma</vt:lpstr>
      <vt:lpstr>Times New Roman</vt:lpstr>
      <vt:lpstr>Verdana</vt:lpstr>
      <vt:lpstr>Wingdings</vt:lpstr>
      <vt:lpstr>model17janv06_bleunoir</vt:lpstr>
      <vt:lpstr>Présentation PowerPoint</vt:lpstr>
      <vt:lpstr>Ifremer :  a leading institute  in marine sciences</vt:lpstr>
      <vt:lpstr>Facilities and infrastructures</vt:lpstr>
      <vt:lpstr>Research activities</vt:lpstr>
      <vt:lpstr>Ifremer in Europe</vt:lpstr>
      <vt:lpstr>What possible improvement ?</vt:lpstr>
      <vt:lpstr>Major research challenges</vt:lpstr>
    </vt:vector>
  </TitlesOfParts>
  <Company>Ifremer DCB/RP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Ifremer DCB/RP</dc:creator>
  <cp:lastModifiedBy>Francois JACQ, Ifremer Siege PDG, 01 46 48 22 86</cp:lastModifiedBy>
  <cp:revision>872</cp:revision>
  <cp:lastPrinted>2016-03-02T07:15:58Z</cp:lastPrinted>
  <dcterms:created xsi:type="dcterms:W3CDTF">2006-01-03T10:28:36Z</dcterms:created>
  <dcterms:modified xsi:type="dcterms:W3CDTF">2016-03-02T09:40:12Z</dcterms:modified>
</cp:coreProperties>
</file>