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7"/>
  </p:notesMasterIdLst>
  <p:handoutMasterIdLst>
    <p:handoutMasterId r:id="rId8"/>
  </p:handoutMasterIdLst>
  <p:sldIdLst>
    <p:sldId id="274" r:id="rId2"/>
    <p:sldId id="352" r:id="rId3"/>
    <p:sldId id="373" r:id="rId4"/>
    <p:sldId id="375" r:id="rId5"/>
    <p:sldId id="376"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ABDC"/>
    <a:srgbClr val="00314D"/>
    <a:srgbClr val="25567B"/>
    <a:srgbClr val="000000"/>
    <a:srgbClr val="B2E2E8"/>
    <a:srgbClr val="FF0000"/>
    <a:srgbClr val="A6F4C9"/>
    <a:srgbClr val="09F7DB"/>
    <a:srgbClr val="FF9933"/>
    <a:srgbClr val="FF02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900" autoAdjust="0"/>
    <p:restoredTop sz="74964" autoAdjust="0"/>
  </p:normalViewPr>
  <p:slideViewPr>
    <p:cSldViewPr showGuides="1">
      <p:cViewPr varScale="1">
        <p:scale>
          <a:sx n="70" d="100"/>
          <a:sy n="70" d="100"/>
        </p:scale>
        <p:origin x="2820" y="66"/>
      </p:cViewPr>
      <p:guideLst>
        <p:guide orient="horz" pos="2160"/>
        <p:guide pos="285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042"/>
    </p:cViewPr>
  </p:sorterViewPr>
  <p:notesViewPr>
    <p:cSldViewPr showGuides="1">
      <p:cViewPr varScale="1">
        <p:scale>
          <a:sx n="50" d="100"/>
          <a:sy n="50" d="100"/>
        </p:scale>
        <p:origin x="-1908"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fontAlgn="auto" hangingPunct="1">
              <a:spcBef>
                <a:spcPct val="0"/>
              </a:spcBef>
              <a:spcAft>
                <a:spcPts val="0"/>
              </a:spcAft>
              <a:buClrTx/>
              <a:buFontTx/>
              <a:buNone/>
              <a:defRPr sz="1200" b="0">
                <a:effectLst/>
                <a:latin typeface="Times" pitchFamily="18" charset="0"/>
              </a:defRPr>
            </a:lvl1pPr>
          </a:lstStyle>
          <a:p>
            <a:pPr>
              <a:defRPr/>
            </a:pPr>
            <a:endParaRPr lang="fr-FR"/>
          </a:p>
        </p:txBody>
      </p:sp>
      <p:sp>
        <p:nvSpPr>
          <p:cNvPr id="41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ct val="0"/>
              </a:spcBef>
              <a:spcAft>
                <a:spcPts val="0"/>
              </a:spcAft>
              <a:buClrTx/>
              <a:buFontTx/>
              <a:buNone/>
              <a:defRPr sz="1200" b="0">
                <a:effectLst/>
                <a:latin typeface="Times" pitchFamily="18" charset="0"/>
              </a:defRPr>
            </a:lvl1pPr>
          </a:lstStyle>
          <a:p>
            <a:pPr>
              <a:defRPr/>
            </a:pPr>
            <a:endParaRPr lang="fr-FR"/>
          </a:p>
        </p:txBody>
      </p:sp>
      <p:sp>
        <p:nvSpPr>
          <p:cNvPr id="41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fontAlgn="auto" hangingPunct="1">
              <a:spcBef>
                <a:spcPct val="0"/>
              </a:spcBef>
              <a:spcAft>
                <a:spcPts val="0"/>
              </a:spcAft>
              <a:buClrTx/>
              <a:buFontTx/>
              <a:buNone/>
              <a:defRPr sz="1200" b="0">
                <a:effectLst/>
                <a:latin typeface="Times" pitchFamily="18" charset="0"/>
              </a:defRPr>
            </a:lvl1pPr>
          </a:lstStyle>
          <a:p>
            <a:pPr>
              <a:defRPr/>
            </a:pPr>
            <a:endParaRPr lang="fr-FR"/>
          </a:p>
        </p:txBody>
      </p:sp>
      <p:sp>
        <p:nvSpPr>
          <p:cNvPr id="41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ct val="0"/>
              </a:spcBef>
              <a:spcAft>
                <a:spcPts val="0"/>
              </a:spcAft>
              <a:buClrTx/>
              <a:buFontTx/>
              <a:buNone/>
              <a:defRPr sz="1200" b="0">
                <a:latin typeface="Times" panose="02020603050405020304" pitchFamily="18" charset="0"/>
              </a:defRPr>
            </a:lvl1pPr>
          </a:lstStyle>
          <a:p>
            <a:pPr>
              <a:defRPr/>
            </a:pPr>
            <a:fld id="{0C2DE0AB-9D0C-43B4-AD5C-BA2250306DEF}" type="slidenum">
              <a:rPr lang="fr-FR" altLang="de-DE"/>
              <a:pPr>
                <a:defRPr/>
              </a:pPr>
              <a:t>‹Nr.›</a:t>
            </a:fld>
            <a:endParaRPr lang="fr-FR" altLang="de-DE"/>
          </a:p>
        </p:txBody>
      </p:sp>
    </p:spTree>
    <p:extLst>
      <p:ext uri="{BB962C8B-B14F-4D97-AF65-F5344CB8AC3E}">
        <p14:creationId xmlns:p14="http://schemas.microsoft.com/office/powerpoint/2010/main" val="3626226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fontAlgn="auto" hangingPunct="1">
              <a:spcBef>
                <a:spcPct val="0"/>
              </a:spcBef>
              <a:spcAft>
                <a:spcPts val="0"/>
              </a:spcAft>
              <a:buClrTx/>
              <a:buFontTx/>
              <a:buNone/>
              <a:defRPr sz="1200" b="0">
                <a:effectLst/>
                <a:latin typeface="Times" pitchFamily="18" charset="0"/>
              </a:defRPr>
            </a:lvl1pPr>
          </a:lstStyle>
          <a:p>
            <a:pPr>
              <a:defRPr/>
            </a:pPr>
            <a:endParaRPr lang="fr-FR"/>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ct val="0"/>
              </a:spcBef>
              <a:spcAft>
                <a:spcPts val="0"/>
              </a:spcAft>
              <a:buClrTx/>
              <a:buFontTx/>
              <a:buNone/>
              <a:defRPr sz="1200" b="0">
                <a:effectLst/>
                <a:latin typeface="Times" pitchFamily="18" charset="0"/>
              </a:defRPr>
            </a:lvl1pPr>
          </a:lstStyle>
          <a:p>
            <a:pPr>
              <a:defRPr/>
            </a:pPr>
            <a:endParaRPr lang="fr-FR"/>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Click to edit Master text styles</a:t>
            </a:r>
          </a:p>
          <a:p>
            <a:pPr lvl="1"/>
            <a:r>
              <a:rPr lang="fr-FR" noProof="0"/>
              <a:t>Second level</a:t>
            </a:r>
          </a:p>
          <a:p>
            <a:pPr lvl="2"/>
            <a:r>
              <a:rPr lang="fr-FR" noProof="0"/>
              <a:t>Third level</a:t>
            </a:r>
          </a:p>
          <a:p>
            <a:pPr lvl="3"/>
            <a:r>
              <a:rPr lang="fr-FR" noProof="0"/>
              <a:t>Fourth level</a:t>
            </a:r>
          </a:p>
          <a:p>
            <a:pPr lvl="4"/>
            <a:r>
              <a:rPr lang="fr-FR" noProof="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fontAlgn="auto" hangingPunct="1">
              <a:spcBef>
                <a:spcPct val="0"/>
              </a:spcBef>
              <a:spcAft>
                <a:spcPts val="0"/>
              </a:spcAft>
              <a:buClrTx/>
              <a:buFontTx/>
              <a:buNone/>
              <a:defRPr sz="1200" b="0">
                <a:effectLst/>
                <a:latin typeface="Times" pitchFamily="18" charset="0"/>
              </a:defRPr>
            </a:lvl1pPr>
          </a:lstStyle>
          <a:p>
            <a:pPr>
              <a:defRPr/>
            </a:pPr>
            <a:endParaRPr lang="fr-FR"/>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ct val="0"/>
              </a:spcBef>
              <a:spcAft>
                <a:spcPts val="0"/>
              </a:spcAft>
              <a:buClrTx/>
              <a:buFontTx/>
              <a:buNone/>
              <a:defRPr sz="1200" b="0">
                <a:latin typeface="Times" panose="02020603050405020304" pitchFamily="18" charset="0"/>
              </a:defRPr>
            </a:lvl1pPr>
          </a:lstStyle>
          <a:p>
            <a:pPr>
              <a:defRPr/>
            </a:pPr>
            <a:fld id="{B5A6521F-15D7-46BD-9FC0-FD66C911AD38}" type="slidenum">
              <a:rPr lang="fr-FR" altLang="de-DE"/>
              <a:pPr>
                <a:defRPr/>
              </a:pPr>
              <a:t>‹Nr.›</a:t>
            </a:fld>
            <a:endParaRPr lang="fr-FR" altLang="de-DE"/>
          </a:p>
        </p:txBody>
      </p:sp>
    </p:spTree>
    <p:extLst>
      <p:ext uri="{BB962C8B-B14F-4D97-AF65-F5344CB8AC3E}">
        <p14:creationId xmlns:p14="http://schemas.microsoft.com/office/powerpoint/2010/main" val="22306416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pPr>
              <a:defRPr/>
            </a:pPr>
            <a:r>
              <a:rPr lang="en-GB" dirty="0"/>
              <a:t>Replace business with technologies</a:t>
            </a:r>
          </a:p>
          <a:p>
            <a:pPr marL="171450" indent="-171450">
              <a:buFontTx/>
              <a:buChar char="-"/>
              <a:defRPr/>
            </a:pPr>
            <a:r>
              <a:rPr lang="en-GB" dirty="0"/>
              <a:t>We want all communities to work together – business, education, research and, of course, government. </a:t>
            </a:r>
          </a:p>
          <a:p>
            <a:pPr marL="171450" indent="-171450">
              <a:buFontTx/>
              <a:buChar char="-"/>
              <a:defRPr/>
            </a:pPr>
            <a:endParaRPr lang="en-GB" dirty="0"/>
          </a:p>
        </p:txBody>
      </p:sp>
      <p:sp>
        <p:nvSpPr>
          <p:cNvPr id="51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Aft>
                <a:spcPct val="0"/>
              </a:spcAft>
            </a:pPr>
            <a:fld id="{41667D52-C09C-4835-8811-9ADDDF984DDB}" type="slidenum">
              <a:rPr lang="fr-FR" altLang="de-DE" smtClean="0">
                <a:latin typeface="Times" panose="02020603050405020304" pitchFamily="18" charset="0"/>
              </a:rPr>
              <a:pPr fontAlgn="base">
                <a:spcAft>
                  <a:spcPct val="0"/>
                </a:spcAft>
              </a:pPr>
              <a:t>1</a:t>
            </a:fld>
            <a:endParaRPr lang="fr-FR" altLang="de-DE">
              <a:latin typeface="Times" panose="02020603050405020304" pitchFamily="18" charset="0"/>
            </a:endParaRPr>
          </a:p>
        </p:txBody>
      </p:sp>
    </p:spTree>
    <p:extLst>
      <p:ext uri="{BB962C8B-B14F-4D97-AF65-F5344CB8AC3E}">
        <p14:creationId xmlns:p14="http://schemas.microsoft.com/office/powerpoint/2010/main" val="4071523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en-US" sz="1200" kern="1200" dirty="0" smtClean="0">
                <a:solidFill>
                  <a:schemeClr val="tx1"/>
                </a:solidFill>
                <a:effectLst/>
                <a:latin typeface="Times" pitchFamily="18" charset="0"/>
                <a:ea typeface="+mn-ea"/>
                <a:cs typeface="+mn-cs"/>
              </a:rPr>
              <a:t>3 Vs:</a:t>
            </a:r>
            <a:endParaRPr lang="en-US" sz="1200" b="0" i="0" u="none" strike="noStrike" kern="1200" baseline="0" dirty="0" smtClean="0">
              <a:solidFill>
                <a:schemeClr val="tx1"/>
              </a:solidFill>
              <a:latin typeface="Times" pitchFamily="18" charset="0"/>
              <a:ea typeface="+mn-ea"/>
              <a:cs typeface="+mn-cs"/>
            </a:endParaRPr>
          </a:p>
          <a:p>
            <a:r>
              <a:rPr lang="en-US" sz="1200" b="0" i="0" u="none" strike="noStrike" kern="1200" baseline="0" dirty="0" smtClean="0">
                <a:solidFill>
                  <a:schemeClr val="tx1"/>
                </a:solidFill>
                <a:latin typeface="Times" pitchFamily="18" charset="0"/>
                <a:ea typeface="+mn-ea"/>
                <a:cs typeface="+mn-cs"/>
              </a:rPr>
              <a:t>The </a:t>
            </a:r>
            <a:r>
              <a:rPr lang="en-US" sz="1200" b="1" i="0" u="none" strike="noStrike" kern="1200" baseline="0" dirty="0" smtClean="0">
                <a:solidFill>
                  <a:schemeClr val="tx1"/>
                </a:solidFill>
                <a:latin typeface="Times" pitchFamily="18" charset="0"/>
                <a:ea typeface="+mn-ea"/>
                <a:cs typeface="+mn-cs"/>
              </a:rPr>
              <a:t>volume </a:t>
            </a:r>
            <a:r>
              <a:rPr lang="en-US" sz="1200" b="0" i="0" u="none" strike="noStrike" kern="1200" baseline="0" dirty="0" smtClean="0">
                <a:solidFill>
                  <a:schemeClr val="tx1"/>
                </a:solidFill>
                <a:latin typeface="Times" pitchFamily="18" charset="0"/>
                <a:ea typeface="+mn-ea"/>
                <a:cs typeface="+mn-cs"/>
              </a:rPr>
              <a:t>of the data as covered by most definitions today (see </a:t>
            </a:r>
            <a:r>
              <a:rPr lang="en-US" sz="1200" b="0" i="0" u="none" strike="noStrike" kern="1200" baseline="0" dirty="0" err="1" smtClean="0">
                <a:solidFill>
                  <a:schemeClr val="tx1"/>
                </a:solidFill>
                <a:latin typeface="Times" pitchFamily="18" charset="0"/>
                <a:ea typeface="+mn-ea"/>
                <a:cs typeface="+mn-cs"/>
              </a:rPr>
              <a:t>Loukides</a:t>
            </a:r>
            <a:r>
              <a:rPr lang="en-US" sz="1200" b="0" i="0" u="none" strike="noStrike" kern="1200" baseline="0" dirty="0" smtClean="0">
                <a:solidFill>
                  <a:schemeClr val="tx1"/>
                </a:solidFill>
                <a:latin typeface="Times" pitchFamily="18" charset="0"/>
                <a:ea typeface="+mn-ea"/>
                <a:cs typeface="+mn-cs"/>
              </a:rPr>
              <a:t>, 2010 and </a:t>
            </a:r>
            <a:r>
              <a:rPr lang="en-US" sz="1200" b="0" i="0" u="none" strike="noStrike" kern="1200" baseline="0" dirty="0" err="1" smtClean="0">
                <a:solidFill>
                  <a:schemeClr val="tx1"/>
                </a:solidFill>
                <a:latin typeface="Times" pitchFamily="18" charset="0"/>
                <a:ea typeface="+mn-ea"/>
                <a:cs typeface="+mn-cs"/>
              </a:rPr>
              <a:t>MGI</a:t>
            </a:r>
            <a:r>
              <a:rPr lang="en-US" sz="1200" b="0" i="0" u="none" strike="noStrike" kern="1200" baseline="0" dirty="0" smtClean="0">
                <a:solidFill>
                  <a:schemeClr val="tx1"/>
                </a:solidFill>
                <a:latin typeface="Times" pitchFamily="18" charset="0"/>
                <a:ea typeface="+mn-ea"/>
                <a:cs typeface="+mn-cs"/>
              </a:rPr>
              <a:t>, 2011, which are cited above; but also McGuire et al., 2012); </a:t>
            </a:r>
          </a:p>
          <a:p>
            <a:endParaRPr lang="en-US" sz="1200" b="0" i="0" u="none" strike="noStrike" kern="1200" baseline="0" dirty="0" smtClean="0">
              <a:solidFill>
                <a:schemeClr val="tx1"/>
              </a:solidFill>
              <a:latin typeface="Times" pitchFamily="18" charset="0"/>
              <a:ea typeface="+mn-ea"/>
              <a:cs typeface="+mn-cs"/>
            </a:endParaRPr>
          </a:p>
          <a:p>
            <a:r>
              <a:rPr lang="en-US" sz="1200" b="0" i="0" u="none" strike="noStrike" kern="1200" baseline="0" dirty="0" smtClean="0">
                <a:solidFill>
                  <a:schemeClr val="tx1"/>
                </a:solidFill>
                <a:latin typeface="Times" pitchFamily="18" charset="0"/>
                <a:ea typeface="+mn-ea"/>
                <a:cs typeface="+mn-cs"/>
              </a:rPr>
              <a:t>The </a:t>
            </a:r>
            <a:r>
              <a:rPr lang="en-US" sz="1200" b="1" i="0" u="none" strike="noStrike" kern="1200" baseline="0" dirty="0" smtClean="0">
                <a:solidFill>
                  <a:schemeClr val="tx1"/>
                </a:solidFill>
                <a:latin typeface="Times" pitchFamily="18" charset="0"/>
                <a:ea typeface="+mn-ea"/>
                <a:cs typeface="+mn-cs"/>
              </a:rPr>
              <a:t>variety </a:t>
            </a:r>
            <a:r>
              <a:rPr lang="en-US" sz="1200" b="0" i="0" u="none" strike="noStrike" kern="1200" baseline="0" dirty="0" smtClean="0">
                <a:solidFill>
                  <a:schemeClr val="tx1"/>
                </a:solidFill>
                <a:latin typeface="Times" pitchFamily="18" charset="0"/>
                <a:ea typeface="+mn-ea"/>
                <a:cs typeface="+mn-cs"/>
              </a:rPr>
              <a:t>of the data, which refers to mostly unstructured data sets from sources as diverse as web logs, social media, mobile communications, sensors and financial transactions. Variety also goes hand in hand with the capability to link these diverse data sets; and </a:t>
            </a:r>
          </a:p>
          <a:p>
            <a:endParaRPr lang="en-US" sz="1200" b="0" i="0" u="none" strike="noStrike" kern="1200" baseline="0" dirty="0" smtClean="0">
              <a:solidFill>
                <a:schemeClr val="tx1"/>
              </a:solidFill>
              <a:latin typeface="Times" pitchFamily="18" charset="0"/>
              <a:ea typeface="+mn-ea"/>
              <a:cs typeface="+mn-cs"/>
            </a:endParaRPr>
          </a:p>
          <a:p>
            <a:r>
              <a:rPr lang="en-US" sz="1200" b="0" i="0" u="none" strike="noStrike" kern="1200" baseline="0" dirty="0" smtClean="0">
                <a:solidFill>
                  <a:schemeClr val="tx1"/>
                </a:solidFill>
                <a:latin typeface="Times" pitchFamily="18" charset="0"/>
                <a:ea typeface="+mn-ea"/>
                <a:cs typeface="+mn-cs"/>
              </a:rPr>
              <a:t>The </a:t>
            </a:r>
            <a:r>
              <a:rPr lang="en-US" sz="1200" b="1" i="0" u="none" strike="noStrike" kern="1200" baseline="0" dirty="0" smtClean="0">
                <a:solidFill>
                  <a:schemeClr val="tx1"/>
                </a:solidFill>
                <a:latin typeface="Times" pitchFamily="18" charset="0"/>
                <a:ea typeface="+mn-ea"/>
                <a:cs typeface="+mn-cs"/>
              </a:rPr>
              <a:t>velocity </a:t>
            </a:r>
            <a:r>
              <a:rPr lang="en-US" sz="1200" b="0" i="0" u="none" strike="noStrike" kern="1200" baseline="0" dirty="0" smtClean="0">
                <a:solidFill>
                  <a:schemeClr val="tx1"/>
                </a:solidFill>
                <a:latin typeface="Times" pitchFamily="18" charset="0"/>
                <a:ea typeface="+mn-ea"/>
                <a:cs typeface="+mn-cs"/>
              </a:rPr>
              <a:t>or the speed at which data is generated, accessed, processed and </a:t>
            </a:r>
            <a:r>
              <a:rPr lang="en-US" sz="1200" b="0" i="0" u="none" strike="noStrike" kern="1200" baseline="0" dirty="0" err="1" smtClean="0">
                <a:solidFill>
                  <a:schemeClr val="tx1"/>
                </a:solidFill>
                <a:latin typeface="Times" pitchFamily="18" charset="0"/>
                <a:ea typeface="+mn-ea"/>
                <a:cs typeface="+mn-cs"/>
              </a:rPr>
              <a:t>analysed</a:t>
            </a:r>
            <a:r>
              <a:rPr lang="en-US" sz="1200" b="0" i="0" u="none" strike="noStrike" kern="1200" baseline="0" dirty="0" smtClean="0">
                <a:solidFill>
                  <a:schemeClr val="tx1"/>
                </a:solidFill>
                <a:latin typeface="Times" pitchFamily="18" charset="0"/>
                <a:ea typeface="+mn-ea"/>
                <a:cs typeface="+mn-cs"/>
              </a:rPr>
              <a:t>. Real-time monitoring and real-time “</a:t>
            </a:r>
            <a:r>
              <a:rPr lang="en-US" sz="1200" b="0" i="0" u="none" strike="noStrike" kern="1200" baseline="0" dirty="0" err="1" smtClean="0">
                <a:solidFill>
                  <a:schemeClr val="tx1"/>
                </a:solidFill>
                <a:latin typeface="Times" pitchFamily="18" charset="0"/>
                <a:ea typeface="+mn-ea"/>
                <a:cs typeface="+mn-cs"/>
              </a:rPr>
              <a:t>nowcasting</a:t>
            </a:r>
            <a:r>
              <a:rPr lang="en-US" sz="1200" b="0" i="0" u="none" strike="noStrike" kern="1200" baseline="0" dirty="0" smtClean="0">
                <a:solidFill>
                  <a:schemeClr val="tx1"/>
                </a:solidFill>
                <a:latin typeface="Times" pitchFamily="18" charset="0"/>
                <a:ea typeface="+mn-ea"/>
                <a:cs typeface="+mn-cs"/>
              </a:rPr>
              <a:t>” are often listed here as benefits that go along the velocity of “big data”. </a:t>
            </a:r>
          </a:p>
          <a:p>
            <a:endParaRPr lang="en-US" sz="1200" b="0" i="0" u="none" strike="noStrike" kern="1200" baseline="0" dirty="0" smtClean="0">
              <a:solidFill>
                <a:schemeClr val="tx1"/>
              </a:solidFill>
              <a:effectLst/>
              <a:latin typeface="Times" pitchFamily="18" charset="0"/>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Times" pitchFamily="18" charset="0"/>
                <a:ea typeface="+mn-ea"/>
                <a:cs typeface="+mn-cs"/>
              </a:rPr>
              <a:t>Heterogeneity of data with respect </a:t>
            </a:r>
          </a:p>
          <a:p>
            <a:pPr marL="171450" indent="-171450">
              <a:buFontTx/>
              <a:buChar char="-"/>
            </a:pPr>
            <a:r>
              <a:rPr lang="en-US" sz="1200" kern="1200" dirty="0" smtClean="0">
                <a:solidFill>
                  <a:schemeClr val="tx1"/>
                </a:solidFill>
                <a:effectLst/>
                <a:latin typeface="Times" pitchFamily="18" charset="0"/>
                <a:ea typeface="+mn-ea"/>
                <a:cs typeface="+mn-cs"/>
              </a:rPr>
              <a:t>to content (semantics) and structuring</a:t>
            </a:r>
            <a:br>
              <a:rPr lang="en-US" sz="1200" kern="1200" dirty="0" smtClean="0">
                <a:solidFill>
                  <a:schemeClr val="tx1"/>
                </a:solidFill>
                <a:effectLst/>
                <a:latin typeface="Times" pitchFamily="18" charset="0"/>
                <a:ea typeface="+mn-ea"/>
                <a:cs typeface="+mn-cs"/>
              </a:rPr>
            </a:br>
            <a:r>
              <a:rPr lang="en-US" sz="1200" kern="1200" dirty="0" smtClean="0">
                <a:solidFill>
                  <a:schemeClr val="tx1"/>
                </a:solidFill>
                <a:effectLst/>
                <a:latin typeface="Times" pitchFamily="18" charset="0"/>
                <a:ea typeface="+mn-ea"/>
                <a:cs typeface="+mn-cs"/>
              </a:rPr>
              <a:t>- To applications &amp; components for ingest, dissemination, &amp; analysis of data</a:t>
            </a:r>
          </a:p>
          <a:p>
            <a:pPr marL="0" indent="0">
              <a:buFontTx/>
              <a:buNone/>
            </a:pPr>
            <a:r>
              <a:rPr lang="en-US" sz="1200" kern="1200" dirty="0" smtClean="0">
                <a:solidFill>
                  <a:schemeClr val="tx1"/>
                </a:solidFill>
                <a:effectLst/>
                <a:latin typeface="Times" pitchFamily="18" charset="0"/>
                <a:ea typeface="+mn-ea"/>
                <a:cs typeface="+mn-cs"/>
              </a:rPr>
              <a:t>-&gt; Use of common ontology</a:t>
            </a:r>
            <a:r>
              <a:rPr lang="en-US" sz="1200" kern="1200" baseline="0" dirty="0" smtClean="0">
                <a:solidFill>
                  <a:schemeClr val="tx1"/>
                </a:solidFill>
                <a:effectLst/>
                <a:latin typeface="Times" pitchFamily="18" charset="0"/>
                <a:ea typeface="+mn-ea"/>
                <a:cs typeface="+mn-cs"/>
              </a:rPr>
              <a:t> </a:t>
            </a:r>
            <a:endParaRPr lang="en-US" sz="1200" kern="1200" dirty="0" smtClean="0">
              <a:solidFill>
                <a:schemeClr val="tx1"/>
              </a:solidFill>
              <a:effectLst/>
              <a:latin typeface="Times"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Times" pitchFamily="18"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Times" pitchFamily="18" charset="0"/>
                <a:ea typeface="+mn-ea"/>
                <a:cs typeface="+mn-cs"/>
              </a:rPr>
              <a:t>Infrastructure</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i="0" u="none" strike="noStrike" kern="1200" baseline="0" dirty="0" smtClean="0">
                <a:solidFill>
                  <a:schemeClr val="tx1"/>
                </a:solidFill>
                <a:latin typeface="Times" pitchFamily="18" charset="0"/>
                <a:ea typeface="+mn-ea"/>
                <a:cs typeface="+mn-cs"/>
              </a:rPr>
              <a:t>IT infrastructure providers offering </a:t>
            </a:r>
            <a:r>
              <a:rPr lang="en-US" sz="1200" b="1" i="0" u="none" strike="noStrike" kern="1200" baseline="0" dirty="0" smtClean="0">
                <a:solidFill>
                  <a:schemeClr val="tx1"/>
                </a:solidFill>
                <a:latin typeface="Times" pitchFamily="18" charset="0"/>
                <a:ea typeface="+mn-ea"/>
                <a:cs typeface="+mn-cs"/>
              </a:rPr>
              <a:t>data management tools </a:t>
            </a:r>
            <a:r>
              <a:rPr lang="en-US" sz="1200" b="0" i="0" u="none" strike="noStrike" kern="1200" baseline="0" dirty="0" smtClean="0">
                <a:solidFill>
                  <a:schemeClr val="tx1"/>
                </a:solidFill>
                <a:latin typeface="Times" pitchFamily="18" charset="0"/>
                <a:ea typeface="+mn-ea"/>
                <a:cs typeface="+mn-cs"/>
              </a:rPr>
              <a:t>and </a:t>
            </a:r>
            <a:r>
              <a:rPr lang="en-US" sz="1200" b="1" i="0" u="none" strike="noStrike" kern="1200" baseline="0" dirty="0" smtClean="0">
                <a:solidFill>
                  <a:schemeClr val="tx1"/>
                </a:solidFill>
                <a:latin typeface="Times" pitchFamily="18" charset="0"/>
                <a:ea typeface="+mn-ea"/>
                <a:cs typeface="+mn-cs"/>
              </a:rPr>
              <a:t>critical computing resources </a:t>
            </a:r>
            <a:r>
              <a:rPr lang="en-US" sz="1200" b="0" i="0" u="none" strike="noStrike" kern="1200" baseline="0" dirty="0" smtClean="0">
                <a:solidFill>
                  <a:schemeClr val="tx1"/>
                </a:solidFill>
                <a:latin typeface="Times" pitchFamily="18" charset="0"/>
                <a:ea typeface="+mn-ea"/>
                <a:cs typeface="+mn-cs"/>
              </a:rPr>
              <a:t>including, but not limited to, </a:t>
            </a:r>
            <a:r>
              <a:rPr lang="en-US" sz="1200" b="1" i="0" u="none" strike="noStrike" kern="1200" baseline="0" dirty="0" smtClean="0">
                <a:solidFill>
                  <a:schemeClr val="tx1"/>
                </a:solidFill>
                <a:latin typeface="Times" pitchFamily="18" charset="0"/>
                <a:ea typeface="+mn-ea"/>
                <a:cs typeface="+mn-cs"/>
              </a:rPr>
              <a:t>data storage servers</a:t>
            </a:r>
            <a:r>
              <a:rPr lang="en-US" sz="1200" b="0" i="0" u="none" strike="noStrike" kern="1200" baseline="0" dirty="0" smtClean="0">
                <a:solidFill>
                  <a:schemeClr val="tx1"/>
                </a:solidFill>
                <a:latin typeface="Times" pitchFamily="18" charset="0"/>
                <a:ea typeface="+mn-ea"/>
                <a:cs typeface="+mn-cs"/>
              </a:rPr>
              <a:t>, database management software, and cloud computing resources, </a:t>
            </a:r>
            <a:r>
              <a:rPr lang="en-US" sz="1200" kern="1200" baseline="0" dirty="0" smtClean="0">
                <a:solidFill>
                  <a:schemeClr val="tx1"/>
                </a:solidFill>
                <a:effectLst/>
                <a:latin typeface="Times" pitchFamily="18" charset="0"/>
                <a:ea typeface="+mn-ea"/>
                <a:cs typeface="+mn-cs"/>
              </a:rPr>
              <a:t>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kern="1200" baseline="0" dirty="0" smtClean="0">
              <a:solidFill>
                <a:schemeClr val="tx1"/>
              </a:solidFill>
              <a:effectLst/>
              <a:latin typeface="Times" pitchFamily="18"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baseline="0" dirty="0" smtClean="0">
                <a:solidFill>
                  <a:schemeClr val="tx1"/>
                </a:solidFill>
                <a:effectLst/>
                <a:latin typeface="Times" pitchFamily="18" charset="0"/>
                <a:ea typeface="+mn-ea"/>
                <a:cs typeface="+mn-cs"/>
              </a:rPr>
              <a:t>Increasing data production</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1" kern="1200" baseline="0" dirty="0" smtClean="0">
                <a:solidFill>
                  <a:schemeClr val="tx1"/>
                </a:solidFill>
                <a:effectLst/>
                <a:latin typeface="Times" pitchFamily="18" charset="0"/>
                <a:ea typeface="+mn-ea"/>
                <a:cs typeface="+mn-cs"/>
              </a:rPr>
              <a:t>Volume is not steady but increasing </a:t>
            </a:r>
            <a:r>
              <a:rPr lang="en-US" sz="1200" kern="1200" baseline="0" dirty="0" smtClean="0">
                <a:solidFill>
                  <a:schemeClr val="tx1"/>
                </a:solidFill>
                <a:effectLst/>
                <a:latin typeface="Times" pitchFamily="18" charset="0"/>
                <a:ea typeface="+mn-ea"/>
                <a:cs typeface="+mn-cs"/>
              </a:rPr>
              <a:t>and with blue growth</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kern="1200" baseline="0" dirty="0" smtClean="0">
              <a:solidFill>
                <a:schemeClr val="tx1"/>
              </a:solidFill>
              <a:effectLst/>
              <a:latin typeface="Times" pitchFamily="18"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baseline="0" dirty="0" smtClean="0">
                <a:solidFill>
                  <a:schemeClr val="tx1"/>
                </a:solidFill>
                <a:effectLst/>
                <a:latin typeface="Times" pitchFamily="18" charset="0"/>
                <a:ea typeface="+mn-ea"/>
                <a:cs typeface="+mn-cs"/>
              </a:rPr>
              <a:t>Free flow of data</a:t>
            </a:r>
            <a:endParaRPr lang="en-US" sz="1200" b="0" i="0" u="none" strike="noStrike" kern="1200" baseline="0" dirty="0" smtClean="0">
              <a:solidFill>
                <a:schemeClr val="tx1"/>
              </a:solidFill>
              <a:latin typeface="Times" pitchFamily="18" charset="0"/>
              <a:ea typeface="+mn-ea"/>
              <a:cs typeface="+mn-cs"/>
            </a:endParaRPr>
          </a:p>
          <a:p>
            <a:pPr marL="628650" lvl="1" indent="-171450">
              <a:buFont typeface="Arial" panose="020B0604020202020204" pitchFamily="34" charset="0"/>
              <a:buChar char="•"/>
            </a:pPr>
            <a:r>
              <a:rPr lang="en-US" sz="1200" b="0" i="0" u="none" strike="noStrike" kern="1200" baseline="0" dirty="0" smtClean="0">
                <a:solidFill>
                  <a:schemeClr val="tx1"/>
                </a:solidFill>
                <a:latin typeface="Times" pitchFamily="18" charset="0"/>
                <a:ea typeface="+mn-ea"/>
                <a:cs typeface="+mn-cs"/>
              </a:rPr>
              <a:t>provision of high-quality data can require </a:t>
            </a:r>
            <a:r>
              <a:rPr lang="en-US" sz="1200" b="1" i="0" u="none" strike="noStrike" kern="1200" baseline="0" dirty="0" smtClean="0">
                <a:solidFill>
                  <a:schemeClr val="tx1"/>
                </a:solidFill>
                <a:latin typeface="Times" pitchFamily="18" charset="0"/>
                <a:ea typeface="+mn-ea"/>
                <a:cs typeface="+mn-cs"/>
              </a:rPr>
              <a:t>significant up-front investments before data can be shared </a:t>
            </a:r>
          </a:p>
          <a:p>
            <a:pPr marL="628650" lvl="1" indent="-171450">
              <a:buFont typeface="Arial" panose="020B0604020202020204" pitchFamily="34" charset="0"/>
              <a:buChar char="•"/>
            </a:pPr>
            <a:r>
              <a:rPr lang="en-US" sz="1200" b="1" i="0" u="none" strike="noStrike" kern="1200" baseline="0" dirty="0" smtClean="0">
                <a:solidFill>
                  <a:schemeClr val="tx1"/>
                </a:solidFill>
                <a:latin typeface="Times" pitchFamily="18" charset="0"/>
                <a:ea typeface="+mn-ea"/>
                <a:cs typeface="+mn-cs"/>
              </a:rPr>
              <a:t>applicability of “ownership” </a:t>
            </a:r>
            <a:r>
              <a:rPr lang="en-US" sz="1200" b="0" i="0" u="none" strike="noStrike" kern="1200" baseline="0" dirty="0" smtClean="0">
                <a:solidFill>
                  <a:schemeClr val="tx1"/>
                </a:solidFill>
                <a:latin typeface="Times" pitchFamily="18" charset="0"/>
                <a:ea typeface="+mn-ea"/>
                <a:cs typeface="+mn-cs"/>
              </a:rPr>
              <a:t>is being challenged </a:t>
            </a:r>
          </a:p>
          <a:p>
            <a:pPr marL="628650" lvl="1" indent="-171450">
              <a:buFont typeface="Arial" panose="020B0604020202020204" pitchFamily="34" charset="0"/>
              <a:buChar char="•"/>
            </a:pPr>
            <a:r>
              <a:rPr lang="en-US" sz="1200" b="0" i="0" u="none" strike="noStrike" kern="1200" baseline="0" dirty="0" smtClean="0">
                <a:solidFill>
                  <a:schemeClr val="tx1"/>
                </a:solidFill>
                <a:latin typeface="Times" pitchFamily="18" charset="0"/>
                <a:ea typeface="+mn-ea"/>
                <a:cs typeface="+mn-cs"/>
              </a:rPr>
              <a:t>Lack of </a:t>
            </a:r>
            <a:r>
              <a:rPr lang="en-US" sz="1200" b="1" i="0" u="none" strike="noStrike" kern="1200" baseline="0" dirty="0" smtClean="0">
                <a:solidFill>
                  <a:schemeClr val="tx1"/>
                </a:solidFill>
                <a:latin typeface="Times" pitchFamily="18" charset="0"/>
                <a:ea typeface="+mn-ea"/>
                <a:cs typeface="+mn-cs"/>
              </a:rPr>
              <a:t>data portability and interoperability</a:t>
            </a:r>
            <a:r>
              <a:rPr lang="en-US" sz="1200" b="0" i="0" u="none" strike="noStrike" kern="1200" baseline="0" dirty="0" smtClean="0">
                <a:solidFill>
                  <a:schemeClr val="tx1"/>
                </a:solidFill>
                <a:latin typeface="Times" pitchFamily="18" charset="0"/>
                <a:ea typeface="+mn-ea"/>
                <a:cs typeface="+mn-cs"/>
              </a:rPr>
              <a:t> are among the most challenging barriers to data reuse </a:t>
            </a:r>
          </a:p>
          <a:p>
            <a:r>
              <a:rPr lang="en-US" sz="1200" b="0" i="0" u="none" strike="noStrike" kern="1200" baseline="0" dirty="0" smtClean="0">
                <a:solidFill>
                  <a:schemeClr val="tx1"/>
                </a:solidFill>
                <a:latin typeface="Times" pitchFamily="18" charset="0"/>
                <a:ea typeface="+mn-ea"/>
                <a:cs typeface="+mn-cs"/>
              </a:rPr>
              <a:t>	</a:t>
            </a:r>
          </a:p>
          <a:p>
            <a:pPr fontAlgn="base"/>
            <a:r>
              <a:rPr lang="de-DE" sz="1200" b="1" i="0" kern="1200" dirty="0" smtClean="0">
                <a:solidFill>
                  <a:schemeClr val="tx1"/>
                </a:solidFill>
                <a:effectLst/>
                <a:latin typeface="Times" pitchFamily="18" charset="0"/>
                <a:ea typeface="+mn-ea"/>
                <a:cs typeface="+mn-cs"/>
              </a:rPr>
              <a:t>Status </a:t>
            </a:r>
            <a:r>
              <a:rPr lang="de-DE" sz="1200" b="1" i="0" kern="1200" dirty="0" err="1" smtClean="0">
                <a:solidFill>
                  <a:schemeClr val="tx1"/>
                </a:solidFill>
                <a:effectLst/>
                <a:latin typeface="Times" pitchFamily="18" charset="0"/>
                <a:ea typeface="+mn-ea"/>
                <a:cs typeface="+mn-cs"/>
              </a:rPr>
              <a:t>of</a:t>
            </a:r>
            <a:r>
              <a:rPr lang="de-DE" sz="1200" b="1" i="0" kern="1200" dirty="0" smtClean="0">
                <a:solidFill>
                  <a:schemeClr val="tx1"/>
                </a:solidFill>
                <a:effectLst/>
                <a:latin typeface="Times" pitchFamily="18" charset="0"/>
                <a:ea typeface="+mn-ea"/>
                <a:cs typeface="+mn-cs"/>
              </a:rPr>
              <a:t> Marine Science in Germany</a:t>
            </a:r>
          </a:p>
          <a:p>
            <a:pPr fontAlgn="base"/>
            <a:r>
              <a:rPr lang="de-DE" sz="1200" b="1" i="0" kern="1200" dirty="0" smtClean="0">
                <a:solidFill>
                  <a:schemeClr val="tx1"/>
                </a:solidFill>
                <a:effectLst/>
                <a:latin typeface="Times" pitchFamily="18" charset="0"/>
                <a:ea typeface="+mn-ea"/>
                <a:cs typeface="+mn-cs"/>
              </a:rPr>
              <a:t>Challenge</a:t>
            </a:r>
            <a:endParaRPr lang="de-DE" sz="1200" b="0" i="0" kern="1200" dirty="0" smtClean="0">
              <a:solidFill>
                <a:schemeClr val="tx1"/>
              </a:solidFill>
              <a:effectLst/>
              <a:latin typeface="Times" pitchFamily="18" charset="0"/>
              <a:ea typeface="+mn-ea"/>
              <a:cs typeface="+mn-cs"/>
            </a:endParaRPr>
          </a:p>
          <a:p>
            <a:pPr fontAlgn="base"/>
            <a:r>
              <a:rPr lang="de-DE" sz="1200" b="0" i="0" kern="1200" dirty="0" smtClean="0">
                <a:solidFill>
                  <a:schemeClr val="tx1"/>
                </a:solidFill>
                <a:effectLst/>
                <a:latin typeface="Times" pitchFamily="18" charset="0"/>
                <a:ea typeface="+mn-ea"/>
                <a:cs typeface="+mn-cs"/>
              </a:rPr>
              <a:t>a </a:t>
            </a:r>
            <a:r>
              <a:rPr lang="de-DE" sz="1200" b="0" i="0" kern="1200" dirty="0" err="1" smtClean="0">
                <a:solidFill>
                  <a:schemeClr val="tx1"/>
                </a:solidFill>
                <a:effectLst/>
                <a:latin typeface="Times" pitchFamily="18" charset="0"/>
                <a:ea typeface="+mn-ea"/>
                <a:cs typeface="+mn-cs"/>
              </a:rPr>
              <a:t>deluge</a:t>
            </a:r>
            <a:r>
              <a:rPr lang="de-DE" sz="1200" b="0" i="0" kern="1200" dirty="0" smtClean="0">
                <a:solidFill>
                  <a:schemeClr val="tx1"/>
                </a:solidFill>
                <a:effectLst/>
                <a:latin typeface="Times" pitchFamily="18" charset="0"/>
                <a:ea typeface="+mn-ea"/>
                <a:cs typeface="+mn-cs"/>
              </a:rPr>
              <a:t> </a:t>
            </a:r>
            <a:r>
              <a:rPr lang="de-DE" sz="1200" b="0" i="0" kern="1200" dirty="0" err="1" smtClean="0">
                <a:solidFill>
                  <a:schemeClr val="tx1"/>
                </a:solidFill>
                <a:effectLst/>
                <a:latin typeface="Times" pitchFamily="18" charset="0"/>
                <a:ea typeface="+mn-ea"/>
                <a:cs typeface="+mn-cs"/>
              </a:rPr>
              <a:t>of</a:t>
            </a:r>
            <a:r>
              <a:rPr lang="de-DE" sz="1200" b="0" i="0" kern="1200" dirty="0" smtClean="0">
                <a:solidFill>
                  <a:schemeClr val="tx1"/>
                </a:solidFill>
                <a:effectLst/>
                <a:latin typeface="Times" pitchFamily="18" charset="0"/>
                <a:ea typeface="+mn-ea"/>
                <a:cs typeface="+mn-cs"/>
              </a:rPr>
              <a:t> marine environmental </a:t>
            </a:r>
            <a:r>
              <a:rPr lang="de-DE" sz="1200" b="0" i="0" kern="1200" dirty="0" err="1" smtClean="0">
                <a:solidFill>
                  <a:schemeClr val="tx1"/>
                </a:solidFill>
                <a:effectLst/>
                <a:latin typeface="Times" pitchFamily="18" charset="0"/>
                <a:ea typeface="+mn-ea"/>
                <a:cs typeface="+mn-cs"/>
              </a:rPr>
              <a:t>data</a:t>
            </a:r>
            <a:r>
              <a:rPr lang="de-DE" sz="1200" b="0" i="0" kern="1200" dirty="0" smtClean="0">
                <a:solidFill>
                  <a:schemeClr val="tx1"/>
                </a:solidFill>
                <a:effectLst/>
                <a:latin typeface="Times" pitchFamily="18" charset="0"/>
                <a:ea typeface="+mn-ea"/>
                <a:cs typeface="+mn-cs"/>
              </a:rPr>
              <a:t> </a:t>
            </a:r>
            <a:r>
              <a:rPr lang="de-DE" sz="1200" b="0" i="0" kern="1200" dirty="0" err="1" smtClean="0">
                <a:solidFill>
                  <a:schemeClr val="tx1"/>
                </a:solidFill>
                <a:effectLst/>
                <a:latin typeface="Times" pitchFamily="18" charset="0"/>
                <a:ea typeface="+mn-ea"/>
                <a:cs typeface="+mn-cs"/>
              </a:rPr>
              <a:t>from</a:t>
            </a:r>
            <a:r>
              <a:rPr lang="de-DE" sz="1200" b="0" i="0" kern="1200" dirty="0" smtClean="0">
                <a:solidFill>
                  <a:schemeClr val="tx1"/>
                </a:solidFill>
                <a:effectLst/>
                <a:latin typeface="Times" pitchFamily="18" charset="0"/>
                <a:ea typeface="+mn-ea"/>
                <a:cs typeface="+mn-cs"/>
              </a:rPr>
              <a:t> </a:t>
            </a:r>
            <a:r>
              <a:rPr lang="de-DE" sz="1200" b="0" i="0" kern="1200" dirty="0" err="1" smtClean="0">
                <a:solidFill>
                  <a:schemeClr val="tx1"/>
                </a:solidFill>
                <a:effectLst/>
                <a:latin typeface="Times" pitchFamily="18" charset="0"/>
                <a:ea typeface="+mn-ea"/>
                <a:cs typeface="+mn-cs"/>
              </a:rPr>
              <a:t>many</a:t>
            </a:r>
            <a:r>
              <a:rPr lang="de-DE" sz="1200" b="0" i="0" kern="1200" dirty="0" smtClean="0">
                <a:solidFill>
                  <a:schemeClr val="tx1"/>
                </a:solidFill>
                <a:effectLst/>
                <a:latin typeface="Times" pitchFamily="18" charset="0"/>
                <a:ea typeface="+mn-ea"/>
                <a:cs typeface="+mn-cs"/>
              </a:rPr>
              <a:t> different </a:t>
            </a:r>
            <a:r>
              <a:rPr lang="de-DE" sz="1200" b="0" i="0" kern="1200" dirty="0" err="1" smtClean="0">
                <a:solidFill>
                  <a:schemeClr val="tx1"/>
                </a:solidFill>
                <a:effectLst/>
                <a:latin typeface="Times" pitchFamily="18" charset="0"/>
                <a:ea typeface="+mn-ea"/>
                <a:cs typeface="+mn-cs"/>
              </a:rPr>
              <a:t>sources</a:t>
            </a:r>
            <a:endParaRPr lang="de-DE" sz="1200" b="0" i="0" kern="1200" dirty="0" smtClean="0">
              <a:solidFill>
                <a:schemeClr val="tx1"/>
              </a:solidFill>
              <a:effectLst/>
              <a:latin typeface="Times" pitchFamily="18" charset="0"/>
              <a:ea typeface="+mn-ea"/>
              <a:cs typeface="+mn-cs"/>
            </a:endParaRPr>
          </a:p>
          <a:p>
            <a:pPr fontAlgn="base"/>
            <a:r>
              <a:rPr lang="de-DE" sz="1200" b="1" i="0" kern="1200" dirty="0" err="1" smtClean="0">
                <a:solidFill>
                  <a:schemeClr val="tx1"/>
                </a:solidFill>
                <a:effectLst/>
                <a:latin typeface="Times" pitchFamily="18" charset="0"/>
                <a:ea typeface="+mn-ea"/>
                <a:cs typeface="+mn-cs"/>
              </a:rPr>
              <a:t>Extremely</a:t>
            </a:r>
            <a:r>
              <a:rPr lang="de-DE" sz="1200" b="1" i="0" kern="1200" dirty="0" smtClean="0">
                <a:solidFill>
                  <a:schemeClr val="tx1"/>
                </a:solidFill>
                <a:effectLst/>
                <a:latin typeface="Times" pitchFamily="18" charset="0"/>
                <a:ea typeface="+mn-ea"/>
                <a:cs typeface="+mn-cs"/>
              </a:rPr>
              <a:t> </a:t>
            </a:r>
            <a:r>
              <a:rPr lang="de-DE" sz="1200" b="1" i="0" kern="1200" dirty="0" err="1" smtClean="0">
                <a:solidFill>
                  <a:schemeClr val="tx1"/>
                </a:solidFill>
                <a:effectLst/>
                <a:latin typeface="Times" pitchFamily="18" charset="0"/>
                <a:ea typeface="+mn-ea"/>
                <a:cs typeface="+mn-cs"/>
              </a:rPr>
              <a:t>wide</a:t>
            </a:r>
            <a:r>
              <a:rPr lang="de-DE" sz="1200" b="1" i="0" kern="1200" dirty="0" smtClean="0">
                <a:solidFill>
                  <a:schemeClr val="tx1"/>
                </a:solidFill>
                <a:effectLst/>
                <a:latin typeface="Times" pitchFamily="18" charset="0"/>
                <a:ea typeface="+mn-ea"/>
                <a:cs typeface="+mn-cs"/>
              </a:rPr>
              <a:t> </a:t>
            </a:r>
            <a:r>
              <a:rPr lang="de-DE" sz="1200" b="1" i="0" kern="1200" dirty="0" err="1" smtClean="0">
                <a:solidFill>
                  <a:schemeClr val="tx1"/>
                </a:solidFill>
                <a:effectLst/>
                <a:latin typeface="Times" pitchFamily="18" charset="0"/>
                <a:ea typeface="+mn-ea"/>
                <a:cs typeface="+mn-cs"/>
              </a:rPr>
              <a:t>range</a:t>
            </a:r>
            <a:r>
              <a:rPr lang="de-DE" sz="1200" b="1" i="0" kern="1200" dirty="0" smtClean="0">
                <a:solidFill>
                  <a:schemeClr val="tx1"/>
                </a:solidFill>
                <a:effectLst/>
                <a:latin typeface="Times" pitchFamily="18" charset="0"/>
                <a:ea typeface="+mn-ea"/>
                <a:cs typeface="+mn-cs"/>
              </a:rPr>
              <a:t> </a:t>
            </a:r>
            <a:r>
              <a:rPr lang="de-DE" sz="1200" b="1" i="0" kern="1200" dirty="0" err="1" smtClean="0">
                <a:solidFill>
                  <a:schemeClr val="tx1"/>
                </a:solidFill>
                <a:effectLst/>
                <a:latin typeface="Times" pitchFamily="18" charset="0"/>
                <a:ea typeface="+mn-ea"/>
                <a:cs typeface="+mn-cs"/>
              </a:rPr>
              <a:t>of</a:t>
            </a:r>
            <a:r>
              <a:rPr lang="de-DE" sz="1200" b="1" i="0" kern="1200" dirty="0" smtClean="0">
                <a:solidFill>
                  <a:schemeClr val="tx1"/>
                </a:solidFill>
                <a:effectLst/>
                <a:latin typeface="Times" pitchFamily="18" charset="0"/>
                <a:ea typeface="+mn-ea"/>
                <a:cs typeface="+mn-cs"/>
              </a:rPr>
              <a:t> </a:t>
            </a:r>
            <a:r>
              <a:rPr lang="de-DE" sz="1200" b="1" i="0" kern="1200" dirty="0" err="1" smtClean="0">
                <a:solidFill>
                  <a:schemeClr val="tx1"/>
                </a:solidFill>
                <a:effectLst/>
                <a:latin typeface="Times" pitchFamily="18" charset="0"/>
                <a:ea typeface="+mn-ea"/>
                <a:cs typeface="+mn-cs"/>
              </a:rPr>
              <a:t>data</a:t>
            </a:r>
            <a:r>
              <a:rPr lang="de-DE" sz="1200" b="1" i="0" kern="1200" dirty="0" smtClean="0">
                <a:solidFill>
                  <a:schemeClr val="tx1"/>
                </a:solidFill>
                <a:effectLst/>
                <a:latin typeface="Times" pitchFamily="18" charset="0"/>
                <a:ea typeface="+mn-ea"/>
                <a:cs typeface="+mn-cs"/>
              </a:rPr>
              <a:t> </a:t>
            </a:r>
            <a:r>
              <a:rPr lang="de-DE" sz="1200" b="1" i="0" kern="1200" dirty="0" err="1" smtClean="0">
                <a:solidFill>
                  <a:schemeClr val="tx1"/>
                </a:solidFill>
                <a:effectLst/>
                <a:latin typeface="Times" pitchFamily="18" charset="0"/>
                <a:ea typeface="+mn-ea"/>
                <a:cs typeface="+mn-cs"/>
              </a:rPr>
              <a:t>sources</a:t>
            </a:r>
            <a:endParaRPr lang="de-DE" sz="1200" b="0" i="0" kern="1200" dirty="0" smtClean="0">
              <a:solidFill>
                <a:schemeClr val="tx1"/>
              </a:solidFill>
              <a:effectLst/>
              <a:latin typeface="Times" pitchFamily="18" charset="0"/>
              <a:ea typeface="+mn-ea"/>
              <a:cs typeface="+mn-cs"/>
            </a:endParaRPr>
          </a:p>
          <a:p>
            <a:pPr marL="171450" indent="-171450" fontAlgn="base">
              <a:buFont typeface="Arial" panose="020B0604020202020204" pitchFamily="34" charset="0"/>
              <a:buChar char="•"/>
            </a:pPr>
            <a:r>
              <a:rPr lang="de-DE" sz="1200" b="0" i="0" kern="1200" dirty="0" err="1" smtClean="0">
                <a:solidFill>
                  <a:schemeClr val="tx1"/>
                </a:solidFill>
                <a:effectLst/>
                <a:latin typeface="Times" pitchFamily="18" charset="0"/>
                <a:ea typeface="+mn-ea"/>
                <a:cs typeface="+mn-cs"/>
              </a:rPr>
              <a:t>Ship-based</a:t>
            </a:r>
            <a:r>
              <a:rPr lang="de-DE" sz="1200" b="0" i="0" kern="1200" dirty="0" smtClean="0">
                <a:solidFill>
                  <a:schemeClr val="tx1"/>
                </a:solidFill>
                <a:effectLst/>
                <a:latin typeface="Times" pitchFamily="18" charset="0"/>
                <a:ea typeface="+mn-ea"/>
                <a:cs typeface="+mn-cs"/>
              </a:rPr>
              <a:t> </a:t>
            </a:r>
            <a:r>
              <a:rPr lang="de-DE" sz="1200" b="0" i="0" kern="1200" dirty="0" err="1" smtClean="0">
                <a:solidFill>
                  <a:schemeClr val="tx1"/>
                </a:solidFill>
                <a:effectLst/>
                <a:latin typeface="Times" pitchFamily="18" charset="0"/>
                <a:ea typeface="+mn-ea"/>
                <a:cs typeface="+mn-cs"/>
              </a:rPr>
              <a:t>instruments</a:t>
            </a:r>
            <a:endParaRPr lang="de-DE" sz="1200" b="0" i="0" kern="1200" dirty="0" smtClean="0">
              <a:solidFill>
                <a:schemeClr val="tx1"/>
              </a:solidFill>
              <a:effectLst/>
              <a:latin typeface="Times" pitchFamily="18" charset="0"/>
              <a:ea typeface="+mn-ea"/>
              <a:cs typeface="+mn-cs"/>
            </a:endParaRPr>
          </a:p>
          <a:p>
            <a:pPr marL="171450" indent="-171450" fontAlgn="base">
              <a:buFont typeface="Arial" panose="020B0604020202020204" pitchFamily="34" charset="0"/>
              <a:buChar char="•"/>
            </a:pPr>
            <a:r>
              <a:rPr lang="de-DE" sz="1200" b="0" i="0" kern="1200" dirty="0" smtClean="0">
                <a:solidFill>
                  <a:schemeClr val="tx1"/>
                </a:solidFill>
                <a:effectLst/>
                <a:latin typeface="Times" pitchFamily="18" charset="0"/>
                <a:ea typeface="+mn-ea"/>
                <a:cs typeface="+mn-cs"/>
              </a:rPr>
              <a:t>Instruments in </a:t>
            </a:r>
            <a:r>
              <a:rPr lang="de-DE" sz="1200" b="0" i="0" kern="1200" dirty="0" err="1" smtClean="0">
                <a:solidFill>
                  <a:schemeClr val="tx1"/>
                </a:solidFill>
                <a:effectLst/>
                <a:latin typeface="Times" pitchFamily="18" charset="0"/>
                <a:ea typeface="+mn-ea"/>
                <a:cs typeface="+mn-cs"/>
              </a:rPr>
              <a:t>water</a:t>
            </a:r>
            <a:r>
              <a:rPr lang="de-DE" sz="1200" b="0" i="0" kern="1200" dirty="0" smtClean="0">
                <a:solidFill>
                  <a:schemeClr val="tx1"/>
                </a:solidFill>
                <a:effectLst/>
                <a:latin typeface="Times" pitchFamily="18" charset="0"/>
                <a:ea typeface="+mn-ea"/>
                <a:cs typeface="+mn-cs"/>
              </a:rPr>
              <a:t> </a:t>
            </a:r>
            <a:r>
              <a:rPr lang="de-DE" sz="1200" b="0" i="0" kern="1200" dirty="0" err="1" smtClean="0">
                <a:solidFill>
                  <a:schemeClr val="tx1"/>
                </a:solidFill>
                <a:effectLst/>
                <a:latin typeface="Times" pitchFamily="18" charset="0"/>
                <a:ea typeface="+mn-ea"/>
                <a:cs typeface="+mn-cs"/>
              </a:rPr>
              <a:t>column</a:t>
            </a:r>
            <a:r>
              <a:rPr lang="de-DE" sz="1200" b="0" i="0" kern="1200" dirty="0" smtClean="0">
                <a:solidFill>
                  <a:schemeClr val="tx1"/>
                </a:solidFill>
                <a:effectLst/>
                <a:latin typeface="Times" pitchFamily="18" charset="0"/>
                <a:ea typeface="+mn-ea"/>
                <a:cs typeface="+mn-cs"/>
              </a:rPr>
              <a:t> </a:t>
            </a:r>
            <a:r>
              <a:rPr lang="de-DE" sz="1200" b="0" i="0" kern="1200" dirty="0" err="1" smtClean="0">
                <a:solidFill>
                  <a:schemeClr val="tx1"/>
                </a:solidFill>
                <a:effectLst/>
                <a:latin typeface="Times" pitchFamily="18" charset="0"/>
                <a:ea typeface="+mn-ea"/>
                <a:cs typeface="+mn-cs"/>
              </a:rPr>
              <a:t>and</a:t>
            </a:r>
            <a:r>
              <a:rPr lang="de-DE" sz="1200" b="0" i="0" kern="1200" dirty="0" smtClean="0">
                <a:solidFill>
                  <a:schemeClr val="tx1"/>
                </a:solidFill>
                <a:effectLst/>
                <a:latin typeface="Times" pitchFamily="18" charset="0"/>
                <a:ea typeface="+mn-ea"/>
                <a:cs typeface="+mn-cs"/>
              </a:rPr>
              <a:t> at </a:t>
            </a:r>
            <a:r>
              <a:rPr lang="de-DE" sz="1200" b="0" i="0" kern="1200" dirty="0" err="1" smtClean="0">
                <a:solidFill>
                  <a:schemeClr val="tx1"/>
                </a:solidFill>
                <a:effectLst/>
                <a:latin typeface="Times" pitchFamily="18" charset="0"/>
                <a:ea typeface="+mn-ea"/>
                <a:cs typeface="+mn-cs"/>
              </a:rPr>
              <a:t>seafloor</a:t>
            </a:r>
            <a:endParaRPr lang="de-DE" sz="1200" b="0" i="0" kern="1200" dirty="0" smtClean="0">
              <a:solidFill>
                <a:schemeClr val="tx1"/>
              </a:solidFill>
              <a:effectLst/>
              <a:latin typeface="Times" pitchFamily="18" charset="0"/>
              <a:ea typeface="+mn-ea"/>
              <a:cs typeface="+mn-cs"/>
            </a:endParaRPr>
          </a:p>
          <a:p>
            <a:pPr marL="171450" indent="-171450" fontAlgn="base">
              <a:buFont typeface="Arial" panose="020B0604020202020204" pitchFamily="34" charset="0"/>
              <a:buChar char="•"/>
            </a:pPr>
            <a:r>
              <a:rPr lang="de-DE" sz="1200" b="0" i="0" kern="1200" dirty="0" smtClean="0">
                <a:solidFill>
                  <a:schemeClr val="tx1"/>
                </a:solidFill>
                <a:effectLst/>
                <a:latin typeface="Times" pitchFamily="18" charset="0"/>
                <a:ea typeface="+mn-ea"/>
                <a:cs typeface="+mn-cs"/>
              </a:rPr>
              <a:t>Air- </a:t>
            </a:r>
            <a:r>
              <a:rPr lang="de-DE" sz="1200" b="0" i="0" kern="1200" dirty="0" err="1" smtClean="0">
                <a:solidFill>
                  <a:schemeClr val="tx1"/>
                </a:solidFill>
                <a:effectLst/>
                <a:latin typeface="Times" pitchFamily="18" charset="0"/>
                <a:ea typeface="+mn-ea"/>
                <a:cs typeface="+mn-cs"/>
              </a:rPr>
              <a:t>and</a:t>
            </a:r>
            <a:r>
              <a:rPr lang="de-DE" sz="1200" b="0" i="0" kern="1200" dirty="0" smtClean="0">
                <a:solidFill>
                  <a:schemeClr val="tx1"/>
                </a:solidFill>
                <a:effectLst/>
                <a:latin typeface="Times" pitchFamily="18" charset="0"/>
                <a:ea typeface="+mn-ea"/>
                <a:cs typeface="+mn-cs"/>
              </a:rPr>
              <a:t> </a:t>
            </a:r>
            <a:r>
              <a:rPr lang="de-DE" sz="1200" b="0" i="0" kern="1200" dirty="0" err="1" smtClean="0">
                <a:solidFill>
                  <a:schemeClr val="tx1"/>
                </a:solidFill>
                <a:effectLst/>
                <a:latin typeface="Times" pitchFamily="18" charset="0"/>
                <a:ea typeface="+mn-ea"/>
                <a:cs typeface="+mn-cs"/>
              </a:rPr>
              <a:t>space</a:t>
            </a:r>
            <a:r>
              <a:rPr lang="de-DE" sz="1200" b="0" i="0" kern="1200" dirty="0" smtClean="0">
                <a:solidFill>
                  <a:schemeClr val="tx1"/>
                </a:solidFill>
                <a:effectLst/>
                <a:latin typeface="Times" pitchFamily="18" charset="0"/>
                <a:ea typeface="+mn-ea"/>
                <a:cs typeface="+mn-cs"/>
              </a:rPr>
              <a:t>-borne </a:t>
            </a:r>
            <a:r>
              <a:rPr lang="de-DE" sz="1200" b="0" i="0" kern="1200" dirty="0" err="1" smtClean="0">
                <a:solidFill>
                  <a:schemeClr val="tx1"/>
                </a:solidFill>
                <a:effectLst/>
                <a:latin typeface="Times" pitchFamily="18" charset="0"/>
                <a:ea typeface="+mn-ea"/>
                <a:cs typeface="+mn-cs"/>
              </a:rPr>
              <a:t>instruments</a:t>
            </a:r>
            <a:endParaRPr lang="de-DE" sz="1200" b="0" i="0" kern="1200" dirty="0" smtClean="0">
              <a:solidFill>
                <a:schemeClr val="tx1"/>
              </a:solidFill>
              <a:effectLst/>
              <a:latin typeface="Times" pitchFamily="18" charset="0"/>
              <a:ea typeface="+mn-ea"/>
              <a:cs typeface="+mn-cs"/>
            </a:endParaRPr>
          </a:p>
          <a:p>
            <a:pPr marL="171450" indent="-171450" fontAlgn="base">
              <a:buFont typeface="Arial" panose="020B0604020202020204" pitchFamily="34" charset="0"/>
              <a:buChar char="•"/>
            </a:pPr>
            <a:r>
              <a:rPr lang="de-DE" sz="1200" b="0" i="0" kern="1200" dirty="0" smtClean="0">
                <a:solidFill>
                  <a:schemeClr val="tx1"/>
                </a:solidFill>
                <a:effectLst/>
                <a:latin typeface="Times" pitchFamily="18" charset="0"/>
                <a:ea typeface="+mn-ea"/>
                <a:cs typeface="+mn-cs"/>
              </a:rPr>
              <a:t>Sensor </a:t>
            </a:r>
            <a:r>
              <a:rPr lang="de-DE" sz="1200" b="0" i="0" kern="1200" dirty="0" err="1" smtClean="0">
                <a:solidFill>
                  <a:schemeClr val="tx1"/>
                </a:solidFill>
                <a:effectLst/>
                <a:latin typeface="Times" pitchFamily="18" charset="0"/>
                <a:ea typeface="+mn-ea"/>
                <a:cs typeface="+mn-cs"/>
              </a:rPr>
              <a:t>networks</a:t>
            </a:r>
            <a:endParaRPr lang="de-DE" sz="1200" b="0" i="0" kern="1200" dirty="0" smtClean="0">
              <a:solidFill>
                <a:schemeClr val="tx1"/>
              </a:solidFill>
              <a:effectLst/>
              <a:latin typeface="Times" pitchFamily="18" charset="0"/>
              <a:ea typeface="+mn-ea"/>
              <a:cs typeface="+mn-cs"/>
            </a:endParaRPr>
          </a:p>
          <a:p>
            <a:pPr marL="171450" indent="-171450" fontAlgn="base">
              <a:buFont typeface="Arial" panose="020B0604020202020204" pitchFamily="34" charset="0"/>
              <a:buChar char="•"/>
            </a:pPr>
            <a:r>
              <a:rPr lang="de-DE" sz="1200" b="0" i="0" kern="1200" dirty="0" smtClean="0">
                <a:solidFill>
                  <a:schemeClr val="tx1"/>
                </a:solidFill>
                <a:effectLst/>
                <a:latin typeface="Times" pitchFamily="18" charset="0"/>
                <a:ea typeface="+mn-ea"/>
                <a:cs typeface="+mn-cs"/>
              </a:rPr>
              <a:t>Individual </a:t>
            </a:r>
            <a:r>
              <a:rPr lang="de-DE" sz="1200" b="0" i="0" kern="1200" dirty="0" err="1" smtClean="0">
                <a:solidFill>
                  <a:schemeClr val="tx1"/>
                </a:solidFill>
                <a:effectLst/>
                <a:latin typeface="Times" pitchFamily="18" charset="0"/>
                <a:ea typeface="+mn-ea"/>
                <a:cs typeface="+mn-cs"/>
              </a:rPr>
              <a:t>data</a:t>
            </a:r>
            <a:r>
              <a:rPr lang="de-DE" sz="1200" b="0" i="0" kern="1200" dirty="0" smtClean="0">
                <a:solidFill>
                  <a:schemeClr val="tx1"/>
                </a:solidFill>
                <a:effectLst/>
                <a:latin typeface="Times" pitchFamily="18" charset="0"/>
                <a:ea typeface="+mn-ea"/>
                <a:cs typeface="+mn-cs"/>
              </a:rPr>
              <a:t> </a:t>
            </a:r>
            <a:r>
              <a:rPr lang="de-DE" sz="1200" b="0" i="0" kern="1200" dirty="0" err="1" smtClean="0">
                <a:solidFill>
                  <a:schemeClr val="tx1"/>
                </a:solidFill>
                <a:effectLst/>
                <a:latin typeface="Times" pitchFamily="18" charset="0"/>
                <a:ea typeface="+mn-ea"/>
                <a:cs typeface="+mn-cs"/>
              </a:rPr>
              <a:t>types</a:t>
            </a:r>
            <a:r>
              <a:rPr lang="de-DE" sz="1200" b="0" i="0" kern="1200" dirty="0" smtClean="0">
                <a:solidFill>
                  <a:schemeClr val="tx1"/>
                </a:solidFill>
                <a:effectLst/>
                <a:latin typeface="Times" pitchFamily="18" charset="0"/>
                <a:ea typeface="+mn-ea"/>
                <a:cs typeface="+mn-cs"/>
              </a:rPr>
              <a:t> </a:t>
            </a:r>
            <a:r>
              <a:rPr lang="de-DE" sz="1200" b="0" i="0" kern="1200" dirty="0" err="1" smtClean="0">
                <a:solidFill>
                  <a:schemeClr val="tx1"/>
                </a:solidFill>
                <a:effectLst/>
                <a:latin typeface="Times" pitchFamily="18" charset="0"/>
                <a:ea typeface="+mn-ea"/>
                <a:cs typeface="+mn-cs"/>
              </a:rPr>
              <a:t>and</a:t>
            </a:r>
            <a:r>
              <a:rPr lang="de-DE" sz="1200" b="0" i="0" kern="1200" dirty="0" smtClean="0">
                <a:solidFill>
                  <a:schemeClr val="tx1"/>
                </a:solidFill>
                <a:effectLst/>
                <a:latin typeface="Times" pitchFamily="18" charset="0"/>
                <a:ea typeface="+mn-ea"/>
                <a:cs typeface="+mn-cs"/>
              </a:rPr>
              <a:t> </a:t>
            </a:r>
            <a:r>
              <a:rPr lang="de-DE" sz="1200" b="0" i="0" kern="1200" dirty="0" err="1" smtClean="0">
                <a:solidFill>
                  <a:schemeClr val="tx1"/>
                </a:solidFill>
                <a:effectLst/>
                <a:latin typeface="Times" pitchFamily="18" charset="0"/>
                <a:ea typeface="+mn-ea"/>
                <a:cs typeface="+mn-cs"/>
              </a:rPr>
              <a:t>formats</a:t>
            </a:r>
            <a:endParaRPr lang="de-DE" sz="1200" b="0" i="0" kern="1200" dirty="0" smtClean="0">
              <a:solidFill>
                <a:schemeClr val="tx1"/>
              </a:solidFill>
              <a:effectLst/>
              <a:latin typeface="Times" pitchFamily="18" charset="0"/>
              <a:ea typeface="+mn-ea"/>
              <a:cs typeface="+mn-cs"/>
            </a:endParaRPr>
          </a:p>
          <a:p>
            <a:pPr marL="171450" indent="-171450" fontAlgn="base">
              <a:buFont typeface="Arial" panose="020B0604020202020204" pitchFamily="34" charset="0"/>
              <a:buChar char="•"/>
            </a:pPr>
            <a:r>
              <a:rPr lang="de-DE" sz="1200" b="0" i="0" kern="1200" dirty="0" smtClean="0">
                <a:solidFill>
                  <a:schemeClr val="tx1"/>
                </a:solidFill>
                <a:effectLst/>
                <a:latin typeface="Times" pitchFamily="18" charset="0"/>
                <a:ea typeface="+mn-ea"/>
                <a:cs typeface="+mn-cs"/>
              </a:rPr>
              <a:t>Snapshot </a:t>
            </a:r>
            <a:r>
              <a:rPr lang="de-DE" sz="1200" b="0" i="0" kern="1200" dirty="0" err="1" smtClean="0">
                <a:solidFill>
                  <a:schemeClr val="tx1"/>
                </a:solidFill>
                <a:effectLst/>
                <a:latin typeface="Times" pitchFamily="18" charset="0"/>
                <a:ea typeface="+mn-ea"/>
                <a:cs typeface="+mn-cs"/>
              </a:rPr>
              <a:t>projects</a:t>
            </a:r>
            <a:r>
              <a:rPr lang="de-DE" sz="1200" b="0" i="0" kern="1200" dirty="0" smtClean="0">
                <a:solidFill>
                  <a:schemeClr val="tx1"/>
                </a:solidFill>
                <a:effectLst/>
                <a:latin typeface="Times" pitchFamily="18" charset="0"/>
                <a:ea typeface="+mn-ea"/>
                <a:cs typeface="+mn-cs"/>
              </a:rPr>
              <a:t> vs. </a:t>
            </a:r>
            <a:r>
              <a:rPr lang="de-DE" sz="1200" b="0" i="0" kern="1200" dirty="0" err="1" smtClean="0">
                <a:solidFill>
                  <a:schemeClr val="tx1"/>
                </a:solidFill>
                <a:effectLst/>
                <a:latin typeface="Times" pitchFamily="18" charset="0"/>
                <a:ea typeface="+mn-ea"/>
                <a:cs typeface="+mn-cs"/>
              </a:rPr>
              <a:t>long</a:t>
            </a:r>
            <a:r>
              <a:rPr lang="de-DE" sz="1200" b="0" i="0" kern="1200" dirty="0" smtClean="0">
                <a:solidFill>
                  <a:schemeClr val="tx1"/>
                </a:solidFill>
                <a:effectLst/>
                <a:latin typeface="Times" pitchFamily="18" charset="0"/>
                <a:ea typeface="+mn-ea"/>
                <a:cs typeface="+mn-cs"/>
              </a:rPr>
              <a:t>-term </a:t>
            </a:r>
            <a:r>
              <a:rPr lang="de-DE" sz="1200" b="0" i="0" kern="1200" dirty="0" err="1" smtClean="0">
                <a:solidFill>
                  <a:schemeClr val="tx1"/>
                </a:solidFill>
                <a:effectLst/>
                <a:latin typeface="Times" pitchFamily="18" charset="0"/>
                <a:ea typeface="+mn-ea"/>
                <a:cs typeface="+mn-cs"/>
              </a:rPr>
              <a:t>monitoring</a:t>
            </a:r>
            <a:r>
              <a:rPr lang="de-DE" sz="1200" b="0" i="0" kern="1200" dirty="0" smtClean="0">
                <a:solidFill>
                  <a:schemeClr val="tx1"/>
                </a:solidFill>
                <a:effectLst/>
                <a:latin typeface="Times" pitchFamily="18" charset="0"/>
                <a:ea typeface="+mn-ea"/>
                <a:cs typeface="+mn-cs"/>
              </a:rPr>
              <a:t> </a:t>
            </a:r>
            <a:r>
              <a:rPr lang="de-DE" sz="1200" b="0" i="0" kern="1200" dirty="0" err="1" smtClean="0">
                <a:solidFill>
                  <a:schemeClr val="tx1"/>
                </a:solidFill>
                <a:effectLst/>
                <a:latin typeface="Times" pitchFamily="18" charset="0"/>
                <a:ea typeface="+mn-ea"/>
                <a:cs typeface="+mn-cs"/>
              </a:rPr>
              <a:t>data</a:t>
            </a:r>
            <a:endParaRPr lang="de-DE" sz="1200" b="0" i="0" kern="1200" dirty="0" smtClean="0">
              <a:solidFill>
                <a:schemeClr val="tx1"/>
              </a:solidFill>
              <a:effectLst/>
              <a:latin typeface="Times" pitchFamily="18" charset="0"/>
              <a:ea typeface="+mn-ea"/>
              <a:cs typeface="+mn-cs"/>
            </a:endParaRPr>
          </a:p>
          <a:p>
            <a:pPr fontAlgn="base"/>
            <a:r>
              <a:rPr lang="de-DE" sz="1200" b="1" i="0" kern="1200" dirty="0" smtClean="0">
                <a:solidFill>
                  <a:schemeClr val="tx1"/>
                </a:solidFill>
                <a:effectLst/>
                <a:latin typeface="Times" pitchFamily="18" charset="0"/>
                <a:ea typeface="+mn-ea"/>
                <a:cs typeface="+mn-cs"/>
              </a:rPr>
              <a:t>Data </a:t>
            </a:r>
            <a:r>
              <a:rPr lang="de-DE" sz="1200" b="1" i="0" kern="1200" dirty="0" err="1" smtClean="0">
                <a:solidFill>
                  <a:schemeClr val="tx1"/>
                </a:solidFill>
                <a:effectLst/>
                <a:latin typeface="Times" pitchFamily="18" charset="0"/>
                <a:ea typeface="+mn-ea"/>
                <a:cs typeface="+mn-cs"/>
              </a:rPr>
              <a:t>are</a:t>
            </a:r>
            <a:r>
              <a:rPr lang="de-DE" sz="1200" b="1" i="0" kern="1200" dirty="0" smtClean="0">
                <a:solidFill>
                  <a:schemeClr val="tx1"/>
                </a:solidFill>
                <a:effectLst/>
                <a:latin typeface="Times" pitchFamily="18" charset="0"/>
                <a:ea typeface="+mn-ea"/>
                <a:cs typeface="+mn-cs"/>
              </a:rPr>
              <a:t> </a:t>
            </a:r>
            <a:r>
              <a:rPr lang="de-DE" sz="1200" b="1" i="0" kern="1200" dirty="0" err="1" smtClean="0">
                <a:solidFill>
                  <a:schemeClr val="tx1"/>
                </a:solidFill>
                <a:effectLst/>
                <a:latin typeface="Times" pitchFamily="18" charset="0"/>
                <a:ea typeface="+mn-ea"/>
                <a:cs typeface="+mn-cs"/>
              </a:rPr>
              <a:t>stored</a:t>
            </a:r>
            <a:r>
              <a:rPr lang="de-DE" sz="1200" b="1" i="0" kern="1200" dirty="0" smtClean="0">
                <a:solidFill>
                  <a:schemeClr val="tx1"/>
                </a:solidFill>
                <a:effectLst/>
                <a:latin typeface="Times" pitchFamily="18" charset="0"/>
                <a:ea typeface="+mn-ea"/>
                <a:cs typeface="+mn-cs"/>
              </a:rPr>
              <a:t> in different </a:t>
            </a:r>
            <a:r>
              <a:rPr lang="de-DE" sz="1200" b="1" i="0" kern="1200" dirty="0" err="1" smtClean="0">
                <a:solidFill>
                  <a:schemeClr val="tx1"/>
                </a:solidFill>
                <a:effectLst/>
                <a:latin typeface="Times" pitchFamily="18" charset="0"/>
                <a:ea typeface="+mn-ea"/>
                <a:cs typeface="+mn-cs"/>
              </a:rPr>
              <a:t>data</a:t>
            </a:r>
            <a:r>
              <a:rPr lang="de-DE" sz="1200" b="1" i="0" kern="1200" dirty="0" smtClean="0">
                <a:solidFill>
                  <a:schemeClr val="tx1"/>
                </a:solidFill>
                <a:effectLst/>
                <a:latin typeface="Times" pitchFamily="18" charset="0"/>
                <a:ea typeface="+mn-ea"/>
                <a:cs typeface="+mn-cs"/>
              </a:rPr>
              <a:t> </a:t>
            </a:r>
            <a:r>
              <a:rPr lang="de-DE" sz="1200" b="1" i="0" kern="1200" dirty="0" err="1" smtClean="0">
                <a:solidFill>
                  <a:schemeClr val="tx1"/>
                </a:solidFill>
                <a:effectLst/>
                <a:latin typeface="Times" pitchFamily="18" charset="0"/>
                <a:ea typeface="+mn-ea"/>
                <a:cs typeface="+mn-cs"/>
              </a:rPr>
              <a:t>centers</a:t>
            </a:r>
            <a:r>
              <a:rPr lang="de-DE" sz="1200" b="0" i="0" kern="1200" dirty="0" smtClean="0">
                <a:solidFill>
                  <a:schemeClr val="tx1"/>
                </a:solidFill>
                <a:effectLst/>
                <a:latin typeface="Times" pitchFamily="18" charset="0"/>
                <a:ea typeface="+mn-ea"/>
                <a:cs typeface="+mn-cs"/>
              </a:rPr>
              <a:t> (</a:t>
            </a:r>
            <a:r>
              <a:rPr lang="de-DE" sz="1200" b="0" i="0" kern="1200" dirty="0" err="1" smtClean="0">
                <a:solidFill>
                  <a:schemeClr val="tx1"/>
                </a:solidFill>
                <a:effectLst/>
                <a:latin typeface="Times" pitchFamily="18" charset="0"/>
                <a:ea typeface="+mn-ea"/>
                <a:cs typeface="+mn-cs"/>
              </a:rPr>
              <a:t>if</a:t>
            </a:r>
            <a:r>
              <a:rPr lang="de-DE" sz="1200" b="0" i="0" kern="1200" dirty="0" smtClean="0">
                <a:solidFill>
                  <a:schemeClr val="tx1"/>
                </a:solidFill>
                <a:effectLst/>
                <a:latin typeface="Times" pitchFamily="18" charset="0"/>
                <a:ea typeface="+mn-ea"/>
                <a:cs typeface="+mn-cs"/>
              </a:rPr>
              <a:t> at all !)</a:t>
            </a:r>
            <a:br>
              <a:rPr lang="de-DE" sz="1200" b="0" i="0" kern="1200" dirty="0" smtClean="0">
                <a:solidFill>
                  <a:schemeClr val="tx1"/>
                </a:solidFill>
                <a:effectLst/>
                <a:latin typeface="Times" pitchFamily="18" charset="0"/>
                <a:ea typeface="+mn-ea"/>
                <a:cs typeface="+mn-cs"/>
              </a:rPr>
            </a:br>
            <a:r>
              <a:rPr lang="de-DE" sz="1200" b="0" i="0" kern="1200" dirty="0" smtClean="0">
                <a:solidFill>
                  <a:schemeClr val="tx1"/>
                </a:solidFill>
                <a:effectLst/>
                <a:latin typeface="Times" pitchFamily="18" charset="0"/>
                <a:ea typeface="+mn-ea"/>
                <a:cs typeface="+mn-cs"/>
              </a:rPr>
              <a:t>(</a:t>
            </a:r>
            <a:r>
              <a:rPr lang="de-DE" sz="1200" b="0" i="0" kern="1200" dirty="0" err="1" smtClean="0">
                <a:solidFill>
                  <a:schemeClr val="tx1"/>
                </a:solidFill>
                <a:effectLst/>
                <a:latin typeface="Times" pitchFamily="18" charset="0"/>
                <a:ea typeface="+mn-ea"/>
                <a:cs typeface="+mn-cs"/>
              </a:rPr>
              <a:t>PANGAEA</a:t>
            </a:r>
            <a:r>
              <a:rPr lang="de-DE" sz="1200" b="0" i="0" kern="1200" dirty="0" smtClean="0">
                <a:solidFill>
                  <a:schemeClr val="tx1"/>
                </a:solidFill>
                <a:effectLst/>
                <a:latin typeface="Times" pitchFamily="18" charset="0"/>
                <a:ea typeface="+mn-ea"/>
                <a:cs typeface="+mn-cs"/>
              </a:rPr>
              <a:t>/</a:t>
            </a:r>
            <a:r>
              <a:rPr lang="de-DE" sz="1200" b="0" i="0" kern="1200" dirty="0" err="1" smtClean="0">
                <a:solidFill>
                  <a:schemeClr val="tx1"/>
                </a:solidFill>
                <a:effectLst/>
                <a:latin typeface="Times" pitchFamily="18" charset="0"/>
                <a:ea typeface="+mn-ea"/>
                <a:cs typeface="+mn-cs"/>
              </a:rPr>
              <a:t>AWI</a:t>
            </a:r>
            <a:r>
              <a:rPr lang="de-DE" sz="1200" b="0" i="0" kern="1200" dirty="0" smtClean="0">
                <a:solidFill>
                  <a:schemeClr val="tx1"/>
                </a:solidFill>
                <a:effectLst/>
                <a:latin typeface="Times" pitchFamily="18" charset="0"/>
                <a:ea typeface="+mn-ea"/>
                <a:cs typeface="+mn-cs"/>
              </a:rPr>
              <a:t>/</a:t>
            </a:r>
            <a:r>
              <a:rPr lang="de-DE" sz="1200" b="0" i="0" kern="1200" dirty="0" err="1" smtClean="0">
                <a:solidFill>
                  <a:schemeClr val="tx1"/>
                </a:solidFill>
                <a:effectLst/>
                <a:latin typeface="Times" pitchFamily="18" charset="0"/>
                <a:ea typeface="+mn-ea"/>
                <a:cs typeface="+mn-cs"/>
              </a:rPr>
              <a:t>MARUM</a:t>
            </a:r>
            <a:r>
              <a:rPr lang="de-DE" sz="1200" b="0" i="0" kern="1200" dirty="0" smtClean="0">
                <a:solidFill>
                  <a:schemeClr val="tx1"/>
                </a:solidFill>
                <a:effectLst/>
                <a:latin typeface="Times" pitchFamily="18" charset="0"/>
                <a:ea typeface="+mn-ea"/>
                <a:cs typeface="+mn-cs"/>
              </a:rPr>
              <a:t>, </a:t>
            </a:r>
            <a:r>
              <a:rPr lang="de-DE" sz="1200" b="0" i="0" kern="1200" dirty="0" err="1" smtClean="0">
                <a:solidFill>
                  <a:schemeClr val="tx1"/>
                </a:solidFill>
                <a:effectLst/>
                <a:latin typeface="Times" pitchFamily="18" charset="0"/>
                <a:ea typeface="+mn-ea"/>
                <a:cs typeface="+mn-cs"/>
              </a:rPr>
              <a:t>DOD</a:t>
            </a:r>
            <a:r>
              <a:rPr lang="de-DE" sz="1200" b="0" i="0" kern="1200" dirty="0" smtClean="0">
                <a:solidFill>
                  <a:schemeClr val="tx1"/>
                </a:solidFill>
                <a:effectLst/>
                <a:latin typeface="Times" pitchFamily="18" charset="0"/>
                <a:ea typeface="+mn-ea"/>
                <a:cs typeface="+mn-cs"/>
              </a:rPr>
              <a:t>/</a:t>
            </a:r>
            <a:r>
              <a:rPr lang="de-DE" sz="1200" b="0" i="0" kern="1200" dirty="0" err="1" smtClean="0">
                <a:solidFill>
                  <a:schemeClr val="tx1"/>
                </a:solidFill>
                <a:effectLst/>
                <a:latin typeface="Times" pitchFamily="18" charset="0"/>
                <a:ea typeface="+mn-ea"/>
                <a:cs typeface="+mn-cs"/>
              </a:rPr>
              <a:t>BSH</a:t>
            </a:r>
            <a:r>
              <a:rPr lang="de-DE" sz="1200" b="0" i="0" kern="1200" dirty="0" smtClean="0">
                <a:solidFill>
                  <a:schemeClr val="tx1"/>
                </a:solidFill>
                <a:effectLst/>
                <a:latin typeface="Times" pitchFamily="18" charset="0"/>
                <a:ea typeface="+mn-ea"/>
                <a:cs typeface="+mn-cs"/>
              </a:rPr>
              <a:t>, </a:t>
            </a:r>
            <a:r>
              <a:rPr lang="de-DE" sz="1200" b="0" i="0" kern="1200" dirty="0" err="1" smtClean="0">
                <a:solidFill>
                  <a:schemeClr val="tx1"/>
                </a:solidFill>
                <a:effectLst/>
                <a:latin typeface="Times" pitchFamily="18" charset="0"/>
                <a:ea typeface="+mn-ea"/>
                <a:cs typeface="+mn-cs"/>
              </a:rPr>
              <a:t>COSYNA</a:t>
            </a:r>
            <a:r>
              <a:rPr lang="de-DE" sz="1200" b="0" i="0" kern="1200" dirty="0" smtClean="0">
                <a:solidFill>
                  <a:schemeClr val="tx1"/>
                </a:solidFill>
                <a:effectLst/>
                <a:latin typeface="Times" pitchFamily="18" charset="0"/>
                <a:ea typeface="+mn-ea"/>
                <a:cs typeface="+mn-cs"/>
              </a:rPr>
              <a:t>/</a:t>
            </a:r>
            <a:r>
              <a:rPr lang="de-DE" sz="1200" b="0" i="0" kern="1200" dirty="0" err="1" smtClean="0">
                <a:solidFill>
                  <a:schemeClr val="tx1"/>
                </a:solidFill>
                <a:effectLst/>
                <a:latin typeface="Times" pitchFamily="18" charset="0"/>
                <a:ea typeface="+mn-ea"/>
                <a:cs typeface="+mn-cs"/>
              </a:rPr>
              <a:t>HZG</a:t>
            </a:r>
            <a:r>
              <a:rPr lang="de-DE" sz="1200" b="0" i="0" kern="1200" dirty="0" smtClean="0">
                <a:solidFill>
                  <a:schemeClr val="tx1"/>
                </a:solidFill>
                <a:effectLst/>
                <a:latin typeface="Times" pitchFamily="18" charset="0"/>
                <a:ea typeface="+mn-ea"/>
                <a:cs typeface="+mn-cs"/>
              </a:rPr>
              <a:t>, Kieler Daten Management/</a:t>
            </a:r>
            <a:r>
              <a:rPr lang="de-DE" sz="1200" b="0" i="0" kern="1200" dirty="0" err="1" smtClean="0">
                <a:solidFill>
                  <a:schemeClr val="tx1"/>
                </a:solidFill>
                <a:effectLst/>
                <a:latin typeface="Times" pitchFamily="18" charset="0"/>
                <a:ea typeface="+mn-ea"/>
                <a:cs typeface="+mn-cs"/>
              </a:rPr>
              <a:t>GEOMAR</a:t>
            </a:r>
            <a:r>
              <a:rPr lang="de-DE" sz="1200" b="0" i="0" kern="1200" dirty="0" smtClean="0">
                <a:solidFill>
                  <a:schemeClr val="tx1"/>
                </a:solidFill>
                <a:effectLst/>
                <a:latin typeface="Times" pitchFamily="18" charset="0"/>
                <a:ea typeface="+mn-ea"/>
                <a:cs typeface="+mn-cs"/>
              </a:rPr>
              <a:t>)</a:t>
            </a:r>
          </a:p>
          <a:p>
            <a:pPr fontAlgn="base"/>
            <a:endParaRPr lang="de-DE" sz="1200" b="0" i="0" kern="1200" dirty="0" smtClean="0">
              <a:solidFill>
                <a:schemeClr val="tx1"/>
              </a:solidFill>
              <a:effectLst/>
              <a:latin typeface="Times" pitchFamily="18" charset="0"/>
              <a:ea typeface="+mn-ea"/>
              <a:cs typeface="+mn-cs"/>
            </a:endParaRPr>
          </a:p>
          <a:p>
            <a:pPr fontAlgn="base"/>
            <a:r>
              <a:rPr lang="de-DE" sz="1200" b="0" i="0" kern="1200" dirty="0" err="1" smtClean="0">
                <a:solidFill>
                  <a:schemeClr val="tx1"/>
                </a:solidFill>
                <a:effectLst/>
                <a:latin typeface="Times" pitchFamily="18" charset="0"/>
                <a:ea typeface="+mn-ea"/>
                <a:cs typeface="+mn-cs"/>
              </a:rPr>
              <a:t>Many</a:t>
            </a:r>
            <a:r>
              <a:rPr lang="de-DE" sz="1200" b="0" i="0" kern="1200" baseline="0" dirty="0" smtClean="0">
                <a:solidFill>
                  <a:schemeClr val="tx1"/>
                </a:solidFill>
                <a:effectLst/>
                <a:latin typeface="Times" pitchFamily="18" charset="0"/>
                <a:ea typeface="+mn-ea"/>
                <a:cs typeface="+mn-cs"/>
              </a:rPr>
              <a:t> </a:t>
            </a:r>
            <a:r>
              <a:rPr lang="de-DE" sz="1200" b="0" i="0" kern="1200" baseline="0" dirty="0" err="1" smtClean="0">
                <a:solidFill>
                  <a:schemeClr val="tx1"/>
                </a:solidFill>
                <a:effectLst/>
                <a:latin typeface="Times" pitchFamily="18" charset="0"/>
                <a:ea typeface="+mn-ea"/>
                <a:cs typeface="+mn-cs"/>
              </a:rPr>
              <a:t>obstacles</a:t>
            </a:r>
            <a:r>
              <a:rPr lang="de-DE" sz="1200" b="0" i="0" kern="1200" baseline="0" dirty="0" smtClean="0">
                <a:solidFill>
                  <a:schemeClr val="tx1"/>
                </a:solidFill>
                <a:effectLst/>
                <a:latin typeface="Times" pitchFamily="18" charset="0"/>
                <a:ea typeface="+mn-ea"/>
                <a:cs typeface="+mn-cs"/>
              </a:rPr>
              <a:t> still </a:t>
            </a:r>
            <a:r>
              <a:rPr lang="de-DE" sz="1200" b="0" i="0" kern="1200" baseline="0" dirty="0" err="1" smtClean="0">
                <a:solidFill>
                  <a:schemeClr val="tx1"/>
                </a:solidFill>
                <a:effectLst/>
                <a:latin typeface="Times" pitchFamily="18" charset="0"/>
                <a:ea typeface="+mn-ea"/>
                <a:cs typeface="+mn-cs"/>
              </a:rPr>
              <a:t>overshadow</a:t>
            </a:r>
            <a:r>
              <a:rPr lang="de-DE" sz="1200" b="0" i="0" kern="1200" baseline="0" dirty="0" smtClean="0">
                <a:solidFill>
                  <a:schemeClr val="tx1"/>
                </a:solidFill>
                <a:effectLst/>
                <a:latin typeface="Times" pitchFamily="18" charset="0"/>
                <a:ea typeface="+mn-ea"/>
                <a:cs typeface="+mn-cs"/>
              </a:rPr>
              <a:t> </a:t>
            </a:r>
            <a:r>
              <a:rPr lang="de-DE" sz="1200" b="0" i="0" kern="1200" baseline="0" dirty="0" err="1" smtClean="0">
                <a:solidFill>
                  <a:schemeClr val="tx1"/>
                </a:solidFill>
                <a:effectLst/>
                <a:latin typeface="Times" pitchFamily="18" charset="0"/>
                <a:ea typeface="+mn-ea"/>
                <a:cs typeface="+mn-cs"/>
              </a:rPr>
              <a:t>the</a:t>
            </a:r>
            <a:r>
              <a:rPr lang="de-DE" sz="1200" b="0" i="0" kern="1200" baseline="0" dirty="0" smtClean="0">
                <a:solidFill>
                  <a:schemeClr val="tx1"/>
                </a:solidFill>
                <a:effectLst/>
                <a:latin typeface="Times" pitchFamily="18" charset="0"/>
                <a:ea typeface="+mn-ea"/>
                <a:cs typeface="+mn-cs"/>
              </a:rPr>
              <a:t> </a:t>
            </a:r>
            <a:r>
              <a:rPr lang="de-DE" sz="1200" b="0" i="0" kern="1200" baseline="0" dirty="0" err="1" smtClean="0">
                <a:solidFill>
                  <a:schemeClr val="tx1"/>
                </a:solidFill>
                <a:effectLst/>
                <a:latin typeface="Times" pitchFamily="18" charset="0"/>
                <a:ea typeface="+mn-ea"/>
                <a:cs typeface="+mn-cs"/>
              </a:rPr>
              <a:t>cloud</a:t>
            </a:r>
            <a:endParaRPr lang="de-DE" sz="1200" b="0" i="0" kern="1200" dirty="0" smtClean="0">
              <a:solidFill>
                <a:schemeClr val="tx1"/>
              </a:solidFill>
              <a:effectLst/>
              <a:latin typeface="Times" pitchFamily="18" charset="0"/>
              <a:ea typeface="+mn-ea"/>
              <a:cs typeface="+mn-cs"/>
            </a:endParaRPr>
          </a:p>
          <a:p>
            <a:pPr fontAlgn="base"/>
            <a:endParaRPr lang="de-DE" sz="1200" b="0" i="0" kern="1200" dirty="0" smtClean="0">
              <a:solidFill>
                <a:schemeClr val="tx1"/>
              </a:solidFill>
              <a:effectLst/>
              <a:latin typeface="Times" pitchFamily="18" charset="0"/>
              <a:ea typeface="+mn-ea"/>
              <a:cs typeface="+mn-cs"/>
            </a:endParaRPr>
          </a:p>
          <a:p>
            <a:endParaRPr lang="en-US" sz="1200" b="0" i="0" u="none" strike="noStrike" kern="1200" baseline="0" dirty="0" smtClean="0">
              <a:solidFill>
                <a:schemeClr val="tx1"/>
              </a:solidFill>
              <a:latin typeface="Times" pitchFamily="18" charset="0"/>
              <a:ea typeface="+mn-ea"/>
              <a:cs typeface="+mn-cs"/>
            </a:endParaRPr>
          </a:p>
          <a:p>
            <a:r>
              <a:rPr lang="en-US" sz="1200" b="0" i="0" u="none" strike="noStrike" kern="1200" baseline="0" dirty="0" smtClean="0">
                <a:solidFill>
                  <a:schemeClr val="tx1"/>
                </a:solidFill>
                <a:latin typeface="Times" pitchFamily="18" charset="0"/>
                <a:ea typeface="+mn-ea"/>
                <a:cs typeface="+mn-cs"/>
              </a:rPr>
              <a:t>	</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de-DE" sz="1200" kern="1200" dirty="0" smtClean="0">
              <a:solidFill>
                <a:schemeClr val="tx1"/>
              </a:solidFill>
              <a:effectLst/>
              <a:latin typeface="Times" pitchFamily="18" charset="0"/>
              <a:ea typeface="+mn-ea"/>
              <a:cs typeface="+mn-cs"/>
            </a:endParaRPr>
          </a:p>
          <a:p>
            <a:endParaRPr lang="en-GB" altLang="de-DE" dirty="0"/>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Aft>
                <a:spcPct val="0"/>
              </a:spcAft>
            </a:pPr>
            <a:fld id="{3574CE64-82FF-4CD5-A17F-1D8DDF190F7C}" type="slidenum">
              <a:rPr lang="fr-FR" altLang="de-DE" smtClean="0">
                <a:latin typeface="Times" panose="02020603050405020304" pitchFamily="18" charset="0"/>
              </a:rPr>
              <a:pPr fontAlgn="base">
                <a:spcAft>
                  <a:spcPct val="0"/>
                </a:spcAft>
              </a:pPr>
              <a:t>2</a:t>
            </a:fld>
            <a:endParaRPr lang="fr-FR" altLang="de-DE">
              <a:latin typeface="Times" panose="02020603050405020304" pitchFamily="18" charset="0"/>
            </a:endParaRPr>
          </a:p>
        </p:txBody>
      </p:sp>
    </p:spTree>
    <p:extLst>
      <p:ext uri="{BB962C8B-B14F-4D97-AF65-F5344CB8AC3E}">
        <p14:creationId xmlns:p14="http://schemas.microsoft.com/office/powerpoint/2010/main" val="3134786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sz="1200" kern="1200" dirty="0" smtClean="0">
                <a:solidFill>
                  <a:schemeClr val="tx1"/>
                </a:solidFill>
                <a:effectLst/>
                <a:latin typeface="Times" pitchFamily="18" charset="0"/>
                <a:ea typeface="+mn-ea"/>
                <a:cs typeface="+mn-cs"/>
              </a:rPr>
              <a:t>set up of an </a:t>
            </a:r>
            <a:r>
              <a:rPr lang="en-US" sz="1200" b="1" kern="1200" dirty="0" smtClean="0">
                <a:solidFill>
                  <a:schemeClr val="tx1"/>
                </a:solidFill>
                <a:effectLst/>
                <a:latin typeface="Times" pitchFamily="18" charset="0"/>
                <a:ea typeface="+mn-ea"/>
                <a:cs typeface="+mn-cs"/>
              </a:rPr>
              <a:t>open &amp; reliable platform </a:t>
            </a:r>
            <a:r>
              <a:rPr lang="en-US" sz="1200" kern="1200" dirty="0" smtClean="0">
                <a:solidFill>
                  <a:schemeClr val="tx1"/>
                </a:solidFill>
                <a:effectLst/>
                <a:latin typeface="Times" pitchFamily="18" charset="0"/>
                <a:ea typeface="+mn-ea"/>
                <a:cs typeface="+mn-cs"/>
              </a:rPr>
              <a:t>for </a:t>
            </a:r>
            <a:r>
              <a:rPr lang="en-US" sz="1200" b="1" kern="1200" dirty="0" smtClean="0">
                <a:solidFill>
                  <a:schemeClr val="tx1"/>
                </a:solidFill>
                <a:effectLst/>
                <a:latin typeface="Times" pitchFamily="18" charset="0"/>
                <a:ea typeface="+mn-ea"/>
                <a:cs typeface="+mn-cs"/>
              </a:rPr>
              <a:t>ingest, storage, and dissemination </a:t>
            </a:r>
            <a:r>
              <a:rPr lang="en-US" sz="1200" kern="1200" dirty="0" smtClean="0">
                <a:solidFill>
                  <a:schemeClr val="tx1"/>
                </a:solidFill>
                <a:effectLst/>
                <a:latin typeface="Times" pitchFamily="18" charset="0"/>
                <a:ea typeface="+mn-ea"/>
                <a:cs typeface="+mn-cs"/>
              </a:rPr>
              <a:t>of data </a:t>
            </a:r>
          </a:p>
          <a:p>
            <a:pPr fontAlgn="base"/>
            <a:r>
              <a:rPr lang="en-US" sz="1200" b="0" i="0" kern="1200" dirty="0" smtClean="0">
                <a:solidFill>
                  <a:schemeClr val="tx1"/>
                </a:solidFill>
                <a:effectLst/>
                <a:latin typeface="Times" pitchFamily="18" charset="0"/>
                <a:ea typeface="+mn-ea"/>
                <a:cs typeface="+mn-cs"/>
              </a:rPr>
              <a:t>Data-intensive marine science needs a coherent </a:t>
            </a:r>
            <a:r>
              <a:rPr lang="en-US" sz="1200" b="1" i="0" kern="1200" dirty="0" smtClean="0">
                <a:solidFill>
                  <a:schemeClr val="tx1"/>
                </a:solidFill>
                <a:effectLst/>
                <a:latin typeface="Times" pitchFamily="18" charset="0"/>
                <a:ea typeface="+mn-ea"/>
                <a:cs typeface="+mn-cs"/>
              </a:rPr>
              <a:t>data </a:t>
            </a:r>
            <a:r>
              <a:rPr lang="en-US" sz="1200" b="1" i="0" kern="1200" dirty="0" err="1" smtClean="0">
                <a:solidFill>
                  <a:schemeClr val="tx1"/>
                </a:solidFill>
                <a:effectLst/>
                <a:latin typeface="Times" pitchFamily="18" charset="0"/>
                <a:ea typeface="+mn-ea"/>
                <a:cs typeface="+mn-cs"/>
              </a:rPr>
              <a:t>protal</a:t>
            </a:r>
            <a:r>
              <a:rPr lang="en-US" sz="1200" b="0" i="0" kern="1200" dirty="0" smtClean="0">
                <a:solidFill>
                  <a:schemeClr val="tx1"/>
                </a:solidFill>
                <a:effectLst/>
                <a:latin typeface="Times" pitchFamily="18" charset="0"/>
                <a:ea typeface="+mn-ea"/>
                <a:cs typeface="+mn-cs"/>
              </a:rPr>
              <a:t> with common access strategy:</a:t>
            </a:r>
          </a:p>
          <a:p>
            <a:pPr fontAlgn="base"/>
            <a:r>
              <a:rPr lang="en-US" sz="1200" b="1" i="0" kern="1200" dirty="0" smtClean="0">
                <a:solidFill>
                  <a:schemeClr val="tx1"/>
                </a:solidFill>
                <a:effectLst/>
                <a:latin typeface="Times" pitchFamily="18" charset="0"/>
                <a:ea typeface="+mn-ea"/>
                <a:cs typeface="+mn-cs"/>
              </a:rPr>
              <a:t>aggregation, integration, free access</a:t>
            </a:r>
            <a:endParaRPr lang="en-US" sz="1200" b="0" i="0" kern="1200" dirty="0" smtClean="0">
              <a:solidFill>
                <a:schemeClr val="tx1"/>
              </a:solidFill>
              <a:effectLst/>
              <a:latin typeface="Times" pitchFamily="18" charset="0"/>
              <a:ea typeface="+mn-ea"/>
              <a:cs typeface="+mn-cs"/>
            </a:endParaRPr>
          </a:p>
          <a:p>
            <a:pPr marL="171450" indent="-171450">
              <a:buFontTx/>
              <a:buChar char="-"/>
            </a:pPr>
            <a:endParaRPr lang="en-GB" altLang="de-DE" dirty="0"/>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Aft>
                <a:spcPct val="0"/>
              </a:spcAft>
            </a:pPr>
            <a:fld id="{3574CE64-82FF-4CD5-A17F-1D8DDF190F7C}" type="slidenum">
              <a:rPr lang="fr-FR" altLang="de-DE" smtClean="0">
                <a:latin typeface="Times" panose="02020603050405020304" pitchFamily="18" charset="0"/>
              </a:rPr>
              <a:pPr fontAlgn="base">
                <a:spcAft>
                  <a:spcPct val="0"/>
                </a:spcAft>
              </a:pPr>
              <a:t>3</a:t>
            </a:fld>
            <a:endParaRPr lang="fr-FR" altLang="de-DE">
              <a:latin typeface="Times" panose="02020603050405020304" pitchFamily="18" charset="0"/>
            </a:endParaRPr>
          </a:p>
        </p:txBody>
      </p:sp>
    </p:spTree>
    <p:extLst>
      <p:ext uri="{BB962C8B-B14F-4D97-AF65-F5344CB8AC3E}">
        <p14:creationId xmlns:p14="http://schemas.microsoft.com/office/powerpoint/2010/main" val="159099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smtClean="0">
                <a:solidFill>
                  <a:schemeClr val="tx1"/>
                </a:solidFill>
                <a:effectLst/>
                <a:latin typeface="Times" pitchFamily="18" charset="0"/>
                <a:ea typeface="+mn-ea"/>
                <a:cs typeface="+mn-cs"/>
              </a:rPr>
              <a:t>- upload of data sets following common standards &amp; guidelines</a:t>
            </a:r>
            <a:br>
              <a:rPr lang="en-US" sz="1200" kern="1200" dirty="0" smtClean="0">
                <a:solidFill>
                  <a:schemeClr val="tx1"/>
                </a:solidFill>
                <a:effectLst/>
                <a:latin typeface="Times" pitchFamily="18" charset="0"/>
                <a:ea typeface="+mn-ea"/>
                <a:cs typeface="+mn-cs"/>
              </a:rPr>
            </a:br>
            <a:r>
              <a:rPr lang="en-US" sz="1200" kern="1200" dirty="0" smtClean="0">
                <a:solidFill>
                  <a:schemeClr val="tx1"/>
                </a:solidFill>
                <a:effectLst/>
                <a:latin typeface="Times" pitchFamily="18" charset="0"/>
                <a:ea typeface="+mn-ea"/>
                <a:cs typeface="+mn-cs"/>
              </a:rPr>
              <a:t>- deployment of applications following common standards &amp; guidelines</a:t>
            </a:r>
            <a:endParaRPr lang="de-DE" dirty="0" smtClean="0">
              <a:effectLst/>
            </a:endParaRPr>
          </a:p>
          <a:p>
            <a:endParaRPr lang="de-DE" dirty="0" smtClean="0">
              <a:effectLst/>
            </a:endParaRPr>
          </a:p>
          <a:p>
            <a:r>
              <a:rPr lang="de-DE" dirty="0" smtClean="0">
                <a:effectLst/>
              </a:rPr>
              <a:t>„Die Blue Science Cloud als Plattform sollte zwar </a:t>
            </a:r>
            <a:r>
              <a:rPr lang="de-DE" b="1" dirty="0" smtClean="0">
                <a:effectLst/>
              </a:rPr>
              <a:t>nach gemeinsamen Richtlinien und Standards funktionieren</a:t>
            </a:r>
            <a:r>
              <a:rPr lang="de-DE" dirty="0" smtClean="0">
                <a:effectLst/>
              </a:rPr>
              <a:t> aber </a:t>
            </a:r>
            <a:r>
              <a:rPr lang="de-DE" b="1" dirty="0" smtClean="0">
                <a:effectLst/>
              </a:rPr>
              <a:t>dennoch dynamisch bleiben</a:t>
            </a:r>
            <a:r>
              <a:rPr lang="de-DE" dirty="0" smtClean="0">
                <a:effectLst/>
              </a:rPr>
              <a:t>, was die Entwicklung und das </a:t>
            </a:r>
            <a:r>
              <a:rPr lang="de-DE" dirty="0" err="1" smtClean="0">
                <a:effectLst/>
              </a:rPr>
              <a:t>Deployment</a:t>
            </a:r>
            <a:r>
              <a:rPr lang="de-DE" dirty="0" smtClean="0">
                <a:effectLst/>
              </a:rPr>
              <a:t> von Applikationen für </a:t>
            </a:r>
            <a:r>
              <a:rPr lang="de-DE" dirty="0" err="1" smtClean="0">
                <a:effectLst/>
              </a:rPr>
              <a:t>Ingest</a:t>
            </a:r>
            <a:r>
              <a:rPr lang="de-DE" dirty="0" smtClean="0">
                <a:effectLst/>
              </a:rPr>
              <a:t>, Storage und Dissemination betrifft.“</a:t>
            </a:r>
          </a:p>
          <a:p>
            <a:endParaRPr lang="en-GB" altLang="de-DE" dirty="0"/>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Aft>
                <a:spcPct val="0"/>
              </a:spcAft>
            </a:pPr>
            <a:fld id="{3574CE64-82FF-4CD5-A17F-1D8DDF190F7C}" type="slidenum">
              <a:rPr lang="fr-FR" altLang="de-DE" smtClean="0">
                <a:latin typeface="Times" panose="02020603050405020304" pitchFamily="18" charset="0"/>
              </a:rPr>
              <a:pPr fontAlgn="base">
                <a:spcAft>
                  <a:spcPct val="0"/>
                </a:spcAft>
              </a:pPr>
              <a:t>4</a:t>
            </a:fld>
            <a:endParaRPr lang="fr-FR" altLang="de-DE">
              <a:latin typeface="Times" panose="02020603050405020304" pitchFamily="18" charset="0"/>
            </a:endParaRPr>
          </a:p>
        </p:txBody>
      </p:sp>
    </p:spTree>
    <p:extLst>
      <p:ext uri="{BB962C8B-B14F-4D97-AF65-F5344CB8AC3E}">
        <p14:creationId xmlns:p14="http://schemas.microsoft.com/office/powerpoint/2010/main" val="3142518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de-DE" b="1" dirty="0" smtClean="0"/>
              <a:t>This </a:t>
            </a:r>
            <a:r>
              <a:rPr lang="de-DE" b="1" dirty="0" err="1" smtClean="0"/>
              <a:t>system</a:t>
            </a:r>
            <a:r>
              <a:rPr lang="de-DE" b="1" baseline="0" dirty="0" smtClean="0"/>
              <a:t> </a:t>
            </a:r>
            <a:r>
              <a:rPr lang="de-DE" b="1" baseline="0" dirty="0" err="1" smtClean="0"/>
              <a:t>would</a:t>
            </a:r>
            <a:r>
              <a:rPr lang="de-DE" b="1" baseline="0" dirty="0" smtClean="0"/>
              <a:t> </a:t>
            </a:r>
            <a:r>
              <a:rPr lang="de-DE" b="1" baseline="0" dirty="0" err="1" smtClean="0"/>
              <a:t>adress</a:t>
            </a:r>
            <a:r>
              <a:rPr lang="de-DE" b="1" baseline="0" dirty="0" smtClean="0"/>
              <a:t> </a:t>
            </a:r>
            <a:r>
              <a:rPr lang="de-DE" b="1" baseline="0" dirty="0" err="1" smtClean="0"/>
              <a:t>the</a:t>
            </a:r>
            <a:r>
              <a:rPr lang="de-DE" b="1" baseline="0" dirty="0" smtClean="0"/>
              <a:t> </a:t>
            </a:r>
            <a:r>
              <a:rPr lang="de-DE" b="1" baseline="0" dirty="0" err="1" smtClean="0"/>
              <a:t>gaps</a:t>
            </a:r>
            <a:r>
              <a:rPr lang="de-DE" b="1" baseline="0" dirty="0" smtClean="0"/>
              <a:t> </a:t>
            </a:r>
            <a:r>
              <a:rPr lang="de-DE" b="1" baseline="0" dirty="0" err="1" smtClean="0"/>
              <a:t>and</a:t>
            </a:r>
            <a:r>
              <a:rPr lang="de-DE" b="1" baseline="0" dirty="0" smtClean="0"/>
              <a:t> </a:t>
            </a:r>
            <a:r>
              <a:rPr lang="de-DE" b="1" baseline="0" dirty="0" err="1" smtClean="0"/>
              <a:t>Obstacles</a:t>
            </a:r>
            <a:endParaRPr lang="de-DE" b="1" baseline="0" dirty="0" smtClean="0"/>
          </a:p>
          <a:p>
            <a:pPr marL="0" indent="0">
              <a:buFont typeface="Arial" panose="020B0604020202020204" pitchFamily="34" charset="0"/>
              <a:buNone/>
            </a:pPr>
            <a:endParaRPr lang="de-DE" b="1" dirty="0" smtClean="0"/>
          </a:p>
          <a:p>
            <a:pPr marL="0" indent="0">
              <a:buFont typeface="Arial" panose="020B0604020202020204" pitchFamily="34" charset="0"/>
              <a:buNone/>
            </a:pPr>
            <a:r>
              <a:rPr lang="de-DE" b="1" dirty="0" smtClean="0"/>
              <a:t>Take</a:t>
            </a:r>
            <a:r>
              <a:rPr lang="de-DE" b="1" baseline="0" dirty="0" smtClean="0"/>
              <a:t> Home </a:t>
            </a:r>
            <a:r>
              <a:rPr lang="de-DE" b="1" baseline="0" dirty="0" err="1" smtClean="0"/>
              <a:t>message</a:t>
            </a:r>
            <a:endParaRPr lang="de-DE" b="1" dirty="0" smtClean="0"/>
          </a:p>
          <a:p>
            <a:pPr marL="171450" indent="-171450">
              <a:buFont typeface="Arial" panose="020B0604020202020204" pitchFamily="34" charset="0"/>
              <a:buChar char="•"/>
            </a:pPr>
            <a:r>
              <a:rPr lang="de-DE" dirty="0" smtClean="0"/>
              <a:t>die Blue Cloud braucht einen Business plan für eine nachhaltige Selbstfinanzierung. Daraus ergibt sich die Frage nach, Marktanalyse, Kosten-Nutzen, Angebot-Nachfrage usw.. Also auch wem soll es nutzen - wie du unten schon sagst.</a:t>
            </a:r>
          </a:p>
          <a:p>
            <a:pPr marL="171450" indent="-171450">
              <a:buFont typeface="Arial" panose="020B0604020202020204" pitchFamily="34" charset="0"/>
              <a:buChar char="•"/>
            </a:pPr>
            <a:r>
              <a:rPr lang="de-DE" dirty="0" smtClean="0"/>
              <a:t>Sie muss die Vielfalt wissenschaftlicher Daten abbilden</a:t>
            </a:r>
          </a:p>
          <a:p>
            <a:pPr marL="171450" indent="-171450">
              <a:buFont typeface="Arial" panose="020B0604020202020204" pitchFamily="34" charset="0"/>
              <a:buChar char="•"/>
            </a:pPr>
            <a:r>
              <a:rPr lang="de-DE" dirty="0" smtClean="0"/>
              <a:t>Eine Balance zwischen Regelwerk und Freiheitsgrad</a:t>
            </a:r>
          </a:p>
          <a:p>
            <a:pPr marL="171450" indent="-171450">
              <a:buFont typeface="Arial" panose="020B0604020202020204" pitchFamily="34" charset="0"/>
              <a:buChar char="•"/>
            </a:pPr>
            <a:r>
              <a:rPr lang="de-DE" dirty="0" smtClean="0"/>
              <a:t>das Umsetzungsverfahren muss inklusive sein. Also auch da: Vielfalt statt Einfalt und möglichst alle Hauptakteure an Bord statt einen Gewinner zu ermitteln der 'Business </a:t>
            </a:r>
            <a:r>
              <a:rPr lang="de-DE" dirty="0" err="1" smtClean="0"/>
              <a:t>and</a:t>
            </a:r>
            <a:r>
              <a:rPr lang="de-DE" dirty="0" smtClean="0"/>
              <a:t> </a:t>
            </a:r>
            <a:r>
              <a:rPr lang="de-DE" dirty="0" err="1" smtClean="0"/>
              <a:t>mistakes</a:t>
            </a:r>
            <a:r>
              <a:rPr lang="de-DE" dirty="0" smtClean="0"/>
              <a:t> </a:t>
            </a:r>
            <a:r>
              <a:rPr lang="de-DE" dirty="0" err="1" smtClean="0"/>
              <a:t>as</a:t>
            </a:r>
            <a:r>
              <a:rPr lang="de-DE" dirty="0" smtClean="0"/>
              <a:t> </a:t>
            </a:r>
            <a:r>
              <a:rPr lang="de-DE" dirty="0" err="1" smtClean="0"/>
              <a:t>usual</a:t>
            </a:r>
            <a:r>
              <a:rPr lang="de-DE" dirty="0" smtClean="0"/>
              <a:t>' macht</a:t>
            </a:r>
            <a:br>
              <a:rPr lang="de-DE" dirty="0" smtClean="0"/>
            </a:br>
            <a:endParaRPr lang="de-DE" dirty="0" smtClean="0"/>
          </a:p>
          <a:p>
            <a:pPr marL="171450" indent="-171450">
              <a:buFont typeface="Arial" panose="020B0604020202020204" pitchFamily="34" charset="0"/>
              <a:buChar char="•"/>
            </a:pPr>
            <a:r>
              <a:rPr lang="de-DE" dirty="0" smtClean="0"/>
              <a:t>Deutschland könnte sich organisieren (Bezug zum Workshop auf nationaler Ebene) um komplementär mitzuwirken</a:t>
            </a:r>
          </a:p>
          <a:p>
            <a:endParaRPr lang="de-DE" sz="1200" b="0" i="0" kern="1200" dirty="0" smtClean="0">
              <a:solidFill>
                <a:schemeClr val="tx1"/>
              </a:solidFill>
              <a:effectLst/>
              <a:latin typeface="Times" pitchFamily="18" charset="0"/>
              <a:ea typeface="+mn-ea"/>
              <a:cs typeface="+mn-cs"/>
            </a:endParaRPr>
          </a:p>
          <a:p>
            <a:endParaRPr lang="de-DE" sz="1200" b="0" i="0" kern="1200" dirty="0" smtClean="0">
              <a:solidFill>
                <a:schemeClr val="tx1"/>
              </a:solidFill>
              <a:effectLst/>
              <a:latin typeface="Times" pitchFamily="18" charset="0"/>
              <a:ea typeface="+mn-ea"/>
              <a:cs typeface="+mn-cs"/>
            </a:endParaRPr>
          </a:p>
          <a:p>
            <a:r>
              <a:rPr lang="de-DE" sz="1200" b="0" i="0" kern="1200" dirty="0" smtClean="0">
                <a:solidFill>
                  <a:schemeClr val="tx1"/>
                </a:solidFill>
                <a:effectLst/>
                <a:latin typeface="Times" pitchFamily="18" charset="0"/>
                <a:ea typeface="+mn-ea"/>
                <a:cs typeface="+mn-cs"/>
              </a:rPr>
              <a:t>Die OECD kommt in ihrem Bericht «Data- </a:t>
            </a:r>
            <a:r>
              <a:rPr lang="de-DE" sz="1200" b="0" i="0" kern="1200" dirty="0" err="1" smtClean="0">
                <a:solidFill>
                  <a:schemeClr val="tx1"/>
                </a:solidFill>
                <a:effectLst/>
                <a:latin typeface="Times" pitchFamily="18" charset="0"/>
                <a:ea typeface="+mn-ea"/>
                <a:cs typeface="+mn-cs"/>
              </a:rPr>
              <a:t>driven</a:t>
            </a:r>
            <a:r>
              <a:rPr lang="de-DE" sz="1200" b="0" i="0" kern="1200" dirty="0" smtClean="0">
                <a:solidFill>
                  <a:schemeClr val="tx1"/>
                </a:solidFill>
                <a:effectLst/>
                <a:latin typeface="Times" pitchFamily="18" charset="0"/>
                <a:ea typeface="+mn-ea"/>
                <a:cs typeface="+mn-cs"/>
              </a:rPr>
              <a:t> Innovation </a:t>
            </a:r>
            <a:r>
              <a:rPr lang="de-DE" sz="1200" b="0" i="0" kern="1200" dirty="0" err="1" smtClean="0">
                <a:solidFill>
                  <a:schemeClr val="tx1"/>
                </a:solidFill>
                <a:effectLst/>
                <a:latin typeface="Times" pitchFamily="18" charset="0"/>
                <a:ea typeface="+mn-ea"/>
                <a:cs typeface="+mn-cs"/>
              </a:rPr>
              <a:t>for</a:t>
            </a:r>
            <a:r>
              <a:rPr lang="de-DE" sz="1200" b="0" i="0" kern="1200" dirty="0" smtClean="0">
                <a:solidFill>
                  <a:schemeClr val="tx1"/>
                </a:solidFill>
                <a:effectLst/>
                <a:latin typeface="Times" pitchFamily="18" charset="0"/>
                <a:ea typeface="+mn-ea"/>
                <a:cs typeface="+mn-cs"/>
              </a:rPr>
              <a:t> Growth </a:t>
            </a:r>
            <a:r>
              <a:rPr lang="de-DE" sz="1200" b="0" i="0" kern="1200" dirty="0" err="1" smtClean="0">
                <a:solidFill>
                  <a:schemeClr val="tx1"/>
                </a:solidFill>
                <a:effectLst/>
                <a:latin typeface="Times" pitchFamily="18" charset="0"/>
                <a:ea typeface="+mn-ea"/>
                <a:cs typeface="+mn-cs"/>
              </a:rPr>
              <a:t>and</a:t>
            </a:r>
            <a:r>
              <a:rPr lang="de-DE" sz="1200" b="0" i="0" kern="1200" dirty="0" smtClean="0">
                <a:solidFill>
                  <a:schemeClr val="tx1"/>
                </a:solidFill>
                <a:effectLst/>
                <a:latin typeface="Times" pitchFamily="18" charset="0"/>
                <a:ea typeface="+mn-ea"/>
                <a:cs typeface="+mn-cs"/>
              </a:rPr>
              <a:t> Well- </a:t>
            </a:r>
            <a:r>
              <a:rPr lang="de-DE" sz="1200" b="0" i="0" kern="1200" dirty="0" err="1" smtClean="0">
                <a:solidFill>
                  <a:schemeClr val="tx1"/>
                </a:solidFill>
                <a:effectLst/>
                <a:latin typeface="Times" pitchFamily="18" charset="0"/>
                <a:ea typeface="+mn-ea"/>
                <a:cs typeface="+mn-cs"/>
              </a:rPr>
              <a:t>being</a:t>
            </a:r>
            <a:r>
              <a:rPr lang="de-DE" sz="1200" b="0" i="0" kern="1200" dirty="0" smtClean="0">
                <a:solidFill>
                  <a:schemeClr val="tx1"/>
                </a:solidFill>
                <a:effectLst/>
                <a:latin typeface="Times" pitchFamily="18" charset="0"/>
                <a:ea typeface="+mn-ea"/>
                <a:cs typeface="+mn-cs"/>
              </a:rPr>
              <a:t>» zum Schluss, dass Daten eine wichtige Ressource darstellen, die zu </a:t>
            </a:r>
            <a:r>
              <a:rPr lang="de-DE" sz="1200" b="1" i="0" kern="1200" dirty="0" smtClean="0">
                <a:solidFill>
                  <a:srgbClr val="FF0000"/>
                </a:solidFill>
                <a:effectLst/>
                <a:latin typeface="Times" pitchFamily="18" charset="0"/>
                <a:ea typeface="+mn-ea"/>
                <a:cs typeface="+mn-cs"/>
              </a:rPr>
              <a:t>neuem Wissen, neuen Produkten</a:t>
            </a:r>
            <a:r>
              <a:rPr lang="de-DE" sz="1200" b="0" i="0" kern="1200" dirty="0" smtClean="0">
                <a:solidFill>
                  <a:schemeClr val="tx1"/>
                </a:solidFill>
                <a:effectLst/>
                <a:latin typeface="Times" pitchFamily="18" charset="0"/>
                <a:ea typeface="+mn-ea"/>
                <a:cs typeface="+mn-cs"/>
              </a:rPr>
              <a:t>, </a:t>
            </a:r>
            <a:r>
              <a:rPr lang="de-DE" sz="1200" b="1" i="0" kern="1200" dirty="0" smtClean="0">
                <a:solidFill>
                  <a:schemeClr val="tx1"/>
                </a:solidFill>
                <a:effectLst/>
                <a:latin typeface="Times" pitchFamily="18" charset="0"/>
                <a:ea typeface="+mn-ea"/>
                <a:cs typeface="+mn-cs"/>
              </a:rPr>
              <a:t>Prozessen und Märkten führen können</a:t>
            </a:r>
            <a:r>
              <a:rPr lang="de-DE" sz="1200" b="0" i="0" kern="1200" dirty="0" smtClean="0">
                <a:solidFill>
                  <a:schemeClr val="tx1"/>
                </a:solidFill>
                <a:effectLst/>
                <a:latin typeface="Times" pitchFamily="18" charset="0"/>
                <a:ea typeface="+mn-ea"/>
                <a:cs typeface="+mn-cs"/>
              </a:rPr>
              <a:t>, und bezeichnet diesen Trend als datenbasierte Innovation.</a:t>
            </a:r>
          </a:p>
          <a:p>
            <a:endParaRPr lang="de-DE" sz="1200" b="0" i="0" kern="1200" dirty="0" smtClean="0">
              <a:solidFill>
                <a:schemeClr val="tx1"/>
              </a:solidFill>
              <a:effectLst/>
              <a:latin typeface="Times" pitchFamily="18" charset="0"/>
              <a:ea typeface="+mn-ea"/>
              <a:cs typeface="+mn-cs"/>
            </a:endParaRPr>
          </a:p>
          <a:p>
            <a:r>
              <a:rPr lang="en-US" dirty="0" smtClean="0"/>
              <a:t>Explore all issues raised by the data economy, e.g. </a:t>
            </a:r>
            <a:r>
              <a:rPr lang="en-US" dirty="0" err="1" smtClean="0"/>
              <a:t>localisation</a:t>
            </a:r>
            <a:r>
              <a:rPr lang="en-US" dirty="0" smtClean="0"/>
              <a:t> of data, liability, </a:t>
            </a:r>
            <a:r>
              <a:rPr lang="en-US" dirty="0" err="1" smtClean="0"/>
              <a:t>standardisation</a:t>
            </a:r>
            <a:r>
              <a:rPr lang="en-US" dirty="0" smtClean="0"/>
              <a:t>, to identify where regulatory action is needed </a:t>
            </a:r>
          </a:p>
          <a:p>
            <a:r>
              <a:rPr lang="en-US" dirty="0" smtClean="0"/>
              <a:t>• Data precious for research, innovation and new business opportunities</a:t>
            </a:r>
          </a:p>
          <a:p>
            <a:r>
              <a:rPr lang="en-US" dirty="0" smtClean="0"/>
              <a:t>• Support promising technologies, such as cloud computing and the Internet of Things </a:t>
            </a:r>
          </a:p>
          <a:p>
            <a:r>
              <a:rPr lang="en-US" sz="1200" b="0" i="0" kern="1200" dirty="0" smtClean="0">
                <a:solidFill>
                  <a:schemeClr val="tx1"/>
                </a:solidFill>
                <a:effectLst/>
                <a:latin typeface="Times" pitchFamily="18" charset="0"/>
                <a:ea typeface="+mn-ea"/>
                <a:cs typeface="+mn-cs"/>
              </a:rPr>
              <a:t>Basically</a:t>
            </a:r>
            <a:r>
              <a:rPr lang="en-US" sz="1200" b="0" i="0" kern="1200" baseline="0" dirty="0" smtClean="0">
                <a:solidFill>
                  <a:schemeClr val="tx1"/>
                </a:solidFill>
                <a:effectLst/>
                <a:latin typeface="Times" pitchFamily="18" charset="0"/>
                <a:ea typeface="+mn-ea"/>
                <a:cs typeface="+mn-cs"/>
              </a:rPr>
              <a:t>: Have a business plan in the back that allows sustainability of the cloud to avoid another data </a:t>
            </a:r>
            <a:r>
              <a:rPr lang="en-US" sz="1200" b="0" i="0" kern="1200" baseline="0" dirty="0" err="1" smtClean="0">
                <a:solidFill>
                  <a:schemeClr val="tx1"/>
                </a:solidFill>
                <a:effectLst/>
                <a:latin typeface="Times" pitchFamily="18" charset="0"/>
                <a:ea typeface="+mn-ea"/>
                <a:cs typeface="+mn-cs"/>
              </a:rPr>
              <a:t>cimetary</a:t>
            </a:r>
            <a:r>
              <a:rPr lang="en-US" sz="1200" b="0" i="0" kern="1200" baseline="0" dirty="0" smtClean="0">
                <a:solidFill>
                  <a:schemeClr val="tx1"/>
                </a:solidFill>
                <a:effectLst/>
                <a:latin typeface="Times" pitchFamily="18" charset="0"/>
                <a:ea typeface="+mn-ea"/>
                <a:cs typeface="+mn-cs"/>
              </a:rPr>
              <a:t>.</a:t>
            </a:r>
          </a:p>
          <a:p>
            <a:endParaRPr lang="en-US" sz="1200" b="0" i="0" kern="1200" baseline="0" dirty="0" smtClean="0">
              <a:solidFill>
                <a:schemeClr val="tx1"/>
              </a:solidFill>
              <a:effectLst/>
              <a:latin typeface="Times" pitchFamily="18" charset="0"/>
              <a:ea typeface="+mn-ea"/>
              <a:cs typeface="+mn-cs"/>
            </a:endParaRPr>
          </a:p>
          <a:p>
            <a:pPr algn="l"/>
            <a:r>
              <a:rPr lang="en-US" sz="1200" b="0" i="0" kern="1200" baseline="0" dirty="0" smtClean="0">
                <a:solidFill>
                  <a:schemeClr val="tx1"/>
                </a:solidFill>
                <a:effectLst/>
                <a:latin typeface="Times" pitchFamily="18" charset="0"/>
                <a:ea typeface="+mn-ea"/>
                <a:cs typeface="+mn-cs"/>
              </a:rPr>
              <a:t>The Data Value Cycle applied to the Blue Cloud!</a:t>
            </a:r>
          </a:p>
          <a:p>
            <a:pPr algn="l"/>
            <a:endParaRPr lang="en-US" sz="1200" b="0" i="0" kern="1200" baseline="0" dirty="0" smtClean="0">
              <a:solidFill>
                <a:schemeClr val="tx1"/>
              </a:solidFill>
              <a:effectLst/>
              <a:latin typeface="Times" pitchFamily="18" charset="0"/>
              <a:ea typeface="+mn-ea"/>
              <a:cs typeface="+mn-cs"/>
            </a:endParaRPr>
          </a:p>
          <a:p>
            <a:pPr algn="l"/>
            <a:r>
              <a:rPr lang="en-IE" sz="1200" dirty="0" smtClean="0">
                <a:latin typeface="Arial" panose="020B0604020202020204" pitchFamily="34" charset="0"/>
                <a:cs typeface="Arial" panose="020B0604020202020204" pitchFamily="34" charset="0"/>
              </a:rPr>
              <a:t>Copernicus</a:t>
            </a:r>
          </a:p>
          <a:p>
            <a:pPr algn="l"/>
            <a:r>
              <a:rPr lang="en-IE" sz="1200" dirty="0" smtClean="0">
                <a:latin typeface="Arial" panose="020B0604020202020204" pitchFamily="34" charset="0"/>
                <a:cs typeface="Arial" panose="020B0604020202020204" pitchFamily="34" charset="0"/>
              </a:rPr>
              <a:t>Satellite Systems</a:t>
            </a:r>
          </a:p>
          <a:p>
            <a:pPr algn="l"/>
            <a:endParaRPr lang="en-IE" sz="1200" dirty="0" smtClean="0">
              <a:latin typeface="Arial" panose="020B0604020202020204" pitchFamily="34" charset="0"/>
              <a:cs typeface="Arial" panose="020B0604020202020204" pitchFamily="34" charset="0"/>
            </a:endParaRPr>
          </a:p>
          <a:p>
            <a:pPr algn="l"/>
            <a:endParaRPr lang="en-IE" sz="1200" dirty="0" smtClean="0">
              <a:latin typeface="Arial" panose="020B0604020202020204" pitchFamily="34" charset="0"/>
              <a:cs typeface="Arial" panose="020B0604020202020204" pitchFamily="34" charset="0"/>
            </a:endParaRPr>
          </a:p>
          <a:p>
            <a:pPr algn="l"/>
            <a:r>
              <a:rPr lang="en-IE" sz="600" b="1" i="1" dirty="0" smtClean="0">
                <a:latin typeface="Arial" panose="020B0604020202020204" pitchFamily="34" charset="0"/>
                <a:cs typeface="Arial" panose="020B0604020202020204" pitchFamily="34" charset="0"/>
              </a:rPr>
              <a:t>EU</a:t>
            </a:r>
            <a:r>
              <a:rPr lang="en-IE" sz="600" b="1" i="1" baseline="0" dirty="0" smtClean="0">
                <a:latin typeface="Arial" panose="020B0604020202020204" pitchFamily="34" charset="0"/>
                <a:cs typeface="Arial" panose="020B0604020202020204" pitchFamily="34" charset="0"/>
              </a:rPr>
              <a:t> PROJECTS</a:t>
            </a:r>
            <a:endParaRPr lang="en-IE" sz="600" b="1" i="1" dirty="0" smtClean="0">
              <a:latin typeface="Arial" panose="020B0604020202020204" pitchFamily="34" charset="0"/>
              <a:cs typeface="Arial" panose="020B0604020202020204" pitchFamily="34" charset="0"/>
            </a:endParaRPr>
          </a:p>
          <a:p>
            <a:pPr algn="l"/>
            <a:r>
              <a:rPr lang="en-IE" sz="1200" dirty="0" err="1" smtClean="0">
                <a:latin typeface="Arial" panose="020B0604020202020204" pitchFamily="34" charset="0"/>
                <a:cs typeface="Arial" panose="020B0604020202020204" pitchFamily="34" charset="0"/>
              </a:rPr>
              <a:t>EuroGOOS</a:t>
            </a:r>
            <a:endParaRPr lang="en-IE" sz="1200" dirty="0" smtClean="0">
              <a:latin typeface="Arial" panose="020B0604020202020204" pitchFamily="34" charset="0"/>
              <a:cs typeface="Arial" panose="020B0604020202020204" pitchFamily="34" charset="0"/>
            </a:endParaRPr>
          </a:p>
          <a:p>
            <a:pPr algn="l"/>
            <a:r>
              <a:rPr lang="en-IE" sz="1200" dirty="0" err="1" smtClean="0">
                <a:latin typeface="Arial" panose="020B0604020202020204" pitchFamily="34" charset="0"/>
                <a:cs typeface="Arial" panose="020B0604020202020204" pitchFamily="34" charset="0"/>
              </a:rPr>
              <a:t>IBIROOS</a:t>
            </a:r>
            <a:endParaRPr lang="en-IE" sz="1200" dirty="0" smtClean="0">
              <a:latin typeface="Arial" panose="020B0604020202020204" pitchFamily="34" charset="0"/>
              <a:cs typeface="Arial" panose="020B0604020202020204" pitchFamily="34" charset="0"/>
            </a:endParaRPr>
          </a:p>
          <a:p>
            <a:pPr algn="l"/>
            <a:r>
              <a:rPr lang="en-IE" sz="1200" dirty="0" smtClean="0">
                <a:latin typeface="Arial" panose="020B0604020202020204" pitchFamily="34" charset="0"/>
                <a:cs typeface="Arial" panose="020B0604020202020204" pitchFamily="34" charset="0"/>
              </a:rPr>
              <a:t>Argo</a:t>
            </a:r>
          </a:p>
          <a:p>
            <a:pPr algn="l"/>
            <a:r>
              <a:rPr lang="en-IE" sz="1200" dirty="0" err="1" smtClean="0">
                <a:latin typeface="Arial" panose="020B0604020202020204" pitchFamily="34" charset="0"/>
                <a:cs typeface="Arial" panose="020B0604020202020204" pitchFamily="34" charset="0"/>
              </a:rPr>
              <a:t>MONGOOS</a:t>
            </a:r>
            <a:endParaRPr lang="en-IE" sz="1200" dirty="0" smtClean="0">
              <a:latin typeface="Arial" panose="020B0604020202020204" pitchFamily="34" charset="0"/>
              <a:cs typeface="Arial" panose="020B0604020202020204" pitchFamily="34" charset="0"/>
            </a:endParaRPr>
          </a:p>
          <a:p>
            <a:pPr algn="l"/>
            <a:r>
              <a:rPr lang="en-IE" sz="1200" dirty="0" err="1" smtClean="0">
                <a:latin typeface="Arial" panose="020B0604020202020204" pitchFamily="34" charset="0"/>
                <a:cs typeface="Arial" panose="020B0604020202020204" pitchFamily="34" charset="0"/>
              </a:rPr>
              <a:t>NOOS</a:t>
            </a:r>
            <a:endParaRPr lang="en-IE" sz="1200" dirty="0" smtClean="0">
              <a:latin typeface="Arial" panose="020B0604020202020204" pitchFamily="34" charset="0"/>
              <a:cs typeface="Arial" panose="020B0604020202020204" pitchFamily="34" charset="0"/>
            </a:endParaRPr>
          </a:p>
          <a:p>
            <a:pPr algn="l"/>
            <a:r>
              <a:rPr lang="en-IE" sz="1200" dirty="0" smtClean="0">
                <a:latin typeface="Arial" panose="020B0604020202020204" pitchFamily="34" charset="0"/>
                <a:cs typeface="Arial" panose="020B0604020202020204" pitchFamily="34" charset="0"/>
              </a:rPr>
              <a:t>BOOS</a:t>
            </a:r>
          </a:p>
          <a:p>
            <a:pPr algn="l"/>
            <a:r>
              <a:rPr lang="en-IE" sz="1200" dirty="0" smtClean="0">
                <a:latin typeface="Arial" panose="020B0604020202020204" pitchFamily="34" charset="0"/>
                <a:cs typeface="Arial" panose="020B0604020202020204" pitchFamily="34" charset="0"/>
              </a:rPr>
              <a:t>Artic </a:t>
            </a:r>
            <a:r>
              <a:rPr lang="en-IE" sz="1200" dirty="0" err="1" smtClean="0">
                <a:latin typeface="Arial" panose="020B0604020202020204" pitchFamily="34" charset="0"/>
                <a:cs typeface="Arial" panose="020B0604020202020204" pitchFamily="34" charset="0"/>
              </a:rPr>
              <a:t>GOOS</a:t>
            </a:r>
            <a:endParaRPr lang="en-IE" sz="1200" dirty="0" smtClean="0">
              <a:latin typeface="Arial" panose="020B0604020202020204" pitchFamily="34" charset="0"/>
              <a:cs typeface="Arial" panose="020B0604020202020204" pitchFamily="34" charset="0"/>
            </a:endParaRPr>
          </a:p>
          <a:p>
            <a:pPr algn="l"/>
            <a:r>
              <a:rPr lang="en-IE" sz="1200" dirty="0" smtClean="0">
                <a:latin typeface="Arial" panose="020B0604020202020204" pitchFamily="34" charset="0"/>
                <a:cs typeface="Arial" panose="020B0604020202020204" pitchFamily="34" charset="0"/>
              </a:rPr>
              <a:t>Black Sea </a:t>
            </a:r>
            <a:r>
              <a:rPr lang="en-IE" sz="1200" dirty="0" err="1" smtClean="0">
                <a:latin typeface="Arial" panose="020B0604020202020204" pitchFamily="34" charset="0"/>
                <a:cs typeface="Arial" panose="020B0604020202020204" pitchFamily="34" charset="0"/>
              </a:rPr>
              <a:t>GOOS</a:t>
            </a:r>
            <a:endParaRPr lang="en-IE" sz="1200" dirty="0" smtClean="0">
              <a:latin typeface="Arial" panose="020B0604020202020204" pitchFamily="34" charset="0"/>
              <a:cs typeface="Arial" panose="020B0604020202020204" pitchFamily="34" charset="0"/>
            </a:endParaRPr>
          </a:p>
          <a:p>
            <a:pPr algn="l"/>
            <a:r>
              <a:rPr lang="en-IE" sz="1200" dirty="0" smtClean="0">
                <a:latin typeface="Arial" panose="020B0604020202020204" pitchFamily="34" charset="0"/>
                <a:cs typeface="Arial" panose="020B0604020202020204" pitchFamily="34" charset="0"/>
              </a:rPr>
              <a:t>Ocean Sites</a:t>
            </a:r>
          </a:p>
          <a:p>
            <a:pPr algn="l"/>
            <a:r>
              <a:rPr lang="en-IE" sz="1200" dirty="0" smtClean="0">
                <a:latin typeface="Arial" panose="020B0604020202020204" pitchFamily="34" charset="0"/>
                <a:cs typeface="Arial" panose="020B0604020202020204" pitchFamily="34" charset="0"/>
              </a:rPr>
              <a:t>MS in-situ networks</a:t>
            </a:r>
          </a:p>
          <a:p>
            <a:pPr algn="l">
              <a:spcAft>
                <a:spcPts val="100"/>
              </a:spcAft>
            </a:pPr>
            <a:r>
              <a:rPr lang="en-IE" sz="1200" dirty="0" err="1" smtClean="0">
                <a:latin typeface="Arial" panose="020B0604020202020204" pitchFamily="34" charset="0"/>
                <a:cs typeface="Arial" panose="020B0604020202020204" pitchFamily="34" charset="0"/>
              </a:rPr>
              <a:t>SeaDataNet</a:t>
            </a:r>
            <a:r>
              <a:rPr lang="en-IE" sz="1200" dirty="0" smtClean="0">
                <a:latin typeface="Arial" panose="020B0604020202020204" pitchFamily="34" charset="0"/>
                <a:cs typeface="Arial" panose="020B0604020202020204" pitchFamily="34" charset="0"/>
              </a:rPr>
              <a:t> </a:t>
            </a:r>
          </a:p>
          <a:p>
            <a:pPr algn="l">
              <a:spcAft>
                <a:spcPts val="100"/>
              </a:spcAft>
            </a:pPr>
            <a:r>
              <a:rPr lang="en-IE" sz="1200" dirty="0" err="1" smtClean="0">
                <a:latin typeface="Arial" panose="020B0604020202020204" pitchFamily="34" charset="0"/>
                <a:cs typeface="Arial" panose="020B0604020202020204" pitchFamily="34" charset="0"/>
              </a:rPr>
              <a:t>EMODnet</a:t>
            </a:r>
            <a:endParaRPr lang="en-IE" sz="1200" dirty="0" smtClean="0">
              <a:latin typeface="Arial" panose="020B0604020202020204" pitchFamily="34" charset="0"/>
              <a:cs typeface="Arial" panose="020B0604020202020204" pitchFamily="34" charset="0"/>
            </a:endParaRPr>
          </a:p>
          <a:p>
            <a:pPr algn="l">
              <a:spcAft>
                <a:spcPts val="100"/>
              </a:spcAft>
            </a:pPr>
            <a:r>
              <a:rPr lang="en-IE" sz="1200" dirty="0" smtClean="0">
                <a:latin typeface="Arial" panose="020B0604020202020204" pitchFamily="34" charset="0"/>
                <a:cs typeface="Arial" panose="020B0604020202020204" pitchFamily="34" charset="0"/>
              </a:rPr>
              <a:t>WISE marine</a:t>
            </a:r>
          </a:p>
          <a:p>
            <a:pPr algn="l">
              <a:spcAft>
                <a:spcPts val="100"/>
              </a:spcAft>
            </a:pPr>
            <a:r>
              <a:rPr lang="en-IE" sz="1200" dirty="0" smtClean="0">
                <a:latin typeface="Arial" panose="020B0604020202020204" pitchFamily="34" charset="0"/>
                <a:cs typeface="Arial" panose="020B0604020202020204" pitchFamily="34" charset="0"/>
              </a:rPr>
              <a:t>GO-SHIP </a:t>
            </a:r>
          </a:p>
          <a:p>
            <a:pPr algn="l">
              <a:spcAft>
                <a:spcPts val="100"/>
              </a:spcAft>
            </a:pPr>
            <a:r>
              <a:rPr lang="en-IE" sz="1200" dirty="0" smtClean="0">
                <a:latin typeface="Arial" panose="020B0604020202020204" pitchFamily="34" charset="0"/>
                <a:cs typeface="Arial" panose="020B0604020202020204" pitchFamily="34" charset="0"/>
              </a:rPr>
              <a:t>ICES fishery services</a:t>
            </a:r>
          </a:p>
          <a:p>
            <a:pPr algn="l">
              <a:spcAft>
                <a:spcPts val="100"/>
              </a:spcAft>
            </a:pPr>
            <a:endParaRPr lang="en-IE" sz="1200" dirty="0" smtClean="0">
              <a:latin typeface="Arial" panose="020B0604020202020204" pitchFamily="34" charset="0"/>
              <a:cs typeface="Arial" panose="020B0604020202020204" pitchFamily="34" charset="0"/>
            </a:endParaRPr>
          </a:p>
          <a:p>
            <a:r>
              <a:rPr lang="en-IE" sz="1200" b="0" kern="1200" baseline="0" dirty="0" smtClean="0">
                <a:solidFill>
                  <a:schemeClr val="bg1">
                    <a:lumMod val="50000"/>
                  </a:schemeClr>
                </a:solidFill>
                <a:effectLst/>
                <a:latin typeface="Times" pitchFamily="18" charset="0"/>
                <a:ea typeface="+mn-ea"/>
                <a:cs typeface="+mn-cs"/>
              </a:rPr>
              <a:t>Acronyms</a:t>
            </a:r>
            <a:r>
              <a:rPr lang="en-IE" sz="1200" b="0" kern="1200" dirty="0" smtClean="0">
                <a:solidFill>
                  <a:schemeClr val="bg1">
                    <a:lumMod val="50000"/>
                  </a:schemeClr>
                </a:solidFill>
                <a:effectLst/>
                <a:latin typeface="Times" pitchFamily="18" charset="0"/>
                <a:ea typeface="+mn-ea"/>
                <a:cs typeface="+mn-cs"/>
              </a:rPr>
              <a:t>: </a:t>
            </a:r>
          </a:p>
          <a:p>
            <a:r>
              <a:rPr lang="en-IE" sz="1200" b="0" kern="1200" dirty="0" smtClean="0">
                <a:solidFill>
                  <a:schemeClr val="bg1">
                    <a:lumMod val="50000"/>
                  </a:schemeClr>
                </a:solidFill>
                <a:effectLst/>
                <a:latin typeface="Times" pitchFamily="18" charset="0"/>
                <a:ea typeface="+mn-ea"/>
                <a:cs typeface="+mn-cs"/>
              </a:rPr>
              <a:t>Copernicus = aka Global Monitoring for Environment and Security is the European Programme for the establishment of a European capacity for Earth Observation, </a:t>
            </a:r>
            <a:r>
              <a:rPr lang="en-IE" sz="1200" b="0" kern="1200" dirty="0" err="1" smtClean="0">
                <a:solidFill>
                  <a:schemeClr val="bg1">
                    <a:lumMod val="50000"/>
                  </a:schemeClr>
                </a:solidFill>
                <a:effectLst/>
                <a:latin typeface="Times" pitchFamily="18" charset="0"/>
                <a:ea typeface="+mn-ea"/>
                <a:cs typeface="+mn-cs"/>
              </a:rPr>
              <a:t>EuroGOOS</a:t>
            </a:r>
            <a:r>
              <a:rPr lang="en-IE" sz="1200" b="0" kern="1200" dirty="0" smtClean="0">
                <a:solidFill>
                  <a:schemeClr val="bg1">
                    <a:lumMod val="50000"/>
                  </a:schemeClr>
                </a:solidFill>
                <a:effectLst/>
                <a:latin typeface="Times" pitchFamily="18" charset="0"/>
                <a:ea typeface="+mn-ea"/>
                <a:cs typeface="+mn-cs"/>
              </a:rPr>
              <a:t> = European Global Ocean Observing System, </a:t>
            </a:r>
            <a:r>
              <a:rPr lang="en-IE" sz="1200" b="0" kern="1200" dirty="0" err="1" smtClean="0">
                <a:solidFill>
                  <a:schemeClr val="bg1">
                    <a:lumMod val="50000"/>
                  </a:schemeClr>
                </a:solidFill>
                <a:effectLst/>
                <a:latin typeface="Times" pitchFamily="18" charset="0"/>
                <a:ea typeface="+mn-ea"/>
                <a:cs typeface="+mn-cs"/>
              </a:rPr>
              <a:t>IBIROOS</a:t>
            </a:r>
            <a:r>
              <a:rPr lang="en-IE" sz="1200" b="0" kern="1200" dirty="0" smtClean="0">
                <a:solidFill>
                  <a:schemeClr val="bg1">
                    <a:lumMod val="50000"/>
                  </a:schemeClr>
                </a:solidFill>
                <a:effectLst/>
                <a:latin typeface="Times" pitchFamily="18" charset="0"/>
                <a:ea typeface="+mn-ea"/>
                <a:cs typeface="+mn-cs"/>
              </a:rPr>
              <a:t> = Iberian-Biscay-Irish Regional Operational Oceanographic System, Argo = Array for </a:t>
            </a:r>
            <a:r>
              <a:rPr lang="en-IE" sz="1200" b="0" kern="1200" dirty="0" err="1" smtClean="0">
                <a:solidFill>
                  <a:schemeClr val="bg1">
                    <a:lumMod val="50000"/>
                  </a:schemeClr>
                </a:solidFill>
                <a:effectLst/>
                <a:latin typeface="Times" pitchFamily="18" charset="0"/>
                <a:ea typeface="+mn-ea"/>
                <a:cs typeface="+mn-cs"/>
              </a:rPr>
              <a:t>Realtime</a:t>
            </a:r>
            <a:r>
              <a:rPr lang="en-IE" sz="1200" b="0" kern="1200" dirty="0" smtClean="0">
                <a:solidFill>
                  <a:schemeClr val="bg1">
                    <a:lumMod val="50000"/>
                  </a:schemeClr>
                </a:solidFill>
                <a:effectLst/>
                <a:latin typeface="Times" pitchFamily="18" charset="0"/>
                <a:ea typeface="+mn-ea"/>
                <a:cs typeface="+mn-cs"/>
              </a:rPr>
              <a:t> Geostrophic Oceanography, </a:t>
            </a:r>
            <a:r>
              <a:rPr lang="en-IE" sz="1200" b="0" kern="1200" dirty="0" err="1" smtClean="0">
                <a:solidFill>
                  <a:schemeClr val="bg1">
                    <a:lumMod val="50000"/>
                  </a:schemeClr>
                </a:solidFill>
                <a:effectLst/>
                <a:latin typeface="Times" pitchFamily="18" charset="0"/>
                <a:ea typeface="+mn-ea"/>
                <a:cs typeface="+mn-cs"/>
              </a:rPr>
              <a:t>MONGOOS</a:t>
            </a:r>
            <a:r>
              <a:rPr lang="en-IE" sz="1200" b="0" kern="1200" dirty="0" smtClean="0">
                <a:solidFill>
                  <a:schemeClr val="bg1">
                    <a:lumMod val="50000"/>
                  </a:schemeClr>
                </a:solidFill>
                <a:effectLst/>
                <a:latin typeface="Times" pitchFamily="18" charset="0"/>
                <a:ea typeface="+mn-ea"/>
                <a:cs typeface="+mn-cs"/>
              </a:rPr>
              <a:t> = Mediterranean Operational Network for the Global Ocean Observing System; </a:t>
            </a:r>
            <a:r>
              <a:rPr lang="en-IE" sz="1200" b="0" kern="1200" dirty="0" err="1" smtClean="0">
                <a:solidFill>
                  <a:schemeClr val="bg1">
                    <a:lumMod val="50000"/>
                  </a:schemeClr>
                </a:solidFill>
                <a:effectLst/>
                <a:latin typeface="Times" pitchFamily="18" charset="0"/>
                <a:ea typeface="+mn-ea"/>
                <a:cs typeface="+mn-cs"/>
              </a:rPr>
              <a:t>NOOS</a:t>
            </a:r>
            <a:r>
              <a:rPr lang="en-IE" sz="1200" b="0" kern="1200" dirty="0" smtClean="0">
                <a:solidFill>
                  <a:schemeClr val="bg1">
                    <a:lumMod val="50000"/>
                  </a:schemeClr>
                </a:solidFill>
                <a:effectLst/>
                <a:latin typeface="Times" pitchFamily="18" charset="0"/>
                <a:ea typeface="+mn-ea"/>
                <a:cs typeface="+mn-cs"/>
              </a:rPr>
              <a:t> = North West Shelf Operational Oceanographic System; BOOS = Baltic Operational Oceanographic System; </a:t>
            </a:r>
            <a:r>
              <a:rPr lang="en-IE" sz="1200" b="0" kern="1200" dirty="0" err="1" smtClean="0">
                <a:solidFill>
                  <a:schemeClr val="bg1">
                    <a:lumMod val="50000"/>
                  </a:schemeClr>
                </a:solidFill>
                <a:effectLst/>
                <a:latin typeface="Times" pitchFamily="18" charset="0"/>
                <a:ea typeface="+mn-ea"/>
                <a:cs typeface="+mn-cs"/>
              </a:rPr>
              <a:t>GOOS</a:t>
            </a:r>
            <a:r>
              <a:rPr lang="en-IE" sz="1200" b="0" kern="1200" dirty="0" smtClean="0">
                <a:solidFill>
                  <a:schemeClr val="bg1">
                    <a:lumMod val="50000"/>
                  </a:schemeClr>
                </a:solidFill>
                <a:effectLst/>
                <a:latin typeface="Times" pitchFamily="18" charset="0"/>
                <a:ea typeface="+mn-ea"/>
                <a:cs typeface="+mn-cs"/>
              </a:rPr>
              <a:t> = Global Ocean Observing System; OCEAN Sites = worldwide system of long-term, deep water reference stations measuring dozens of variables and monitoring the full depth of the ocean, from air-sea interactions down to 5,000 meters, MS = Member States; </a:t>
            </a:r>
            <a:r>
              <a:rPr lang="en-IE" sz="1200" b="0" kern="1200" dirty="0" err="1" smtClean="0">
                <a:solidFill>
                  <a:schemeClr val="bg1">
                    <a:lumMod val="50000"/>
                  </a:schemeClr>
                </a:solidFill>
                <a:effectLst/>
                <a:latin typeface="Times" pitchFamily="18" charset="0"/>
                <a:ea typeface="+mn-ea"/>
                <a:cs typeface="+mn-cs"/>
              </a:rPr>
              <a:t>SeaDatanet</a:t>
            </a:r>
            <a:r>
              <a:rPr lang="en-IE" sz="1200" b="0" kern="1200" dirty="0" smtClean="0">
                <a:solidFill>
                  <a:schemeClr val="bg1">
                    <a:lumMod val="50000"/>
                  </a:schemeClr>
                </a:solidFill>
                <a:effectLst/>
                <a:latin typeface="Times" pitchFamily="18" charset="0"/>
                <a:ea typeface="+mn-ea"/>
                <a:cs typeface="+mn-cs"/>
              </a:rPr>
              <a:t> = pan-European infrastructure for Ocean and Marine data  management (DG Research &amp; Innovation), </a:t>
            </a:r>
            <a:r>
              <a:rPr lang="en-IE" sz="1200" b="0" kern="1200" dirty="0" err="1" smtClean="0">
                <a:solidFill>
                  <a:schemeClr val="bg1">
                    <a:lumMod val="50000"/>
                  </a:schemeClr>
                </a:solidFill>
                <a:effectLst/>
                <a:latin typeface="Times" pitchFamily="18" charset="0"/>
                <a:ea typeface="+mn-ea"/>
                <a:cs typeface="+mn-cs"/>
              </a:rPr>
              <a:t>EMODnet</a:t>
            </a:r>
            <a:r>
              <a:rPr lang="en-IE" sz="1200" b="0" kern="1200" dirty="0" smtClean="0">
                <a:solidFill>
                  <a:schemeClr val="bg1">
                    <a:lumMod val="50000"/>
                  </a:schemeClr>
                </a:solidFill>
                <a:effectLst/>
                <a:latin typeface="Times" pitchFamily="18" charset="0"/>
                <a:ea typeface="+mn-ea"/>
                <a:cs typeface="+mn-cs"/>
              </a:rPr>
              <a:t> = European Marine Observation and Data network (DG Mare), WISE marine = Water information System for Europe (DG Environment,  European Environment Agency, GO-SHIP = The Global Ocean Ship-based Hydrographic Investigations Program, Joint Research Centre and Eurostat), ICES fisheries services = International Council for the Exploration of the Sea, </a:t>
            </a:r>
            <a:r>
              <a:rPr lang="en-IE" sz="1200" b="0" kern="1200" dirty="0" err="1" smtClean="0">
                <a:solidFill>
                  <a:schemeClr val="bg1">
                    <a:lumMod val="50000"/>
                  </a:schemeClr>
                </a:solidFill>
                <a:effectLst/>
                <a:latin typeface="Times" pitchFamily="18" charset="0"/>
                <a:ea typeface="+mn-ea"/>
                <a:cs typeface="+mn-cs"/>
              </a:rPr>
              <a:t>CMEMS</a:t>
            </a:r>
            <a:r>
              <a:rPr lang="en-IE" sz="1200" b="0" kern="1200" dirty="0" smtClean="0">
                <a:solidFill>
                  <a:schemeClr val="bg1">
                    <a:lumMod val="50000"/>
                  </a:schemeClr>
                </a:solidFill>
                <a:effectLst/>
                <a:latin typeface="Times" pitchFamily="18" charset="0"/>
                <a:ea typeface="+mn-ea"/>
                <a:cs typeface="+mn-cs"/>
              </a:rPr>
              <a:t> = Copernicus Marine Environmental Monitoring Service (DG Growth), MCS = Marine Core Service. </a:t>
            </a:r>
            <a:endParaRPr lang="en-IE" sz="1200" b="1" kern="1200" dirty="0" smtClean="0">
              <a:solidFill>
                <a:schemeClr val="bg1">
                  <a:lumMod val="50000"/>
                </a:schemeClr>
              </a:solidFill>
              <a:effectLst/>
              <a:latin typeface="Times" pitchFamily="18" charset="0"/>
              <a:ea typeface="+mn-ea"/>
              <a:cs typeface="+mn-cs"/>
            </a:endParaRPr>
          </a:p>
          <a:p>
            <a:pPr algn="l">
              <a:spcAft>
                <a:spcPts val="100"/>
              </a:spcAft>
            </a:pPr>
            <a:endParaRPr lang="en-IE" sz="1200" dirty="0" smtClean="0">
              <a:latin typeface="Arial" panose="020B0604020202020204" pitchFamily="34" charset="0"/>
              <a:cs typeface="Arial" panose="020B0604020202020204" pitchFamily="34" charset="0"/>
            </a:endParaRPr>
          </a:p>
          <a:p>
            <a:pPr algn="l"/>
            <a:endParaRPr lang="de-DE" sz="1200" b="0" i="0" kern="1200" dirty="0" smtClean="0">
              <a:solidFill>
                <a:schemeClr val="tx1"/>
              </a:solidFill>
              <a:effectLst/>
              <a:latin typeface="Times" pitchFamily="18" charset="0"/>
              <a:ea typeface="+mn-ea"/>
              <a:cs typeface="+mn-cs"/>
            </a:endParaRP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Aft>
                <a:spcPct val="0"/>
              </a:spcAft>
            </a:pPr>
            <a:fld id="{3574CE64-82FF-4CD5-A17F-1D8DDF190F7C}" type="slidenum">
              <a:rPr lang="fr-FR" altLang="de-DE" smtClean="0">
                <a:latin typeface="Times" panose="02020603050405020304" pitchFamily="18" charset="0"/>
              </a:rPr>
              <a:pPr fontAlgn="base">
                <a:spcAft>
                  <a:spcPct val="0"/>
                </a:spcAft>
              </a:pPr>
              <a:t>5</a:t>
            </a:fld>
            <a:endParaRPr lang="fr-FR" altLang="de-DE">
              <a:latin typeface="Times" panose="02020603050405020304" pitchFamily="18" charset="0"/>
            </a:endParaRPr>
          </a:p>
        </p:txBody>
      </p:sp>
    </p:spTree>
    <p:extLst>
      <p:ext uri="{BB962C8B-B14F-4D97-AF65-F5344CB8AC3E}">
        <p14:creationId xmlns:p14="http://schemas.microsoft.com/office/powerpoint/2010/main" val="1601145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de-DE"/>
              <a:t>Titelmasterformat durch Klicken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lvl1pPr>
              <a:defRPr/>
            </a:lvl1pPr>
          </a:lstStyle>
          <a:p>
            <a:pPr>
              <a:defRPr/>
            </a:pPr>
            <a:fld id="{5AE1CED7-1E57-46BC-A129-F3B6537FB520}" type="datetime1">
              <a:rPr lang="en-US"/>
              <a:pPr>
                <a:defRPr/>
              </a:pPr>
              <a:t>3/24/2017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E74F42-BBE5-45C0-9EFA-51E631794DA4}" type="slidenum">
              <a:rPr lang="en-US"/>
              <a:pPr>
                <a:defRPr/>
              </a:pPr>
              <a:t>‹Nr.›</a:t>
            </a:fld>
            <a:endParaRPr lang="en-US"/>
          </a:p>
        </p:txBody>
      </p:sp>
    </p:spTree>
    <p:extLst>
      <p:ext uri="{BB962C8B-B14F-4D97-AF65-F5344CB8AC3E}">
        <p14:creationId xmlns:p14="http://schemas.microsoft.com/office/powerpoint/2010/main" val="2370320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lvl1pPr>
              <a:defRPr/>
            </a:lvl1pPr>
          </a:lstStyle>
          <a:p>
            <a:pPr>
              <a:defRPr/>
            </a:pPr>
            <a:fld id="{215C77F7-56A0-4124-BBD6-30553C9F26CF}" type="datetime1">
              <a:rPr lang="en-US"/>
              <a:pPr>
                <a:defRPr/>
              </a:pPr>
              <a:t>3/24/2017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CE8BB8-19EE-40F1-A4C0-4490EAE62BFE}" type="slidenum">
              <a:rPr lang="en-US"/>
              <a:pPr>
                <a:defRPr/>
              </a:pPr>
              <a:t>‹Nr.›</a:t>
            </a:fld>
            <a:endParaRPr lang="en-US"/>
          </a:p>
        </p:txBody>
      </p:sp>
    </p:spTree>
    <p:extLst>
      <p:ext uri="{BB962C8B-B14F-4D97-AF65-F5344CB8AC3E}">
        <p14:creationId xmlns:p14="http://schemas.microsoft.com/office/powerpoint/2010/main" val="3282992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de-DE"/>
              <a:t>Titelmasterformat durch Klicken bearbeiten</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lvl1pPr>
              <a:defRPr/>
            </a:lvl1pPr>
          </a:lstStyle>
          <a:p>
            <a:pPr>
              <a:defRPr/>
            </a:pPr>
            <a:fld id="{0BE18379-99F7-4B69-B9D2-0699504FBF3B}" type="datetime1">
              <a:rPr lang="en-US"/>
              <a:pPr>
                <a:defRPr/>
              </a:pPr>
              <a:t>3/24/2017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A23429-1101-4B29-B1CC-FD17DF7936C1}" type="slidenum">
              <a:rPr lang="en-US"/>
              <a:pPr>
                <a:defRPr/>
              </a:pPr>
              <a:t>‹Nr.›</a:t>
            </a:fld>
            <a:endParaRPr lang="en-US"/>
          </a:p>
        </p:txBody>
      </p:sp>
    </p:spTree>
    <p:extLst>
      <p:ext uri="{BB962C8B-B14F-4D97-AF65-F5344CB8AC3E}">
        <p14:creationId xmlns:p14="http://schemas.microsoft.com/office/powerpoint/2010/main" val="2945504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lvl1pPr>
              <a:defRPr/>
            </a:lvl1pPr>
          </a:lstStyle>
          <a:p>
            <a:pPr>
              <a:defRPr/>
            </a:pPr>
            <a:fld id="{268E53A5-6F33-4E6B-821B-F87E3C792019}" type="datetime1">
              <a:rPr lang="en-US"/>
              <a:pPr>
                <a:defRPr/>
              </a:pPr>
              <a:t>3/24/2017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EB1616-E866-482A-9EC3-CA144C8D3328}" type="slidenum">
              <a:rPr lang="en-US"/>
              <a:pPr>
                <a:defRPr/>
              </a:pPr>
              <a:t>‹Nr.›</a:t>
            </a:fld>
            <a:endParaRPr lang="en-US"/>
          </a:p>
        </p:txBody>
      </p:sp>
    </p:spTree>
    <p:extLst>
      <p:ext uri="{BB962C8B-B14F-4D97-AF65-F5344CB8AC3E}">
        <p14:creationId xmlns:p14="http://schemas.microsoft.com/office/powerpoint/2010/main" val="2267977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de-DE"/>
              <a:t>Titelmasterformat durch Klicken bearbeiten</a:t>
            </a:r>
            <a:endParaRPr lang="en-US" dirty="0"/>
          </a:p>
        </p:txBody>
      </p:sp>
      <p:sp>
        <p:nvSpPr>
          <p:cNvPr id="3" name="Text Placeholder 2"/>
          <p:cNvSpPr>
            <a:spLocks noGrp="1"/>
          </p:cNvSpPr>
          <p:nvPr>
            <p:ph type="body" idx="1"/>
          </p:nvPr>
        </p:nvSpPr>
        <p:spPr>
          <a:xfrm>
            <a:off x="623888" y="4552634"/>
            <a:ext cx="7886700" cy="1500187"/>
          </a:xfrm>
        </p:spPr>
        <p:txBody>
          <a:bodyPr anchor="t"/>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lvl1pPr>
              <a:defRPr/>
            </a:lvl1pPr>
          </a:lstStyle>
          <a:p>
            <a:pPr>
              <a:defRPr/>
            </a:pPr>
            <a:fld id="{913D5CBA-978B-4794-9EB2-38CB815BD495}" type="datetime1">
              <a:rPr lang="en-US"/>
              <a:pPr>
                <a:defRPr/>
              </a:pPr>
              <a:t>3/24/2017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CF8F74-815D-454F-93F6-F40ACFB7FCD3}" type="slidenum">
              <a:rPr lang="en-US"/>
              <a:pPr>
                <a:defRPr/>
              </a:pPr>
              <a:t>‹Nr.›</a:t>
            </a:fld>
            <a:endParaRPr lang="en-US"/>
          </a:p>
        </p:txBody>
      </p:sp>
    </p:spTree>
    <p:extLst>
      <p:ext uri="{BB962C8B-B14F-4D97-AF65-F5344CB8AC3E}">
        <p14:creationId xmlns:p14="http://schemas.microsoft.com/office/powerpoint/2010/main" val="125260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3"/>
          <p:cNvSpPr>
            <a:spLocks noGrp="1"/>
          </p:cNvSpPr>
          <p:nvPr>
            <p:ph type="dt" sz="half" idx="10"/>
          </p:nvPr>
        </p:nvSpPr>
        <p:spPr/>
        <p:txBody>
          <a:bodyPr/>
          <a:lstStyle>
            <a:lvl1pPr>
              <a:defRPr/>
            </a:lvl1pPr>
          </a:lstStyle>
          <a:p>
            <a:pPr>
              <a:defRPr/>
            </a:pPr>
            <a:fld id="{5A0F4F75-1C7E-463A-9B4E-5E2874B415C3}" type="datetime1">
              <a:rPr lang="en-US"/>
              <a:pPr>
                <a:defRPr/>
              </a:pPr>
              <a:t>3/24/2017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E40D97F-35E3-4EC5-B4DC-39EC221A236A}" type="slidenum">
              <a:rPr lang="en-US"/>
              <a:pPr>
                <a:defRPr/>
              </a:pPr>
              <a:t>‹Nr.›</a:t>
            </a:fld>
            <a:endParaRPr lang="en-US"/>
          </a:p>
        </p:txBody>
      </p:sp>
    </p:spTree>
    <p:extLst>
      <p:ext uri="{BB962C8B-B14F-4D97-AF65-F5344CB8AC3E}">
        <p14:creationId xmlns:p14="http://schemas.microsoft.com/office/powerpoint/2010/main" val="426133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Formatvorlagen des Textmasters bearbeiten</a:t>
            </a:r>
          </a:p>
        </p:txBody>
      </p:sp>
      <p:sp>
        <p:nvSpPr>
          <p:cNvPr id="4" name="Content Placeholder 3"/>
          <p:cNvSpPr>
            <a:spLocks noGrp="1"/>
          </p:cNvSpPr>
          <p:nvPr>
            <p:ph sz="half" idx="2"/>
          </p:nvPr>
        </p:nvSpPr>
        <p:spPr>
          <a:xfrm>
            <a:off x="633845" y="2507551"/>
            <a:ext cx="3867150" cy="368052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Formatvorlagen des Textmasters bearbeiten</a:t>
            </a:r>
          </a:p>
        </p:txBody>
      </p:sp>
      <p:sp>
        <p:nvSpPr>
          <p:cNvPr id="6" name="Content Placeholder 5"/>
          <p:cNvSpPr>
            <a:spLocks noGrp="1"/>
          </p:cNvSpPr>
          <p:nvPr>
            <p:ph sz="quarter" idx="4"/>
          </p:nvPr>
        </p:nvSpPr>
        <p:spPr>
          <a:xfrm>
            <a:off x="4629150" y="2507551"/>
            <a:ext cx="3886201" cy="368052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10" name="Title 9"/>
          <p:cNvSpPr>
            <a:spLocks noGrp="1"/>
          </p:cNvSpPr>
          <p:nvPr>
            <p:ph type="title"/>
          </p:nvPr>
        </p:nvSpPr>
        <p:spPr/>
        <p:txBody>
          <a:bodyPr/>
          <a:lstStyle/>
          <a:p>
            <a:r>
              <a:rPr lang="de-DE"/>
              <a:t>Titelmasterformat durch Klicken bearbeiten</a:t>
            </a:r>
            <a:endParaRPr lang="en-US" dirty="0"/>
          </a:p>
        </p:txBody>
      </p:sp>
      <p:sp>
        <p:nvSpPr>
          <p:cNvPr id="7" name="Date Placeholder 3"/>
          <p:cNvSpPr>
            <a:spLocks noGrp="1"/>
          </p:cNvSpPr>
          <p:nvPr>
            <p:ph type="dt" sz="half" idx="10"/>
          </p:nvPr>
        </p:nvSpPr>
        <p:spPr/>
        <p:txBody>
          <a:bodyPr/>
          <a:lstStyle>
            <a:lvl1pPr>
              <a:defRPr/>
            </a:lvl1pPr>
          </a:lstStyle>
          <a:p>
            <a:pPr>
              <a:defRPr/>
            </a:pPr>
            <a:fld id="{F3F8211D-906F-4BA5-83E0-FC2C7DB48701}" type="datetime1">
              <a:rPr lang="en-US"/>
              <a:pPr>
                <a:defRPr/>
              </a:pPr>
              <a:t>3/24/2017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D5DFB0C-9FE1-4975-B0F9-67098D8FC3DE}" type="slidenum">
              <a:rPr lang="en-US"/>
              <a:pPr>
                <a:defRPr/>
              </a:pPr>
              <a:t>‹Nr.›</a:t>
            </a:fld>
            <a:endParaRPr lang="en-US"/>
          </a:p>
        </p:txBody>
      </p:sp>
    </p:spTree>
    <p:extLst>
      <p:ext uri="{BB962C8B-B14F-4D97-AF65-F5344CB8AC3E}">
        <p14:creationId xmlns:p14="http://schemas.microsoft.com/office/powerpoint/2010/main" val="2076115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Titelmasterformat durch Klicken bearbeiten</a:t>
            </a:r>
            <a:endParaRPr lang="en-US"/>
          </a:p>
        </p:txBody>
      </p:sp>
      <p:sp>
        <p:nvSpPr>
          <p:cNvPr id="3" name="Date Placeholder 3"/>
          <p:cNvSpPr>
            <a:spLocks noGrp="1"/>
          </p:cNvSpPr>
          <p:nvPr>
            <p:ph type="dt" sz="half" idx="10"/>
          </p:nvPr>
        </p:nvSpPr>
        <p:spPr/>
        <p:txBody>
          <a:bodyPr/>
          <a:lstStyle>
            <a:lvl1pPr>
              <a:defRPr/>
            </a:lvl1pPr>
          </a:lstStyle>
          <a:p>
            <a:pPr>
              <a:defRPr/>
            </a:pPr>
            <a:fld id="{4D062AD3-E441-4CF0-BD4F-64669138A5F3}" type="datetime1">
              <a:rPr lang="en-US"/>
              <a:pPr>
                <a:defRPr/>
              </a:pPr>
              <a:t>3/24/2017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898B206-4FCC-4615-9837-A9A64C5C03DA}" type="slidenum">
              <a:rPr lang="en-US"/>
              <a:pPr>
                <a:defRPr/>
              </a:pPr>
              <a:t>‹Nr.›</a:t>
            </a:fld>
            <a:endParaRPr lang="en-US"/>
          </a:p>
        </p:txBody>
      </p:sp>
    </p:spTree>
    <p:extLst>
      <p:ext uri="{BB962C8B-B14F-4D97-AF65-F5344CB8AC3E}">
        <p14:creationId xmlns:p14="http://schemas.microsoft.com/office/powerpoint/2010/main" val="962074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0CFB782-9933-4DFA-B7E1-6A629E11E091}" type="datetime1">
              <a:rPr lang="en-US"/>
              <a:pPr>
                <a:defRPr/>
              </a:pPr>
              <a:t>3/24/2017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CF71B06-867D-453D-BF18-A116DFBF0289}" type="slidenum">
              <a:rPr lang="en-US"/>
              <a:pPr>
                <a:defRPr/>
              </a:pPr>
              <a:t>‹Nr.›</a:t>
            </a:fld>
            <a:endParaRPr lang="en-US"/>
          </a:p>
        </p:txBody>
      </p:sp>
    </p:spTree>
    <p:extLst>
      <p:ext uri="{BB962C8B-B14F-4D97-AF65-F5344CB8AC3E}">
        <p14:creationId xmlns:p14="http://schemas.microsoft.com/office/powerpoint/2010/main" val="1768994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de-DE"/>
              <a:t>Titelmasterformat durch Klicken bearbeiten</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30936" y="2057399"/>
            <a:ext cx="2948940" cy="3810001"/>
          </a:xfrm>
        </p:spPr>
        <p:txBody>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a:t>Formatvorlagen des Textmasters bearbeiten</a:t>
            </a:r>
          </a:p>
        </p:txBody>
      </p:sp>
      <p:sp>
        <p:nvSpPr>
          <p:cNvPr id="5" name="Date Placeholder 3"/>
          <p:cNvSpPr>
            <a:spLocks noGrp="1"/>
          </p:cNvSpPr>
          <p:nvPr>
            <p:ph type="dt" sz="half" idx="10"/>
          </p:nvPr>
        </p:nvSpPr>
        <p:spPr/>
        <p:txBody>
          <a:bodyPr/>
          <a:lstStyle>
            <a:lvl1pPr>
              <a:defRPr/>
            </a:lvl1pPr>
          </a:lstStyle>
          <a:p>
            <a:pPr>
              <a:defRPr/>
            </a:pPr>
            <a:fld id="{0D78210D-E485-48BF-BBEF-EB7D18C1D4E7}" type="datetime1">
              <a:rPr lang="en-US"/>
              <a:pPr>
                <a:defRPr/>
              </a:pPr>
              <a:t>3/24/2017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E3057AE-71A1-45C1-AC84-1D2362C62AF4}" type="slidenum">
              <a:rPr lang="en-US"/>
              <a:pPr>
                <a:defRPr/>
              </a:pPr>
              <a:t>‹Nr.›</a:t>
            </a:fld>
            <a:endParaRPr lang="en-US"/>
          </a:p>
        </p:txBody>
      </p:sp>
    </p:spTree>
    <p:extLst>
      <p:ext uri="{BB962C8B-B14F-4D97-AF65-F5344CB8AC3E}">
        <p14:creationId xmlns:p14="http://schemas.microsoft.com/office/powerpoint/2010/main" val="663066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de-DE"/>
              <a:t>Titelmasterformat durch Klicken bearbeiten</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de-DE" noProof="0"/>
              <a:t>Bild durch Klicken auf Symbol hinzufügen</a:t>
            </a:r>
            <a:endParaRPr lang="en-US" noProof="0" dirty="0"/>
          </a:p>
        </p:txBody>
      </p:sp>
      <p:sp>
        <p:nvSpPr>
          <p:cNvPr id="4" name="Text Placeholder 3"/>
          <p:cNvSpPr>
            <a:spLocks noGrp="1"/>
          </p:cNvSpPr>
          <p:nvPr>
            <p:ph type="body" sz="half" idx="2"/>
          </p:nvPr>
        </p:nvSpPr>
        <p:spPr>
          <a:xfrm>
            <a:off x="630936" y="2057400"/>
            <a:ext cx="2948940" cy="3810000"/>
          </a:xfrm>
        </p:spPr>
        <p:txBody>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a:t>Formatvorlagen des Textmasters bearbeiten</a:t>
            </a:r>
          </a:p>
        </p:txBody>
      </p:sp>
      <p:sp>
        <p:nvSpPr>
          <p:cNvPr id="5" name="Date Placeholder 3"/>
          <p:cNvSpPr>
            <a:spLocks noGrp="1"/>
          </p:cNvSpPr>
          <p:nvPr>
            <p:ph type="dt" sz="half" idx="10"/>
          </p:nvPr>
        </p:nvSpPr>
        <p:spPr/>
        <p:txBody>
          <a:bodyPr/>
          <a:lstStyle>
            <a:lvl1pPr>
              <a:defRPr/>
            </a:lvl1pPr>
          </a:lstStyle>
          <a:p>
            <a:pPr>
              <a:defRPr/>
            </a:pPr>
            <a:fld id="{07297959-FE4D-43B4-9ACA-FEF82E2A4EA8}" type="datetime1">
              <a:rPr lang="en-US"/>
              <a:pPr>
                <a:defRPr/>
              </a:pPr>
              <a:t>3/24/2017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DBF262-27FD-4F4E-AA63-19C43D67EE4E}" type="slidenum">
              <a:rPr lang="en-US"/>
              <a:pPr>
                <a:defRPr/>
              </a:pPr>
              <a:t>‹Nr.›</a:t>
            </a:fld>
            <a:endParaRPr lang="en-US"/>
          </a:p>
        </p:txBody>
      </p:sp>
    </p:spTree>
    <p:extLst>
      <p:ext uri="{BB962C8B-B14F-4D97-AF65-F5344CB8AC3E}">
        <p14:creationId xmlns:p14="http://schemas.microsoft.com/office/powerpoint/2010/main" val="2881029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8620"/>
            <a:ext cx="91440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endParaRPr lang="en-US" altLang="de-DE"/>
          </a:p>
        </p:txBody>
      </p:sp>
      <p:sp>
        <p:nvSpPr>
          <p:cNvPr id="3" name="Text Placeholder 2"/>
          <p:cNvSpPr>
            <a:spLocks noGrp="1"/>
          </p:cNvSpPr>
          <p:nvPr>
            <p:ph type="body" idx="1"/>
          </p:nvPr>
        </p:nvSpPr>
        <p:spPr>
          <a:xfrm>
            <a:off x="633413" y="1628800"/>
            <a:ext cx="7886700" cy="4551338"/>
          </a:xfrm>
          <a:prstGeom prst="rect">
            <a:avLst/>
          </a:prstGeom>
        </p:spPr>
        <p:txBody>
          <a:bodyPr vert="horz" lIns="91440" tIns="45720" rIns="91440" bIns="45720" rtlCol="0">
            <a:normAutofit/>
          </a:bodyPr>
          <a:lstStyle/>
          <a:p>
            <a:pPr lvl="0"/>
            <a:r>
              <a:rPr lang="de-DE" dirty="0"/>
              <a:t>Formatvorlagen des Textmasters bearbeiten</a:t>
            </a:r>
          </a:p>
          <a:p>
            <a:pPr lvl="2"/>
            <a:r>
              <a:rPr lang="de-DE" dirty="0"/>
              <a:t>Zweite Ebene</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825" smtClean="0">
                <a:solidFill>
                  <a:schemeClr val="tx1">
                    <a:lumMod val="65000"/>
                    <a:lumOff val="35000"/>
                  </a:schemeClr>
                </a:solidFill>
                <a:latin typeface="+mn-lt"/>
              </a:defRPr>
            </a:lvl1pPr>
          </a:lstStyle>
          <a:p>
            <a:pPr>
              <a:defRPr/>
            </a:pPr>
            <a:fld id="{8B8A0540-2E13-4EF3-9D02-D3FD5986498E}" type="datetime1">
              <a:rPr lang="en-US"/>
              <a:pPr>
                <a:defRPr/>
              </a:pPr>
              <a:t>3/24/2017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825">
                <a:solidFill>
                  <a:schemeClr val="tx1">
                    <a:lumMod val="65000"/>
                    <a:lumOff val="3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62713"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825" smtClean="0">
                <a:solidFill>
                  <a:schemeClr val="tx1">
                    <a:tint val="75000"/>
                  </a:schemeClr>
                </a:solidFill>
                <a:latin typeface="+mn-lt"/>
              </a:defRPr>
            </a:lvl1pPr>
          </a:lstStyle>
          <a:p>
            <a:pPr>
              <a:defRPr/>
            </a:pPr>
            <a:fld id="{969FA0A0-FFD5-43E2-AD76-A33F5AA98BEB}" type="slidenum">
              <a:rPr lang="en-US"/>
              <a:pPr>
                <a:defRPr/>
              </a:pPr>
              <a:t>‹Nr.›</a:t>
            </a:fld>
            <a:endParaRPr lang="en-US"/>
          </a:p>
        </p:txBody>
      </p:sp>
      <p:pic>
        <p:nvPicPr>
          <p:cNvPr id="7" name="Grafik 6"/>
          <p:cNvPicPr>
            <a:picLocks noChangeAspect="1"/>
          </p:cNvPicPr>
          <p:nvPr userDrawn="1"/>
        </p:nvPicPr>
        <p:blipFill rotWithShape="1">
          <a:blip r:embed="rId13"/>
          <a:srcRect t="8304" b="31844"/>
          <a:stretch/>
        </p:blipFill>
        <p:spPr>
          <a:xfrm>
            <a:off x="107950" y="6200775"/>
            <a:ext cx="8964613" cy="582613"/>
          </a:xfrm>
          <a:prstGeom prst="rect">
            <a:avLst/>
          </a:prstGeom>
          <a:solidFill>
            <a:schemeClr val="bg1">
              <a:lumMod val="95000"/>
            </a:schemeClr>
          </a:solidFill>
        </p:spPr>
      </p:pic>
      <p:sp>
        <p:nvSpPr>
          <p:cNvPr id="8" name="Fußzeilenplatzhalter 4"/>
          <p:cNvSpPr txBox="1">
            <a:spLocks/>
          </p:cNvSpPr>
          <p:nvPr userDrawn="1"/>
        </p:nvSpPr>
        <p:spPr>
          <a:xfrm>
            <a:off x="1079500" y="6273800"/>
            <a:ext cx="6985000" cy="404813"/>
          </a:xfrm>
          <a:prstGeom prst="rect">
            <a:avLst/>
          </a:prstGeom>
        </p:spPr>
        <p:txBody>
          <a:bodyPr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ct val="50000"/>
              </a:spcBef>
              <a:spcAft>
                <a:spcPts val="0"/>
              </a:spcAft>
              <a:buClr>
                <a:srgbClr val="003399"/>
              </a:buClr>
              <a:buFont typeface="Wingdings" panose="05000000000000000000" pitchFamily="2" charset="2"/>
              <a:buNone/>
              <a:defRPr/>
            </a:pPr>
            <a:r>
              <a:rPr lang="de-DE" sz="1600" spc="300" dirty="0">
                <a:solidFill>
                  <a:schemeClr val="bg1"/>
                </a:solidFill>
                <a:latin typeface="Arial" panose="020B0604020202020204" pitchFamily="34" charset="0"/>
                <a:cs typeface="Arial" panose="020B0604020202020204" pitchFamily="34" charset="0"/>
              </a:rPr>
              <a:t>www.deutsche-meeresforschung.de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685800" rtl="0" fontAlgn="base">
        <a:lnSpc>
          <a:spcPct val="90000"/>
        </a:lnSpc>
        <a:spcBef>
          <a:spcPct val="0"/>
        </a:spcBef>
        <a:spcAft>
          <a:spcPct val="0"/>
        </a:spcAft>
        <a:defRPr sz="3600" kern="1200">
          <a:solidFill>
            <a:schemeClr val="accent5">
              <a:lumMod val="50000"/>
            </a:schemeClr>
          </a:solidFill>
          <a:latin typeface="+mn-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541338" indent="-541338" algn="l" defTabSz="685800" rtl="0" fontAlgn="base">
        <a:lnSpc>
          <a:spcPct val="90000"/>
        </a:lnSpc>
        <a:spcBef>
          <a:spcPts val="750"/>
        </a:spcBef>
        <a:spcAft>
          <a:spcPct val="0"/>
        </a:spcAft>
        <a:buClr>
          <a:srgbClr val="002060"/>
        </a:buClr>
        <a:buFont typeface="Wingdings" panose="05000000000000000000" pitchFamily="2" charset="2"/>
        <a:buChar char="F"/>
        <a:defRPr sz="2400" kern="1200">
          <a:solidFill>
            <a:schemeClr val="accent5">
              <a:lumMod val="50000"/>
            </a:schemeClr>
          </a:solidFill>
          <a:latin typeface="+mn-lt"/>
          <a:ea typeface="+mn-ea"/>
          <a:cs typeface="+mn-cs"/>
        </a:defRPr>
      </a:lvl1pPr>
      <a:lvl2pPr marL="514350" indent="-171450" algn="l" defTabSz="685800" rtl="0" fontAlgn="base">
        <a:lnSpc>
          <a:spcPct val="90000"/>
        </a:lnSpc>
        <a:spcBef>
          <a:spcPts val="375"/>
        </a:spcBef>
        <a:spcAft>
          <a:spcPct val="0"/>
        </a:spcAft>
        <a:buFont typeface="Wingdings 2" panose="05020102010507070707" pitchFamily="18" charset="2"/>
        <a:buChar char=""/>
        <a:defRPr kern="1200">
          <a:solidFill>
            <a:schemeClr val="accent5">
              <a:lumMod val="50000"/>
            </a:schemeClr>
          </a:solidFill>
          <a:latin typeface="+mn-lt"/>
          <a:ea typeface="+mn-ea"/>
          <a:cs typeface="+mn-cs"/>
        </a:defRPr>
      </a:lvl2pPr>
      <a:lvl3pPr marL="857250" indent="-171450" algn="l" defTabSz="685800" rtl="0" fontAlgn="base">
        <a:lnSpc>
          <a:spcPct val="90000"/>
        </a:lnSpc>
        <a:spcBef>
          <a:spcPts val="375"/>
        </a:spcBef>
        <a:spcAft>
          <a:spcPct val="0"/>
        </a:spcAft>
        <a:buFont typeface="Wingdings 2" panose="05020102010507070707" pitchFamily="18" charset="2"/>
        <a:buChar char=""/>
        <a:defRPr sz="2000" kern="1200">
          <a:solidFill>
            <a:schemeClr val="accent5">
              <a:lumMod val="50000"/>
            </a:schemeClr>
          </a:solidFill>
          <a:latin typeface="+mn-lt"/>
          <a:ea typeface="+mn-ea"/>
          <a:cs typeface="+mn-cs"/>
        </a:defRPr>
      </a:lvl3pPr>
      <a:lvl4pPr marL="1200150" indent="-171450" algn="l" defTabSz="685800" rtl="0" fontAlgn="base">
        <a:lnSpc>
          <a:spcPct val="90000"/>
        </a:lnSpc>
        <a:spcBef>
          <a:spcPts val="375"/>
        </a:spcBef>
        <a:spcAft>
          <a:spcPct val="0"/>
        </a:spcAft>
        <a:buFont typeface="Wingdings 2" panose="05020102010507070707" pitchFamily="18" charset="2"/>
        <a:buChar char=""/>
        <a:defRPr sz="1300" kern="1200">
          <a:solidFill>
            <a:schemeClr val="accent5">
              <a:lumMod val="50000"/>
            </a:schemeClr>
          </a:solidFill>
          <a:latin typeface="+mn-lt"/>
          <a:ea typeface="+mn-ea"/>
          <a:cs typeface="+mn-cs"/>
        </a:defRPr>
      </a:lvl4pPr>
      <a:lvl5pPr marL="1543050" indent="-171450" algn="l" defTabSz="685800" rtl="0" fontAlgn="base">
        <a:lnSpc>
          <a:spcPct val="90000"/>
        </a:lnSpc>
        <a:spcBef>
          <a:spcPts val="375"/>
        </a:spcBef>
        <a:spcAft>
          <a:spcPct val="0"/>
        </a:spcAft>
        <a:buFont typeface="Wingdings 2" panose="05020102010507070707" pitchFamily="18" charset="2"/>
        <a:buChar char=""/>
        <a:defRPr sz="1300" kern="1200">
          <a:solidFill>
            <a:schemeClr val="accent5">
              <a:lumMod val="50000"/>
            </a:schemeClr>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p:cNvSpPr/>
          <p:nvPr/>
        </p:nvSpPr>
        <p:spPr bwMode="auto">
          <a:xfrm>
            <a:off x="0" y="6192838"/>
            <a:ext cx="9144000" cy="692150"/>
          </a:xfrm>
          <a:prstGeom prst="rect">
            <a:avLst/>
          </a:prstGeom>
          <a:solidFill>
            <a:schemeClr val="bg1"/>
          </a:solidFill>
          <a:ln w="9525" cap="flat" cmpd="sng" algn="ctr">
            <a:noFill/>
            <a:prstDash val="solid"/>
            <a:round/>
            <a:headEnd type="none" w="med" len="med"/>
            <a:tailEnd type="none" w="med" len="med"/>
          </a:ln>
          <a:effectLst/>
        </p:spPr>
        <p:txBody>
          <a:bodyPr lIns="180000" tIns="180000" rIns="180000" bIns="180000">
            <a:spAutoFit/>
          </a:bodyPr>
          <a:lstStyle/>
          <a:p>
            <a:pPr algn="ctr" eaLnBrk="1" fontAlgn="auto" hangingPunct="1">
              <a:spcBef>
                <a:spcPct val="50000"/>
              </a:spcBef>
              <a:spcAft>
                <a:spcPts val="0"/>
              </a:spcAft>
              <a:buClr>
                <a:srgbClr val="003399"/>
              </a:buClr>
              <a:buFont typeface="Wingdings" panose="05000000000000000000" pitchFamily="2" charset="2"/>
              <a:buNone/>
              <a:defRPr/>
            </a:pPr>
            <a:endParaRPr lang="en-GB">
              <a:effectLst>
                <a:outerShdw blurRad="38100" dist="38100" dir="2700000" algn="tl">
                  <a:srgbClr val="000000">
                    <a:alpha val="43137"/>
                  </a:srgbClr>
                </a:outerShdw>
              </a:effectLst>
              <a:latin typeface="+mn-lt"/>
            </a:endParaRPr>
          </a:p>
        </p:txBody>
      </p:sp>
      <p:sp>
        <p:nvSpPr>
          <p:cNvPr id="4099" name="Inhaltsplatzhalt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de-DE"/>
          </a:p>
        </p:txBody>
      </p:sp>
      <p:pic>
        <p:nvPicPr>
          <p:cNvPr id="4" name="Grafik 3"/>
          <p:cNvPicPr>
            <a:picLocks noChangeAspect="1"/>
          </p:cNvPicPr>
          <p:nvPr/>
        </p:nvPicPr>
        <p:blipFill>
          <a:blip r:embed="rId3"/>
          <a:stretch>
            <a:fillRect/>
          </a:stretch>
        </p:blipFill>
        <p:spPr>
          <a:xfrm>
            <a:off x="320675" y="446088"/>
            <a:ext cx="8499475" cy="5935662"/>
          </a:xfrm>
          <a:prstGeom prst="rect">
            <a:avLst/>
          </a:prstGeom>
          <a:solidFill>
            <a:schemeClr val="bg1">
              <a:lumMod val="95000"/>
            </a:schemeClr>
          </a:solidFill>
        </p:spPr>
      </p:pic>
      <p:pic>
        <p:nvPicPr>
          <p:cNvPr id="4101" name="Grafik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1188" y="5524500"/>
            <a:ext cx="60071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feld 1"/>
          <p:cNvSpPr txBox="1">
            <a:spLocks noChangeArrowheads="1"/>
          </p:cNvSpPr>
          <p:nvPr/>
        </p:nvSpPr>
        <p:spPr bwMode="auto">
          <a:xfrm>
            <a:off x="503238" y="1736725"/>
            <a:ext cx="727233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buClr>
                <a:srgbClr val="003399"/>
              </a:buClr>
              <a:buFont typeface="Wingdings" panose="05000000000000000000" pitchFamily="2" charset="2"/>
              <a:buNone/>
            </a:pPr>
            <a:r>
              <a:rPr lang="en-US" altLang="de-DE" sz="4000" i="1" dirty="0" smtClean="0">
                <a:solidFill>
                  <a:schemeClr val="bg1"/>
                </a:solidFill>
                <a:latin typeface="Trebuchet MS" panose="020B0603020202020204" pitchFamily="34" charset="0"/>
              </a:rPr>
              <a:t>Pilot Blue Cloud</a:t>
            </a:r>
            <a:endParaRPr lang="en-US" altLang="de-DE" sz="4000" i="1" dirty="0">
              <a:solidFill>
                <a:schemeClr val="bg1"/>
              </a:solidFill>
              <a:latin typeface="Trebuchet MS" panose="020B0603020202020204" pitchFamily="34" charset="0"/>
            </a:endParaRPr>
          </a:p>
        </p:txBody>
      </p:sp>
      <p:sp>
        <p:nvSpPr>
          <p:cNvPr id="4103" name="Textfeld 2"/>
          <p:cNvSpPr txBox="1">
            <a:spLocks noChangeArrowheads="1"/>
          </p:cNvSpPr>
          <p:nvPr/>
        </p:nvSpPr>
        <p:spPr bwMode="auto">
          <a:xfrm>
            <a:off x="514350" y="4676775"/>
            <a:ext cx="178151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buClr>
                <a:srgbClr val="003399"/>
              </a:buClr>
              <a:buFont typeface="Wingdings" panose="05000000000000000000" pitchFamily="2" charset="2"/>
              <a:buNone/>
            </a:pPr>
            <a:r>
              <a:rPr lang="en-GB" altLang="de-DE" sz="1700" dirty="0" smtClean="0">
                <a:solidFill>
                  <a:schemeClr val="bg1"/>
                </a:solidFill>
                <a:latin typeface="Trebuchet MS" panose="020B0603020202020204" pitchFamily="34" charset="0"/>
              </a:rPr>
              <a:t>Gauvain Wiemer</a:t>
            </a:r>
            <a:r>
              <a:rPr lang="en-GB" altLang="de-DE" sz="1700" dirty="0">
                <a:solidFill>
                  <a:schemeClr val="bg1"/>
                </a:solidFill>
                <a:latin typeface="Trebuchet MS" panose="020B0603020202020204" pitchFamily="34" charset="0"/>
              </a:rPr>
              <a:t/>
            </a:r>
            <a:br>
              <a:rPr lang="en-GB" altLang="de-DE" sz="1700" dirty="0">
                <a:solidFill>
                  <a:schemeClr val="bg1"/>
                </a:solidFill>
                <a:latin typeface="Trebuchet MS" panose="020B0603020202020204" pitchFamily="34" charset="0"/>
              </a:rPr>
            </a:br>
            <a:r>
              <a:rPr lang="en-GB" altLang="de-DE" sz="1700" dirty="0" smtClean="0">
                <a:solidFill>
                  <a:schemeClr val="bg1"/>
                </a:solidFill>
                <a:latin typeface="Trebuchet MS" panose="020B0603020202020204" pitchFamily="34" charset="0"/>
              </a:rPr>
              <a:t>Brussels </a:t>
            </a:r>
            <a:r>
              <a:rPr lang="en-GB" altLang="de-DE" sz="1700" dirty="0">
                <a:solidFill>
                  <a:schemeClr val="bg1"/>
                </a:solidFill>
                <a:latin typeface="Trebuchet MS" panose="020B0603020202020204" pitchFamily="34" charset="0"/>
              </a:rPr>
              <a:t>Office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feld 1"/>
          <p:cNvSpPr txBox="1">
            <a:spLocks noChangeArrowheads="1"/>
          </p:cNvSpPr>
          <p:nvPr/>
        </p:nvSpPr>
        <p:spPr bwMode="auto">
          <a:xfrm>
            <a:off x="575556" y="224644"/>
            <a:ext cx="856844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buClr>
                <a:srgbClr val="003399"/>
              </a:buClr>
              <a:buFont typeface="Wingdings" panose="05000000000000000000" pitchFamily="2" charset="2"/>
              <a:buNone/>
            </a:pPr>
            <a:r>
              <a:rPr lang="en-US" altLang="de-DE" sz="4000" i="1" dirty="0" smtClean="0">
                <a:solidFill>
                  <a:schemeClr val="accent1">
                    <a:lumMod val="50000"/>
                  </a:schemeClr>
                </a:solidFill>
                <a:latin typeface="Trebuchet MS" panose="020B0603020202020204" pitchFamily="34" charset="0"/>
              </a:rPr>
              <a:t>Gaps and Obstacles		</a:t>
            </a:r>
            <a:endParaRPr lang="en-US" altLang="de-DE" sz="4000" i="1" dirty="0">
              <a:solidFill>
                <a:schemeClr val="accent1">
                  <a:lumMod val="50000"/>
                </a:schemeClr>
              </a:solidFill>
              <a:latin typeface="Trebuchet MS" panose="020B0603020202020204" pitchFamily="34" charset="0"/>
            </a:endParaRPr>
          </a:p>
        </p:txBody>
      </p:sp>
      <p:sp>
        <p:nvSpPr>
          <p:cNvPr id="2" name="Wolke 1"/>
          <p:cNvSpPr/>
          <p:nvPr/>
        </p:nvSpPr>
        <p:spPr>
          <a:xfrm>
            <a:off x="2339752" y="1772816"/>
            <a:ext cx="4716524" cy="3562189"/>
          </a:xfrm>
          <a:prstGeom prst="cloud">
            <a:avLst/>
          </a:prstGeom>
          <a:solidFill>
            <a:srgbClr val="0031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solidFill>
                  <a:schemeClr val="bg1"/>
                </a:solidFill>
                <a:latin typeface="+mj-lt"/>
              </a:rPr>
              <a:t>Blue Cloud</a:t>
            </a:r>
            <a:endParaRPr lang="en-US" b="1" i="1" dirty="0">
              <a:solidFill>
                <a:schemeClr val="bg1"/>
              </a:solidFill>
              <a:latin typeface="+mj-lt"/>
            </a:endParaRPr>
          </a:p>
        </p:txBody>
      </p:sp>
      <p:sp>
        <p:nvSpPr>
          <p:cNvPr id="4" name="Abgerundetes Rechteck 3"/>
          <p:cNvSpPr/>
          <p:nvPr/>
        </p:nvSpPr>
        <p:spPr>
          <a:xfrm>
            <a:off x="5353140" y="2350494"/>
            <a:ext cx="2052228" cy="1065080"/>
          </a:xfrm>
          <a:prstGeom prst="round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Volume</a:t>
            </a:r>
            <a:endParaRPr lang="en-US" dirty="0"/>
          </a:p>
        </p:txBody>
      </p:sp>
      <p:sp>
        <p:nvSpPr>
          <p:cNvPr id="8" name="Abgerundetes Rechteck 7"/>
          <p:cNvSpPr/>
          <p:nvPr/>
        </p:nvSpPr>
        <p:spPr>
          <a:xfrm>
            <a:off x="2467151" y="1103701"/>
            <a:ext cx="2052228" cy="1065080"/>
          </a:xfrm>
          <a:prstGeom prst="round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Variety</a:t>
            </a:r>
            <a:endParaRPr lang="en-US" dirty="0"/>
          </a:p>
        </p:txBody>
      </p:sp>
      <p:sp>
        <p:nvSpPr>
          <p:cNvPr id="9" name="Abgerundetes Rechteck 8"/>
          <p:cNvSpPr/>
          <p:nvPr/>
        </p:nvSpPr>
        <p:spPr>
          <a:xfrm>
            <a:off x="1979712" y="3590541"/>
            <a:ext cx="2052228" cy="1065080"/>
          </a:xfrm>
          <a:prstGeom prst="round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Sustainability</a:t>
            </a:r>
            <a:endParaRPr lang="en-US" dirty="0"/>
          </a:p>
        </p:txBody>
      </p:sp>
      <p:sp>
        <p:nvSpPr>
          <p:cNvPr id="10" name="Abgerundetes Rechteck 9"/>
          <p:cNvSpPr/>
          <p:nvPr/>
        </p:nvSpPr>
        <p:spPr>
          <a:xfrm>
            <a:off x="1979712" y="2311252"/>
            <a:ext cx="2052228" cy="1065080"/>
          </a:xfrm>
          <a:prstGeom prst="round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Heterogeneity </a:t>
            </a:r>
            <a:endParaRPr lang="en-US" dirty="0"/>
          </a:p>
        </p:txBody>
      </p:sp>
      <p:sp>
        <p:nvSpPr>
          <p:cNvPr id="11" name="Abgerundetes Rechteck 10"/>
          <p:cNvSpPr/>
          <p:nvPr/>
        </p:nvSpPr>
        <p:spPr>
          <a:xfrm>
            <a:off x="2460648" y="4809985"/>
            <a:ext cx="2052228" cy="1065080"/>
          </a:xfrm>
          <a:prstGeom prst="round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Increasing Data Production</a:t>
            </a:r>
            <a:endParaRPr lang="en-US" dirty="0"/>
          </a:p>
        </p:txBody>
      </p:sp>
      <p:sp>
        <p:nvSpPr>
          <p:cNvPr id="12" name="Abgerundetes Rechteck 11"/>
          <p:cNvSpPr/>
          <p:nvPr/>
        </p:nvSpPr>
        <p:spPr>
          <a:xfrm>
            <a:off x="5364088" y="3568463"/>
            <a:ext cx="2052228" cy="1065080"/>
          </a:xfrm>
          <a:prstGeom prst="round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Infrastructure</a:t>
            </a:r>
            <a:endParaRPr lang="en-US" dirty="0"/>
          </a:p>
        </p:txBody>
      </p:sp>
      <p:sp>
        <p:nvSpPr>
          <p:cNvPr id="13" name="Abgerundetes Rechteck 12"/>
          <p:cNvSpPr/>
          <p:nvPr/>
        </p:nvSpPr>
        <p:spPr>
          <a:xfrm>
            <a:off x="4938125" y="4809985"/>
            <a:ext cx="2052228" cy="1065080"/>
          </a:xfrm>
          <a:prstGeom prst="round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r>
              <a:rPr lang="en-US" dirty="0"/>
              <a:t>F</a:t>
            </a:r>
            <a:r>
              <a:rPr lang="en-US" dirty="0" smtClean="0"/>
              <a:t>ree </a:t>
            </a:r>
            <a:r>
              <a:rPr lang="en-US" dirty="0"/>
              <a:t>flow of data 	</a:t>
            </a:r>
          </a:p>
        </p:txBody>
      </p:sp>
      <p:sp>
        <p:nvSpPr>
          <p:cNvPr id="14" name="Abgerundetes Rechteck 13"/>
          <p:cNvSpPr/>
          <p:nvPr/>
        </p:nvSpPr>
        <p:spPr>
          <a:xfrm>
            <a:off x="4938125" y="1108972"/>
            <a:ext cx="2052228" cy="1065080"/>
          </a:xfrm>
          <a:prstGeom prst="round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Velocity </a:t>
            </a: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Abgerundetes Rechteck 36"/>
          <p:cNvSpPr/>
          <p:nvPr/>
        </p:nvSpPr>
        <p:spPr>
          <a:xfrm>
            <a:off x="71500" y="4954545"/>
            <a:ext cx="1725491" cy="1210544"/>
          </a:xfrm>
          <a:prstGeom prst="roundRect">
            <a:avLst/>
          </a:prstGeom>
          <a:solidFill>
            <a:srgbClr val="0031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Ingestion</a:t>
            </a:r>
            <a:endParaRPr lang="en-US" dirty="0"/>
          </a:p>
        </p:txBody>
      </p:sp>
      <p:sp>
        <p:nvSpPr>
          <p:cNvPr id="44" name="Wolke 43"/>
          <p:cNvSpPr/>
          <p:nvPr/>
        </p:nvSpPr>
        <p:spPr>
          <a:xfrm>
            <a:off x="1796991" y="1484784"/>
            <a:ext cx="4716524" cy="3562189"/>
          </a:xfrm>
          <a:prstGeom prst="cloud">
            <a:avLst/>
          </a:prstGeom>
          <a:solidFill>
            <a:srgbClr val="0031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solidFill>
                  <a:schemeClr val="bg1"/>
                </a:solidFill>
                <a:latin typeface="+mj-lt"/>
              </a:rPr>
              <a:t>Open &amp; reliable platform for</a:t>
            </a:r>
            <a:endParaRPr lang="en-US" b="1" i="1" dirty="0">
              <a:solidFill>
                <a:schemeClr val="bg1"/>
              </a:solidFill>
              <a:latin typeface="+mj-lt"/>
            </a:endParaRPr>
          </a:p>
        </p:txBody>
      </p:sp>
      <p:sp>
        <p:nvSpPr>
          <p:cNvPr id="45" name="Textfeld 1"/>
          <p:cNvSpPr txBox="1">
            <a:spLocks noChangeArrowheads="1"/>
          </p:cNvSpPr>
          <p:nvPr/>
        </p:nvSpPr>
        <p:spPr bwMode="auto">
          <a:xfrm>
            <a:off x="578383" y="264054"/>
            <a:ext cx="856844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buClr>
                <a:srgbClr val="003399"/>
              </a:buClr>
              <a:buFont typeface="Wingdings" panose="05000000000000000000" pitchFamily="2" charset="2"/>
              <a:buNone/>
            </a:pPr>
            <a:r>
              <a:rPr lang="en-US" altLang="de-DE" sz="4000" i="1" dirty="0" smtClean="0">
                <a:solidFill>
                  <a:schemeClr val="accent1">
                    <a:lumMod val="50000"/>
                  </a:schemeClr>
                </a:solidFill>
                <a:latin typeface="Trebuchet MS" panose="020B0603020202020204" pitchFamily="34" charset="0"/>
              </a:rPr>
              <a:t>The most </a:t>
            </a:r>
            <a:r>
              <a:rPr lang="en-US" altLang="de-DE" sz="4000" i="1" dirty="0">
                <a:solidFill>
                  <a:schemeClr val="accent1">
                    <a:lumMod val="50000"/>
                  </a:schemeClr>
                </a:solidFill>
                <a:latin typeface="Trebuchet MS" panose="020B0603020202020204" pitchFamily="34" charset="0"/>
              </a:rPr>
              <a:t>pressing need</a:t>
            </a:r>
            <a:r>
              <a:rPr lang="en-US" altLang="de-DE" sz="4000" i="1" dirty="0" smtClean="0">
                <a:solidFill>
                  <a:schemeClr val="accent1">
                    <a:lumMod val="50000"/>
                  </a:schemeClr>
                </a:solidFill>
                <a:latin typeface="Trebuchet MS" panose="020B0603020202020204" pitchFamily="34" charset="0"/>
              </a:rPr>
              <a:t>…</a:t>
            </a:r>
          </a:p>
        </p:txBody>
      </p:sp>
      <p:sp>
        <p:nvSpPr>
          <p:cNvPr id="46" name="Legende mit Pfeil in vier Richtungen 45"/>
          <p:cNvSpPr/>
          <p:nvPr/>
        </p:nvSpPr>
        <p:spPr>
          <a:xfrm>
            <a:off x="5580112" y="1641854"/>
            <a:ext cx="2592288" cy="2547258"/>
          </a:xfrm>
          <a:prstGeom prst="quadArrowCallout">
            <a:avLst>
              <a:gd name="adj1" fmla="val 8793"/>
              <a:gd name="adj2" fmla="val 8793"/>
              <a:gd name="adj3" fmla="val 5801"/>
              <a:gd name="adj4" fmla="val 64576"/>
            </a:avLst>
          </a:prstGeom>
          <a:solidFill>
            <a:srgbClr val="0031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Dissemination</a:t>
            </a:r>
            <a:endParaRPr lang="en-US" dirty="0"/>
          </a:p>
        </p:txBody>
      </p:sp>
      <p:sp>
        <p:nvSpPr>
          <p:cNvPr id="47" name="Pfeil nach rechts 46"/>
          <p:cNvSpPr/>
          <p:nvPr/>
        </p:nvSpPr>
        <p:spPr>
          <a:xfrm rot="19189015">
            <a:off x="1666706" y="4649724"/>
            <a:ext cx="452125" cy="483830"/>
          </a:xfrm>
          <a:prstGeom prst="rightArrow">
            <a:avLst>
              <a:gd name="adj1" fmla="val 43092"/>
              <a:gd name="adj2" fmla="val 33088"/>
            </a:avLst>
          </a:prstGeom>
          <a:solidFill>
            <a:srgbClr val="0031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uppieren 13"/>
          <p:cNvGrpSpPr/>
          <p:nvPr/>
        </p:nvGrpSpPr>
        <p:grpSpPr>
          <a:xfrm>
            <a:off x="2751275" y="4149080"/>
            <a:ext cx="2111330" cy="284771"/>
            <a:chOff x="3705078" y="3695643"/>
            <a:chExt cx="2111330" cy="284771"/>
          </a:xfrm>
        </p:grpSpPr>
        <p:sp>
          <p:nvSpPr>
            <p:cNvPr id="15" name="Rechteck 14"/>
            <p:cNvSpPr/>
            <p:nvPr/>
          </p:nvSpPr>
          <p:spPr>
            <a:xfrm>
              <a:off x="4018265" y="3703577"/>
              <a:ext cx="276837" cy="2768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14D"/>
                  </a:solidFill>
                </a:rPr>
                <a:t>T</a:t>
              </a:r>
              <a:endParaRPr lang="en-US" dirty="0">
                <a:solidFill>
                  <a:srgbClr val="00314D"/>
                </a:solidFill>
              </a:endParaRPr>
            </a:p>
          </p:txBody>
        </p:sp>
        <p:sp>
          <p:nvSpPr>
            <p:cNvPr id="16" name="Rechteck 15"/>
            <p:cNvSpPr/>
            <p:nvPr/>
          </p:nvSpPr>
          <p:spPr>
            <a:xfrm>
              <a:off x="3705078" y="3700903"/>
              <a:ext cx="279325" cy="2793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14D"/>
                  </a:solidFill>
                </a:rPr>
                <a:t>S</a:t>
              </a:r>
              <a:endParaRPr lang="en-US" dirty="0">
                <a:solidFill>
                  <a:srgbClr val="00314D"/>
                </a:solidFill>
              </a:endParaRPr>
            </a:p>
          </p:txBody>
        </p:sp>
        <p:sp>
          <p:nvSpPr>
            <p:cNvPr id="17" name="Rechteck 16"/>
            <p:cNvSpPr/>
            <p:nvPr/>
          </p:nvSpPr>
          <p:spPr>
            <a:xfrm>
              <a:off x="4321941" y="3700903"/>
              <a:ext cx="276837" cy="2768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14D"/>
                  </a:solidFill>
                </a:rPr>
                <a:t>O</a:t>
              </a:r>
              <a:endParaRPr lang="en-US" dirty="0">
                <a:solidFill>
                  <a:srgbClr val="00314D"/>
                </a:solidFill>
              </a:endParaRPr>
            </a:p>
          </p:txBody>
        </p:sp>
        <p:sp>
          <p:nvSpPr>
            <p:cNvPr id="18" name="Rechteck 17"/>
            <p:cNvSpPr/>
            <p:nvPr/>
          </p:nvSpPr>
          <p:spPr>
            <a:xfrm>
              <a:off x="4622461" y="3700902"/>
              <a:ext cx="276837" cy="2768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314D"/>
                  </a:solidFill>
                </a:rPr>
                <a:t>R</a:t>
              </a:r>
            </a:p>
          </p:txBody>
        </p:sp>
        <p:sp>
          <p:nvSpPr>
            <p:cNvPr id="19" name="Rechteck 18"/>
            <p:cNvSpPr/>
            <p:nvPr/>
          </p:nvSpPr>
          <p:spPr>
            <a:xfrm>
              <a:off x="4933160" y="3700901"/>
              <a:ext cx="276837" cy="2768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14D"/>
                  </a:solidFill>
                </a:rPr>
                <a:t>A</a:t>
              </a:r>
              <a:endParaRPr lang="en-US" dirty="0">
                <a:solidFill>
                  <a:srgbClr val="00314D"/>
                </a:solidFill>
              </a:endParaRPr>
            </a:p>
          </p:txBody>
        </p:sp>
        <p:sp>
          <p:nvSpPr>
            <p:cNvPr id="20" name="Rechteck 19"/>
            <p:cNvSpPr/>
            <p:nvPr/>
          </p:nvSpPr>
          <p:spPr>
            <a:xfrm>
              <a:off x="5237473" y="3695643"/>
              <a:ext cx="276837" cy="2768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14D"/>
                  </a:solidFill>
                </a:rPr>
                <a:t>G</a:t>
              </a:r>
              <a:endParaRPr lang="en-US" dirty="0">
                <a:solidFill>
                  <a:srgbClr val="00314D"/>
                </a:solidFill>
              </a:endParaRPr>
            </a:p>
          </p:txBody>
        </p:sp>
        <p:sp>
          <p:nvSpPr>
            <p:cNvPr id="21" name="Rechteck 20"/>
            <p:cNvSpPr/>
            <p:nvPr/>
          </p:nvSpPr>
          <p:spPr>
            <a:xfrm>
              <a:off x="5539571" y="3702146"/>
              <a:ext cx="276837" cy="2768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314D"/>
                  </a:solidFill>
                </a:rPr>
                <a:t>E</a:t>
              </a:r>
            </a:p>
          </p:txBody>
        </p:sp>
      </p:grpSp>
    </p:spTree>
    <p:extLst>
      <p:ext uri="{BB962C8B-B14F-4D97-AF65-F5344CB8AC3E}">
        <p14:creationId xmlns:p14="http://schemas.microsoft.com/office/powerpoint/2010/main" val="2349578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Wolke 43"/>
          <p:cNvSpPr/>
          <p:nvPr/>
        </p:nvSpPr>
        <p:spPr>
          <a:xfrm>
            <a:off x="1796991" y="1484784"/>
            <a:ext cx="4716524" cy="3562189"/>
          </a:xfrm>
          <a:prstGeom prst="cloud">
            <a:avLst/>
          </a:prstGeom>
          <a:solidFill>
            <a:srgbClr val="0031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solidFill>
                  <a:schemeClr val="bg1"/>
                </a:solidFill>
                <a:latin typeface="+mj-lt"/>
              </a:rPr>
              <a:t>Open &amp; reliable platform</a:t>
            </a:r>
            <a:endParaRPr lang="en-US" b="1" i="1" dirty="0">
              <a:solidFill>
                <a:schemeClr val="bg1"/>
              </a:solidFill>
              <a:latin typeface="+mj-lt"/>
            </a:endParaRPr>
          </a:p>
        </p:txBody>
      </p:sp>
      <p:sp>
        <p:nvSpPr>
          <p:cNvPr id="45" name="Textfeld 1"/>
          <p:cNvSpPr txBox="1">
            <a:spLocks noChangeArrowheads="1"/>
          </p:cNvSpPr>
          <p:nvPr/>
        </p:nvSpPr>
        <p:spPr bwMode="auto">
          <a:xfrm>
            <a:off x="578383" y="264054"/>
            <a:ext cx="856844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buClr>
                <a:srgbClr val="003399"/>
              </a:buClr>
              <a:buFont typeface="Wingdings" panose="05000000000000000000" pitchFamily="2" charset="2"/>
              <a:buNone/>
            </a:pPr>
            <a:r>
              <a:rPr lang="en-US" altLang="de-DE" sz="4000" i="1" dirty="0" smtClean="0">
                <a:solidFill>
                  <a:schemeClr val="accent1">
                    <a:lumMod val="50000"/>
                  </a:schemeClr>
                </a:solidFill>
                <a:latin typeface="Trebuchet MS" panose="020B0603020202020204" pitchFamily="34" charset="0"/>
              </a:rPr>
              <a:t>What should the cloud do</a:t>
            </a:r>
            <a:r>
              <a:rPr lang="en-US" altLang="de-DE" sz="4000" i="1" dirty="0">
                <a:solidFill>
                  <a:schemeClr val="accent1">
                    <a:lumMod val="50000"/>
                  </a:schemeClr>
                </a:solidFill>
                <a:latin typeface="Trebuchet MS" panose="020B0603020202020204" pitchFamily="34" charset="0"/>
              </a:rPr>
              <a:t>?</a:t>
            </a:r>
          </a:p>
        </p:txBody>
      </p:sp>
      <p:grpSp>
        <p:nvGrpSpPr>
          <p:cNvPr id="35" name="Gruppieren 34"/>
          <p:cNvGrpSpPr/>
          <p:nvPr/>
        </p:nvGrpSpPr>
        <p:grpSpPr>
          <a:xfrm>
            <a:off x="4759499" y="3435035"/>
            <a:ext cx="743642" cy="756084"/>
            <a:chOff x="3500460" y="3475710"/>
            <a:chExt cx="743642" cy="756084"/>
          </a:xfrm>
          <a:solidFill>
            <a:schemeClr val="bg1"/>
          </a:solidFill>
        </p:grpSpPr>
        <p:sp>
          <p:nvSpPr>
            <p:cNvPr id="3" name="Rechteck 2"/>
            <p:cNvSpPr/>
            <p:nvPr/>
          </p:nvSpPr>
          <p:spPr>
            <a:xfrm>
              <a:off x="3635896" y="3619726"/>
              <a:ext cx="468052" cy="468052"/>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llipse 4"/>
            <p:cNvSpPr/>
            <p:nvPr/>
          </p:nvSpPr>
          <p:spPr>
            <a:xfrm>
              <a:off x="4100086" y="3781744"/>
              <a:ext cx="144016" cy="144016"/>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Ellipse 6"/>
            <p:cNvSpPr/>
            <p:nvPr/>
          </p:nvSpPr>
          <p:spPr>
            <a:xfrm>
              <a:off x="3797914" y="3475710"/>
              <a:ext cx="144016" cy="144016"/>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lipse 7"/>
            <p:cNvSpPr/>
            <p:nvPr/>
          </p:nvSpPr>
          <p:spPr>
            <a:xfrm>
              <a:off x="3797914" y="4087778"/>
              <a:ext cx="144016" cy="144016"/>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lipse 8"/>
            <p:cNvSpPr/>
            <p:nvPr/>
          </p:nvSpPr>
          <p:spPr>
            <a:xfrm>
              <a:off x="3500460" y="3781744"/>
              <a:ext cx="144016" cy="144016"/>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uppieren 33"/>
          <p:cNvGrpSpPr/>
          <p:nvPr/>
        </p:nvGrpSpPr>
        <p:grpSpPr>
          <a:xfrm rot="1491114">
            <a:off x="2398711" y="3329641"/>
            <a:ext cx="499038" cy="756084"/>
            <a:chOff x="4988555" y="3404448"/>
            <a:chExt cx="499038" cy="756084"/>
          </a:xfrm>
        </p:grpSpPr>
        <p:sp>
          <p:nvSpPr>
            <p:cNvPr id="20" name="Rechteck 19"/>
            <p:cNvSpPr/>
            <p:nvPr/>
          </p:nvSpPr>
          <p:spPr>
            <a:xfrm>
              <a:off x="5004048" y="3548464"/>
              <a:ext cx="468052" cy="4680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Ellipse 21"/>
            <p:cNvSpPr/>
            <p:nvPr/>
          </p:nvSpPr>
          <p:spPr>
            <a:xfrm>
              <a:off x="5166066" y="3404448"/>
              <a:ext cx="144016" cy="14401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Ellipse 22"/>
            <p:cNvSpPr/>
            <p:nvPr/>
          </p:nvSpPr>
          <p:spPr>
            <a:xfrm>
              <a:off x="5166066" y="4016516"/>
              <a:ext cx="144016" cy="14401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Ellipse 23"/>
            <p:cNvSpPr/>
            <p:nvPr/>
          </p:nvSpPr>
          <p:spPr>
            <a:xfrm>
              <a:off x="4988555" y="3710482"/>
              <a:ext cx="144016" cy="144016"/>
            </a:xfrm>
            <a:prstGeom prst="ellipse">
              <a:avLst/>
            </a:prstGeom>
            <a:solidFill>
              <a:srgbClr val="00314D"/>
            </a:solidFill>
            <a:ln>
              <a:solidFill>
                <a:srgbClr val="0031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Ellipse 24"/>
            <p:cNvSpPr/>
            <p:nvPr/>
          </p:nvSpPr>
          <p:spPr>
            <a:xfrm>
              <a:off x="5343577" y="3710482"/>
              <a:ext cx="144016" cy="144016"/>
            </a:xfrm>
            <a:prstGeom prst="ellipse">
              <a:avLst/>
            </a:prstGeom>
            <a:solidFill>
              <a:srgbClr val="00314D"/>
            </a:solidFill>
            <a:ln>
              <a:solidFill>
                <a:srgbClr val="0031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uppieren 5"/>
          <p:cNvGrpSpPr/>
          <p:nvPr/>
        </p:nvGrpSpPr>
        <p:grpSpPr>
          <a:xfrm rot="1973680">
            <a:off x="4484746" y="1963702"/>
            <a:ext cx="499038" cy="756084"/>
            <a:chOff x="3292505" y="2757122"/>
            <a:chExt cx="499038" cy="756084"/>
          </a:xfrm>
        </p:grpSpPr>
        <p:sp>
          <p:nvSpPr>
            <p:cNvPr id="26" name="Rechteck 25"/>
            <p:cNvSpPr/>
            <p:nvPr/>
          </p:nvSpPr>
          <p:spPr>
            <a:xfrm>
              <a:off x="3307998" y="2901138"/>
              <a:ext cx="468052" cy="4680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Ellipse 26"/>
            <p:cNvSpPr/>
            <p:nvPr/>
          </p:nvSpPr>
          <p:spPr>
            <a:xfrm>
              <a:off x="3470016" y="2757122"/>
              <a:ext cx="144016" cy="14401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Ellipse 27"/>
            <p:cNvSpPr/>
            <p:nvPr/>
          </p:nvSpPr>
          <p:spPr>
            <a:xfrm>
              <a:off x="3470016" y="3369190"/>
              <a:ext cx="144016" cy="14401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Ellipse 28"/>
            <p:cNvSpPr/>
            <p:nvPr/>
          </p:nvSpPr>
          <p:spPr>
            <a:xfrm>
              <a:off x="3292505" y="3063156"/>
              <a:ext cx="144016" cy="144016"/>
            </a:xfrm>
            <a:prstGeom prst="ellipse">
              <a:avLst/>
            </a:prstGeom>
            <a:solidFill>
              <a:srgbClr val="00314D"/>
            </a:solidFill>
            <a:ln>
              <a:solidFill>
                <a:srgbClr val="0031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Ellipse 29"/>
            <p:cNvSpPr/>
            <p:nvPr/>
          </p:nvSpPr>
          <p:spPr>
            <a:xfrm>
              <a:off x="3647527" y="3063156"/>
              <a:ext cx="144016" cy="144016"/>
            </a:xfrm>
            <a:prstGeom prst="ellipse">
              <a:avLst/>
            </a:prstGeom>
            <a:solidFill>
              <a:srgbClr val="00314D"/>
            </a:solidFill>
            <a:ln>
              <a:solidFill>
                <a:srgbClr val="0031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uppieren 35"/>
          <p:cNvGrpSpPr/>
          <p:nvPr/>
        </p:nvGrpSpPr>
        <p:grpSpPr>
          <a:xfrm>
            <a:off x="2984958" y="2269737"/>
            <a:ext cx="743642" cy="485308"/>
            <a:chOff x="3860500" y="2612360"/>
            <a:chExt cx="743642" cy="485308"/>
          </a:xfrm>
        </p:grpSpPr>
        <p:sp>
          <p:nvSpPr>
            <p:cNvPr id="15" name="Rechteck 14"/>
            <p:cNvSpPr/>
            <p:nvPr/>
          </p:nvSpPr>
          <p:spPr>
            <a:xfrm>
              <a:off x="3995936" y="2629616"/>
              <a:ext cx="468052" cy="4680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Ellipse 15"/>
            <p:cNvSpPr/>
            <p:nvPr/>
          </p:nvSpPr>
          <p:spPr>
            <a:xfrm>
              <a:off x="4460126" y="2791634"/>
              <a:ext cx="144016" cy="14401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lipse 18"/>
            <p:cNvSpPr/>
            <p:nvPr/>
          </p:nvSpPr>
          <p:spPr>
            <a:xfrm>
              <a:off x="3860500" y="2791634"/>
              <a:ext cx="144016" cy="14401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Ellipse 31"/>
            <p:cNvSpPr/>
            <p:nvPr/>
          </p:nvSpPr>
          <p:spPr>
            <a:xfrm>
              <a:off x="4157954" y="2612360"/>
              <a:ext cx="144016" cy="144016"/>
            </a:xfrm>
            <a:prstGeom prst="ellipse">
              <a:avLst/>
            </a:prstGeom>
            <a:solidFill>
              <a:srgbClr val="00314D"/>
            </a:solidFill>
            <a:ln>
              <a:solidFill>
                <a:srgbClr val="0031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uppieren 17"/>
          <p:cNvGrpSpPr/>
          <p:nvPr/>
        </p:nvGrpSpPr>
        <p:grpSpPr>
          <a:xfrm>
            <a:off x="71500" y="4649724"/>
            <a:ext cx="2047331" cy="1515365"/>
            <a:chOff x="71500" y="4649724"/>
            <a:chExt cx="2047331" cy="1515365"/>
          </a:xfrm>
        </p:grpSpPr>
        <p:sp>
          <p:nvSpPr>
            <p:cNvPr id="37" name="Abgerundetes Rechteck 36"/>
            <p:cNvSpPr/>
            <p:nvPr/>
          </p:nvSpPr>
          <p:spPr>
            <a:xfrm>
              <a:off x="71500" y="4954545"/>
              <a:ext cx="1725491" cy="1210544"/>
            </a:xfrm>
            <a:prstGeom prst="roundRect">
              <a:avLst/>
            </a:prstGeom>
            <a:solidFill>
              <a:srgbClr val="0031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t>Ingestion</a:t>
              </a:r>
              <a:endParaRPr lang="en-US" i="1" dirty="0"/>
            </a:p>
          </p:txBody>
        </p:sp>
        <p:grpSp>
          <p:nvGrpSpPr>
            <p:cNvPr id="31" name="Gruppieren 30"/>
            <p:cNvGrpSpPr/>
            <p:nvPr/>
          </p:nvGrpSpPr>
          <p:grpSpPr>
            <a:xfrm rot="17689475">
              <a:off x="1245803" y="5003813"/>
              <a:ext cx="452446" cy="544067"/>
              <a:chOff x="5055503" y="2468344"/>
              <a:chExt cx="628759" cy="756084"/>
            </a:xfrm>
          </p:grpSpPr>
          <p:sp>
            <p:nvSpPr>
              <p:cNvPr id="10" name="Rechteck 9"/>
              <p:cNvSpPr/>
              <p:nvPr/>
            </p:nvSpPr>
            <p:spPr>
              <a:xfrm>
                <a:off x="5076056" y="2612360"/>
                <a:ext cx="468052" cy="4680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llipse 10"/>
              <p:cNvSpPr/>
              <p:nvPr/>
            </p:nvSpPr>
            <p:spPr>
              <a:xfrm>
                <a:off x="5540246" y="2774378"/>
                <a:ext cx="144016" cy="14401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Ellipse 11"/>
              <p:cNvSpPr/>
              <p:nvPr/>
            </p:nvSpPr>
            <p:spPr>
              <a:xfrm>
                <a:off x="5238074" y="2468344"/>
                <a:ext cx="144016" cy="14401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Ellipse 12"/>
              <p:cNvSpPr/>
              <p:nvPr/>
            </p:nvSpPr>
            <p:spPr>
              <a:xfrm>
                <a:off x="5238074" y="3080412"/>
                <a:ext cx="144016" cy="14401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Ellipse 32"/>
              <p:cNvSpPr/>
              <p:nvPr/>
            </p:nvSpPr>
            <p:spPr>
              <a:xfrm>
                <a:off x="5055503" y="2756376"/>
                <a:ext cx="144016" cy="144016"/>
              </a:xfrm>
              <a:prstGeom prst="ellipse">
                <a:avLst/>
              </a:prstGeom>
              <a:solidFill>
                <a:srgbClr val="00314D"/>
              </a:solidFill>
              <a:ln>
                <a:solidFill>
                  <a:srgbClr val="0031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Pfeil nach rechts 46"/>
            <p:cNvSpPr/>
            <p:nvPr/>
          </p:nvSpPr>
          <p:spPr>
            <a:xfrm rot="19189015">
              <a:off x="1666706" y="4649724"/>
              <a:ext cx="452125" cy="483830"/>
            </a:xfrm>
            <a:prstGeom prst="rightArrow">
              <a:avLst>
                <a:gd name="adj1" fmla="val 43092"/>
                <a:gd name="adj2" fmla="val 33088"/>
              </a:avLst>
            </a:prstGeom>
            <a:solidFill>
              <a:srgbClr val="00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Legende mit Pfeil in vier Richtungen 47"/>
          <p:cNvSpPr/>
          <p:nvPr/>
        </p:nvSpPr>
        <p:spPr>
          <a:xfrm>
            <a:off x="5580112" y="1641854"/>
            <a:ext cx="2592288" cy="2547258"/>
          </a:xfrm>
          <a:prstGeom prst="quadArrowCallout">
            <a:avLst>
              <a:gd name="adj1" fmla="val 8793"/>
              <a:gd name="adj2" fmla="val 8793"/>
              <a:gd name="adj3" fmla="val 5801"/>
              <a:gd name="adj4" fmla="val 64576"/>
            </a:avLst>
          </a:prstGeom>
          <a:solidFill>
            <a:srgbClr val="00314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t>Dissemination</a:t>
            </a:r>
            <a:endParaRPr lang="en-US" i="1" dirty="0"/>
          </a:p>
        </p:txBody>
      </p:sp>
      <p:sp>
        <p:nvSpPr>
          <p:cNvPr id="2" name="Textfeld 1"/>
          <p:cNvSpPr txBox="1"/>
          <p:nvPr/>
        </p:nvSpPr>
        <p:spPr>
          <a:xfrm rot="2829327">
            <a:off x="46079" y="4439596"/>
            <a:ext cx="4433714" cy="369332"/>
          </a:xfrm>
          <a:prstGeom prst="rect">
            <a:avLst/>
          </a:prstGeom>
          <a:noFill/>
        </p:spPr>
        <p:txBody>
          <a:bodyPr wrap="none" rtlCol="0">
            <a:spAutoFit/>
          </a:bodyPr>
          <a:lstStyle/>
          <a:p>
            <a:r>
              <a:rPr lang="en-US" b="1" i="1" dirty="0" smtClean="0">
                <a:solidFill>
                  <a:srgbClr val="00314D"/>
                </a:solidFill>
              </a:rPr>
              <a:t>Common Standards &amp; Guidelines for upload </a:t>
            </a:r>
            <a:endParaRPr lang="en-US" b="1" i="1" dirty="0">
              <a:solidFill>
                <a:srgbClr val="00314D"/>
              </a:solidFill>
            </a:endParaRPr>
          </a:p>
        </p:txBody>
      </p:sp>
      <p:sp>
        <p:nvSpPr>
          <p:cNvPr id="51" name="Textfeld 50"/>
          <p:cNvSpPr txBox="1"/>
          <p:nvPr/>
        </p:nvSpPr>
        <p:spPr>
          <a:xfrm>
            <a:off x="3890490" y="5117555"/>
            <a:ext cx="5216172" cy="923330"/>
          </a:xfrm>
          <a:prstGeom prst="rect">
            <a:avLst/>
          </a:prstGeom>
          <a:noFill/>
        </p:spPr>
        <p:txBody>
          <a:bodyPr wrap="none" rtlCol="0">
            <a:spAutoFit/>
          </a:bodyPr>
          <a:lstStyle/>
          <a:p>
            <a:r>
              <a:rPr lang="en-US" b="1" i="1" dirty="0" smtClean="0">
                <a:solidFill>
                  <a:srgbClr val="00314D"/>
                </a:solidFill>
              </a:rPr>
              <a:t>Remain </a:t>
            </a:r>
            <a:r>
              <a:rPr lang="en-US" b="1" i="1" dirty="0">
                <a:solidFill>
                  <a:srgbClr val="00314D"/>
                </a:solidFill>
              </a:rPr>
              <a:t>dynamic &amp; adaptable</a:t>
            </a:r>
          </a:p>
          <a:p>
            <a:r>
              <a:rPr lang="en-US" b="1" i="1" dirty="0" smtClean="0">
                <a:solidFill>
                  <a:srgbClr val="00314D"/>
                </a:solidFill>
              </a:rPr>
              <a:t>for the development and deployment of applications</a:t>
            </a:r>
          </a:p>
          <a:p>
            <a:r>
              <a:rPr lang="en-US" b="1" i="1" dirty="0" smtClean="0">
                <a:solidFill>
                  <a:srgbClr val="00314D"/>
                </a:solidFill>
              </a:rPr>
              <a:t>for the ingestion, storage and dissemination of data</a:t>
            </a:r>
            <a:endParaRPr lang="en-US" b="1" i="1" dirty="0">
              <a:solidFill>
                <a:srgbClr val="00314D"/>
              </a:solidFill>
            </a:endParaRPr>
          </a:p>
        </p:txBody>
      </p:sp>
      <p:sp>
        <p:nvSpPr>
          <p:cNvPr id="61" name="Textfeld 60"/>
          <p:cNvSpPr txBox="1"/>
          <p:nvPr/>
        </p:nvSpPr>
        <p:spPr>
          <a:xfrm>
            <a:off x="471010" y="1101403"/>
            <a:ext cx="6280309" cy="369332"/>
          </a:xfrm>
          <a:prstGeom prst="rect">
            <a:avLst/>
          </a:prstGeom>
          <a:noFill/>
        </p:spPr>
        <p:txBody>
          <a:bodyPr wrap="none" rtlCol="0">
            <a:spAutoFit/>
          </a:bodyPr>
          <a:lstStyle/>
          <a:p>
            <a:r>
              <a:rPr lang="en-US" b="1" i="1" dirty="0" smtClean="0">
                <a:solidFill>
                  <a:srgbClr val="00314D"/>
                </a:solidFill>
              </a:rPr>
              <a:t>Common Standards &amp; Guidelines for deployment of application </a:t>
            </a:r>
            <a:endParaRPr lang="en-US" b="1" i="1" dirty="0">
              <a:solidFill>
                <a:srgbClr val="00314D"/>
              </a:solidFill>
            </a:endParaRPr>
          </a:p>
        </p:txBody>
      </p:sp>
      <p:grpSp>
        <p:nvGrpSpPr>
          <p:cNvPr id="52" name="Gruppieren 51"/>
          <p:cNvGrpSpPr/>
          <p:nvPr/>
        </p:nvGrpSpPr>
        <p:grpSpPr>
          <a:xfrm>
            <a:off x="2751275" y="4149080"/>
            <a:ext cx="2111330" cy="284771"/>
            <a:chOff x="3705078" y="3695643"/>
            <a:chExt cx="2111330" cy="284771"/>
          </a:xfrm>
        </p:grpSpPr>
        <p:sp>
          <p:nvSpPr>
            <p:cNvPr id="53" name="Rechteck 52"/>
            <p:cNvSpPr/>
            <p:nvPr/>
          </p:nvSpPr>
          <p:spPr>
            <a:xfrm>
              <a:off x="4018265" y="3703577"/>
              <a:ext cx="276837" cy="2768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14D"/>
                  </a:solidFill>
                </a:rPr>
                <a:t>T</a:t>
              </a:r>
              <a:endParaRPr lang="en-US" dirty="0">
                <a:solidFill>
                  <a:srgbClr val="00314D"/>
                </a:solidFill>
              </a:endParaRPr>
            </a:p>
          </p:txBody>
        </p:sp>
        <p:sp>
          <p:nvSpPr>
            <p:cNvPr id="59" name="Rechteck 58"/>
            <p:cNvSpPr/>
            <p:nvPr/>
          </p:nvSpPr>
          <p:spPr>
            <a:xfrm>
              <a:off x="3705078" y="3700903"/>
              <a:ext cx="279325" cy="2793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14D"/>
                  </a:solidFill>
                </a:rPr>
                <a:t>S</a:t>
              </a:r>
              <a:endParaRPr lang="en-US" dirty="0">
                <a:solidFill>
                  <a:srgbClr val="00314D"/>
                </a:solidFill>
              </a:endParaRPr>
            </a:p>
          </p:txBody>
        </p:sp>
        <p:sp>
          <p:nvSpPr>
            <p:cNvPr id="60" name="Rechteck 59"/>
            <p:cNvSpPr/>
            <p:nvPr/>
          </p:nvSpPr>
          <p:spPr>
            <a:xfrm>
              <a:off x="4321941" y="3700903"/>
              <a:ext cx="276837" cy="2768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14D"/>
                  </a:solidFill>
                </a:rPr>
                <a:t>O</a:t>
              </a:r>
              <a:endParaRPr lang="en-US" dirty="0">
                <a:solidFill>
                  <a:srgbClr val="00314D"/>
                </a:solidFill>
              </a:endParaRPr>
            </a:p>
          </p:txBody>
        </p:sp>
        <p:sp>
          <p:nvSpPr>
            <p:cNvPr id="62" name="Rechteck 61"/>
            <p:cNvSpPr/>
            <p:nvPr/>
          </p:nvSpPr>
          <p:spPr>
            <a:xfrm>
              <a:off x="4622461" y="3700902"/>
              <a:ext cx="276837" cy="2768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314D"/>
                  </a:solidFill>
                </a:rPr>
                <a:t>R</a:t>
              </a:r>
            </a:p>
          </p:txBody>
        </p:sp>
        <p:sp>
          <p:nvSpPr>
            <p:cNvPr id="63" name="Rechteck 62"/>
            <p:cNvSpPr/>
            <p:nvPr/>
          </p:nvSpPr>
          <p:spPr>
            <a:xfrm>
              <a:off x="4933160" y="3700901"/>
              <a:ext cx="276837" cy="2768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14D"/>
                  </a:solidFill>
                </a:rPr>
                <a:t>A</a:t>
              </a:r>
              <a:endParaRPr lang="en-US" dirty="0">
                <a:solidFill>
                  <a:srgbClr val="00314D"/>
                </a:solidFill>
              </a:endParaRPr>
            </a:p>
          </p:txBody>
        </p:sp>
        <p:sp>
          <p:nvSpPr>
            <p:cNvPr id="64" name="Rechteck 63"/>
            <p:cNvSpPr/>
            <p:nvPr/>
          </p:nvSpPr>
          <p:spPr>
            <a:xfrm>
              <a:off x="5237473" y="3695643"/>
              <a:ext cx="276837" cy="2768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14D"/>
                  </a:solidFill>
                </a:rPr>
                <a:t>G</a:t>
              </a:r>
              <a:endParaRPr lang="en-US" dirty="0">
                <a:solidFill>
                  <a:srgbClr val="00314D"/>
                </a:solidFill>
              </a:endParaRPr>
            </a:p>
          </p:txBody>
        </p:sp>
        <p:sp>
          <p:nvSpPr>
            <p:cNvPr id="65" name="Rechteck 64"/>
            <p:cNvSpPr/>
            <p:nvPr/>
          </p:nvSpPr>
          <p:spPr>
            <a:xfrm>
              <a:off x="5539571" y="3702146"/>
              <a:ext cx="276837" cy="2768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314D"/>
                  </a:solidFill>
                </a:rPr>
                <a:t>E</a:t>
              </a:r>
            </a:p>
          </p:txBody>
        </p:sp>
      </p:grpSp>
    </p:spTree>
    <p:extLst>
      <p:ext uri="{BB962C8B-B14F-4D97-AF65-F5344CB8AC3E}">
        <p14:creationId xmlns:p14="http://schemas.microsoft.com/office/powerpoint/2010/main" val="1857035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repeatCount="indefinite" fill="remove" nodeType="clickEffect">
                                  <p:stCondLst>
                                    <p:cond delay="0"/>
                                  </p:stCondLst>
                                  <p:endCondLst>
                                    <p:cond evt="onNext" delay="0">
                                      <p:tgtEl>
                                        <p:sldTgt/>
                                      </p:tgtEl>
                                    </p:cond>
                                  </p:endCondLst>
                                  <p:childTnLst>
                                    <p:animRot by="120000">
                                      <p:cBhvr>
                                        <p:cTn id="6" dur="100" fill="hold">
                                          <p:stCondLst>
                                            <p:cond delay="0"/>
                                          </p:stCondLst>
                                        </p:cTn>
                                        <p:tgtEl>
                                          <p:spTgt spid="18"/>
                                        </p:tgtEl>
                                        <p:attrNameLst>
                                          <p:attrName>r</p:attrName>
                                        </p:attrNameLst>
                                      </p:cBhvr>
                                    </p:animRot>
                                    <p:animRot by="-240000">
                                      <p:cBhvr>
                                        <p:cTn id="7" dur="200" fill="hold">
                                          <p:stCondLst>
                                            <p:cond delay="200"/>
                                          </p:stCondLst>
                                        </p:cTn>
                                        <p:tgtEl>
                                          <p:spTgt spid="18"/>
                                        </p:tgtEl>
                                        <p:attrNameLst>
                                          <p:attrName>r</p:attrName>
                                        </p:attrNameLst>
                                      </p:cBhvr>
                                    </p:animRot>
                                    <p:animRot by="240000">
                                      <p:cBhvr>
                                        <p:cTn id="8" dur="200" fill="hold">
                                          <p:stCondLst>
                                            <p:cond delay="400"/>
                                          </p:stCondLst>
                                        </p:cTn>
                                        <p:tgtEl>
                                          <p:spTgt spid="18"/>
                                        </p:tgtEl>
                                        <p:attrNameLst>
                                          <p:attrName>r</p:attrName>
                                        </p:attrNameLst>
                                      </p:cBhvr>
                                    </p:animRot>
                                    <p:animRot by="-240000">
                                      <p:cBhvr>
                                        <p:cTn id="9" dur="200" fill="hold">
                                          <p:stCondLst>
                                            <p:cond delay="600"/>
                                          </p:stCondLst>
                                        </p:cTn>
                                        <p:tgtEl>
                                          <p:spTgt spid="18"/>
                                        </p:tgtEl>
                                        <p:attrNameLst>
                                          <p:attrName>r</p:attrName>
                                        </p:attrNameLst>
                                      </p:cBhvr>
                                    </p:animRot>
                                    <p:animRot by="120000">
                                      <p:cBhvr>
                                        <p:cTn id="10" dur="200" fill="hold">
                                          <p:stCondLst>
                                            <p:cond delay="800"/>
                                          </p:stCondLst>
                                        </p:cTn>
                                        <p:tgtEl>
                                          <p:spTgt spid="18"/>
                                        </p:tgtEl>
                                        <p:attrNameLst>
                                          <p:attrName>r</p:attrName>
                                        </p:attrNameLst>
                                      </p:cBhvr>
                                    </p:animRot>
                                  </p:childTnLst>
                                </p:cTn>
                              </p:par>
                              <p:par>
                                <p:cTn id="11" presetID="32" presetClass="emph" presetSubtype="0" repeatCount="indefinite" fill="hold" nodeType="withEffect">
                                  <p:stCondLst>
                                    <p:cond delay="0"/>
                                  </p:stCondLst>
                                  <p:endCondLst>
                                    <p:cond evt="onNext" delay="0">
                                      <p:tgtEl>
                                        <p:sldTgt/>
                                      </p:tgtEl>
                                    </p:cond>
                                  </p:endCondLst>
                                  <p:childTnLst>
                                    <p:animRot by="120000">
                                      <p:cBhvr>
                                        <p:cTn id="12" dur="100" fill="hold">
                                          <p:stCondLst>
                                            <p:cond delay="0"/>
                                          </p:stCondLst>
                                        </p:cTn>
                                        <p:tgtEl>
                                          <p:spTgt spid="52"/>
                                        </p:tgtEl>
                                        <p:attrNameLst>
                                          <p:attrName>r</p:attrName>
                                        </p:attrNameLst>
                                      </p:cBhvr>
                                    </p:animRot>
                                    <p:animRot by="-240000">
                                      <p:cBhvr>
                                        <p:cTn id="13" dur="200" fill="hold">
                                          <p:stCondLst>
                                            <p:cond delay="200"/>
                                          </p:stCondLst>
                                        </p:cTn>
                                        <p:tgtEl>
                                          <p:spTgt spid="52"/>
                                        </p:tgtEl>
                                        <p:attrNameLst>
                                          <p:attrName>r</p:attrName>
                                        </p:attrNameLst>
                                      </p:cBhvr>
                                    </p:animRot>
                                    <p:animRot by="240000">
                                      <p:cBhvr>
                                        <p:cTn id="14" dur="200" fill="hold">
                                          <p:stCondLst>
                                            <p:cond delay="400"/>
                                          </p:stCondLst>
                                        </p:cTn>
                                        <p:tgtEl>
                                          <p:spTgt spid="52"/>
                                        </p:tgtEl>
                                        <p:attrNameLst>
                                          <p:attrName>r</p:attrName>
                                        </p:attrNameLst>
                                      </p:cBhvr>
                                    </p:animRot>
                                    <p:animRot by="-240000">
                                      <p:cBhvr>
                                        <p:cTn id="15" dur="200" fill="hold">
                                          <p:stCondLst>
                                            <p:cond delay="600"/>
                                          </p:stCondLst>
                                        </p:cTn>
                                        <p:tgtEl>
                                          <p:spTgt spid="52"/>
                                        </p:tgtEl>
                                        <p:attrNameLst>
                                          <p:attrName>r</p:attrName>
                                        </p:attrNameLst>
                                      </p:cBhvr>
                                    </p:animRot>
                                    <p:animRot by="120000">
                                      <p:cBhvr>
                                        <p:cTn id="16" dur="200" fill="hold">
                                          <p:stCondLst>
                                            <p:cond delay="800"/>
                                          </p:stCondLst>
                                        </p:cTn>
                                        <p:tgtEl>
                                          <p:spTgt spid="52"/>
                                        </p:tgtEl>
                                        <p:attrNameLst>
                                          <p:attrName>r</p:attrName>
                                        </p:attrNameLst>
                                      </p:cBhvr>
                                    </p:animRot>
                                  </p:childTnLst>
                                </p:cTn>
                              </p:par>
                              <p:par>
                                <p:cTn id="17" presetID="32" presetClass="emph" presetSubtype="0" repeatCount="indefinite" fill="remove" grpId="0" nodeType="withEffect">
                                  <p:stCondLst>
                                    <p:cond delay="0"/>
                                  </p:stCondLst>
                                  <p:childTnLst>
                                    <p:animRot by="120000">
                                      <p:cBhvr>
                                        <p:cTn id="18" dur="100" fill="hold">
                                          <p:stCondLst>
                                            <p:cond delay="0"/>
                                          </p:stCondLst>
                                        </p:cTn>
                                        <p:tgtEl>
                                          <p:spTgt spid="48"/>
                                        </p:tgtEl>
                                        <p:attrNameLst>
                                          <p:attrName>r</p:attrName>
                                        </p:attrNameLst>
                                      </p:cBhvr>
                                    </p:animRot>
                                    <p:animRot by="-240000">
                                      <p:cBhvr>
                                        <p:cTn id="19" dur="200" fill="hold">
                                          <p:stCondLst>
                                            <p:cond delay="200"/>
                                          </p:stCondLst>
                                        </p:cTn>
                                        <p:tgtEl>
                                          <p:spTgt spid="48"/>
                                        </p:tgtEl>
                                        <p:attrNameLst>
                                          <p:attrName>r</p:attrName>
                                        </p:attrNameLst>
                                      </p:cBhvr>
                                    </p:animRot>
                                    <p:animRot by="240000">
                                      <p:cBhvr>
                                        <p:cTn id="20" dur="200" fill="hold">
                                          <p:stCondLst>
                                            <p:cond delay="400"/>
                                          </p:stCondLst>
                                        </p:cTn>
                                        <p:tgtEl>
                                          <p:spTgt spid="48"/>
                                        </p:tgtEl>
                                        <p:attrNameLst>
                                          <p:attrName>r</p:attrName>
                                        </p:attrNameLst>
                                      </p:cBhvr>
                                    </p:animRot>
                                    <p:animRot by="-240000">
                                      <p:cBhvr>
                                        <p:cTn id="21" dur="200" fill="hold">
                                          <p:stCondLst>
                                            <p:cond delay="600"/>
                                          </p:stCondLst>
                                        </p:cTn>
                                        <p:tgtEl>
                                          <p:spTgt spid="48"/>
                                        </p:tgtEl>
                                        <p:attrNameLst>
                                          <p:attrName>r</p:attrName>
                                        </p:attrNameLst>
                                      </p:cBhvr>
                                    </p:animRot>
                                    <p:animRot by="120000">
                                      <p:cBhvr>
                                        <p:cTn id="22" dur="200" fill="hold">
                                          <p:stCondLst>
                                            <p:cond delay="800"/>
                                          </p:stCondLst>
                                        </p:cTn>
                                        <p:tgtEl>
                                          <p:spTgt spid="48"/>
                                        </p:tgtEl>
                                        <p:attrNameLst>
                                          <p:attrName>r</p:attrName>
                                        </p:attrNameLst>
                                      </p:cBhvr>
                                    </p:animRot>
                                  </p:childTnLst>
                                </p:cTn>
                              </p:par>
                              <p:par>
                                <p:cTn id="23" presetID="1" presetClass="entr" presetSubtype="0" fill="hold" grpId="0" nodeType="with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5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757" y="874467"/>
            <a:ext cx="7638139" cy="5195419"/>
          </a:xfrm>
          <a:prstGeom prst="rect">
            <a:avLst/>
          </a:prstGeom>
        </p:spPr>
      </p:pic>
      <p:sp>
        <p:nvSpPr>
          <p:cNvPr id="45" name="Textfeld 1"/>
          <p:cNvSpPr txBox="1">
            <a:spLocks noChangeArrowheads="1"/>
          </p:cNvSpPr>
          <p:nvPr/>
        </p:nvSpPr>
        <p:spPr bwMode="auto">
          <a:xfrm>
            <a:off x="578383" y="264054"/>
            <a:ext cx="856844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buClr>
                <a:srgbClr val="003399"/>
              </a:buClr>
              <a:buFont typeface="Wingdings" panose="05000000000000000000" pitchFamily="2" charset="2"/>
              <a:buNone/>
            </a:pPr>
            <a:r>
              <a:rPr lang="en-US" altLang="de-DE" sz="4000" i="1" dirty="0" smtClean="0">
                <a:solidFill>
                  <a:schemeClr val="accent1">
                    <a:lumMod val="50000"/>
                  </a:schemeClr>
                </a:solidFill>
                <a:latin typeface="Trebuchet MS" panose="020B0603020202020204" pitchFamily="34" charset="0"/>
              </a:rPr>
              <a:t>What could the cloud look like? </a:t>
            </a:r>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7170" y="1072551"/>
            <a:ext cx="5834875" cy="4368970"/>
          </a:xfrm>
          <a:prstGeom prst="rect">
            <a:avLst/>
          </a:prstGeom>
        </p:spPr>
      </p:pic>
    </p:spTree>
    <p:extLst>
      <p:ext uri="{BB962C8B-B14F-4D97-AF65-F5344CB8AC3E}">
        <p14:creationId xmlns:p14="http://schemas.microsoft.com/office/powerpoint/2010/main" val="698087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TM02900743[[fn=Organisch]]</Template>
  <TotalTime>0</TotalTime>
  <Words>397</Words>
  <Application>Microsoft Office PowerPoint</Application>
  <PresentationFormat>Bildschirmpräsentation (4:3)</PresentationFormat>
  <Paragraphs>134</Paragraphs>
  <Slides>5</Slides>
  <Notes>5</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5</vt:i4>
      </vt:variant>
    </vt:vector>
  </HeadingPairs>
  <TitlesOfParts>
    <vt:vector size="13" baseType="lpstr">
      <vt:lpstr>Arial</vt:lpstr>
      <vt:lpstr>Calibri</vt:lpstr>
      <vt:lpstr>Calibri Light</vt:lpstr>
      <vt:lpstr>Times</vt:lpstr>
      <vt:lpstr>Trebuchet MS</vt:lpstr>
      <vt:lpstr>Wingdings</vt:lpstr>
      <vt:lpstr>Wingdings 2</vt:lpstr>
      <vt:lpstr>HDOfficeLightV0</vt:lpstr>
      <vt:lpstr>PowerPoint-Präsentation</vt:lpstr>
      <vt:lpstr>PowerPoint-Präsentation</vt:lpstr>
      <vt:lpstr>PowerPoint-Präsentation</vt:lpstr>
      <vt:lpstr>PowerPoint-Präsentation</vt:lpstr>
      <vt:lpstr>PowerPoint-Präsentation</vt:lpstr>
    </vt:vector>
  </TitlesOfParts>
  <Company>Hd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Haagen</dc:creator>
  <cp:lastModifiedBy>gwiemer</cp:lastModifiedBy>
  <cp:revision>683</cp:revision>
  <cp:lastPrinted>2015-01-19T13:13:56Z</cp:lastPrinted>
  <dcterms:created xsi:type="dcterms:W3CDTF">2005-10-04T14:01:59Z</dcterms:created>
  <dcterms:modified xsi:type="dcterms:W3CDTF">2017-03-24T13:26:37Z</dcterms:modified>
</cp:coreProperties>
</file>