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4" r:id="rId4"/>
    <p:sldId id="284" r:id="rId5"/>
    <p:sldId id="341" r:id="rId6"/>
    <p:sldId id="312" r:id="rId7"/>
    <p:sldId id="311" r:id="rId8"/>
    <p:sldId id="315" r:id="rId9"/>
    <p:sldId id="316" r:id="rId10"/>
    <p:sldId id="317" r:id="rId11"/>
    <p:sldId id="318" r:id="rId12"/>
    <p:sldId id="337" r:id="rId13"/>
    <p:sldId id="33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42" r:id="rId32"/>
    <p:sldId id="314" r:id="rId33"/>
    <p:sldId id="339" r:id="rId34"/>
    <p:sldId id="270" r:id="rId35"/>
  </p:sldIdLst>
  <p:sldSz cx="9144000" cy="6858000" type="screen4x3"/>
  <p:notesSz cx="6805613" cy="9944100"/>
  <p:custDataLst>
    <p:tags r:id="rId38"/>
  </p:custDataLst>
  <p:defaultTextStyle>
    <a:defPPr>
      <a:defRPr lang="nl-NL"/>
    </a:defPPr>
    <a:lvl1pPr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CD9C"/>
    <a:srgbClr val="CD003A"/>
    <a:srgbClr val="EC740F"/>
    <a:srgbClr val="D21242"/>
    <a:srgbClr val="EC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2" autoAdjust="0"/>
    <p:restoredTop sz="87546" autoAdjust="0"/>
  </p:normalViewPr>
  <p:slideViewPr>
    <p:cSldViewPr snapToGrid="0">
      <p:cViewPr>
        <p:scale>
          <a:sx n="70" d="100"/>
          <a:sy n="70" d="100"/>
        </p:scale>
        <p:origin x="-595" y="312"/>
      </p:cViewPr>
      <p:guideLst>
        <p:guide orient="horz" pos="2160"/>
        <p:guide orient="horz" pos="4055"/>
        <p:guide pos="2880"/>
        <p:guide pos="2132"/>
        <p:guide pos="5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t" anchorCtr="0" compatLnSpc="1">
            <a:prstTxWarp prst="textNoShape">
              <a:avLst/>
            </a:prstTxWarp>
          </a:bodyPr>
          <a:lstStyle>
            <a:lvl1pPr algn="l" defTabSz="957118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68" y="2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t" anchorCtr="0" compatLnSpc="1">
            <a:prstTxWarp prst="textNoShape">
              <a:avLst/>
            </a:prstTxWarp>
          </a:bodyPr>
          <a:lstStyle>
            <a:lvl1pPr algn="r" defTabSz="957118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436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b" anchorCtr="0" compatLnSpc="1">
            <a:prstTxWarp prst="textNoShape">
              <a:avLst/>
            </a:prstTxWarp>
          </a:bodyPr>
          <a:lstStyle>
            <a:lvl1pPr algn="l" defTabSz="957118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68" y="9447436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b" anchorCtr="0" compatLnSpc="1">
            <a:prstTxWarp prst="textNoShape">
              <a:avLst/>
            </a:prstTxWarp>
          </a:bodyPr>
          <a:lstStyle>
            <a:lvl1pPr algn="r" defTabSz="957118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fld id="{078F14D9-18B8-4D78-9F08-CF151805F94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55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t" anchorCtr="0" compatLnSpc="1">
            <a:prstTxWarp prst="textNoShape">
              <a:avLst/>
            </a:prstTxWarp>
          </a:bodyPr>
          <a:lstStyle>
            <a:lvl1pPr algn="l" defTabSz="957118">
              <a:spcBef>
                <a:spcPct val="0"/>
              </a:spcBef>
              <a:defRPr sz="1100" b="0"/>
            </a:lvl1pPr>
          </a:lstStyle>
          <a:p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68" y="2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t" anchorCtr="0" compatLnSpc="1">
            <a:prstTxWarp prst="textNoShape">
              <a:avLst/>
            </a:prstTxWarp>
          </a:bodyPr>
          <a:lstStyle>
            <a:lvl1pPr algn="r" defTabSz="957118">
              <a:spcBef>
                <a:spcPct val="0"/>
              </a:spcBef>
              <a:defRPr sz="1100" b="0"/>
            </a:lvl1pPr>
          </a:lstStyle>
          <a:p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23" y="4722946"/>
            <a:ext cx="4989768" cy="447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436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b" anchorCtr="0" compatLnSpc="1">
            <a:prstTxWarp prst="textNoShape">
              <a:avLst/>
            </a:prstTxWarp>
          </a:bodyPr>
          <a:lstStyle>
            <a:lvl1pPr algn="l" defTabSz="957118">
              <a:spcBef>
                <a:spcPct val="0"/>
              </a:spcBef>
              <a:defRPr sz="1100" b="0"/>
            </a:lvl1pPr>
          </a:lstStyle>
          <a:p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68" y="9447436"/>
            <a:ext cx="2948846" cy="4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26" tIns="47864" rIns="95726" bIns="47864" numCol="1" anchor="b" anchorCtr="0" compatLnSpc="1">
            <a:prstTxWarp prst="textNoShape">
              <a:avLst/>
            </a:prstTxWarp>
          </a:bodyPr>
          <a:lstStyle>
            <a:lvl1pPr algn="r" defTabSz="957118">
              <a:spcBef>
                <a:spcPct val="0"/>
              </a:spcBef>
              <a:defRPr sz="1100" b="0"/>
            </a:lvl1pPr>
          </a:lstStyle>
          <a:p>
            <a:fld id="{6BB56D71-DE2F-40F2-A19C-D5F1D8CCEEE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0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778E6-0132-4E98-B350-8428E784F4DA}" type="slidenum">
              <a:rPr lang="nl-NL"/>
              <a:pPr/>
              <a:t>1</a:t>
            </a:fld>
            <a:endParaRPr lang="nl-NL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7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6920" eaLnBrk="0" hangingPunct="0">
              <a:defRPr sz="2900" b="1">
                <a:solidFill>
                  <a:schemeClr val="tx1"/>
                </a:solidFill>
                <a:latin typeface="Arial" pitchFamily="34" charset="0"/>
              </a:defRPr>
            </a:lvl1pPr>
            <a:lvl2pPr marL="717690" indent="-276035" defTabSz="956920" eaLnBrk="0" hangingPunct="0">
              <a:defRPr sz="2900" b="1">
                <a:solidFill>
                  <a:schemeClr val="tx1"/>
                </a:solidFill>
                <a:latin typeface="Arial" pitchFamily="34" charset="0"/>
              </a:defRPr>
            </a:lvl2pPr>
            <a:lvl3pPr marL="1104138" indent="-220828" defTabSz="956920" eaLnBrk="0" hangingPunct="0">
              <a:defRPr sz="2900" b="1">
                <a:solidFill>
                  <a:schemeClr val="tx1"/>
                </a:solidFill>
                <a:latin typeface="Arial" pitchFamily="34" charset="0"/>
              </a:defRPr>
            </a:lvl3pPr>
            <a:lvl4pPr marL="1545793" indent="-220828" defTabSz="956920" eaLnBrk="0" hangingPunct="0">
              <a:defRPr sz="2900" b="1">
                <a:solidFill>
                  <a:schemeClr val="tx1"/>
                </a:solidFill>
                <a:latin typeface="Arial" pitchFamily="34" charset="0"/>
              </a:defRPr>
            </a:lvl4pPr>
            <a:lvl5pPr marL="1987448" indent="-220828" defTabSz="956920" eaLnBrk="0" hangingPunct="0">
              <a:defRPr sz="2900" b="1">
                <a:solidFill>
                  <a:schemeClr val="tx1"/>
                </a:solidFill>
                <a:latin typeface="Arial" pitchFamily="34" charset="0"/>
              </a:defRPr>
            </a:lvl5pPr>
            <a:lvl6pPr marL="2429104" indent="-220828" algn="ctr" defTabSz="956920" eaLnBrk="0" fontAlgn="base" hangingPunct="0">
              <a:spcBef>
                <a:spcPct val="5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</a:defRPr>
            </a:lvl6pPr>
            <a:lvl7pPr marL="2870759" indent="-220828" algn="ctr" defTabSz="956920" eaLnBrk="0" fontAlgn="base" hangingPunct="0">
              <a:spcBef>
                <a:spcPct val="5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</a:defRPr>
            </a:lvl7pPr>
            <a:lvl8pPr marL="3312414" indent="-220828" algn="ctr" defTabSz="956920" eaLnBrk="0" fontAlgn="base" hangingPunct="0">
              <a:spcBef>
                <a:spcPct val="5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</a:defRPr>
            </a:lvl8pPr>
            <a:lvl9pPr marL="3754069" indent="-220828" algn="ctr" defTabSz="956920" eaLnBrk="0" fontAlgn="base" hangingPunct="0">
              <a:spcBef>
                <a:spcPct val="5000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02B004-C726-4944-88E8-0C77EA021E2D}" type="slidenum">
              <a:rPr lang="nl-NL" sz="1100" b="0"/>
              <a:pPr eaLnBrk="1" hangingPunct="1"/>
              <a:t>33</a:t>
            </a:fld>
            <a:endParaRPr lang="nl-NL" sz="11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49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46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3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3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60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608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36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8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1" name="Picture 1121" descr="cover-d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1" name="center-title"/>
          <p:cNvSpPr>
            <a:spLocks noGrp="1" noChangeArrowheads="1"/>
          </p:cNvSpPr>
          <p:nvPr>
            <p:ph type="ctrTitle" sz="quarter" hasCustomPrompt="1"/>
            <p:custDataLst>
              <p:tags r:id="rId1"/>
            </p:custDataLst>
          </p:nvPr>
        </p:nvSpPr>
        <p:spPr>
          <a:xfrm>
            <a:off x="715963" y="441325"/>
            <a:ext cx="7531100" cy="4857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0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Internal EU training</a:t>
            </a:r>
            <a:endParaRPr lang="nl-NL" noProof="0" dirty="0" smtClean="0"/>
          </a:p>
        </p:txBody>
      </p:sp>
      <p:sp>
        <p:nvSpPr>
          <p:cNvPr id="6192" name="subtitle"/>
          <p:cNvSpPr>
            <a:spLocks noGrp="1" noChangeArrowheads="1"/>
          </p:cNvSpPr>
          <p:nvPr>
            <p:ph type="subTitle" sz="quarter" idx="1" hasCustomPrompt="1"/>
            <p:custDataLst>
              <p:tags r:id="rId2"/>
            </p:custDataLst>
          </p:nvPr>
        </p:nvSpPr>
        <p:spPr>
          <a:xfrm>
            <a:off x="719138" y="1079500"/>
            <a:ext cx="7558087" cy="623888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nl-NL" noProof="0" smtClean="0"/>
              <a:t>EU integration, institutions, and (informal) decision-making procedures</a:t>
            </a:r>
            <a:endParaRPr lang="nl-NL" noProof="0" dirty="0" smtClean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GB" sz="1200" b="0" i="1" dirty="0" smtClean="0">
                <a:solidFill>
                  <a:srgbClr val="000000"/>
                </a:solidFill>
                <a:latin typeface="Arial"/>
              </a:rPr>
              <a:t>Source: </a:t>
            </a:r>
            <a:endParaRPr lang="en-GB" sz="1200" b="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9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21" descr="cover-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center-title"/>
          <p:cNvSpPr>
            <a:spLocks noGrp="1" noChangeArrowheads="1"/>
          </p:cNvSpPr>
          <p:nvPr>
            <p:ph type="ctrTitle" sz="quarter"/>
          </p:nvPr>
        </p:nvSpPr>
        <p:spPr>
          <a:xfrm>
            <a:off x="715963" y="441325"/>
            <a:ext cx="7531100" cy="485775"/>
          </a:xfrm>
          <a:ln algn="ctr"/>
        </p:spPr>
        <p:txBody>
          <a:bodyPr/>
          <a:lstStyle>
            <a:lvl1pPr defTabSz="914400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Blue Growth</a:t>
            </a:r>
          </a:p>
        </p:txBody>
      </p:sp>
      <p:sp>
        <p:nvSpPr>
          <p:cNvPr id="6192" name="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1079500"/>
            <a:ext cx="7558087" cy="623888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r>
              <a:rPr lang="en-US"/>
              <a:t>Scenarios and drivers for sustainable growth of the oceans, seas and coasts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13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44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08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63" y="1619250"/>
            <a:ext cx="370205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619250"/>
            <a:ext cx="370363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99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66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906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14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5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21" descr="cover-d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idx="1"/>
          </p:nvPr>
        </p:nvSpPr>
        <p:spPr>
          <a:xfrm>
            <a:off x="719137" y="1223596"/>
            <a:ext cx="7558088" cy="4498975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182562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360363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3975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7112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5pPr>
            <a:lvl6pPr marL="1168400" indent="0">
              <a:buClr>
                <a:schemeClr val="bg1">
                  <a:lumMod val="75000"/>
                </a:schemeClr>
              </a:buClr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6pPr>
            <a:lvl7pPr marL="16256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7pPr>
            <a:lvl8pPr marL="20828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8pPr>
            <a:lvl9pPr marL="2540000" indent="0">
              <a:buClr>
                <a:schemeClr val="bg1">
                  <a:lumMod val="75000"/>
                </a:schemeClr>
              </a:buClr>
              <a:buNone/>
              <a:defRPr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119482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116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6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457200"/>
            <a:ext cx="1889125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963" y="457200"/>
            <a:ext cx="5516562" cy="5661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701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457200"/>
            <a:ext cx="755808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5963" y="1619250"/>
            <a:ext cx="3702050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619250"/>
            <a:ext cx="3703637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453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457200"/>
            <a:ext cx="755808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5963" y="1619250"/>
            <a:ext cx="7558087" cy="4498975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93910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idx="1"/>
          </p:nvPr>
        </p:nvSpPr>
        <p:spPr>
          <a:xfrm>
            <a:off x="719137" y="1223596"/>
            <a:ext cx="7558088" cy="4498975"/>
          </a:xfrm>
        </p:spPr>
        <p:txBody>
          <a:bodyPr/>
          <a:lstStyle>
            <a:lvl1pPr>
              <a:defRPr/>
            </a:lvl1pPr>
          </a:lstStyle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3029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idx="1"/>
          </p:nvPr>
        </p:nvSpPr>
        <p:spPr>
          <a:xfrm>
            <a:off x="719137" y="1223596"/>
            <a:ext cx="7558088" cy="4498975"/>
          </a:xfrm>
        </p:spPr>
        <p:txBody>
          <a:bodyPr/>
          <a:lstStyle/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382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endParaRPr lang="en-GB" dirty="0">
              <a:solidFill>
                <a:srgbClr val="A0A5A5"/>
              </a:solidFill>
              <a:latin typeface="Arial"/>
            </a:endParaRPr>
          </a:p>
        </p:txBody>
      </p:sp>
      <p:sp>
        <p:nvSpPr>
          <p:cNvPr id="12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38285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endParaRPr lang="en-GB" dirty="0">
              <a:latin typeface="Arial"/>
            </a:endParaRPr>
          </a:p>
        </p:txBody>
      </p:sp>
      <p:sp>
        <p:nvSpPr>
          <p:cNvPr id="12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2949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70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endParaRPr lang="en-GB" dirty="0">
              <a:latin typeface="Arial"/>
            </a:endParaRPr>
          </a:p>
        </p:txBody>
      </p:sp>
      <p:sp>
        <p:nvSpPr>
          <p:cNvPr id="15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3828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9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GB" sz="1200" b="0" i="1" smtClean="0">
                <a:solidFill>
                  <a:srgbClr val="FFFFFF"/>
                </a:solidFill>
                <a:latin typeface="Arial"/>
              </a:rPr>
              <a:t>Source: </a:t>
            </a:r>
            <a:endParaRPr lang="en-GB" sz="1200" b="0" i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GB" sz="1200" b="0" i="1" dirty="0" smtClean="0">
                <a:solidFill>
                  <a:srgbClr val="000000"/>
                </a:solidFill>
                <a:latin typeface="Arial"/>
              </a:rPr>
              <a:t>Source: </a:t>
            </a:r>
            <a:endParaRPr lang="en-GB" sz="1200" b="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3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457200"/>
            <a:ext cx="7558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 van de dia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1619250"/>
            <a:ext cx="755808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lvl1pPr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defTabSz="642938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642938" rtl="0" fontAlgn="base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538163" indent="-177800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◦"/>
        <a:defRPr sz="2000">
          <a:solidFill>
            <a:schemeClr val="tx1"/>
          </a:solidFill>
          <a:latin typeface="+mn-lt"/>
        </a:defRPr>
      </a:lvl3pPr>
      <a:lvl4pPr marL="709613" indent="-169863" algn="l" defTabSz="642938" rtl="0" fontAlgn="base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8969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13541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18113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22685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27257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457200"/>
            <a:ext cx="755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 van de dia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1619250"/>
            <a:ext cx="755808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17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defTabSz="642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42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642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642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642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642938" rtl="0" fontAlgn="base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defTabSz="64293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64293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538163" indent="-177800" algn="l" defTabSz="64293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◦"/>
        <a:defRPr sz="2000">
          <a:solidFill>
            <a:schemeClr val="tx1"/>
          </a:solidFill>
          <a:latin typeface="+mn-lt"/>
        </a:defRPr>
      </a:lvl3pPr>
      <a:lvl4pPr marL="709613" indent="-169863" algn="l" defTabSz="64293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896938" indent="-185738" algn="l" defTabSz="64293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13541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18113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22685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2725738" indent="-185738" algn="l" defTabSz="642938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6.tmp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800" cap="small" dirty="0"/>
              <a:t>Study </a:t>
            </a:r>
            <a:r>
              <a:rPr lang="en-GB" sz="2800" cap="small" dirty="0" smtClean="0"/>
              <a:t>to investigate the state of knowledge of Deep Sea Mining</a:t>
            </a:r>
            <a:endParaRPr lang="en-GB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681038" y="2479675"/>
            <a:ext cx="3462337" cy="1416050"/>
          </a:xfrm>
        </p:spPr>
        <p:txBody>
          <a:bodyPr/>
          <a:lstStyle/>
          <a:p>
            <a:r>
              <a:rPr lang="en-GB" dirty="0" smtClean="0"/>
              <a:t>Inception meeting</a:t>
            </a:r>
            <a:endParaRPr lang="en-GB" dirty="0"/>
          </a:p>
        </p:txBody>
      </p:sp>
      <p:sp>
        <p:nvSpPr>
          <p:cNvPr id="2085" name="sprek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1513" y="3744119"/>
            <a:ext cx="3167062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ts val="1800"/>
              </a:lnSpc>
              <a:spcBef>
                <a:spcPct val="0"/>
              </a:spcBef>
            </a:pPr>
            <a:endParaRPr lang="en-GB" sz="1400" b="0" i="1" dirty="0" smtClean="0">
              <a:solidFill>
                <a:schemeClr val="bg1"/>
              </a:solidFill>
            </a:endParaRPr>
          </a:p>
          <a:p>
            <a:pPr algn="l">
              <a:lnSpc>
                <a:spcPts val="1800"/>
              </a:lnSpc>
              <a:spcBef>
                <a:spcPct val="0"/>
              </a:spcBef>
            </a:pPr>
            <a:endParaRPr lang="en-US" sz="1400" b="0" i="1" dirty="0" smtClean="0">
              <a:solidFill>
                <a:schemeClr val="bg1"/>
              </a:solidFill>
            </a:endParaRPr>
          </a:p>
          <a:p>
            <a:pPr algn="l">
              <a:lnSpc>
                <a:spcPts val="1800"/>
              </a:lnSpc>
              <a:spcBef>
                <a:spcPct val="0"/>
              </a:spcBef>
            </a:pPr>
            <a:endParaRPr lang="en-GB" sz="1400" b="0" i="1" dirty="0" smtClean="0">
              <a:solidFill>
                <a:schemeClr val="bg1"/>
              </a:solidFill>
            </a:endParaRPr>
          </a:p>
          <a:p>
            <a:pPr algn="l">
              <a:lnSpc>
                <a:spcPts val="1800"/>
              </a:lnSpc>
              <a:spcBef>
                <a:spcPct val="0"/>
              </a:spcBef>
            </a:pPr>
            <a:r>
              <a:rPr lang="en-GB" sz="1400" b="0" i="1" dirty="0" smtClean="0">
                <a:solidFill>
                  <a:schemeClr val="bg1"/>
                </a:solidFill>
              </a:rPr>
              <a:t>Brussels, 27 January 2014</a:t>
            </a:r>
            <a:endParaRPr lang="en-GB" sz="1400" b="0" i="1" dirty="0">
              <a:solidFill>
                <a:schemeClr val="bg1"/>
              </a:solidFill>
            </a:endParaRP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50" y="1323976"/>
            <a:ext cx="5400000" cy="5529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2 </a:t>
            </a:r>
            <a:r>
              <a:rPr lang="nl-NL" dirty="0" err="1" smtClean="0"/>
              <a:t>Economic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67" y="1346295"/>
            <a:ext cx="7558087" cy="4498975"/>
          </a:xfrm>
        </p:spPr>
        <p:txBody>
          <a:bodyPr/>
          <a:lstStyle/>
          <a:p>
            <a:r>
              <a:rPr lang="nl-NL" dirty="0" err="1" smtClean="0"/>
              <a:t>Aim</a:t>
            </a:r>
            <a:r>
              <a:rPr lang="nl-NL" dirty="0" smtClean="0"/>
              <a:t>: </a:t>
            </a:r>
            <a:r>
              <a:rPr lang="en-US" dirty="0" smtClean="0"/>
              <a:t>to </a:t>
            </a:r>
            <a:r>
              <a:rPr lang="en-US" dirty="0"/>
              <a:t>present an overview on the economic viability – including associated costs and benefits- of possible deep sea mining projects (where this task will make use of the information collected under task 5).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Assessment of </a:t>
            </a:r>
            <a:r>
              <a:rPr lang="en-US" u="sng" dirty="0" smtClean="0"/>
              <a:t>relevant</a:t>
            </a:r>
            <a:r>
              <a:rPr lang="en-US" dirty="0" smtClean="0"/>
              <a:t> commodity markets </a:t>
            </a:r>
            <a:r>
              <a:rPr lang="en-US" sz="1600" dirty="0" smtClean="0"/>
              <a:t>(revenue; availability/accessibility (scarcity/</a:t>
            </a:r>
            <a:r>
              <a:rPr lang="en-US" sz="1600" dirty="0" err="1" smtClean="0"/>
              <a:t>geopol</a:t>
            </a:r>
            <a:r>
              <a:rPr lang="en-US" sz="1600" dirty="0" smtClean="0"/>
              <a:t>); competitiveness)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criteria to determine economic </a:t>
            </a:r>
            <a:r>
              <a:rPr lang="en-US" dirty="0" smtClean="0"/>
              <a:t>viability</a:t>
            </a:r>
          </a:p>
          <a:p>
            <a:pPr lvl="1"/>
            <a:r>
              <a:rPr lang="nl-NL" dirty="0" err="1" smtClean="0"/>
              <a:t>Develop</a:t>
            </a:r>
            <a:r>
              <a:rPr lang="nl-NL" dirty="0" smtClean="0"/>
              <a:t> a </a:t>
            </a:r>
            <a:r>
              <a:rPr lang="nl-NL" dirty="0" err="1" smtClean="0"/>
              <a:t>simple</a:t>
            </a:r>
            <a:r>
              <a:rPr lang="nl-NL" dirty="0" smtClean="0"/>
              <a:t> </a:t>
            </a:r>
            <a:r>
              <a:rPr lang="nl-NL" dirty="0" err="1" smtClean="0"/>
              <a:t>economic</a:t>
            </a:r>
            <a:r>
              <a:rPr lang="nl-NL" dirty="0" smtClean="0"/>
              <a:t> model </a:t>
            </a:r>
            <a:r>
              <a:rPr lang="en-US" dirty="0"/>
              <a:t>to assess the profitability of deep sea mining operations;</a:t>
            </a:r>
          </a:p>
          <a:p>
            <a:pPr lvl="1"/>
            <a:r>
              <a:rPr lang="en-US" dirty="0" smtClean="0"/>
              <a:t>Use this model to conduct three </a:t>
            </a:r>
            <a:r>
              <a:rPr lang="en-US" dirty="0"/>
              <a:t>case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Indicate </a:t>
            </a:r>
            <a:r>
              <a:rPr lang="en-US" dirty="0"/>
              <a:t>scenarios where seabed mining could become strategically important for </a:t>
            </a:r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Contrast the costs vis-à-vis alternatives (land-based mining and recycling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78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2 </a:t>
            </a:r>
            <a:r>
              <a:rPr lang="nl-NL" dirty="0" err="1" smtClean="0"/>
              <a:t>Economic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elements to determine the economic viability of deep sea mining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954311"/>
            <a:ext cx="6084200" cy="468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8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2 </a:t>
            </a:r>
            <a:r>
              <a:rPr lang="nl-NL" dirty="0" err="1" smtClean="0"/>
              <a:t>Economic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20" y="1179512"/>
            <a:ext cx="7558087" cy="4498975"/>
          </a:xfrm>
        </p:spPr>
        <p:txBody>
          <a:bodyPr/>
          <a:lstStyle/>
          <a:p>
            <a:r>
              <a:rPr lang="en-US" dirty="0"/>
              <a:t>Overview of the main components of the preliminary </a:t>
            </a:r>
            <a:r>
              <a:rPr lang="en-US" dirty="0" err="1"/>
              <a:t>Ecorys</a:t>
            </a:r>
            <a:r>
              <a:rPr lang="en-US" dirty="0"/>
              <a:t> DSM- </a:t>
            </a:r>
            <a:r>
              <a:rPr lang="en-US" dirty="0" smtClean="0"/>
              <a:t>economic model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81" y="1869743"/>
            <a:ext cx="6368498" cy="45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00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3 Legal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Aim</a:t>
            </a:r>
            <a:r>
              <a:rPr lang="nl-NL" dirty="0"/>
              <a:t>: a </a:t>
            </a:r>
            <a:r>
              <a:rPr lang="nl-NL" dirty="0" err="1"/>
              <a:t>description</a:t>
            </a:r>
            <a:r>
              <a:rPr lang="nl-NL" dirty="0"/>
              <a:t> of the </a:t>
            </a:r>
            <a:r>
              <a:rPr lang="nl-NL" dirty="0" err="1"/>
              <a:t>legal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governing</a:t>
            </a:r>
            <a:r>
              <a:rPr lang="nl-NL" dirty="0"/>
              <a:t> </a:t>
            </a:r>
            <a:r>
              <a:rPr lang="nl-NL" dirty="0" err="1"/>
              <a:t>deep-sea</a:t>
            </a:r>
            <a:r>
              <a:rPr lang="nl-NL" dirty="0"/>
              <a:t> </a:t>
            </a:r>
            <a:r>
              <a:rPr lang="nl-NL" dirty="0" err="1"/>
              <a:t>minerals</a:t>
            </a:r>
            <a:r>
              <a:rPr lang="nl-NL" dirty="0"/>
              <a:t> </a:t>
            </a:r>
            <a:r>
              <a:rPr lang="nl-NL" dirty="0" err="1"/>
              <a:t>exploration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extraction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exploitation</a:t>
            </a:r>
            <a:r>
              <a:rPr lang="nl-NL" dirty="0"/>
              <a:t>,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environmental</a:t>
            </a:r>
            <a:r>
              <a:rPr lang="nl-NL" dirty="0"/>
              <a:t> impact assessments, at </a:t>
            </a:r>
            <a:r>
              <a:rPr lang="nl-NL" dirty="0" err="1"/>
              <a:t>three</a:t>
            </a:r>
            <a:r>
              <a:rPr lang="nl-NL" dirty="0"/>
              <a:t> separate levels: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, European Union </a:t>
            </a:r>
            <a:r>
              <a:rPr lang="nl-NL" dirty="0" err="1"/>
              <a:t>law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/>
              <a:t>Scope: </a:t>
            </a:r>
            <a:r>
              <a:rPr lang="nl-NL" dirty="0" err="1"/>
              <a:t>Four</a:t>
            </a:r>
            <a:r>
              <a:rPr lang="nl-NL" dirty="0"/>
              <a:t> different, </a:t>
            </a:r>
            <a:r>
              <a:rPr lang="nl-NL" dirty="0" err="1"/>
              <a:t>yet</a:t>
            </a:r>
            <a:r>
              <a:rPr lang="nl-NL" dirty="0"/>
              <a:t> </a:t>
            </a:r>
            <a:r>
              <a:rPr lang="nl-NL" dirty="0" err="1"/>
              <a:t>inter-linked</a:t>
            </a:r>
            <a:r>
              <a:rPr lang="nl-NL" dirty="0"/>
              <a:t>, </a:t>
            </a:r>
            <a:r>
              <a:rPr lang="nl-NL" dirty="0" err="1"/>
              <a:t>spatial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jurisdictional</a:t>
            </a:r>
            <a:r>
              <a:rPr lang="nl-NL" dirty="0"/>
              <a:t> </a:t>
            </a:r>
            <a:r>
              <a:rPr lang="nl-NL" dirty="0" err="1"/>
              <a:t>contexts</a:t>
            </a:r>
            <a:r>
              <a:rPr lang="nl-NL" dirty="0"/>
              <a:t>: </a:t>
            </a:r>
          </a:p>
          <a:p>
            <a:pPr marL="639762" lvl="1" indent="-457200">
              <a:buFont typeface="+mj-lt"/>
              <a:buAutoNum type="arabicPeriod"/>
            </a:pPr>
            <a:r>
              <a:rPr lang="nl-NL" dirty="0"/>
              <a:t>Member State EEZ &amp; </a:t>
            </a:r>
            <a:r>
              <a:rPr lang="nl-NL" dirty="0" err="1"/>
              <a:t>continental</a:t>
            </a:r>
            <a:r>
              <a:rPr lang="nl-NL" dirty="0"/>
              <a:t> </a:t>
            </a:r>
            <a:r>
              <a:rPr lang="nl-NL" dirty="0" err="1"/>
              <a:t>shelf</a:t>
            </a:r>
            <a:r>
              <a:rPr lang="nl-NL" dirty="0"/>
              <a:t>: BE, FR, DE, GR, ES, PT, IT &amp; UK</a:t>
            </a:r>
          </a:p>
          <a:p>
            <a:pPr marL="639762" lvl="1" indent="-457200">
              <a:buFont typeface="+mj-lt"/>
              <a:buAutoNum type="arabicPeriod"/>
            </a:pPr>
            <a:r>
              <a:rPr lang="nl-NL" dirty="0"/>
              <a:t>EEZ &amp; </a:t>
            </a:r>
            <a:r>
              <a:rPr lang="nl-NL" dirty="0" err="1" smtClean="0"/>
              <a:t>continental</a:t>
            </a:r>
            <a:r>
              <a:rPr lang="nl-NL" dirty="0" smtClean="0"/>
              <a:t> </a:t>
            </a:r>
            <a:r>
              <a:rPr lang="nl-NL" dirty="0" err="1"/>
              <a:t>shelf</a:t>
            </a:r>
            <a:r>
              <a:rPr lang="nl-NL" dirty="0"/>
              <a:t> of OCT: DK, FR, NL &amp; UK</a:t>
            </a:r>
          </a:p>
          <a:p>
            <a:pPr marL="639762" lvl="1" indent="-457200">
              <a:buFont typeface="+mj-lt"/>
              <a:buAutoNum type="arabicPeriod"/>
            </a:pPr>
            <a:r>
              <a:rPr lang="nl-NL" dirty="0"/>
              <a:t>3rd country EEZ &amp; </a:t>
            </a:r>
            <a:r>
              <a:rPr lang="nl-NL" dirty="0" err="1"/>
              <a:t>continental</a:t>
            </a:r>
            <a:r>
              <a:rPr lang="nl-NL" dirty="0"/>
              <a:t> </a:t>
            </a:r>
            <a:r>
              <a:rPr lang="nl-NL" dirty="0" err="1" smtClean="0"/>
              <a:t>shelf</a:t>
            </a:r>
            <a:r>
              <a:rPr lang="nl-NL" dirty="0" smtClean="0"/>
              <a:t>: </a:t>
            </a:r>
            <a:r>
              <a:rPr lang="nl-NL" dirty="0"/>
              <a:t>Canada, China, Fiji, Japan, Papua New Guinea &amp; USA</a:t>
            </a:r>
          </a:p>
          <a:p>
            <a:pPr marL="639762" lvl="1" indent="-457200">
              <a:buFont typeface="+mj-lt"/>
              <a:buAutoNum type="arabicPeriod"/>
            </a:pPr>
            <a:r>
              <a:rPr lang="nl-NL" dirty="0"/>
              <a:t>the Area  </a:t>
            </a:r>
            <a:r>
              <a:rPr lang="nl-NL" dirty="0" smtClean="0"/>
              <a:t>Beyond National </a:t>
            </a:r>
            <a:r>
              <a:rPr lang="nl-NL" dirty="0" err="1" smtClean="0"/>
              <a:t>Jurisdiction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35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3 Legal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Methodology: Analytical review of legal instruments (</a:t>
            </a:r>
            <a:r>
              <a:rPr lang="en-US" dirty="0" err="1"/>
              <a:t>eg</a:t>
            </a:r>
            <a:r>
              <a:rPr lang="en-US" dirty="0"/>
              <a:t> UNCLOS, Part XI Agreement, Mining Code), case law (ITLOS), EU legislation &amp; case law, national legislation, literature, selected interviews.</a:t>
            </a:r>
          </a:p>
          <a:p>
            <a:endParaRPr lang="en-US" dirty="0"/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Preliminary analysis </a:t>
            </a:r>
          </a:p>
          <a:p>
            <a:pPr lvl="1"/>
            <a:r>
              <a:rPr lang="en-US" dirty="0"/>
              <a:t>Prepare &amp; circulate questionnaire to national correspondents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Completion of analysis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Outputs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Preliminary assessment in interim report</a:t>
            </a:r>
          </a:p>
          <a:p>
            <a:pPr lvl="1"/>
            <a:r>
              <a:rPr lang="en-US" dirty="0"/>
              <a:t>Complete assessment in final report</a:t>
            </a:r>
          </a:p>
        </p:txBody>
      </p:sp>
    </p:spTree>
    <p:extLst>
      <p:ext uri="{BB962C8B-B14F-4D97-AF65-F5344CB8AC3E}">
        <p14:creationId xmlns:p14="http://schemas.microsoft.com/office/powerpoint/2010/main" val="35500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4 </a:t>
            </a:r>
            <a:r>
              <a:rPr lang="nl-NL" dirty="0" err="1" smtClean="0"/>
              <a:t>Geological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Overall </a:t>
            </a:r>
            <a:r>
              <a:rPr lang="en-US" dirty="0"/>
              <a:t>aim:</a:t>
            </a:r>
          </a:p>
          <a:p>
            <a:r>
              <a:rPr lang="en-US" dirty="0" smtClean="0"/>
              <a:t>Help </a:t>
            </a:r>
            <a:r>
              <a:rPr lang="en-US" dirty="0"/>
              <a:t>identify areas that might see marine mining in the near future or are unlikely to be affected</a:t>
            </a:r>
          </a:p>
          <a:p>
            <a:endParaRPr lang="en-US" dirty="0"/>
          </a:p>
          <a:p>
            <a:r>
              <a:rPr lang="en-US" dirty="0"/>
              <a:t>based on geological criteria such as:</a:t>
            </a:r>
          </a:p>
          <a:p>
            <a:pPr lvl="1"/>
            <a:r>
              <a:rPr lang="en-US" dirty="0"/>
              <a:t>metal content</a:t>
            </a:r>
          </a:p>
          <a:p>
            <a:pPr lvl="1"/>
            <a:r>
              <a:rPr lang="en-US" dirty="0"/>
              <a:t>size of deposits</a:t>
            </a:r>
          </a:p>
          <a:p>
            <a:pPr lvl="1"/>
            <a:r>
              <a:rPr lang="en-US" dirty="0"/>
              <a:t>other geological criteria (water depth, age of the crust, etc.)</a:t>
            </a:r>
          </a:p>
          <a:p>
            <a:endParaRPr lang="en-US" dirty="0"/>
          </a:p>
          <a:p>
            <a:r>
              <a:rPr lang="en-US" dirty="0" smtClean="0"/>
              <a:t>other </a:t>
            </a:r>
            <a:r>
              <a:rPr lang="en-US" dirty="0"/>
              <a:t>criteria such as EEZ vs. </a:t>
            </a:r>
            <a:r>
              <a:rPr lang="en-US" dirty="0" smtClean="0"/>
              <a:t>ABNJ, </a:t>
            </a:r>
            <a:r>
              <a:rPr lang="en-US" dirty="0"/>
              <a:t>MPA‘s will be handled by other tasks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83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4 </a:t>
            </a:r>
            <a:r>
              <a:rPr lang="nl-NL" dirty="0" err="1" smtClean="0"/>
              <a:t>Geological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956" y="827680"/>
            <a:ext cx="7558087" cy="4498975"/>
          </a:xfrm>
        </p:spPr>
        <p:txBody>
          <a:bodyPr/>
          <a:lstStyle/>
          <a:p>
            <a:r>
              <a:rPr lang="en-US" dirty="0" smtClean="0"/>
              <a:t>assess </a:t>
            </a:r>
            <a:r>
              <a:rPr lang="en-US" dirty="0"/>
              <a:t>site specific data and geological information</a:t>
            </a:r>
          </a:p>
          <a:p>
            <a:r>
              <a:rPr lang="en-US" dirty="0"/>
              <a:t>identify regions with enrichment of metals of interest (Cu, Ni, Co, REE, Zn, Au, Ag, ...)</a:t>
            </a:r>
          </a:p>
          <a:p>
            <a:r>
              <a:rPr lang="en-US" dirty="0"/>
              <a:t>address differences in commodities</a:t>
            </a:r>
          </a:p>
          <a:p>
            <a:r>
              <a:rPr lang="en-US" dirty="0"/>
              <a:t>compile methodology used for prospection</a:t>
            </a:r>
          </a:p>
          <a:p>
            <a:r>
              <a:rPr lang="en-US" dirty="0" smtClean="0"/>
              <a:t>based </a:t>
            </a:r>
            <a:r>
              <a:rPr lang="en-US" dirty="0"/>
              <a:t>on geological criteria</a:t>
            </a:r>
          </a:p>
          <a:p>
            <a:pPr lvl="1"/>
            <a:r>
              <a:rPr lang="en-US" dirty="0"/>
              <a:t>identify known sulfide sites high resource potential</a:t>
            </a:r>
          </a:p>
          <a:p>
            <a:pPr lvl="1"/>
            <a:r>
              <a:rPr lang="en-US" dirty="0"/>
              <a:t>identify areas with high </a:t>
            </a:r>
            <a:r>
              <a:rPr lang="en-US" dirty="0" err="1"/>
              <a:t>Mn</a:t>
            </a:r>
            <a:r>
              <a:rPr lang="en-US" dirty="0"/>
              <a:t>-nodule and Co-rich crust potential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9116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24" y="3429000"/>
            <a:ext cx="3962400" cy="334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3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4 </a:t>
            </a:r>
            <a:r>
              <a:rPr lang="nl-NL" dirty="0" err="1" smtClean="0"/>
              <a:t>Geological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956" y="923214"/>
            <a:ext cx="7558087" cy="4498975"/>
          </a:xfrm>
        </p:spPr>
        <p:txBody>
          <a:bodyPr/>
          <a:lstStyle/>
          <a:p>
            <a:r>
              <a:rPr lang="en-US" dirty="0"/>
              <a:t>identify and compile known exploration areas and mining sites and transfer into GIS and </a:t>
            </a:r>
            <a:r>
              <a:rPr lang="en-US" dirty="0" err="1"/>
              <a:t>kml</a:t>
            </a:r>
            <a:r>
              <a:rPr lang="en-US" dirty="0"/>
              <a:t>-formats (for easy visibility;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GRID </a:t>
            </a:r>
            <a:r>
              <a:rPr lang="en-US" dirty="0" err="1"/>
              <a:t>Arendal</a:t>
            </a:r>
            <a:r>
              <a:rPr lang="en-US" dirty="0"/>
              <a:t>)</a:t>
            </a:r>
          </a:p>
          <a:p>
            <a:r>
              <a:rPr lang="en-US" dirty="0"/>
              <a:t>query maps showing impacts on resource potential (geology, exploration status, Marine Protected Areas)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84450"/>
            <a:ext cx="330993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907506"/>
            <a:ext cx="5256213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73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Task 5 </a:t>
            </a:r>
            <a:r>
              <a:rPr lang="nl-NL" dirty="0" smtClean="0"/>
              <a:t>Project </a:t>
            </a:r>
            <a:r>
              <a:rPr lang="nl-NL" dirty="0" smtClean="0"/>
              <a:t>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Aim: identify </a:t>
            </a:r>
            <a:r>
              <a:rPr lang="en-US" dirty="0"/>
              <a:t>all relevant </a:t>
            </a:r>
            <a:r>
              <a:rPr lang="en-US" dirty="0" smtClean="0"/>
              <a:t>licensed projects </a:t>
            </a:r>
            <a:r>
              <a:rPr lang="en-US" dirty="0"/>
              <a:t>with their characteristics related to seabed mining currently going on or in the planning phase</a:t>
            </a:r>
          </a:p>
          <a:p>
            <a:endParaRPr lang="en-US" dirty="0"/>
          </a:p>
          <a:p>
            <a:r>
              <a:rPr lang="en-US" dirty="0" smtClean="0"/>
              <a:t>Inventory of projects</a:t>
            </a:r>
          </a:p>
          <a:p>
            <a:r>
              <a:rPr lang="en-US" dirty="0" smtClean="0"/>
              <a:t>Catalogue style / project fiches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in EEZ and ABNJ </a:t>
            </a:r>
            <a:r>
              <a:rPr lang="en-US" dirty="0" smtClean="0"/>
              <a:t>areas</a:t>
            </a:r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05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5 Project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63" y="1196162"/>
            <a:ext cx="7950365" cy="4498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Catalogue style presenting factsheets at project level:</a:t>
            </a:r>
          </a:p>
          <a:p>
            <a:r>
              <a:rPr lang="en-US" dirty="0" smtClean="0"/>
              <a:t>Location </a:t>
            </a:r>
            <a:r>
              <a:rPr lang="en-US" dirty="0"/>
              <a:t>(EEZ or ABNJ) and mapping (in coordination with task 4)</a:t>
            </a:r>
          </a:p>
          <a:p>
            <a:r>
              <a:rPr lang="en-US" dirty="0" smtClean="0"/>
              <a:t>Consortium </a:t>
            </a:r>
            <a:r>
              <a:rPr lang="en-US" dirty="0"/>
              <a:t>members</a:t>
            </a:r>
          </a:p>
          <a:p>
            <a:r>
              <a:rPr lang="en-US" dirty="0"/>
              <a:t>Type of </a:t>
            </a:r>
            <a:r>
              <a:rPr lang="en-US" dirty="0" smtClean="0"/>
              <a:t>contract </a:t>
            </a:r>
            <a:r>
              <a:rPr lang="en-US" dirty="0"/>
              <a:t>(exploration, </a:t>
            </a:r>
            <a:r>
              <a:rPr lang="en-US" dirty="0" smtClean="0"/>
              <a:t>extraction, scientific or industry driven)</a:t>
            </a:r>
          </a:p>
          <a:p>
            <a:r>
              <a:rPr lang="en-US" dirty="0" smtClean="0"/>
              <a:t>Status (license pending, license given but no action, project started, closed, cancelled, etc.)</a:t>
            </a:r>
            <a:endParaRPr lang="en-US" dirty="0"/>
          </a:p>
          <a:p>
            <a:r>
              <a:rPr lang="en-US" dirty="0"/>
              <a:t>Time scale</a:t>
            </a:r>
          </a:p>
          <a:p>
            <a:r>
              <a:rPr lang="en-US" dirty="0"/>
              <a:t>Type of </a:t>
            </a:r>
            <a:r>
              <a:rPr lang="en-US" dirty="0" smtClean="0"/>
              <a:t>deposit</a:t>
            </a:r>
            <a:endParaRPr lang="en-US" dirty="0"/>
          </a:p>
          <a:p>
            <a:r>
              <a:rPr lang="en-US" dirty="0"/>
              <a:t>Estimated amount of minerals</a:t>
            </a:r>
          </a:p>
          <a:p>
            <a:r>
              <a:rPr lang="en-US" dirty="0"/>
              <a:t>Possible obstacles</a:t>
            </a:r>
          </a:p>
          <a:p>
            <a:r>
              <a:rPr lang="en-US" dirty="0"/>
              <a:t>Technologies </a:t>
            </a:r>
            <a:r>
              <a:rPr lang="en-US" dirty="0" smtClean="0"/>
              <a:t>used (for the value chain components relevant)</a:t>
            </a:r>
            <a:endParaRPr lang="en-US" dirty="0"/>
          </a:p>
          <a:p>
            <a:r>
              <a:rPr lang="en-US" dirty="0" smtClean="0"/>
              <a:t>Source of financing </a:t>
            </a:r>
            <a:r>
              <a:rPr lang="en-US" dirty="0"/>
              <a:t>(public, </a:t>
            </a:r>
            <a:r>
              <a:rPr lang="en-US" dirty="0" smtClean="0"/>
              <a:t>private, origin)</a:t>
            </a:r>
            <a:endParaRPr lang="en-US" dirty="0"/>
          </a:p>
          <a:p>
            <a:r>
              <a:rPr lang="en-US" dirty="0"/>
              <a:t>Government involvement</a:t>
            </a:r>
          </a:p>
          <a:p>
            <a:endParaRPr lang="en-US" dirty="0"/>
          </a:p>
          <a:p>
            <a:r>
              <a:rPr lang="en-US" dirty="0"/>
              <a:t>Some of the information might be confidential! It is expected that not all information can be made available.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26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 </a:t>
            </a:r>
            <a:r>
              <a:rPr lang="nl-NL" dirty="0" err="1" smtClean="0"/>
              <a:t>for</a:t>
            </a:r>
            <a:r>
              <a:rPr lang="nl-NL" dirty="0" smtClean="0"/>
              <a:t> the meeting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Tour de </a:t>
            </a:r>
            <a:r>
              <a:rPr lang="nl-NL" dirty="0" err="1" smtClean="0"/>
              <a:t>table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Presentation of the </a:t>
            </a:r>
            <a:r>
              <a:rPr lang="nl-NL" dirty="0" err="1" smtClean="0"/>
              <a:t>study</a:t>
            </a:r>
            <a:r>
              <a:rPr lang="nl-NL" dirty="0" smtClean="0"/>
              <a:t> team</a:t>
            </a:r>
          </a:p>
          <a:p>
            <a:endParaRPr lang="nl-NL" dirty="0" smtClean="0"/>
          </a:p>
          <a:p>
            <a:r>
              <a:rPr lang="nl-NL" dirty="0" err="1" smtClean="0"/>
              <a:t>Purpose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scope</a:t>
            </a:r>
          </a:p>
          <a:p>
            <a:endParaRPr lang="nl-NL" dirty="0" smtClean="0"/>
          </a:p>
          <a:p>
            <a:r>
              <a:rPr lang="nl-NL" dirty="0" err="1" smtClean="0"/>
              <a:t>Presentations</a:t>
            </a:r>
            <a:r>
              <a:rPr lang="nl-NL" dirty="0" smtClean="0"/>
              <a:t> per </a:t>
            </a:r>
            <a:r>
              <a:rPr lang="nl-NL" dirty="0" err="1" smtClean="0"/>
              <a:t>task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Comments</a:t>
            </a:r>
            <a:r>
              <a:rPr lang="nl-NL" dirty="0" smtClean="0"/>
              <a:t> on the </a:t>
            </a:r>
            <a:r>
              <a:rPr lang="nl-NL" dirty="0" err="1" smtClean="0"/>
              <a:t>inception</a:t>
            </a:r>
            <a:r>
              <a:rPr lang="nl-NL" dirty="0" smtClean="0"/>
              <a:t> report</a:t>
            </a:r>
          </a:p>
          <a:p>
            <a:endParaRPr lang="nl-NL" dirty="0" smtClean="0"/>
          </a:p>
          <a:p>
            <a:r>
              <a:rPr lang="nl-NL" dirty="0" smtClean="0"/>
              <a:t>AOB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6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5 Project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63" y="1619250"/>
            <a:ext cx="7950365" cy="4498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Projects in ABNJ through ISA (International Seabed Authority)</a:t>
            </a:r>
          </a:p>
          <a:p>
            <a:endParaRPr lang="en-US" dirty="0"/>
          </a:p>
          <a:p>
            <a:r>
              <a:rPr lang="en-US" dirty="0"/>
              <a:t>Project in EEZ through various inputs: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tasks (task 1, task 3, </a:t>
            </a:r>
            <a:r>
              <a:rPr lang="en-US" dirty="0" smtClean="0"/>
              <a:t>task 4, task </a:t>
            </a:r>
            <a:r>
              <a:rPr lang="en-US" dirty="0"/>
              <a:t>6)</a:t>
            </a:r>
          </a:p>
          <a:p>
            <a:pPr lvl="1"/>
            <a:r>
              <a:rPr lang="en-US" dirty="0"/>
              <a:t> literature review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interviews </a:t>
            </a:r>
            <a:r>
              <a:rPr lang="en-US" dirty="0"/>
              <a:t>with </a:t>
            </a:r>
            <a:r>
              <a:rPr lang="en-US" dirty="0" smtClean="0"/>
              <a:t>identified stakeholders </a:t>
            </a:r>
            <a:r>
              <a:rPr lang="en-US" sz="1600" dirty="0" smtClean="0"/>
              <a:t>(e.g. Nautilus </a:t>
            </a:r>
            <a:r>
              <a:rPr lang="en-US" sz="1600" dirty="0"/>
              <a:t>Minerals of Canada, </a:t>
            </a:r>
            <a:r>
              <a:rPr lang="en-US" sz="1600" dirty="0" err="1"/>
              <a:t>Bluewater</a:t>
            </a:r>
            <a:r>
              <a:rPr lang="en-US" sz="1600" dirty="0"/>
              <a:t> Minerals Australia, the Korea Institute of Ocean Science and Technology, governments/EU, IHC </a:t>
            </a:r>
            <a:r>
              <a:rPr lang="en-US" sz="1600" dirty="0" err="1"/>
              <a:t>Merwede</a:t>
            </a:r>
            <a:r>
              <a:rPr lang="en-US" sz="1600" dirty="0"/>
              <a:t>, Greenpeace, Ocean foundation, deep sea mining campaign, save the sea, </a:t>
            </a:r>
            <a:r>
              <a:rPr lang="en-US" sz="1600" dirty="0" smtClean="0"/>
              <a:t>Neptune, Odyssey, etc</a:t>
            </a:r>
            <a:r>
              <a:rPr lang="en-US" sz="1600" dirty="0" smtClean="0"/>
              <a:t>.)</a:t>
            </a:r>
          </a:p>
          <a:p>
            <a:pPr lvl="1"/>
            <a:endParaRPr lang="en-US" dirty="0"/>
          </a:p>
          <a:p>
            <a:r>
              <a:rPr lang="en-US" dirty="0" smtClean="0"/>
              <a:t>Aim to distinguish between </a:t>
            </a:r>
            <a:r>
              <a:rPr lang="en-US" dirty="0" err="1" smtClean="0"/>
              <a:t>rumours</a:t>
            </a:r>
            <a:r>
              <a:rPr lang="en-US" dirty="0" smtClean="0"/>
              <a:t> and reality (validation)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11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6 </a:t>
            </a:r>
            <a:r>
              <a:rPr lang="nl-NL" dirty="0" err="1" smtClean="0"/>
              <a:t>Environmental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Aim</a:t>
            </a:r>
            <a:r>
              <a:rPr lang="nl-NL" dirty="0" smtClean="0"/>
              <a:t>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provide the European Commission with a detailed assessment of the possible environmental implications of deep-sea mining activities. These environmental impacts are </a:t>
            </a:r>
            <a:r>
              <a:rPr lang="en-US" dirty="0" err="1"/>
              <a:t>analysed</a:t>
            </a:r>
            <a:r>
              <a:rPr lang="en-US" dirty="0"/>
              <a:t> in the context of relevant legislative frameworks and thereby provide an overall assessment on possible barriers and further development.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/>
              <a:t>desk-based research;</a:t>
            </a:r>
          </a:p>
          <a:p>
            <a:pPr lvl="1"/>
            <a:r>
              <a:rPr lang="en-US" dirty="0"/>
              <a:t>interviews;</a:t>
            </a:r>
          </a:p>
          <a:p>
            <a:pPr lvl="1"/>
            <a:r>
              <a:rPr lang="en-US" dirty="0"/>
              <a:t>international workshop for </a:t>
            </a:r>
            <a:r>
              <a:rPr lang="en-US" dirty="0" smtClean="0"/>
              <a:t>stakeholders; </a:t>
            </a:r>
            <a:r>
              <a:rPr lang="en-US" dirty="0"/>
              <a:t>and</a:t>
            </a:r>
          </a:p>
          <a:p>
            <a:pPr lvl="1"/>
            <a:r>
              <a:rPr lang="en-US" dirty="0"/>
              <a:t>analysis of questionnaire results.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3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6 </a:t>
            </a:r>
            <a:r>
              <a:rPr lang="nl-NL" dirty="0" err="1" smtClean="0"/>
              <a:t>Environmental</a:t>
            </a:r>
            <a:r>
              <a:rPr lang="nl-NL" dirty="0" smtClean="0"/>
              <a:t> impacts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 for the inventory of impacts 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8" b="9787"/>
          <a:stretch/>
        </p:blipFill>
        <p:spPr bwMode="auto">
          <a:xfrm>
            <a:off x="1" y="2176212"/>
            <a:ext cx="9106948" cy="326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9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6 </a:t>
            </a:r>
            <a:r>
              <a:rPr lang="nl-NL" dirty="0" err="1" smtClean="0"/>
              <a:t>Environmental</a:t>
            </a:r>
            <a:r>
              <a:rPr lang="nl-NL" dirty="0" smtClean="0"/>
              <a:t> analysis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Outputs</a:t>
            </a:r>
            <a:r>
              <a:rPr lang="nl-NL" dirty="0" smtClean="0"/>
              <a:t>: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 smtClean="0"/>
              <a:t>Preliminary analysis report (</a:t>
            </a:r>
            <a:r>
              <a:rPr lang="en-US" dirty="0"/>
              <a:t>end of March)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A roadmap on compiling operational targets for Good Environmental Status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A workshop on environmental impacts </a:t>
            </a:r>
          </a:p>
        </p:txBody>
      </p:sp>
    </p:spTree>
    <p:extLst>
      <p:ext uri="{BB962C8B-B14F-4D97-AF65-F5344CB8AC3E}">
        <p14:creationId xmlns:p14="http://schemas.microsoft.com/office/powerpoint/2010/main" val="350812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7: Public consultation and website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438" y="1276350"/>
            <a:ext cx="7558087" cy="44989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Task 7 focuses on </a:t>
            </a:r>
            <a:r>
              <a:rPr lang="nl-NL" b="1" dirty="0" err="1" smtClean="0"/>
              <a:t>supporting</a:t>
            </a:r>
            <a:r>
              <a:rPr lang="nl-NL" dirty="0" smtClean="0"/>
              <a:t>  the European Commission`s public consultation process on deep-sea mining.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The public consultation will be carried out by the Commission using the IPM tool and the “Your voice in Europe” website.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To do: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Preparation of a questionnaire for public </a:t>
            </a:r>
            <a:r>
              <a:rPr lang="en-GB" dirty="0" smtClean="0"/>
              <a:t>consultation; 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 smtClean="0"/>
              <a:t>Preparation </a:t>
            </a:r>
            <a:r>
              <a:rPr lang="en-GB" dirty="0"/>
              <a:t>of a draft consultation paper;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Mapping all relevant </a:t>
            </a:r>
            <a:r>
              <a:rPr lang="en-GB" dirty="0" smtClean="0"/>
              <a:t>stakeholders; </a:t>
            </a:r>
            <a:endParaRPr lang="en-GB" dirty="0"/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Informing </a:t>
            </a:r>
            <a:r>
              <a:rPr lang="en-GB" dirty="0" smtClean="0"/>
              <a:t>stakeholders;</a:t>
            </a:r>
            <a:endParaRPr lang="en-GB" dirty="0"/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Mobilising stakeholders; and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GB" dirty="0"/>
              <a:t>Setting up website using the maritime forum, supporting the dissemination of information about the project and inviting </a:t>
            </a:r>
            <a:r>
              <a:rPr lang="en-GB" dirty="0" smtClean="0"/>
              <a:t>feedback.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56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228725"/>
            <a:ext cx="7558087" cy="4867275"/>
          </a:xfrm>
        </p:spPr>
        <p:txBody>
          <a:bodyPr/>
          <a:lstStyle/>
          <a:p>
            <a:r>
              <a:rPr lang="en-GB" dirty="0" smtClean="0"/>
              <a:t> Draft questionnaire and consultation paper prepared based on initial suggestions from the kick-off meeting such as: </a:t>
            </a:r>
          </a:p>
          <a:p>
            <a:pPr lvl="2"/>
            <a:r>
              <a:rPr lang="en-US" dirty="0" smtClean="0"/>
              <a:t>Max 20 questions</a:t>
            </a:r>
          </a:p>
          <a:p>
            <a:pPr lvl="2"/>
            <a:r>
              <a:rPr lang="en-US" dirty="0" smtClean="0"/>
              <a:t>Address a variety of stakeholders (public and private)</a:t>
            </a:r>
          </a:p>
          <a:p>
            <a:pPr lvl="2"/>
            <a:r>
              <a:rPr lang="en-US" dirty="0" smtClean="0"/>
              <a:t>Address aggregates mining as well</a:t>
            </a:r>
          </a:p>
          <a:p>
            <a:pPr lvl="2"/>
            <a:r>
              <a:rPr lang="en-US" dirty="0" smtClean="0"/>
              <a:t>Open and closed questions</a:t>
            </a:r>
          </a:p>
          <a:p>
            <a:pPr lvl="2"/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apping of stakeholders underway, criteria: </a:t>
            </a:r>
          </a:p>
          <a:p>
            <a:pPr lvl="2"/>
            <a:r>
              <a:rPr lang="en-GB" dirty="0" smtClean="0"/>
              <a:t>Include stakeholders from all MS</a:t>
            </a:r>
          </a:p>
          <a:p>
            <a:pPr lvl="2"/>
            <a:r>
              <a:rPr lang="en-GB" dirty="0" smtClean="0"/>
              <a:t>Include relevant MS authorities (ministries)</a:t>
            </a:r>
          </a:p>
          <a:p>
            <a:pPr lvl="2"/>
            <a:r>
              <a:rPr lang="en-US" dirty="0" smtClean="0"/>
              <a:t>Inputs needed from Steering Committee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Website preparation yet to begin:</a:t>
            </a:r>
          </a:p>
          <a:p>
            <a:pPr lvl="2"/>
            <a:r>
              <a:rPr lang="en-GB" dirty="0" smtClean="0"/>
              <a:t>Website set-up to be clarified with DG MARE</a:t>
            </a:r>
          </a:p>
          <a:p>
            <a:pPr lvl="2"/>
            <a:r>
              <a:rPr lang="en-GB" dirty="0" smtClean="0"/>
              <a:t>Links to “Your voice in Europe”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668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Further steps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169987"/>
            <a:ext cx="7558087" cy="4498975"/>
          </a:xfrm>
        </p:spPr>
        <p:txBody>
          <a:bodyPr/>
          <a:lstStyle/>
          <a:p>
            <a:r>
              <a:rPr lang="en-GB" dirty="0" smtClean="0"/>
              <a:t>Finalise questionnaire and consultation paper</a:t>
            </a:r>
          </a:p>
          <a:p>
            <a:r>
              <a:rPr lang="en-US" dirty="0" smtClean="0"/>
              <a:t>Finalise stakeholder list</a:t>
            </a:r>
          </a:p>
          <a:p>
            <a:r>
              <a:rPr lang="en-US" dirty="0" smtClean="0"/>
              <a:t>Website set-up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Following the launch of the public consultation process of the EC, we will mobilise stakeholders by email using the stakeholder database.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Questions to the Commission: </a:t>
            </a:r>
          </a:p>
          <a:p>
            <a:pPr marL="0" indent="0">
              <a:buNone/>
            </a:pPr>
            <a:r>
              <a:rPr lang="en-US" dirty="0" smtClean="0"/>
              <a:t>- Feedback on questionnaire</a:t>
            </a:r>
          </a:p>
          <a:p>
            <a:pPr marL="0" indent="0">
              <a:buNone/>
            </a:pPr>
            <a:r>
              <a:rPr lang="en-US" dirty="0" smtClean="0"/>
              <a:t>- How to set-up the website using the Maritime Forum?</a:t>
            </a:r>
          </a:p>
          <a:p>
            <a:pPr>
              <a:buFontTx/>
              <a:buChar char="-"/>
            </a:pPr>
            <a:r>
              <a:rPr lang="en-US" dirty="0" smtClean="0"/>
              <a:t>Should we include stakeholders with no EU affiliation in the stakeholder database?</a:t>
            </a:r>
          </a:p>
          <a:p>
            <a:pPr>
              <a:buFontTx/>
              <a:buChar char="-"/>
            </a:pPr>
            <a:r>
              <a:rPr lang="en-US" dirty="0" smtClean="0"/>
              <a:t>Commission inputs to the stakeholder database?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8224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63" y="457200"/>
            <a:ext cx="7558087" cy="762000"/>
          </a:xfrm>
        </p:spPr>
        <p:txBody>
          <a:bodyPr/>
          <a:lstStyle/>
          <a:p>
            <a:pPr algn="ctr"/>
            <a:r>
              <a:rPr lang="en-US" dirty="0" smtClean="0"/>
              <a:t>Workshops on Technology and Environment </a:t>
            </a:r>
            <a:br>
              <a:rPr lang="en-US" dirty="0" smtClean="0"/>
            </a:br>
            <a:r>
              <a:rPr lang="en-US" dirty="0" smtClean="0"/>
              <a:t>(Tasks 1 and 6)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5013" y="1504950"/>
            <a:ext cx="7558087" cy="39528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Two international workshops are to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organised</a:t>
            </a:r>
            <a:r>
              <a:rPr lang="nl-NL" dirty="0" smtClean="0"/>
              <a:t> within the study focusing on the technological and environmental challenges of deep-sea mining.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Each are to be organised following the submission of the interim report and seek to invite around </a:t>
            </a:r>
            <a:r>
              <a:rPr lang="nl-NL" b="1" dirty="0" smtClean="0"/>
              <a:t>30 experts</a:t>
            </a:r>
            <a:r>
              <a:rPr lang="nl-NL" dirty="0" smtClean="0"/>
              <a:t>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To do: 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Agree on the agenda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Agree on date and venue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Select invitees</a:t>
            </a:r>
          </a:p>
          <a:p>
            <a:pPr marL="457200" indent="-457200">
              <a:buFont typeface="+mj-lt"/>
              <a:buAutoNum type="alphaLcParenR"/>
            </a:pPr>
            <a:r>
              <a:rPr lang="nl-NL" dirty="0" smtClean="0"/>
              <a:t>Organise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417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019175"/>
            <a:ext cx="7558087" cy="52292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suggest to organise the two workshops on consecutive days in Brussels.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would allow stakeholders from the technology as well as the environment side to attend joint events (networking dinner) as well as to participate in both workshops.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Preliminary date: 29-30 April (Tuesday, Wednesday)</a:t>
            </a:r>
          </a:p>
          <a:p>
            <a:pPr marL="0" indent="0">
              <a:buNone/>
            </a:pPr>
            <a:r>
              <a:rPr lang="en-US" dirty="0" smtClean="0"/>
              <a:t>Venue: to be confirmed (in Brussels)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Selection of attendees: </a:t>
            </a:r>
          </a:p>
          <a:p>
            <a:pPr>
              <a:buFontTx/>
              <a:buChar char="-"/>
            </a:pPr>
            <a:r>
              <a:rPr lang="en-US" dirty="0" smtClean="0"/>
              <a:t>Invitation will be sent to experts selected from the stakeholder database. </a:t>
            </a:r>
          </a:p>
          <a:p>
            <a:pPr>
              <a:buFontTx/>
              <a:buChar char="-"/>
            </a:pPr>
            <a:r>
              <a:rPr lang="en-US" dirty="0" smtClean="0"/>
              <a:t>Selection will be based on prioritisation criteria such as profession/link to deep-sea mining, geographical spread etc.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690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Further steps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169987"/>
            <a:ext cx="7558087" cy="4498975"/>
          </a:xfrm>
        </p:spPr>
        <p:txBody>
          <a:bodyPr/>
          <a:lstStyle/>
          <a:p>
            <a:r>
              <a:rPr lang="en-GB" dirty="0" smtClean="0"/>
              <a:t>Finalise agendas for the workshops</a:t>
            </a:r>
          </a:p>
          <a:p>
            <a:r>
              <a:rPr lang="en-GB" dirty="0" smtClean="0"/>
              <a:t>Finalise list of invitees</a:t>
            </a:r>
          </a:p>
          <a:p>
            <a:r>
              <a:rPr lang="en-US" dirty="0" smtClean="0"/>
              <a:t>Selection of venue</a:t>
            </a:r>
          </a:p>
          <a:p>
            <a:r>
              <a:rPr lang="en-US" dirty="0" smtClean="0"/>
              <a:t>Organisational details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The organisation of the events will be carried out jointly with Ecorys and project partners.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Questions to the Commission: </a:t>
            </a:r>
          </a:p>
          <a:p>
            <a:pPr>
              <a:buFontTx/>
              <a:buChar char="-"/>
            </a:pPr>
            <a:r>
              <a:rPr lang="en-US" dirty="0" smtClean="0"/>
              <a:t>Particular topics that should not be missed?</a:t>
            </a:r>
          </a:p>
          <a:p>
            <a:pPr>
              <a:buFontTx/>
              <a:buChar char="-"/>
            </a:pPr>
            <a:r>
              <a:rPr lang="en-US" dirty="0" smtClean="0"/>
              <a:t>Suggestions for prioritisation criteria for attendees?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305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32" y="4226280"/>
            <a:ext cx="2859206" cy="975406"/>
          </a:xfrm>
          <a:prstGeom prst="rect">
            <a:avLst/>
          </a:prstGeo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I. The </a:t>
            </a:r>
            <a:r>
              <a:rPr lang="nl-NL" dirty="0" err="1" smtClean="0"/>
              <a:t>study</a:t>
            </a:r>
            <a:r>
              <a:rPr lang="nl-NL" dirty="0" smtClean="0"/>
              <a:t> team</a:t>
            </a:r>
          </a:p>
        </p:txBody>
      </p:sp>
      <p:sp>
        <p:nvSpPr>
          <p:cNvPr id="410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Combining</a:t>
            </a:r>
            <a:r>
              <a:rPr lang="nl-NL" dirty="0" smtClean="0"/>
              <a:t> Blue </a:t>
            </a:r>
            <a:r>
              <a:rPr lang="nl-NL" dirty="0" err="1" smtClean="0"/>
              <a:t>Growth</a:t>
            </a:r>
            <a:r>
              <a:rPr lang="nl-NL" dirty="0" smtClean="0"/>
              <a:t> &amp; </a:t>
            </a:r>
            <a:r>
              <a:rPr lang="nl-NL" dirty="0" err="1" smtClean="0"/>
              <a:t>wider</a:t>
            </a: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 &amp; </a:t>
            </a:r>
            <a:r>
              <a:rPr lang="nl-NL" dirty="0" err="1" smtClean="0"/>
              <a:t>economic</a:t>
            </a:r>
            <a:r>
              <a:rPr lang="nl-NL" dirty="0" smtClean="0"/>
              <a:t> policy expertise </a:t>
            </a:r>
            <a:r>
              <a:rPr lang="nl-NL" dirty="0" err="1" smtClean="0"/>
              <a:t>with</a:t>
            </a:r>
            <a:r>
              <a:rPr lang="nl-NL" dirty="0" smtClean="0"/>
              <a:t> specialist </a:t>
            </a:r>
            <a:r>
              <a:rPr lang="nl-NL" dirty="0" err="1" smtClean="0"/>
              <a:t>knowledge</a:t>
            </a:r>
            <a:r>
              <a:rPr lang="nl-NL" dirty="0" smtClean="0"/>
              <a:t> on </a:t>
            </a:r>
            <a:r>
              <a:rPr lang="nl-NL" dirty="0" err="1" smtClean="0"/>
              <a:t>deep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r>
              <a:rPr lang="nl-NL" dirty="0" smtClean="0"/>
              <a:t> </a:t>
            </a:r>
            <a:r>
              <a:rPr lang="nl-NL" dirty="0" err="1" smtClean="0"/>
              <a:t>mining</a:t>
            </a:r>
            <a:r>
              <a:rPr lang="nl-NL" dirty="0" smtClean="0"/>
              <a:t> </a:t>
            </a:r>
            <a:r>
              <a:rPr lang="nl-NL" dirty="0" err="1" smtClean="0"/>
              <a:t>technologies</a:t>
            </a:r>
            <a:r>
              <a:rPr lang="nl-NL" dirty="0" smtClean="0"/>
              <a:t>, impacts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legislation</a:t>
            </a:r>
            <a:r>
              <a:rPr lang="nl-NL" dirty="0" smtClean="0"/>
              <a:t>:</a:t>
            </a:r>
          </a:p>
          <a:p>
            <a:endParaRPr lang="nl-NL" dirty="0"/>
          </a:p>
          <a:p>
            <a:r>
              <a:rPr lang="nl-NL" dirty="0" err="1" smtClean="0"/>
              <a:t>Ecorys</a:t>
            </a:r>
            <a:r>
              <a:rPr lang="nl-NL" dirty="0" smtClean="0"/>
              <a:t> (NL/BE)</a:t>
            </a:r>
          </a:p>
          <a:p>
            <a:endParaRPr lang="nl-NL" dirty="0" smtClean="0"/>
          </a:p>
          <a:p>
            <a:r>
              <a:rPr lang="nl-NL" dirty="0" smtClean="0"/>
              <a:t>MRAG (UK)</a:t>
            </a:r>
          </a:p>
          <a:p>
            <a:endParaRPr lang="nl-NL" dirty="0" smtClean="0"/>
          </a:p>
          <a:p>
            <a:r>
              <a:rPr lang="nl-NL" dirty="0" smtClean="0"/>
              <a:t>GRID </a:t>
            </a:r>
            <a:r>
              <a:rPr lang="nl-NL" dirty="0" err="1" smtClean="0"/>
              <a:t>Arendal</a:t>
            </a:r>
            <a:r>
              <a:rPr lang="nl-NL" dirty="0" smtClean="0"/>
              <a:t> (NO)</a:t>
            </a:r>
          </a:p>
          <a:p>
            <a:endParaRPr lang="nl-NL" dirty="0" smtClean="0"/>
          </a:p>
          <a:p>
            <a:r>
              <a:rPr lang="nl-NL" dirty="0" smtClean="0"/>
              <a:t>GEOMAR (GE)</a:t>
            </a:r>
          </a:p>
          <a:p>
            <a:endParaRPr lang="nl-NL" dirty="0" smtClean="0"/>
          </a:p>
          <a:p>
            <a:r>
              <a:rPr lang="nl-NL" dirty="0" smtClean="0"/>
              <a:t>NOC Southampton / </a:t>
            </a:r>
            <a:r>
              <a:rPr lang="nl-NL" dirty="0" err="1" smtClean="0"/>
              <a:t>Seascape</a:t>
            </a:r>
            <a:r>
              <a:rPr lang="nl-NL" dirty="0" smtClean="0"/>
              <a:t> (UK)</a:t>
            </a:r>
          </a:p>
          <a:p>
            <a:endParaRPr lang="nl-NL" dirty="0" smtClean="0"/>
          </a:p>
          <a:p>
            <a:r>
              <a:rPr lang="nl-NL" dirty="0" smtClean="0"/>
              <a:t>TU Delft (NL)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766763" y="1327150"/>
            <a:ext cx="7481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71500" indent="-571500" algn="l" defTabSz="642938" eaLnBrk="0" hangingPunct="0">
              <a:lnSpc>
                <a:spcPts val="3000"/>
              </a:lnSpc>
              <a:spcBef>
                <a:spcPct val="0"/>
              </a:spcBef>
              <a:buFontTx/>
              <a:buChar char="•"/>
            </a:pPr>
            <a:endParaRPr lang="en-US" sz="2000" b="0" i="1" smtClean="0">
              <a:solidFill>
                <a:srgbClr val="003C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6" y="2690524"/>
            <a:ext cx="1925012" cy="87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28" y="3358673"/>
            <a:ext cx="1454473" cy="416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52" y="3773843"/>
            <a:ext cx="1832372" cy="90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28" y="5715585"/>
            <a:ext cx="1884352" cy="624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93" y="5179783"/>
            <a:ext cx="1575890" cy="53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planning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3" y="1012614"/>
            <a:ext cx="7109332" cy="554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3614055" y="381000"/>
            <a:ext cx="326571" cy="63161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931229" y="174171"/>
            <a:ext cx="10885" cy="8384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99614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planning &amp;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milestones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38" y="1179512"/>
            <a:ext cx="7558087" cy="4498975"/>
          </a:xfrm>
        </p:spPr>
        <p:txBody>
          <a:bodyPr/>
          <a:lstStyle/>
          <a:p>
            <a:r>
              <a:rPr lang="en-GB" dirty="0" smtClean="0"/>
              <a:t>Website  &amp; stakeholder consultation to be launched – soon.</a:t>
            </a:r>
          </a:p>
          <a:p>
            <a:endParaRPr lang="en-GB" dirty="0" smtClean="0"/>
          </a:p>
          <a:p>
            <a:r>
              <a:rPr lang="en-GB" dirty="0" smtClean="0"/>
              <a:t>Interim report due end of March</a:t>
            </a:r>
          </a:p>
          <a:p>
            <a:pPr lvl="1"/>
            <a:r>
              <a:rPr lang="en-GB" dirty="0" smtClean="0"/>
              <a:t>Presenting preliminary results on technology, legal &amp; environmental analysis</a:t>
            </a:r>
          </a:p>
          <a:p>
            <a:r>
              <a:rPr lang="en-GB" dirty="0" smtClean="0"/>
              <a:t>Technology &amp; environmental analysis workshop end of April</a:t>
            </a:r>
          </a:p>
          <a:p>
            <a:r>
              <a:rPr lang="en-GB" dirty="0" smtClean="0"/>
              <a:t>Preliminary results on all tasks end of May</a:t>
            </a:r>
          </a:p>
          <a:p>
            <a:pPr lvl="1"/>
            <a:r>
              <a:rPr lang="en-GB" dirty="0" smtClean="0"/>
              <a:t>Incl. map layers</a:t>
            </a:r>
          </a:p>
          <a:p>
            <a:pPr lvl="1"/>
            <a:r>
              <a:rPr lang="en-GB" dirty="0" err="1" smtClean="0"/>
              <a:t>Upt</a:t>
            </a:r>
            <a:r>
              <a:rPr lang="en-GB" dirty="0" err="1" smtClean="0"/>
              <a:t>o</a:t>
            </a:r>
            <a:r>
              <a:rPr lang="en-GB" dirty="0" smtClean="0"/>
              <a:t> t</a:t>
            </a:r>
            <a:r>
              <a:rPr lang="en-GB" dirty="0" smtClean="0"/>
              <a:t>hree </a:t>
            </a:r>
            <a:r>
              <a:rPr lang="en-GB" dirty="0" smtClean="0"/>
              <a:t>presentations on these results in </a:t>
            </a:r>
            <a:r>
              <a:rPr lang="en-GB" dirty="0" smtClean="0"/>
              <a:t>April-May</a:t>
            </a:r>
            <a:endParaRPr lang="en-GB" dirty="0" smtClean="0"/>
          </a:p>
          <a:p>
            <a:r>
              <a:rPr lang="en-GB" dirty="0" smtClean="0"/>
              <a:t>Draft final report end of June</a:t>
            </a:r>
          </a:p>
          <a:p>
            <a:r>
              <a:rPr lang="en-GB" dirty="0" smtClean="0"/>
              <a:t>Feedback from SC and finalisation before end August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00135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business?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...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142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preker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9138" y="2895600"/>
            <a:ext cx="6119812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ts val="1800"/>
              </a:lnSpc>
              <a:spcBef>
                <a:spcPct val="0"/>
              </a:spcBef>
            </a:pPr>
            <a:endParaRPr lang="nl-NL" sz="1400" b="0" i="1">
              <a:solidFill>
                <a:schemeClr val="bg1"/>
              </a:solidFill>
            </a:endParaRPr>
          </a:p>
          <a:p>
            <a:pPr algn="l" eaLnBrk="1" hangingPunct="1">
              <a:lnSpc>
                <a:spcPts val="1800"/>
              </a:lnSpc>
              <a:spcBef>
                <a:spcPct val="0"/>
              </a:spcBef>
            </a:pPr>
            <a:endParaRPr lang="nl-NL" sz="1400" b="0" i="1">
              <a:solidFill>
                <a:schemeClr val="bg1"/>
              </a:solidFill>
            </a:endParaRPr>
          </a:p>
          <a:p>
            <a:pPr algn="l" eaLnBrk="1" hangingPunct="1">
              <a:lnSpc>
                <a:spcPts val="1800"/>
              </a:lnSpc>
              <a:spcBef>
                <a:spcPct val="0"/>
              </a:spcBef>
            </a:pPr>
            <a:endParaRPr lang="en-US" sz="1400" b="0" i="1">
              <a:solidFill>
                <a:schemeClr val="bg1"/>
              </a:solidFill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ctrTitle" sz="quarter"/>
          </p:nvPr>
        </p:nvSpPr>
        <p:spPr>
          <a:xfrm>
            <a:off x="895424" y="2552136"/>
            <a:ext cx="7531100" cy="485775"/>
          </a:xfrm>
        </p:spPr>
        <p:txBody>
          <a:bodyPr/>
          <a:lstStyle/>
          <a:p>
            <a:r>
              <a:rPr lang="en-GB" i="1" dirty="0" smtClean="0">
                <a:solidFill>
                  <a:schemeClr val="folHlink"/>
                </a:solidFill>
              </a:rPr>
              <a:t>THANK YOU!</a:t>
            </a:r>
            <a:endParaRPr lang="en-GB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-1547" b="1547"/>
          <a:stretch>
            <a:fillRect/>
          </a:stretch>
        </p:blipFill>
        <p:spPr bwMode="auto">
          <a:xfrm>
            <a:off x="3779044" y="1434982"/>
            <a:ext cx="4944606" cy="371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2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Study</a:t>
            </a:r>
            <a:r>
              <a:rPr lang="nl-NL" dirty="0" smtClean="0"/>
              <a:t> team </a:t>
            </a:r>
            <a:r>
              <a:rPr lang="nl-NL" dirty="0" err="1" smtClean="0"/>
              <a:t>involvement</a:t>
            </a:r>
            <a:r>
              <a:rPr lang="nl-NL" dirty="0" smtClean="0"/>
              <a:t> in </a:t>
            </a:r>
            <a:r>
              <a:rPr lang="nl-NL" dirty="0" err="1" smtClean="0"/>
              <a:t>tasks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56574"/>
              </p:ext>
            </p:extLst>
          </p:nvPr>
        </p:nvGraphicFramePr>
        <p:xfrm>
          <a:off x="382138" y="2533649"/>
          <a:ext cx="858565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690"/>
                <a:gridCol w="868724"/>
                <a:gridCol w="1073206"/>
                <a:gridCol w="1073206"/>
                <a:gridCol w="1073206"/>
                <a:gridCol w="1073206"/>
                <a:gridCol w="1073206"/>
                <a:gridCol w="1073206"/>
              </a:tblGrid>
              <a:tr h="3708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1. </a:t>
                      </a:r>
                      <a:r>
                        <a:rPr lang="nl-NL" sz="1400" dirty="0" err="1" smtClean="0"/>
                        <a:t>Techno-logy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 </a:t>
                      </a:r>
                      <a:r>
                        <a:rPr lang="nl-NL" sz="1400" dirty="0" err="1" smtClean="0"/>
                        <a:t>Economic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 </a:t>
                      </a:r>
                    </a:p>
                    <a:p>
                      <a:r>
                        <a:rPr lang="nl-NL" sz="1400" dirty="0" smtClean="0"/>
                        <a:t>Legal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4. </a:t>
                      </a:r>
                      <a:r>
                        <a:rPr lang="nl-NL" sz="1400" dirty="0" err="1" smtClean="0"/>
                        <a:t>Geological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5. </a:t>
                      </a:r>
                    </a:p>
                    <a:p>
                      <a:r>
                        <a:rPr lang="nl-NL" sz="1400" dirty="0" err="1" smtClean="0"/>
                        <a:t>Projects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6. </a:t>
                      </a:r>
                    </a:p>
                    <a:p>
                      <a:r>
                        <a:rPr lang="nl-NL" sz="1400" dirty="0" err="1" smtClean="0"/>
                        <a:t>Environ-ment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7. </a:t>
                      </a:r>
                    </a:p>
                    <a:p>
                      <a:r>
                        <a:rPr lang="nl-NL" sz="1400" dirty="0" smtClean="0"/>
                        <a:t>Public </a:t>
                      </a:r>
                      <a:r>
                        <a:rPr lang="nl-NL" sz="1400" dirty="0" err="1" smtClean="0"/>
                        <a:t>consulta-tion</a:t>
                      </a:r>
                      <a:endParaRPr lang="nl-NL" sz="1400" dirty="0"/>
                    </a:p>
                  </a:txBody>
                  <a:tcPr marL="78497" marR="78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Ecorys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b="0" dirty="0">
                        <a:solidFill>
                          <a:srgbClr val="7030A0"/>
                        </a:solidFill>
                      </a:endParaRPr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MRAG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GRID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Geomar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0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Seascape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/>
                    </a:p>
                  </a:txBody>
                  <a:tcPr marL="78497" marR="7849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TU Delft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√</a:t>
                      </a:r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  <a:tc>
                  <a:txBody>
                    <a:bodyPr/>
                    <a:lstStyle/>
                    <a:p>
                      <a:pPr algn="ctr"/>
                      <a:endParaRPr lang="nl-NL" sz="1400" dirty="0"/>
                    </a:p>
                  </a:txBody>
                  <a:tcPr marL="78497" marR="78497"/>
                </a:tc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57060" y="1015737"/>
            <a:ext cx="755808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64293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64293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38163" indent="-177800" algn="l" defTabSz="64293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709613" indent="-169863" algn="l" defTabSz="64293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896938" indent="-185738" algn="l" defTabSz="642938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354138" indent="-185738" algn="l" defTabSz="642938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811338" indent="-185738" algn="l" defTabSz="642938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268538" indent="-185738" algn="l" defTabSz="642938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725738" indent="-185738" algn="l" defTabSz="642938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b="0" kern="0" dirty="0" err="1" smtClean="0"/>
              <a:t>Combined</a:t>
            </a:r>
            <a:r>
              <a:rPr lang="nl-NL" b="0" kern="0" dirty="0" smtClean="0"/>
              <a:t> teams per </a:t>
            </a:r>
            <a:r>
              <a:rPr lang="nl-NL" b="0" kern="0" dirty="0" err="1" smtClean="0"/>
              <a:t>task</a:t>
            </a:r>
            <a:endParaRPr lang="nl-NL" b="0" kern="0" dirty="0" smtClean="0"/>
          </a:p>
          <a:p>
            <a:r>
              <a:rPr lang="nl-NL" b="0" kern="0" dirty="0" smtClean="0"/>
              <a:t>Exchange </a:t>
            </a:r>
            <a:r>
              <a:rPr lang="nl-NL" b="0" kern="0" dirty="0" err="1" smtClean="0"/>
              <a:t>through</a:t>
            </a:r>
            <a:r>
              <a:rPr lang="nl-NL" b="0" kern="0" dirty="0" smtClean="0"/>
              <a:t> liaisons in </a:t>
            </a:r>
            <a:r>
              <a:rPr lang="nl-NL" b="0" kern="0" dirty="0" err="1" smtClean="0"/>
              <a:t>each</a:t>
            </a:r>
            <a:r>
              <a:rPr lang="nl-NL" b="0" kern="0" dirty="0" smtClean="0"/>
              <a:t> </a:t>
            </a:r>
            <a:r>
              <a:rPr lang="nl-NL" b="0" kern="0" dirty="0" err="1" smtClean="0"/>
              <a:t>task</a:t>
            </a:r>
            <a:r>
              <a:rPr lang="nl-NL" b="0" kern="0" dirty="0" smtClean="0"/>
              <a:t> team</a:t>
            </a:r>
          </a:p>
          <a:p>
            <a:r>
              <a:rPr lang="nl-NL" b="0" kern="0" dirty="0" err="1" smtClean="0"/>
              <a:t>Regular</a:t>
            </a:r>
            <a:r>
              <a:rPr lang="nl-NL" b="0" kern="0" dirty="0" smtClean="0"/>
              <a:t> exchanges </a:t>
            </a:r>
            <a:r>
              <a:rPr lang="nl-NL" b="0" kern="0" dirty="0" err="1" smtClean="0"/>
              <a:t>between</a:t>
            </a:r>
            <a:r>
              <a:rPr lang="nl-NL" b="0" kern="0" dirty="0" smtClean="0"/>
              <a:t> the partners </a:t>
            </a:r>
            <a:r>
              <a:rPr lang="nl-NL" b="0" kern="0" dirty="0" err="1" smtClean="0"/>
              <a:t>to</a:t>
            </a:r>
            <a:r>
              <a:rPr lang="nl-NL" b="0" kern="0" dirty="0" smtClean="0"/>
              <a:t> </a:t>
            </a:r>
            <a:r>
              <a:rPr lang="nl-NL" b="0" kern="0" dirty="0" err="1" smtClean="0"/>
              <a:t>ensure</a:t>
            </a:r>
            <a:r>
              <a:rPr lang="nl-NL" b="0" kern="0" dirty="0" smtClean="0"/>
              <a:t> overall </a:t>
            </a:r>
            <a:r>
              <a:rPr lang="nl-NL" b="0" kern="0" dirty="0" err="1" smtClean="0"/>
              <a:t>coherence</a:t>
            </a:r>
            <a:r>
              <a:rPr lang="nl-NL" b="0" kern="0" dirty="0" smtClean="0"/>
              <a:t> </a:t>
            </a:r>
            <a:r>
              <a:rPr lang="nl-NL" b="0" kern="0" dirty="0" err="1" smtClean="0"/>
              <a:t>and</a:t>
            </a:r>
            <a:r>
              <a:rPr lang="nl-NL" b="0" kern="0" dirty="0" smtClean="0"/>
              <a:t> feedback </a:t>
            </a:r>
            <a:r>
              <a:rPr lang="nl-NL" b="0" kern="0" dirty="0" err="1" smtClean="0"/>
              <a:t>across</a:t>
            </a:r>
            <a:r>
              <a:rPr lang="nl-NL" b="0" kern="0" dirty="0" smtClean="0"/>
              <a:t> </a:t>
            </a:r>
            <a:r>
              <a:rPr lang="nl-NL" b="0" kern="0" dirty="0" err="1" smtClean="0"/>
              <a:t>tasks</a:t>
            </a:r>
            <a:endParaRPr lang="nl-NL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70394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Scope of the </a:t>
            </a:r>
            <a:r>
              <a:rPr lang="nl-NL" dirty="0" err="1" smtClean="0"/>
              <a:t>assignment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963" y="1379758"/>
            <a:ext cx="7558087" cy="4498975"/>
          </a:xfrm>
        </p:spPr>
        <p:txBody>
          <a:bodyPr/>
          <a:lstStyle/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gain</a:t>
            </a:r>
            <a:r>
              <a:rPr lang="nl-NL" dirty="0" smtClean="0"/>
              <a:t> </a:t>
            </a:r>
            <a:r>
              <a:rPr lang="nl-NL" dirty="0" err="1" smtClean="0"/>
              <a:t>understanding</a:t>
            </a:r>
            <a:r>
              <a:rPr lang="nl-NL" dirty="0" smtClean="0"/>
              <a:t> of the state of </a:t>
            </a:r>
            <a:r>
              <a:rPr lang="nl-NL" dirty="0" err="1" smtClean="0"/>
              <a:t>play</a:t>
            </a:r>
            <a:r>
              <a:rPr lang="nl-NL" dirty="0" smtClean="0"/>
              <a:t> (</a:t>
            </a:r>
            <a:r>
              <a:rPr lang="nl-NL" dirty="0" err="1" smtClean="0"/>
              <a:t>technology</a:t>
            </a:r>
            <a:r>
              <a:rPr lang="nl-NL" dirty="0" smtClean="0"/>
              <a:t>, </a:t>
            </a:r>
            <a:r>
              <a:rPr lang="nl-NL" dirty="0" err="1" smtClean="0"/>
              <a:t>economics</a:t>
            </a:r>
            <a:r>
              <a:rPr lang="nl-NL" dirty="0" smtClean="0"/>
              <a:t>, </a:t>
            </a:r>
            <a:r>
              <a:rPr lang="nl-NL" dirty="0" err="1" smtClean="0"/>
              <a:t>individual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r>
              <a:rPr lang="nl-NL" dirty="0" smtClean="0"/>
              <a:t>) </a:t>
            </a:r>
            <a:r>
              <a:rPr lang="nl-NL" dirty="0" err="1" smtClean="0"/>
              <a:t>and</a:t>
            </a:r>
            <a:r>
              <a:rPr lang="nl-NL" dirty="0" smtClean="0"/>
              <a:t> of the </a:t>
            </a:r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EU stakeholders</a:t>
            </a:r>
          </a:p>
          <a:p>
            <a:endParaRPr lang="nl-NL" dirty="0" smtClean="0"/>
          </a:p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assess</a:t>
            </a: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 impacts </a:t>
            </a:r>
            <a:r>
              <a:rPr lang="nl-NL" dirty="0" err="1" smtClean="0"/>
              <a:t>associated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potential</a:t>
            </a:r>
            <a:r>
              <a:rPr lang="nl-NL" dirty="0" smtClean="0"/>
              <a:t> </a:t>
            </a:r>
            <a:r>
              <a:rPr lang="nl-NL" dirty="0" err="1" smtClean="0"/>
              <a:t>development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Types of </a:t>
            </a:r>
            <a:r>
              <a:rPr lang="nl-NL" dirty="0" err="1" smtClean="0"/>
              <a:t>deep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r>
              <a:rPr lang="nl-NL" dirty="0" smtClean="0"/>
              <a:t> </a:t>
            </a:r>
            <a:r>
              <a:rPr lang="nl-NL" dirty="0" err="1" smtClean="0"/>
              <a:t>mining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Polymetallic</a:t>
            </a:r>
            <a:r>
              <a:rPr lang="nl-NL" dirty="0" smtClean="0"/>
              <a:t> </a:t>
            </a:r>
            <a:r>
              <a:rPr lang="nl-NL" dirty="0" err="1" smtClean="0"/>
              <a:t>nodules</a:t>
            </a:r>
            <a:endParaRPr lang="nl-NL" dirty="0" smtClean="0"/>
          </a:p>
          <a:p>
            <a:pPr lvl="1"/>
            <a:r>
              <a:rPr lang="nl-NL" dirty="0" err="1" smtClean="0"/>
              <a:t>Polymetallic</a:t>
            </a:r>
            <a:r>
              <a:rPr lang="nl-NL" dirty="0" smtClean="0"/>
              <a:t> </a:t>
            </a:r>
            <a:r>
              <a:rPr lang="nl-NL" dirty="0" err="1" smtClean="0"/>
              <a:t>sulphides</a:t>
            </a:r>
            <a:endParaRPr lang="nl-NL" dirty="0" smtClean="0"/>
          </a:p>
          <a:p>
            <a:pPr lvl="1"/>
            <a:r>
              <a:rPr lang="nl-NL" dirty="0" err="1" smtClean="0"/>
              <a:t>Cobalt-rich</a:t>
            </a:r>
            <a:r>
              <a:rPr lang="nl-NL" dirty="0" smtClean="0"/>
              <a:t> </a:t>
            </a:r>
            <a:r>
              <a:rPr lang="nl-NL" dirty="0" err="1" smtClean="0"/>
              <a:t>crusts</a:t>
            </a:r>
            <a:endParaRPr lang="nl-NL" dirty="0" smtClean="0"/>
          </a:p>
          <a:p>
            <a:pPr lvl="1"/>
            <a:r>
              <a:rPr lang="nl-NL" dirty="0" smtClean="0"/>
              <a:t>REE </a:t>
            </a:r>
            <a:r>
              <a:rPr lang="nl-NL" dirty="0" err="1" smtClean="0"/>
              <a:t>included</a:t>
            </a:r>
            <a:r>
              <a:rPr lang="nl-NL" dirty="0" smtClean="0"/>
              <a:t> as product in </a:t>
            </a:r>
            <a:r>
              <a:rPr lang="nl-NL" dirty="0" err="1" smtClean="0"/>
              <a:t>above</a:t>
            </a:r>
            <a:r>
              <a:rPr lang="nl-NL" dirty="0" smtClean="0"/>
              <a:t> </a:t>
            </a:r>
            <a:r>
              <a:rPr lang="nl-NL" dirty="0" err="1" smtClean="0"/>
              <a:t>categories</a:t>
            </a:r>
            <a:endParaRPr lang="nl-NL" dirty="0" smtClean="0"/>
          </a:p>
          <a:p>
            <a:pPr lvl="1"/>
            <a:r>
              <a:rPr lang="nl-NL" dirty="0" smtClean="0"/>
              <a:t>Working definition: as of 500m water depth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In </a:t>
            </a:r>
            <a:r>
              <a:rPr lang="nl-NL" dirty="0" smtClean="0"/>
              <a:t>consultation (task 7) shallow water mining (aggregates, phosphates etc.) is included in other tasks not.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8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Structure</a:t>
            </a:r>
            <a:r>
              <a:rPr lang="nl-NL" dirty="0" smtClean="0"/>
              <a:t> of the </a:t>
            </a:r>
            <a:r>
              <a:rPr lang="nl-NL" dirty="0" err="1" smtClean="0"/>
              <a:t>assignment</a:t>
            </a:r>
            <a:r>
              <a:rPr lang="nl-NL" dirty="0" smtClean="0"/>
              <a:t>: 7 </a:t>
            </a:r>
            <a:r>
              <a:rPr lang="nl-NL" dirty="0" err="1" smtClean="0"/>
              <a:t>tasks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38225"/>
            <a:ext cx="5791200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0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Task</a:t>
            </a:r>
            <a:r>
              <a:rPr lang="nl-NL" dirty="0" smtClean="0"/>
              <a:t> 1 Technology analysis: </a:t>
            </a:r>
            <a:r>
              <a:rPr lang="nl-NL" dirty="0" err="1" smtClean="0"/>
              <a:t>value</a:t>
            </a:r>
            <a:r>
              <a:rPr lang="nl-NL" dirty="0" smtClean="0"/>
              <a:t> chain ‘</a:t>
            </a:r>
            <a:r>
              <a:rPr lang="nl-NL" dirty="0" err="1" smtClean="0"/>
              <a:t>toolbox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4" name="Chevron 3"/>
          <p:cNvSpPr/>
          <p:nvPr/>
        </p:nvSpPr>
        <p:spPr>
          <a:xfrm>
            <a:off x="5122001" y="1712141"/>
            <a:ext cx="1343522" cy="771269"/>
          </a:xfrm>
          <a:prstGeom prst="chevron">
            <a:avLst>
              <a:gd name="adj" fmla="val 32988"/>
            </a:avLst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Transportation, handling and storage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63610" y="980728"/>
            <a:ext cx="7570607" cy="4862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Research, Land reclamation, Licensing, Decommissioning, regulatory framework, control of environmental impacts, financing, conditions of demand (strategic and/or commercial),  employment 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91" y="1066855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Framework conditions</a:t>
            </a:r>
            <a:endParaRPr lang="en-GB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191" y="197466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Value chain</a:t>
            </a:r>
            <a:endParaRPr lang="en-GB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4191" y="2780929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Upstream and downstream services</a:t>
            </a:r>
            <a:endParaRPr lang="en-GB" sz="1000" b="1" dirty="0"/>
          </a:p>
        </p:txBody>
      </p:sp>
      <p:sp>
        <p:nvSpPr>
          <p:cNvPr id="9" name="Chevron 8"/>
          <p:cNvSpPr/>
          <p:nvPr/>
        </p:nvSpPr>
        <p:spPr>
          <a:xfrm>
            <a:off x="6317155" y="1712140"/>
            <a:ext cx="1343522" cy="771269"/>
          </a:xfrm>
          <a:prstGeom prst="chevron">
            <a:avLst>
              <a:gd name="adj" fmla="val 32988"/>
            </a:avLst>
          </a:prstGeom>
          <a:solidFill>
            <a:schemeClr val="bg2">
              <a:lumMod val="25000"/>
              <a:lumOff val="7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Processing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542931" y="1701732"/>
            <a:ext cx="1343522" cy="771269"/>
          </a:xfrm>
          <a:prstGeom prst="chevron">
            <a:avLst>
              <a:gd name="adj" fmla="val 32988"/>
            </a:avLst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Exploration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761120" y="1712141"/>
            <a:ext cx="1584176" cy="771269"/>
          </a:xfrm>
          <a:prstGeom prst="chevron">
            <a:avLst>
              <a:gd name="adj" fmla="val 32988"/>
            </a:avLst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Demonstration and extraction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522050" y="1701733"/>
            <a:ext cx="1343522" cy="771269"/>
          </a:xfrm>
          <a:prstGeom prst="chevron">
            <a:avLst>
              <a:gd name="adj" fmla="val 32988"/>
            </a:avLst>
          </a:prstGeom>
          <a:solidFill>
            <a:srgbClr val="F0F4FA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Distribution and sales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64976" y="2780928"/>
            <a:ext cx="1296144" cy="20362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Locating (Echo’s, AUV’s))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Sampling (ROV’s, nets)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Drilling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Resource definition &amp; quantification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Supporting services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3164" y="2780928"/>
            <a:ext cx="1511191" cy="20362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ROV’s/RCM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Fragmentation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Ore transport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Operations vessel/platform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Power supply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Spare parts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Supply services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59105" y="2780928"/>
            <a:ext cx="1215296" cy="2036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Separation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Dewatering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Waste water returning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Temporary storage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9379" y="2780928"/>
            <a:ext cx="1296144" cy="203620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Shipbuilding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Storage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Spare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Bunkering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Manning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Loading and unloading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19578" y="2780928"/>
            <a:ext cx="1296144" cy="20362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Plants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chemeClr val="tx1"/>
                </a:solidFill>
              </a:rPr>
              <a:t>Storage facilities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9428" y="2780928"/>
            <a:ext cx="1296144" cy="2036205"/>
          </a:xfrm>
          <a:prstGeom prst="roundRect">
            <a:avLst/>
          </a:prstGeom>
          <a:solidFill>
            <a:srgbClr val="FFFFF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139953" y="1712141"/>
            <a:ext cx="1134448" cy="771269"/>
          </a:xfrm>
          <a:prstGeom prst="chevron">
            <a:avLst>
              <a:gd name="adj" fmla="val 32988"/>
            </a:avLst>
          </a:prstGeom>
          <a:solidFill>
            <a:schemeClr val="bg2">
              <a:lumMod val="25000"/>
              <a:lumOff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Pre-processing and storage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1474132" y="4935752"/>
            <a:ext cx="1296144" cy="150156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722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solidFill>
                  <a:schemeClr val="tx1"/>
                </a:solidFill>
              </a:rPr>
              <a:t>Commodity prices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Societal demand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Strategic imperative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2770276" y="4935752"/>
            <a:ext cx="1296144" cy="150156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722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solidFill>
                  <a:schemeClr val="tx1"/>
                </a:solidFill>
              </a:rPr>
              <a:t>Mineral Type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Depth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Volumes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Distance to shore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Commodity prices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4054254" y="4935752"/>
            <a:ext cx="1193449" cy="150156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722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solidFill>
                  <a:schemeClr val="tx1"/>
                </a:solidFill>
              </a:rPr>
              <a:t>Mineral Type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Location: seabed, on ship or onshore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Volumes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Rate of production</a:t>
            </a:r>
          </a:p>
        </p:txBody>
      </p:sp>
      <p:sp>
        <p:nvSpPr>
          <p:cNvPr id="23" name="Up Arrow Callout 22"/>
          <p:cNvSpPr/>
          <p:nvPr/>
        </p:nvSpPr>
        <p:spPr>
          <a:xfrm>
            <a:off x="5247703" y="4935752"/>
            <a:ext cx="1191122" cy="150156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722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solidFill>
                  <a:schemeClr val="tx1"/>
                </a:solidFill>
              </a:rPr>
              <a:t>Mineral Type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Oil Price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Volumes &amp; capacity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Rate of Production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4" name="Up Arrow Callout 23"/>
          <p:cNvSpPr/>
          <p:nvPr/>
        </p:nvSpPr>
        <p:spPr>
          <a:xfrm>
            <a:off x="6450301" y="4935752"/>
            <a:ext cx="1238723" cy="150156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722"/>
            </a:avLst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solidFill>
                  <a:schemeClr val="tx1"/>
                </a:solidFill>
              </a:rPr>
              <a:t>Mineral Type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Volumes &amp; capacity</a:t>
            </a:r>
          </a:p>
          <a:p>
            <a:r>
              <a:rPr lang="en-GB" sz="900" dirty="0" smtClean="0">
                <a:solidFill>
                  <a:schemeClr val="tx1"/>
                </a:solidFill>
              </a:rPr>
              <a:t>Location: seabed, </a:t>
            </a:r>
            <a:r>
              <a:rPr lang="en-GB" sz="900" dirty="0" err="1" smtClean="0">
                <a:solidFill>
                  <a:schemeClr val="tx1"/>
                </a:solidFill>
              </a:rPr>
              <a:t>onboard</a:t>
            </a:r>
            <a:r>
              <a:rPr lang="en-GB" sz="900" dirty="0" smtClean="0">
                <a:solidFill>
                  <a:schemeClr val="tx1"/>
                </a:solidFill>
              </a:rPr>
              <a:t> ship or onshore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191" y="519874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Critical factors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18514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68363" y="609600"/>
            <a:ext cx="755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4293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4293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64293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64293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642938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6429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6429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6429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642938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kern="0" dirty="0" err="1" smtClean="0"/>
              <a:t>Task</a:t>
            </a:r>
            <a:r>
              <a:rPr lang="nl-NL" kern="0" dirty="0" smtClean="0"/>
              <a:t> 1 Technology analysis: </a:t>
            </a:r>
            <a:r>
              <a:rPr lang="nl-NL" kern="0" dirty="0" err="1" smtClean="0"/>
              <a:t>decision</a:t>
            </a:r>
            <a:r>
              <a:rPr lang="nl-NL" kern="0" dirty="0" smtClean="0"/>
              <a:t> tree </a:t>
            </a:r>
            <a:r>
              <a:rPr lang="nl-NL" kern="0" dirty="0" err="1" smtClean="0"/>
              <a:t>structure</a:t>
            </a:r>
            <a:r>
              <a:rPr lang="nl-NL" kern="0" dirty="0" smtClean="0"/>
              <a:t> </a:t>
            </a:r>
            <a:r>
              <a:rPr lang="nl-NL" kern="0" dirty="0" err="1" smtClean="0"/>
              <a:t>to</a:t>
            </a:r>
            <a:r>
              <a:rPr lang="nl-NL" kern="0" dirty="0" smtClean="0"/>
              <a:t> analyse </a:t>
            </a:r>
            <a:r>
              <a:rPr lang="nl-NL" kern="0" dirty="0" err="1" smtClean="0"/>
              <a:t>value</a:t>
            </a:r>
            <a:r>
              <a:rPr lang="nl-NL" kern="0" dirty="0" smtClean="0"/>
              <a:t> chain </a:t>
            </a:r>
            <a:r>
              <a:rPr lang="nl-NL" kern="0" dirty="0" err="1" smtClean="0"/>
              <a:t>components</a:t>
            </a:r>
            <a:endParaRPr lang="nl-NL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604963"/>
            <a:ext cx="75199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1253" y="4792710"/>
            <a:ext cx="5029744" cy="1396905"/>
          </a:xfrm>
        </p:spPr>
        <p:txBody>
          <a:bodyPr/>
          <a:lstStyle/>
          <a:p>
            <a:r>
              <a:rPr lang="nl-NL" dirty="0" err="1" smtClean="0"/>
              <a:t>Methodology</a:t>
            </a:r>
            <a:r>
              <a:rPr lang="nl-NL" dirty="0" smtClean="0"/>
              <a:t>:</a:t>
            </a:r>
          </a:p>
          <a:p>
            <a:pPr lvl="1"/>
            <a:r>
              <a:rPr lang="en-US" dirty="0"/>
              <a:t>desk-based research;</a:t>
            </a:r>
          </a:p>
          <a:p>
            <a:pPr lvl="1"/>
            <a:r>
              <a:rPr lang="en-US" dirty="0"/>
              <a:t>interviews;</a:t>
            </a:r>
          </a:p>
          <a:p>
            <a:pPr lvl="1"/>
            <a:r>
              <a:rPr lang="en-US" dirty="0"/>
              <a:t>international workshop for </a:t>
            </a:r>
            <a:r>
              <a:rPr lang="en-US" dirty="0" smtClean="0"/>
              <a:t>stakeholders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06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956" y="457200"/>
            <a:ext cx="7558087" cy="457200"/>
          </a:xfrm>
        </p:spPr>
        <p:txBody>
          <a:bodyPr/>
          <a:lstStyle/>
          <a:p>
            <a:r>
              <a:rPr lang="en-US" dirty="0" smtClean="0"/>
              <a:t>Task 1 Technology analysis: factors to be Included in ranking for current state of the art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63" y="1619250"/>
            <a:ext cx="8155082" cy="4498975"/>
          </a:xfrm>
        </p:spPr>
        <p:txBody>
          <a:bodyPr/>
          <a:lstStyle/>
          <a:p>
            <a:r>
              <a:rPr lang="en-US" dirty="0" smtClean="0"/>
              <a:t>Objective </a:t>
            </a:r>
            <a:r>
              <a:rPr lang="en-US" dirty="0"/>
              <a:t>is to define the state of the art, identify gaps and assess requirements for maturation of </a:t>
            </a:r>
            <a:r>
              <a:rPr lang="en-US" dirty="0" smtClean="0"/>
              <a:t>mining </a:t>
            </a:r>
            <a:r>
              <a:rPr lang="en-US" dirty="0"/>
              <a:t>&amp; processing technologies to enable exploitation of deep sea resources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Level of Technology Maturity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Concept 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 smtClean="0"/>
              <a:t>Active </a:t>
            </a:r>
            <a:r>
              <a:rPr lang="en-US" dirty="0"/>
              <a:t>Research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Pilot/Demonstration activity – laboratory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Prototype in Deep Sea environment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Production System</a:t>
            </a:r>
          </a:p>
          <a:p>
            <a:endParaRPr lang="en-US" dirty="0" smtClean="0"/>
          </a:p>
          <a:p>
            <a:r>
              <a:rPr lang="en-US" dirty="0" smtClean="0"/>
              <a:t>Likelihood </a:t>
            </a:r>
            <a:r>
              <a:rPr lang="en-US" dirty="0"/>
              <a:t>of progressing to practical implementation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Understanding the scenario specific requirements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Urgency – strategic and/or economic imperative</a:t>
            </a:r>
          </a:p>
          <a:p>
            <a:pPr marL="639762" lvl="1" indent="-457200">
              <a:buFont typeface="+mj-lt"/>
              <a:buAutoNum type="arabicPeriod"/>
            </a:pPr>
            <a:r>
              <a:rPr lang="en-US" dirty="0"/>
              <a:t>Magnitude of progress needed to fill perceived gap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8804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ecorys&quot; profile=&quot;ecorys&quot; model=&quot;ds-presentatie-2010.xml&quot; country-code=&quot;31&quot; target=&quot;Microsoft PowerPoint&quot; target-version=&quot;14.0.6129&quot;&gt;&lt;presentatie-2010 template=&quot;ds-presentatie-2010.potm&quot; id=&quot;a56be8d6e76f4f2ab4dac98102a83fe9&quot; version=&quot;1.0&quot; lcid=&quot;2057&quot; locale=&quot;en&quot;&gt;&lt;PAPER/&gt;&lt;titel value=&quot;Internal EU training&quot; formatted-value=&quot;Internal EU training&quot; format-disabled=&quot;true&quot;/&gt;&lt;subtitel value=&quot;EU integration, institutions, and (informal) decision-making procedures&quot; formatted-value=&quot;EU integration, institutions, and (informal) decision-making procedures&quot; format-disabled=&quot;true&quot;/&gt;&lt;datum-txt value=&quot;2013-05-28T00:00:00&quot; formatted-value=&quot;28 May 2013&quot;/&gt;&lt;datum formatted-value=&quot;28 May 2013&quot;/&gt;&lt;plaats value=&quot;Rotterdam&quot; formatted-value=&quot;Rotterdam&quot; format-disabled=&quot;true&quot;/&gt;&lt;plaatsdatum/&gt;&lt;toehoorders value=&quot;Ecorys&quot; formatted-value=&quot;Ecorys&quot; format-disabled=&quot;true&quot;/&gt;&lt;spreker-txt value=&quot;Rob Boudewijn, Thijs Viertelhauzen, Dilleta Zonta&quot; formatted-value=&quot;Rob Boudewijn, Thijs Viertelhauzen, Dilleta Zonta&quot; format-disabled=&quot;true&quot;/&gt;&lt;spreker formatted-value=&quot;Ecorys\nRob Boudewijn, Thijs Viertelhauzen, Dilleta Zonta\n\nRotterdam, 28 May 2013&quot;/&gt;&lt;mylang formatted-value=&quot;2057&quot;/&gt;&lt;/presentatie-2010&gt;&lt;/data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56.625; top:127.5 ; width:595.125; height:354.25;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 56.625; top:127.5 ; width:595.125; height:354.25;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center-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 56.625; top:127.5 ; width:595.125; height:354.25;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titeldiablanco"/>
  <p:tag name="DS-SLIDEID" val="titeldia"/>
  <p:tag name="DS-STYLEID" val="titeldia-blanc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 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 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pre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titeldiablanco"/>
  <p:tag name="DS-SLIDEID" val="titeldia"/>
  <p:tag name="DS-STYLEID" val="titeldia-blanc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prek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heme/theme1.xml><?xml version="1.0" encoding="utf-8"?>
<a:theme xmlns:a="http://schemas.openxmlformats.org/drawingml/2006/main" name="Standaardontwerp">
  <a:themeElements>
    <a:clrScheme name="Ecorys Color Scheme">
      <a:dk1>
        <a:srgbClr val="003C64"/>
      </a:dk1>
      <a:lt1>
        <a:srgbClr val="FFFFFF"/>
      </a:lt1>
      <a:dk2>
        <a:srgbClr val="006DB6"/>
      </a:dk2>
      <a:lt2>
        <a:srgbClr val="003C64"/>
      </a:lt2>
      <a:accent1>
        <a:srgbClr val="009696"/>
      </a:accent1>
      <a:accent2>
        <a:srgbClr val="A0BE00"/>
      </a:accent2>
      <a:accent3>
        <a:srgbClr val="009696"/>
      </a:accent3>
      <a:accent4>
        <a:srgbClr val="A0BE00"/>
      </a:accent4>
      <a:accent5>
        <a:srgbClr val="E30052"/>
      </a:accent5>
      <a:accent6>
        <a:srgbClr val="980D7D"/>
      </a:accent6>
      <a:hlink>
        <a:srgbClr val="F49A00"/>
      </a:hlink>
      <a:folHlink>
        <a:srgbClr val="A0A5A5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9DDD"/>
        </a:dk1>
        <a:lt1>
          <a:srgbClr val="FFFFFF"/>
        </a:lt1>
        <a:dk2>
          <a:srgbClr val="C0C0C0"/>
        </a:dk2>
        <a:lt2>
          <a:srgbClr val="FFFFFF"/>
        </a:lt2>
        <a:accent1>
          <a:srgbClr val="213A7E"/>
        </a:accent1>
        <a:accent2>
          <a:srgbClr val="C2001B"/>
        </a:accent2>
        <a:accent3>
          <a:srgbClr val="DCDCDC"/>
        </a:accent3>
        <a:accent4>
          <a:srgbClr val="DADADA"/>
        </a:accent4>
        <a:accent5>
          <a:srgbClr val="ABAEC0"/>
        </a:accent5>
        <a:accent6>
          <a:srgbClr val="B00017"/>
        </a:accent6>
        <a:hlink>
          <a:srgbClr val="CAD11F"/>
        </a:hlink>
        <a:folHlink>
          <a:srgbClr val="A0A5A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006D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A0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Standaardontwerp 1">
      <a:dk1>
        <a:srgbClr val="003C64"/>
      </a:dk1>
      <a:lt1>
        <a:srgbClr val="FFFFFF"/>
      </a:lt1>
      <a:dk2>
        <a:srgbClr val="006DB6"/>
      </a:dk2>
      <a:lt2>
        <a:srgbClr val="003C64"/>
      </a:lt2>
      <a:accent1>
        <a:srgbClr val="009696"/>
      </a:accent1>
      <a:accent2>
        <a:srgbClr val="A0BE00"/>
      </a:accent2>
      <a:accent3>
        <a:srgbClr val="FFFFFF"/>
      </a:accent3>
      <a:accent4>
        <a:srgbClr val="003254"/>
      </a:accent4>
      <a:accent5>
        <a:srgbClr val="AAC9C9"/>
      </a:accent5>
      <a:accent6>
        <a:srgbClr val="91AC00"/>
      </a:accent6>
      <a:hlink>
        <a:srgbClr val="F49A00"/>
      </a:hlink>
      <a:folHlink>
        <a:srgbClr val="A0A5A5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A0A5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006D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A0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4359</TotalTime>
  <Words>1971</Words>
  <Application>Microsoft Office PowerPoint</Application>
  <PresentationFormat>On-screen Show (4:3)</PresentationFormat>
  <Paragraphs>365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Standaardontwerp</vt:lpstr>
      <vt:lpstr>1_Standaardontwerp</vt:lpstr>
      <vt:lpstr>Study to investigate the state of knowledge of Deep Sea Mining</vt:lpstr>
      <vt:lpstr>Agenda for the meeting</vt:lpstr>
      <vt:lpstr>I. The study team</vt:lpstr>
      <vt:lpstr>Study team involvement in tasks</vt:lpstr>
      <vt:lpstr>Scope of the assignment</vt:lpstr>
      <vt:lpstr>Structure of the assignment: 7 tasks</vt:lpstr>
      <vt:lpstr>Task 1 Technology analysis: value chain ‘toolbox’</vt:lpstr>
      <vt:lpstr>PowerPoint Presentation</vt:lpstr>
      <vt:lpstr>Task 1 Technology analysis: factors to be Included in ranking for current state of the art</vt:lpstr>
      <vt:lpstr>Task 2 Economic analysis</vt:lpstr>
      <vt:lpstr>Task 2 Economic analysis</vt:lpstr>
      <vt:lpstr>Task 2 Economic analysis</vt:lpstr>
      <vt:lpstr>Task 3 Legal analysis</vt:lpstr>
      <vt:lpstr>Task 3 Legal analysis</vt:lpstr>
      <vt:lpstr>Task 4 Geological analysis</vt:lpstr>
      <vt:lpstr>Task 4 Geological analysis</vt:lpstr>
      <vt:lpstr>Task 4 Geological analysis</vt:lpstr>
      <vt:lpstr>Task 5 Project analysis</vt:lpstr>
      <vt:lpstr>Task 5 Project analysis</vt:lpstr>
      <vt:lpstr>Task 5 Project analysis</vt:lpstr>
      <vt:lpstr>Task 6 Environmental analysis</vt:lpstr>
      <vt:lpstr>Task 6 Environmental impacts</vt:lpstr>
      <vt:lpstr>Task 6 Environmental analysis</vt:lpstr>
      <vt:lpstr>Task 7: Public consultation and website</vt:lpstr>
      <vt:lpstr>Where we are</vt:lpstr>
      <vt:lpstr>Further steps</vt:lpstr>
      <vt:lpstr>Workshops on Technology and Environment  (Tasks 1 and 6)</vt:lpstr>
      <vt:lpstr>Where we are</vt:lpstr>
      <vt:lpstr>Further steps</vt:lpstr>
      <vt:lpstr>Project planning</vt:lpstr>
      <vt:lpstr>Project planning &amp; main milestones</vt:lpstr>
      <vt:lpstr>Any other business?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EU training</dc:title>
  <dc:creator>Paul Segerink</dc:creator>
  <cp:lastModifiedBy>brussels account5</cp:lastModifiedBy>
  <cp:revision>318</cp:revision>
  <cp:lastPrinted>2014-01-27T07:43:42Z</cp:lastPrinted>
  <dcterms:created xsi:type="dcterms:W3CDTF">2008-02-21T08:37:17Z</dcterms:created>
  <dcterms:modified xsi:type="dcterms:W3CDTF">2014-01-27T13:05:26Z</dcterms:modified>
</cp:coreProperties>
</file>