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4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0" r:id="rId15"/>
    <p:sldId id="267" r:id="rId16"/>
    <p:sldId id="268" r:id="rId17"/>
    <p:sldId id="270" r:id="rId18"/>
    <p:sldId id="269" r:id="rId19"/>
    <p:sldId id="271" r:id="rId20"/>
    <p:sldId id="282" r:id="rId21"/>
    <p:sldId id="272" r:id="rId22"/>
    <p:sldId id="273" r:id="rId23"/>
    <p:sldId id="274" r:id="rId24"/>
    <p:sldId id="275" r:id="rId25"/>
    <p:sldId id="276" r:id="rId26"/>
    <p:sldId id="277" r:id="rId27"/>
    <p:sldId id="281" r:id="rId28"/>
    <p:sldId id="284" r:id="rId29"/>
    <p:sldId id="285" r:id="rId30"/>
    <p:sldId id="283" r:id="rId31"/>
    <p:sldId id="278" r:id="rId32"/>
    <p:sldId id="279" r:id="rId3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D4CC1-8ED9-49D8-A583-E5F63F6EE3C4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E"/>
        </a:p>
      </dgm:t>
    </dgm:pt>
    <dgm:pt modelId="{AB5F1BAE-5F7D-4E25-B84C-888FC3E7CFEA}">
      <dgm:prSet phldrT="[Text]" custT="1"/>
      <dgm:spPr/>
      <dgm:t>
        <a:bodyPr/>
        <a:lstStyle/>
        <a:p>
          <a:r>
            <a:rPr lang="en-IE" sz="1100" b="1" dirty="0" smtClean="0">
              <a:solidFill>
                <a:schemeClr val="accent2"/>
              </a:solidFill>
            </a:rPr>
            <a:t>Networking Activity</a:t>
          </a:r>
          <a:endParaRPr lang="en-IE" sz="1100" b="1" dirty="0">
            <a:solidFill>
              <a:schemeClr val="accent2"/>
            </a:solidFill>
          </a:endParaRPr>
        </a:p>
      </dgm:t>
    </dgm:pt>
    <dgm:pt modelId="{29193E97-45A4-4DF3-AC71-ADB8912BF79D}" type="parTrans" cxnId="{2B49675B-F53D-4EAF-9DC9-157FB7C007D8}">
      <dgm:prSet/>
      <dgm:spPr/>
      <dgm:t>
        <a:bodyPr/>
        <a:lstStyle/>
        <a:p>
          <a:endParaRPr lang="en-IE"/>
        </a:p>
      </dgm:t>
    </dgm:pt>
    <dgm:pt modelId="{58F90414-19B6-4B01-9D96-50DB33D6FC1A}" type="sibTrans" cxnId="{2B49675B-F53D-4EAF-9DC9-157FB7C007D8}">
      <dgm:prSet/>
      <dgm:spPr/>
      <dgm:t>
        <a:bodyPr/>
        <a:lstStyle/>
        <a:p>
          <a:endParaRPr lang="en-IE"/>
        </a:p>
      </dgm:t>
    </dgm:pt>
    <dgm:pt modelId="{24FD494F-A6DB-42D3-ACE1-DA279AF9E2BF}">
      <dgm:prSet phldrT="[Text]" custT="1"/>
      <dgm:spPr/>
      <dgm:t>
        <a:bodyPr/>
        <a:lstStyle/>
        <a:p>
          <a:r>
            <a:rPr lang="en-IE" sz="1100" b="1" dirty="0" smtClean="0"/>
            <a:t>Transnational Access Activity</a:t>
          </a:r>
          <a:endParaRPr lang="en-IE" sz="1100" b="1" dirty="0"/>
        </a:p>
      </dgm:t>
    </dgm:pt>
    <dgm:pt modelId="{C2E8EF96-C452-4B2D-89E3-E2D76B37768E}" type="parTrans" cxnId="{35709D50-7924-4261-993B-D3113C80BABF}">
      <dgm:prSet/>
      <dgm:spPr/>
      <dgm:t>
        <a:bodyPr/>
        <a:lstStyle/>
        <a:p>
          <a:endParaRPr lang="en-IE"/>
        </a:p>
      </dgm:t>
    </dgm:pt>
    <dgm:pt modelId="{9A950CA3-E875-43D7-9BA3-B62B151AF8AE}" type="sibTrans" cxnId="{35709D50-7924-4261-993B-D3113C80BABF}">
      <dgm:prSet/>
      <dgm:spPr/>
      <dgm:t>
        <a:bodyPr/>
        <a:lstStyle/>
        <a:p>
          <a:endParaRPr lang="en-IE"/>
        </a:p>
      </dgm:t>
    </dgm:pt>
    <dgm:pt modelId="{5AC56BDC-0158-48EC-A06A-3B2EDDE538E2}">
      <dgm:prSet custT="1"/>
      <dgm:spPr/>
      <dgm:t>
        <a:bodyPr/>
        <a:lstStyle/>
        <a:p>
          <a:r>
            <a:rPr lang="en-IE" sz="1100" b="1" dirty="0" smtClean="0"/>
            <a:t>Joint Research Activity</a:t>
          </a:r>
          <a:endParaRPr lang="en-IE" sz="1100" b="1" dirty="0"/>
        </a:p>
      </dgm:t>
    </dgm:pt>
    <dgm:pt modelId="{8EDAF8CD-12B7-4394-BF33-F4F4B4FE9FDD}" type="parTrans" cxnId="{85AB5696-BB47-4CE2-8855-E8D86BC5A4F9}">
      <dgm:prSet/>
      <dgm:spPr/>
      <dgm:t>
        <a:bodyPr/>
        <a:lstStyle/>
        <a:p>
          <a:endParaRPr lang="en-IE"/>
        </a:p>
      </dgm:t>
    </dgm:pt>
    <dgm:pt modelId="{F8CEDF11-51D5-499F-A13F-F4BE164DF6EA}" type="sibTrans" cxnId="{85AB5696-BB47-4CE2-8855-E8D86BC5A4F9}">
      <dgm:prSet/>
      <dgm:spPr/>
      <dgm:t>
        <a:bodyPr/>
        <a:lstStyle/>
        <a:p>
          <a:endParaRPr lang="en-IE"/>
        </a:p>
      </dgm:t>
    </dgm:pt>
    <dgm:pt modelId="{7726C2E7-1761-41DE-AC02-4128B9CAE4B0}" type="pres">
      <dgm:prSet presAssocID="{B06D4CC1-8ED9-49D8-A583-E5F63F6EE3C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A2F41FA5-C1DC-4D75-BF59-DE016B6B11DE}" type="pres">
      <dgm:prSet presAssocID="{AB5F1BAE-5F7D-4E25-B84C-888FC3E7CFEA}" presName="linNode" presStyleCnt="0"/>
      <dgm:spPr/>
    </dgm:pt>
    <dgm:pt modelId="{888005A2-D777-41FC-9B96-4070CFE8B9B8}" type="pres">
      <dgm:prSet presAssocID="{AB5F1BAE-5F7D-4E25-B84C-888FC3E7CFEA}" presName="parentShp" presStyleLbl="node1" presStyleIdx="0" presStyleCnt="3" custScaleX="47930" custScaleY="66030" custLinFactNeighborX="2440" custLinFactNeighborY="-257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E6541BB-3B2F-46A7-BAB1-E15052C405C2}" type="pres">
      <dgm:prSet presAssocID="{AB5F1BAE-5F7D-4E25-B84C-888FC3E7CFEA}" presName="childShp" presStyleLbl="bgAccFollowNode1" presStyleIdx="0" presStyleCnt="3" custScaleX="122232" custScaleY="98678" custLinFactY="11549" custLinFactNeighborX="9361" custLinFactNeighborY="100000">
        <dgm:presLayoutVars>
          <dgm:bulletEnabled val="1"/>
        </dgm:presLayoutVars>
      </dgm:prSet>
      <dgm:spPr>
        <a:ln>
          <a:solidFill>
            <a:srgbClr val="93B068">
              <a:alpha val="89804"/>
            </a:srgbClr>
          </a:solidFill>
        </a:ln>
      </dgm:spPr>
      <dgm:t>
        <a:bodyPr/>
        <a:lstStyle/>
        <a:p>
          <a:endParaRPr lang="en-IE"/>
        </a:p>
      </dgm:t>
    </dgm:pt>
    <dgm:pt modelId="{82E3DBA6-E7F0-42AF-849A-135593B6E699}" type="pres">
      <dgm:prSet presAssocID="{58F90414-19B6-4B01-9D96-50DB33D6FC1A}" presName="spacing" presStyleCnt="0"/>
      <dgm:spPr/>
    </dgm:pt>
    <dgm:pt modelId="{7B7AA91F-331A-43BA-865F-F208CD69C939}" type="pres">
      <dgm:prSet presAssocID="{24FD494F-A6DB-42D3-ACE1-DA279AF9E2BF}" presName="linNode" presStyleCnt="0"/>
      <dgm:spPr/>
    </dgm:pt>
    <dgm:pt modelId="{BEED6937-330A-4118-9019-736B77ADC805}" type="pres">
      <dgm:prSet presAssocID="{24FD494F-A6DB-42D3-ACE1-DA279AF9E2BF}" presName="parentShp" presStyleLbl="node1" presStyleIdx="1" presStyleCnt="3" custScaleX="47509" custScaleY="64832" custLinFactNeighborX="2158" custLinFactNeighborY="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5CE834E-6473-42F1-BD11-11899E220C7B}" type="pres">
      <dgm:prSet presAssocID="{24FD494F-A6DB-42D3-ACE1-DA279AF9E2BF}" presName="childShp" presStyleLbl="bgAccFollowNode1" presStyleIdx="1" presStyleCnt="3" custScaleX="121949" custScaleY="100204" custLinFactY="-8904" custLinFactNeighborX="9784" custLinFactNeighborY="-100000">
        <dgm:presLayoutVars>
          <dgm:bulletEnabled val="1"/>
        </dgm:presLayoutVars>
      </dgm:prSet>
      <dgm:spPr>
        <a:ln>
          <a:solidFill>
            <a:srgbClr val="74ACA5">
              <a:alpha val="89804"/>
            </a:srgbClr>
          </a:solidFill>
        </a:ln>
      </dgm:spPr>
      <dgm:t>
        <a:bodyPr/>
        <a:lstStyle/>
        <a:p>
          <a:endParaRPr lang="en-IE"/>
        </a:p>
      </dgm:t>
    </dgm:pt>
    <dgm:pt modelId="{81690D9E-D513-4477-9A1E-163E68CD9E6C}" type="pres">
      <dgm:prSet presAssocID="{9A950CA3-E875-43D7-9BA3-B62B151AF8AE}" presName="spacing" presStyleCnt="0"/>
      <dgm:spPr/>
    </dgm:pt>
    <dgm:pt modelId="{B775E4FC-FBD1-4659-BD68-14819B394CEF}" type="pres">
      <dgm:prSet presAssocID="{5AC56BDC-0158-48EC-A06A-3B2EDDE538E2}" presName="linNode" presStyleCnt="0"/>
      <dgm:spPr/>
    </dgm:pt>
    <dgm:pt modelId="{264E82BF-BFD2-44AB-A68D-640FC74D3CBA}" type="pres">
      <dgm:prSet presAssocID="{5AC56BDC-0158-48EC-A06A-3B2EDDE538E2}" presName="parentShp" presStyleLbl="node1" presStyleIdx="2" presStyleCnt="3" custScaleX="47509" custScaleY="67497" custLinFactNeighborX="2158" custLinFactNeighborY="422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4BF6E18-4DB3-497F-A229-2E673C8ADCFD}" type="pres">
      <dgm:prSet presAssocID="{5AC56BDC-0158-48EC-A06A-3B2EDDE538E2}" presName="childShp" presStyleLbl="bgAccFollowNode1" presStyleIdx="2" presStyleCnt="3" custScaleX="121787" custScaleY="95723" custLinFactNeighborX="9905" custLinFactNeighborY="143">
        <dgm:presLayoutVars>
          <dgm:bulletEnabled val="1"/>
        </dgm:presLayoutVars>
      </dgm:prSet>
      <dgm:spPr>
        <a:ln>
          <a:solidFill>
            <a:srgbClr val="9385A9">
              <a:alpha val="89804"/>
            </a:srgbClr>
          </a:solidFill>
        </a:ln>
      </dgm:spPr>
      <dgm:t>
        <a:bodyPr/>
        <a:lstStyle/>
        <a:p>
          <a:endParaRPr lang="en-IE"/>
        </a:p>
      </dgm:t>
    </dgm:pt>
  </dgm:ptLst>
  <dgm:cxnLst>
    <dgm:cxn modelId="{35709D50-7924-4261-993B-D3113C80BABF}" srcId="{B06D4CC1-8ED9-49D8-A583-E5F63F6EE3C4}" destId="{24FD494F-A6DB-42D3-ACE1-DA279AF9E2BF}" srcOrd="1" destOrd="0" parTransId="{C2E8EF96-C452-4B2D-89E3-E2D76B37768E}" sibTransId="{9A950CA3-E875-43D7-9BA3-B62B151AF8AE}"/>
    <dgm:cxn modelId="{904FBBCD-4697-44F9-BBB0-04694D885C49}" type="presOf" srcId="{5AC56BDC-0158-48EC-A06A-3B2EDDE538E2}" destId="{264E82BF-BFD2-44AB-A68D-640FC74D3CBA}" srcOrd="0" destOrd="0" presId="urn:microsoft.com/office/officeart/2005/8/layout/vList6"/>
    <dgm:cxn modelId="{2B49675B-F53D-4EAF-9DC9-157FB7C007D8}" srcId="{B06D4CC1-8ED9-49D8-A583-E5F63F6EE3C4}" destId="{AB5F1BAE-5F7D-4E25-B84C-888FC3E7CFEA}" srcOrd="0" destOrd="0" parTransId="{29193E97-45A4-4DF3-AC71-ADB8912BF79D}" sibTransId="{58F90414-19B6-4B01-9D96-50DB33D6FC1A}"/>
    <dgm:cxn modelId="{974F7250-9ECC-4CBB-8419-B9D7AF5E23E2}" type="presOf" srcId="{AB5F1BAE-5F7D-4E25-B84C-888FC3E7CFEA}" destId="{888005A2-D777-41FC-9B96-4070CFE8B9B8}" srcOrd="0" destOrd="0" presId="urn:microsoft.com/office/officeart/2005/8/layout/vList6"/>
    <dgm:cxn modelId="{85AB5696-BB47-4CE2-8855-E8D86BC5A4F9}" srcId="{B06D4CC1-8ED9-49D8-A583-E5F63F6EE3C4}" destId="{5AC56BDC-0158-48EC-A06A-3B2EDDE538E2}" srcOrd="2" destOrd="0" parTransId="{8EDAF8CD-12B7-4394-BF33-F4F4B4FE9FDD}" sibTransId="{F8CEDF11-51D5-499F-A13F-F4BE164DF6EA}"/>
    <dgm:cxn modelId="{230E45ED-EBAC-4696-AC2E-814CE7ACB309}" type="presOf" srcId="{24FD494F-A6DB-42D3-ACE1-DA279AF9E2BF}" destId="{BEED6937-330A-4118-9019-736B77ADC805}" srcOrd="0" destOrd="0" presId="urn:microsoft.com/office/officeart/2005/8/layout/vList6"/>
    <dgm:cxn modelId="{D3E931C7-1090-4F38-9E79-38E308D5C948}" type="presOf" srcId="{B06D4CC1-8ED9-49D8-A583-E5F63F6EE3C4}" destId="{7726C2E7-1761-41DE-AC02-4128B9CAE4B0}" srcOrd="0" destOrd="0" presId="urn:microsoft.com/office/officeart/2005/8/layout/vList6"/>
    <dgm:cxn modelId="{B03C6AF5-96D2-4117-B0A7-4E6204143256}" type="presParOf" srcId="{7726C2E7-1761-41DE-AC02-4128B9CAE4B0}" destId="{A2F41FA5-C1DC-4D75-BF59-DE016B6B11DE}" srcOrd="0" destOrd="0" presId="urn:microsoft.com/office/officeart/2005/8/layout/vList6"/>
    <dgm:cxn modelId="{BFB825BD-7B28-49EA-8F75-26DCA3BA0AA0}" type="presParOf" srcId="{A2F41FA5-C1DC-4D75-BF59-DE016B6B11DE}" destId="{888005A2-D777-41FC-9B96-4070CFE8B9B8}" srcOrd="0" destOrd="0" presId="urn:microsoft.com/office/officeart/2005/8/layout/vList6"/>
    <dgm:cxn modelId="{C51A53D2-1071-4099-96C4-42180CEFCF83}" type="presParOf" srcId="{A2F41FA5-C1DC-4D75-BF59-DE016B6B11DE}" destId="{FE6541BB-3B2F-46A7-BAB1-E15052C405C2}" srcOrd="1" destOrd="0" presId="urn:microsoft.com/office/officeart/2005/8/layout/vList6"/>
    <dgm:cxn modelId="{FF5D4E06-4845-45CA-85A2-04531258C647}" type="presParOf" srcId="{7726C2E7-1761-41DE-AC02-4128B9CAE4B0}" destId="{82E3DBA6-E7F0-42AF-849A-135593B6E699}" srcOrd="1" destOrd="0" presId="urn:microsoft.com/office/officeart/2005/8/layout/vList6"/>
    <dgm:cxn modelId="{F775FA7D-533A-41D3-AD18-FB7FA0C4C2E4}" type="presParOf" srcId="{7726C2E7-1761-41DE-AC02-4128B9CAE4B0}" destId="{7B7AA91F-331A-43BA-865F-F208CD69C939}" srcOrd="2" destOrd="0" presId="urn:microsoft.com/office/officeart/2005/8/layout/vList6"/>
    <dgm:cxn modelId="{00125344-E967-49B4-B143-7A969A28FF2C}" type="presParOf" srcId="{7B7AA91F-331A-43BA-865F-F208CD69C939}" destId="{BEED6937-330A-4118-9019-736B77ADC805}" srcOrd="0" destOrd="0" presId="urn:microsoft.com/office/officeart/2005/8/layout/vList6"/>
    <dgm:cxn modelId="{F84DC6AC-332F-4A01-8906-F0ACDADBDA71}" type="presParOf" srcId="{7B7AA91F-331A-43BA-865F-F208CD69C939}" destId="{A5CE834E-6473-42F1-BD11-11899E220C7B}" srcOrd="1" destOrd="0" presId="urn:microsoft.com/office/officeart/2005/8/layout/vList6"/>
    <dgm:cxn modelId="{D81932CA-10D0-421A-B458-B70796B6F1DF}" type="presParOf" srcId="{7726C2E7-1761-41DE-AC02-4128B9CAE4B0}" destId="{81690D9E-D513-4477-9A1E-163E68CD9E6C}" srcOrd="3" destOrd="0" presId="urn:microsoft.com/office/officeart/2005/8/layout/vList6"/>
    <dgm:cxn modelId="{E3D952A2-5DC8-4C53-967E-D81C5C6CF6E3}" type="presParOf" srcId="{7726C2E7-1761-41DE-AC02-4128B9CAE4B0}" destId="{B775E4FC-FBD1-4659-BD68-14819B394CEF}" srcOrd="4" destOrd="0" presId="urn:microsoft.com/office/officeart/2005/8/layout/vList6"/>
    <dgm:cxn modelId="{9AB40E48-977A-43EE-8817-C8F62673AF90}" type="presParOf" srcId="{B775E4FC-FBD1-4659-BD68-14819B394CEF}" destId="{264E82BF-BFD2-44AB-A68D-640FC74D3CBA}" srcOrd="0" destOrd="0" presId="urn:microsoft.com/office/officeart/2005/8/layout/vList6"/>
    <dgm:cxn modelId="{182368F6-114D-4479-8A1B-5DB92CAC9C4F}" type="presParOf" srcId="{B775E4FC-FBD1-4659-BD68-14819B394CEF}" destId="{34BF6E18-4DB3-497F-A229-2E673C8ADC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6541BB-3B2F-46A7-BAB1-E15052C405C2}">
      <dsp:nvSpPr>
        <dsp:cNvPr id="0" name=""/>
        <dsp:cNvSpPr/>
      </dsp:nvSpPr>
      <dsp:spPr>
        <a:xfrm>
          <a:off x="1828410" y="720925"/>
          <a:ext cx="5029637" cy="6363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3B068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005A2-D777-41FC-9B96-4070CFE8B9B8}">
      <dsp:nvSpPr>
        <dsp:cNvPr id="0" name=""/>
        <dsp:cNvSpPr/>
      </dsp:nvSpPr>
      <dsp:spPr>
        <a:xfrm>
          <a:off x="357194" y="90192"/>
          <a:ext cx="1314824" cy="4258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 dirty="0" smtClean="0">
              <a:solidFill>
                <a:schemeClr val="accent2"/>
              </a:solidFill>
            </a:rPr>
            <a:t>Networking Activity</a:t>
          </a:r>
          <a:endParaRPr lang="en-IE" sz="1100" b="1" kern="1200" dirty="0">
            <a:solidFill>
              <a:schemeClr val="accent2"/>
            </a:solidFill>
          </a:endParaRPr>
        </a:p>
      </dsp:txBody>
      <dsp:txXfrm>
        <a:off x="357194" y="90192"/>
        <a:ext cx="1314824" cy="425841"/>
      </dsp:txXfrm>
    </dsp:sp>
    <dsp:sp modelId="{A5CE834E-6473-42F1-BD11-11899E220C7B}">
      <dsp:nvSpPr>
        <dsp:cNvPr id="0" name=""/>
        <dsp:cNvSpPr/>
      </dsp:nvSpPr>
      <dsp:spPr>
        <a:xfrm>
          <a:off x="1841614" y="64"/>
          <a:ext cx="5013092" cy="6462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-10113"/>
            <a:alphaOff val="0"/>
          </a:schemeClr>
        </a:solidFill>
        <a:ln w="25400" cap="flat" cmpd="sng" algn="ctr">
          <a:solidFill>
            <a:srgbClr val="74ACA5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D6937-330A-4118-9019-736B77ADC805}">
      <dsp:nvSpPr>
        <dsp:cNvPr id="0" name=""/>
        <dsp:cNvSpPr/>
      </dsp:nvSpPr>
      <dsp:spPr>
        <a:xfrm>
          <a:off x="360187" y="816470"/>
          <a:ext cx="1302003" cy="418115"/>
        </a:xfrm>
        <a:prstGeom prst="roundRect">
          <a:avLst/>
        </a:prstGeom>
        <a:solidFill>
          <a:schemeClr val="accent3">
            <a:hueOff val="0"/>
            <a:satOff val="0"/>
            <a:lumOff val="-5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 dirty="0" smtClean="0"/>
            <a:t>Transnational Access Activity</a:t>
          </a:r>
          <a:endParaRPr lang="en-IE" sz="1100" b="1" kern="1200" dirty="0"/>
        </a:p>
      </dsp:txBody>
      <dsp:txXfrm>
        <a:off x="360187" y="816470"/>
        <a:ext cx="1302003" cy="418115"/>
      </dsp:txXfrm>
    </dsp:sp>
    <dsp:sp modelId="{34BF6E18-4DB3-497F-A229-2E673C8ADCFD}">
      <dsp:nvSpPr>
        <dsp:cNvPr id="0" name=""/>
        <dsp:cNvSpPr/>
      </dsp:nvSpPr>
      <dsp:spPr>
        <a:xfrm>
          <a:off x="1846714" y="1414061"/>
          <a:ext cx="5011326" cy="6173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-20226"/>
            <a:alphaOff val="0"/>
          </a:schemeClr>
        </a:solidFill>
        <a:ln w="25400" cap="flat" cmpd="sng" algn="ctr">
          <a:solidFill>
            <a:srgbClr val="9385A9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E82BF-BFD2-44AB-A68D-640FC74D3CBA}">
      <dsp:nvSpPr>
        <dsp:cNvPr id="0" name=""/>
        <dsp:cNvSpPr/>
      </dsp:nvSpPr>
      <dsp:spPr>
        <a:xfrm>
          <a:off x="360520" y="1531418"/>
          <a:ext cx="1303276" cy="435302"/>
        </a:xfrm>
        <a:prstGeom prst="roundRect">
          <a:avLst/>
        </a:prstGeom>
        <a:solidFill>
          <a:schemeClr val="accent3">
            <a:hueOff val="0"/>
            <a:satOff val="0"/>
            <a:lumOff val="-10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 dirty="0" smtClean="0"/>
            <a:t>Joint Research Activity</a:t>
          </a:r>
          <a:endParaRPr lang="en-IE" sz="1100" b="1" kern="1200" dirty="0"/>
        </a:p>
      </dsp:txBody>
      <dsp:txXfrm>
        <a:off x="360520" y="1531418"/>
        <a:ext cx="1303276" cy="435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68EE04-B9AC-4444-B211-F10AEB537F68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C75D81E-B4C4-4B25-A4DB-9762E61865A4}" type="slidenum">
              <a:rPr lang="it-IT" smtClean="0">
                <a:latin typeface="Comic Sans MS" pitchFamily="66" charset="0"/>
              </a:rPr>
              <a:pPr/>
              <a:t>1</a:t>
            </a:fld>
            <a:endParaRPr lang="it-IT" smtClean="0">
              <a:latin typeface="Comic Sans MS" pitchFamily="66" charset="0"/>
            </a:endParaRPr>
          </a:p>
        </p:txBody>
      </p:sp>
      <p:sp>
        <p:nvSpPr>
          <p:cNvPr id="3993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701675"/>
            <a:ext cx="4595812" cy="3446463"/>
          </a:xfrm>
          <a:ln/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>
          <a:xfrm>
            <a:off x="930275" y="4357688"/>
            <a:ext cx="5033963" cy="4076700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427E7E-DBA1-49C4-A9AF-1518AE7CE109}" type="slidenum">
              <a:rPr lang="it-IT" smtClean="0">
                <a:latin typeface="Comic Sans MS" pitchFamily="66" charset="0"/>
              </a:rPr>
              <a:pPr/>
              <a:t>3</a:t>
            </a:fld>
            <a:endParaRPr lang="it-IT" smtClean="0">
              <a:latin typeface="Comic Sans MS" pitchFamily="66" charset="0"/>
            </a:endParaRPr>
          </a:p>
        </p:txBody>
      </p:sp>
      <p:sp>
        <p:nvSpPr>
          <p:cNvPr id="4096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701675"/>
            <a:ext cx="4595812" cy="3446463"/>
          </a:xfrm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xfrm>
            <a:off x="930275" y="4357688"/>
            <a:ext cx="5033963" cy="4076700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>
              <a:latin typeface="Times New Roman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F422EC-DB04-4B8B-9DAF-B87EC5A671F9}" type="slidenum">
              <a:rPr lang="nb-NO" smtClean="0">
                <a:latin typeface="Comic Sans MS" pitchFamily="66" charset="0"/>
              </a:rPr>
              <a:pPr/>
              <a:t>21</a:t>
            </a:fld>
            <a:endParaRPr lang="nb-NO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JERICO KICK OFF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PARIS – Maison de la recherche - 24 &amp; 25 May 2011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JERICO KICK OFF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PARIS – Maison de la recherche - 24 &amp; 25 May 2011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JERICO KICK OFF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PARIS – Maison de la recherche - 24 &amp; 25 May 2011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77E2A3-CBCA-4ADE-92E8-38F96CAC2CC4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JERICO KICK OFF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PARIS – Maison de la recherche - 24 &amp; 25 May 2011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JERICO KICK OFF MEETING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PARIS – Maison de la recherche - 24 &amp; 25 May 2011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JERICO KICK OFF MEETING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PARIS – Maison de la recherche - 24 &amp; 25 May 2011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JERICO KICK OFF MEETING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PARIS – Maison de la recherche - 24 &amp; 25 May 2011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JERICO KICK OFF MEETING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PARIS – Maison de la recherche - 24 &amp; 25 May 2011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JERICO KICK OFF MEETING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PARIS – Maison de la recherche - 24 &amp; 25 May 2011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JERICO KICK OFF MEETING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PARIS – Maison de la recherche - 24 &amp; 25 May 2011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JERICO KICK OFF MEETING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PARIS – Maison de la recherche - 24 &amp; 25 May 2011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ondkakemonoDEUhorizontalr"/>
          <p:cNvPicPr>
            <a:picLocks noChangeAspect="1" noChangeArrowheads="1"/>
          </p:cNvPicPr>
          <p:nvPr userDrawn="1"/>
        </p:nvPicPr>
        <p:blipFill>
          <a:blip r:embed="rId14" cstate="print"/>
          <a:srcRect r="160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74638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250" y="6453188"/>
            <a:ext cx="25304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r>
              <a:rPr lang="fr-FR"/>
              <a:t>JERICO KICK OFF MEETING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3438" y="6453188"/>
            <a:ext cx="41195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/>
            </a:lvl1pPr>
          </a:lstStyle>
          <a:p>
            <a:r>
              <a:rPr lang="fr-FR"/>
              <a:t>PARIS – Maison de la recherche - 24 &amp; 25 May 2011</a:t>
            </a:r>
          </a:p>
        </p:txBody>
      </p:sp>
      <p:pic>
        <p:nvPicPr>
          <p:cNvPr id="1032" name="Picture 2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850" y="260350"/>
            <a:ext cx="1295400" cy="10858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720013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errybox.org/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8.png"/><Relationship Id="rId7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www.ferrybox.org/" TargetMode="External"/><Relationship Id="rId10" Type="http://schemas.openxmlformats.org/officeDocument/2006/relationships/image" Target="../media/image51.jpeg"/><Relationship Id="rId4" Type="http://schemas.openxmlformats.org/officeDocument/2006/relationships/image" Target="../media/image7.jpeg"/><Relationship Id="rId9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hyperlink" Target="http://www.ferrybox.org/" TargetMode="External"/><Relationship Id="rId3" Type="http://schemas.openxmlformats.org/officeDocument/2006/relationships/image" Target="../media/image14.wmf"/><Relationship Id="rId21" Type="http://schemas.openxmlformats.org/officeDocument/2006/relationships/image" Target="../media/image30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11" Type="http://schemas.openxmlformats.org/officeDocument/2006/relationships/image" Target="../media/image22.emf"/><Relationship Id="rId5" Type="http://schemas.openxmlformats.org/officeDocument/2006/relationships/image" Target="../media/image16.wmf"/><Relationship Id="rId15" Type="http://schemas.openxmlformats.org/officeDocument/2006/relationships/image" Target="../media/image26.jpeg"/><Relationship Id="rId10" Type="http://schemas.openxmlformats.org/officeDocument/2006/relationships/image" Target="../media/image21.emf"/><Relationship Id="rId19" Type="http://schemas.openxmlformats.org/officeDocument/2006/relationships/image" Target="../media/image6.png"/><Relationship Id="rId4" Type="http://schemas.openxmlformats.org/officeDocument/2006/relationships/image" Target="../media/image15.wmf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467544" y="1484784"/>
            <a:ext cx="7956550" cy="2554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fr-FR" sz="4400" b="1" dirty="0">
                <a:solidFill>
                  <a:schemeClr val="tx2"/>
                </a:solidFill>
                <a:cs typeface="Arial" pitchFamily="34" charset="0"/>
              </a:rPr>
              <a:t>JERICO</a:t>
            </a:r>
            <a:r>
              <a:rPr kumimoji="1" lang="fr-FR" sz="3200" b="1" dirty="0">
                <a:solidFill>
                  <a:schemeClr val="tx2"/>
                </a:solidFill>
                <a:cs typeface="Arial" pitchFamily="34" charset="0"/>
              </a:rPr>
              <a:t>  </a:t>
            </a:r>
            <a:endParaRPr kumimoji="1" lang="fr-FR" b="1" dirty="0">
              <a:solidFill>
                <a:schemeClr val="tx2"/>
              </a:solidFill>
              <a:cs typeface="Arial" pitchFamily="34" charset="0"/>
            </a:endParaRPr>
          </a:p>
          <a:p>
            <a:r>
              <a:rPr kumimoji="1" lang="fr-FR" sz="2400" dirty="0">
                <a:solidFill>
                  <a:schemeClr val="tx2"/>
                </a:solidFill>
                <a:cs typeface="Arial" pitchFamily="34" charset="0"/>
              </a:rPr>
              <a:t>A</a:t>
            </a:r>
          </a:p>
          <a:p>
            <a:endParaRPr kumimoji="1" lang="fr-FR" sz="2400" dirty="0">
              <a:solidFill>
                <a:schemeClr val="tx2"/>
              </a:solidFill>
              <a:cs typeface="Arial" pitchFamily="34" charset="0"/>
            </a:endParaRPr>
          </a:p>
          <a:p>
            <a:endParaRPr kumimoji="1" lang="fr-FR" sz="1000" dirty="0">
              <a:solidFill>
                <a:schemeClr val="tx2"/>
              </a:solidFill>
              <a:cs typeface="Arial" pitchFamily="34" charset="0"/>
            </a:endParaRPr>
          </a:p>
          <a:p>
            <a:r>
              <a:rPr kumimoji="1" lang="en-US" sz="2400" i="1" dirty="0">
                <a:solidFill>
                  <a:schemeClr val="tx2"/>
                </a:solidFill>
                <a:cs typeface="Arial" pitchFamily="34" charset="0"/>
              </a:rPr>
              <a:t> </a:t>
            </a:r>
          </a:p>
          <a:p>
            <a:endParaRPr lang="en-US" sz="1000" i="1" dirty="0">
              <a:solidFill>
                <a:schemeClr val="tx2"/>
              </a:solidFill>
              <a:latin typeface="Tahoma" pitchFamily="34" charset="0"/>
              <a:cs typeface="Arial" pitchFamily="34" charset="0"/>
            </a:endParaRPr>
          </a:p>
          <a:p>
            <a:pPr lvl="1" algn="ctr"/>
            <a:endParaRPr lang="en-US" sz="2400" i="1" dirty="0">
              <a:solidFill>
                <a:schemeClr val="tx2"/>
              </a:solidFill>
              <a:latin typeface="Tahoma" pitchFamily="34" charset="0"/>
              <a:cs typeface="Arial" pitchFamily="34" charset="0"/>
            </a:endParaRPr>
          </a:p>
        </p:txBody>
      </p:sp>
      <p:pic>
        <p:nvPicPr>
          <p:cNvPr id="15363" name="Immagine 1" descr="piattaforma.jpg"/>
          <p:cNvPicPr>
            <a:picLocks noChangeAspect="1"/>
          </p:cNvPicPr>
          <p:nvPr/>
        </p:nvPicPr>
        <p:blipFill>
          <a:blip r:embed="rId3" cstate="print"/>
          <a:srcRect l="29527" r="7603"/>
          <a:stretch>
            <a:fillRect/>
          </a:stretch>
        </p:blipFill>
        <p:spPr bwMode="auto">
          <a:xfrm>
            <a:off x="8201025" y="0"/>
            <a:ext cx="9429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magine 1" descr="C_CORS2.jpg"/>
          <p:cNvPicPr>
            <a:picLocks noChangeAspect="1"/>
          </p:cNvPicPr>
          <p:nvPr/>
        </p:nvPicPr>
        <p:blipFill>
          <a:blip r:embed="rId4" cstate="print"/>
          <a:srcRect t="24727" r="50664" b="-165"/>
          <a:stretch>
            <a:fillRect/>
          </a:stretch>
        </p:blipFill>
        <p:spPr bwMode="auto">
          <a:xfrm>
            <a:off x="5638800" y="0"/>
            <a:ext cx="609600" cy="1447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pic>
        <p:nvPicPr>
          <p:cNvPr id="15365" name="Picture 24" descr="molo_3"/>
          <p:cNvPicPr>
            <a:picLocks noChangeAspect="1" noChangeArrowheads="1"/>
          </p:cNvPicPr>
          <p:nvPr/>
        </p:nvPicPr>
        <p:blipFill>
          <a:blip r:embed="rId5" cstate="print"/>
          <a:srcRect l="17480" r="6683"/>
          <a:stretch>
            <a:fillRect/>
          </a:stretch>
        </p:blipFill>
        <p:spPr bwMode="auto">
          <a:xfrm>
            <a:off x="-36513" y="-26988"/>
            <a:ext cx="936626" cy="14398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15366" name="Picture 26" descr="European Ferrybox Project 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0"/>
            <a:ext cx="12588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7" descr="Immagine2"/>
          <p:cNvPicPr>
            <a:picLocks noChangeAspect="1" noChangeArrowheads="1"/>
          </p:cNvPicPr>
          <p:nvPr/>
        </p:nvPicPr>
        <p:blipFill>
          <a:blip r:embed="rId8" cstate="print"/>
          <a:srcRect l="18175" t="59070" r="53563" b="6015"/>
          <a:stretch>
            <a:fillRect/>
          </a:stretch>
        </p:blipFill>
        <p:spPr bwMode="auto">
          <a:xfrm>
            <a:off x="3962400" y="0"/>
            <a:ext cx="1676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8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0"/>
            <a:ext cx="889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Immagine 3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0"/>
            <a:ext cx="16764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1" descr="progress"/>
          <p:cNvPicPr>
            <a:picLocks noChangeAspect="1" noChangeArrowheads="1"/>
          </p:cNvPicPr>
          <p:nvPr/>
        </p:nvPicPr>
        <p:blipFill>
          <a:blip r:embed="rId11" cstate="print"/>
          <a:srcRect l="59203" t="24812"/>
          <a:stretch>
            <a:fillRect/>
          </a:stretch>
        </p:blipFill>
        <p:spPr bwMode="auto">
          <a:xfrm>
            <a:off x="6248400" y="0"/>
            <a:ext cx="10509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14400" y="548680"/>
            <a:ext cx="8229600" cy="4352925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ts val="800"/>
              </a:spcBef>
              <a:buFontTx/>
              <a:buNone/>
              <a:defRPr/>
            </a:pPr>
            <a:endParaRPr kumimoji="1" lang="fr-FR" sz="3200" kern="0" dirty="0">
              <a:solidFill>
                <a:srgbClr val="000099"/>
              </a:solidFill>
              <a:latin typeface="+mn-lt"/>
            </a:endParaRPr>
          </a:p>
          <a:p>
            <a:pPr marL="342900" indent="-342900" eaLnBrk="0" hangingPunct="0">
              <a:spcBef>
                <a:spcPts val="800"/>
              </a:spcBef>
              <a:buFontTx/>
              <a:buNone/>
              <a:defRPr/>
            </a:pPr>
            <a:r>
              <a:rPr kumimoji="1" lang="en-US" sz="3200" b="1" i="1" kern="0" dirty="0">
                <a:solidFill>
                  <a:srgbClr val="FF3300"/>
                </a:solidFill>
                <a:latin typeface="+mn-lt"/>
              </a:rPr>
              <a:t>	    </a:t>
            </a:r>
          </a:p>
          <a:p>
            <a:pPr marL="342900" indent="-342900" eaLnBrk="0" hangingPunct="0">
              <a:spcBef>
                <a:spcPts val="800"/>
              </a:spcBef>
              <a:buFontTx/>
              <a:buNone/>
              <a:defRPr/>
            </a:pPr>
            <a:r>
              <a:rPr kumimoji="1" lang="en-US" sz="3200" b="1" i="1" kern="0" dirty="0">
                <a:solidFill>
                  <a:srgbClr val="FF3300"/>
                </a:solidFill>
                <a:latin typeface="+mn-lt"/>
              </a:rPr>
              <a:t>J</a:t>
            </a:r>
            <a:r>
              <a:rPr kumimoji="1" lang="en-US" sz="3200" i="1" kern="0" dirty="0">
                <a:solidFill>
                  <a:srgbClr val="000099"/>
                </a:solidFill>
                <a:latin typeface="+mn-lt"/>
              </a:rPr>
              <a:t>oint </a:t>
            </a:r>
          </a:p>
          <a:p>
            <a:pPr marL="342900" indent="-342900" eaLnBrk="0" hangingPunct="0">
              <a:spcBef>
                <a:spcPts val="800"/>
              </a:spcBef>
              <a:buFontTx/>
              <a:buNone/>
              <a:defRPr/>
            </a:pPr>
            <a:r>
              <a:rPr kumimoji="1" lang="en-US" sz="3200" b="1" i="1" kern="0" dirty="0">
                <a:solidFill>
                  <a:srgbClr val="FF3300"/>
                </a:solidFill>
                <a:latin typeface="+mn-lt"/>
              </a:rPr>
              <a:t>	E</a:t>
            </a:r>
            <a:r>
              <a:rPr kumimoji="1" lang="en-US" sz="3200" i="1" kern="0" dirty="0">
                <a:solidFill>
                  <a:srgbClr val="000099"/>
                </a:solidFill>
                <a:latin typeface="+mn-lt"/>
              </a:rPr>
              <a:t>uropean </a:t>
            </a:r>
          </a:p>
          <a:p>
            <a:pPr marL="342900" indent="-342900" eaLnBrk="0" hangingPunct="0">
              <a:spcBef>
                <a:spcPts val="800"/>
              </a:spcBef>
              <a:buFontTx/>
              <a:buNone/>
              <a:defRPr/>
            </a:pPr>
            <a:r>
              <a:rPr kumimoji="1" lang="en-US" sz="3200" i="1" kern="0" dirty="0">
                <a:solidFill>
                  <a:srgbClr val="000099"/>
                </a:solidFill>
                <a:latin typeface="+mn-lt"/>
              </a:rPr>
              <a:t>	    </a:t>
            </a:r>
            <a:r>
              <a:rPr kumimoji="1" lang="en-US" sz="3200" b="1" i="1" kern="0" dirty="0">
                <a:solidFill>
                  <a:srgbClr val="FF3300"/>
                </a:solidFill>
                <a:latin typeface="+mn-lt"/>
              </a:rPr>
              <a:t>R</a:t>
            </a:r>
            <a:r>
              <a:rPr kumimoji="1" lang="en-US" sz="3200" i="1" kern="0" dirty="0">
                <a:solidFill>
                  <a:srgbClr val="000099"/>
                </a:solidFill>
                <a:latin typeface="+mn-lt"/>
              </a:rPr>
              <a:t>esearch </a:t>
            </a:r>
          </a:p>
          <a:p>
            <a:pPr marL="342900" indent="-342900" eaLnBrk="0" hangingPunct="0">
              <a:spcBef>
                <a:spcPts val="800"/>
              </a:spcBef>
              <a:buFontTx/>
              <a:buNone/>
              <a:defRPr/>
            </a:pPr>
            <a:r>
              <a:rPr kumimoji="1" lang="en-US" sz="3200" i="1" kern="0" dirty="0">
                <a:solidFill>
                  <a:srgbClr val="000099"/>
                </a:solidFill>
                <a:latin typeface="+mn-lt"/>
              </a:rPr>
              <a:t>			  </a:t>
            </a:r>
            <a:r>
              <a:rPr kumimoji="1" lang="en-US" sz="3200" b="1" i="1" kern="0" dirty="0">
                <a:solidFill>
                  <a:srgbClr val="FF3300"/>
                </a:solidFill>
                <a:latin typeface="+mn-lt"/>
              </a:rPr>
              <a:t>I</a:t>
            </a:r>
            <a:r>
              <a:rPr kumimoji="1" lang="en-US" sz="3200" i="1" kern="0" dirty="0">
                <a:solidFill>
                  <a:srgbClr val="000099"/>
                </a:solidFill>
                <a:latin typeface="+mn-lt"/>
              </a:rPr>
              <a:t>nfrastructure  network </a:t>
            </a:r>
          </a:p>
          <a:p>
            <a:pPr marL="342900" indent="-342900" eaLnBrk="0" hangingPunct="0">
              <a:spcBef>
                <a:spcPts val="800"/>
              </a:spcBef>
              <a:buFontTx/>
              <a:buNone/>
              <a:defRPr/>
            </a:pPr>
            <a:r>
              <a:rPr kumimoji="1" lang="en-US" sz="3200" i="1" kern="0" dirty="0">
                <a:solidFill>
                  <a:srgbClr val="000099"/>
                </a:solidFill>
                <a:latin typeface="+mn-lt"/>
              </a:rPr>
              <a:t>				    for </a:t>
            </a:r>
            <a:r>
              <a:rPr kumimoji="1" lang="en-US" sz="3200" b="1" i="1" kern="0" dirty="0">
                <a:solidFill>
                  <a:srgbClr val="FF3300"/>
                </a:solidFill>
                <a:latin typeface="+mn-lt"/>
              </a:rPr>
              <a:t>C</a:t>
            </a:r>
            <a:r>
              <a:rPr kumimoji="1" lang="en-US" sz="3200" i="1" kern="0" dirty="0">
                <a:solidFill>
                  <a:srgbClr val="000099"/>
                </a:solidFill>
                <a:latin typeface="+mn-lt"/>
              </a:rPr>
              <a:t>oastal </a:t>
            </a:r>
          </a:p>
          <a:p>
            <a:pPr marL="342900" indent="-342900" eaLnBrk="0" hangingPunct="0">
              <a:spcBef>
                <a:spcPts val="800"/>
              </a:spcBef>
              <a:buFontTx/>
              <a:buNone/>
              <a:defRPr/>
            </a:pPr>
            <a:r>
              <a:rPr kumimoji="1" lang="en-US" sz="3200" i="1" kern="0" dirty="0">
                <a:solidFill>
                  <a:srgbClr val="000099"/>
                </a:solidFill>
                <a:latin typeface="+mn-lt"/>
              </a:rPr>
              <a:t>						 </a:t>
            </a:r>
            <a:r>
              <a:rPr kumimoji="1" lang="en-US" sz="3200" b="1" i="1" kern="0" dirty="0">
                <a:solidFill>
                  <a:srgbClr val="FF3300"/>
                </a:solidFill>
                <a:latin typeface="+mn-lt"/>
              </a:rPr>
              <a:t>O</a:t>
            </a:r>
            <a:r>
              <a:rPr kumimoji="1" lang="en-US" sz="3200" i="1" kern="0" dirty="0">
                <a:solidFill>
                  <a:srgbClr val="000099"/>
                </a:solidFill>
                <a:latin typeface="+mn-lt"/>
              </a:rPr>
              <a:t>bservatories</a:t>
            </a:r>
            <a:endParaRPr lang="en-GB" sz="32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5517232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Glenn Nolan</a:t>
            </a:r>
            <a:r>
              <a:rPr lang="en-IE" dirty="0" smtClean="0"/>
              <a:t>, Henning </a:t>
            </a:r>
            <a:r>
              <a:rPr lang="en-IE" dirty="0" err="1" smtClean="0"/>
              <a:t>Wehde</a:t>
            </a:r>
            <a:r>
              <a:rPr lang="en-IE" dirty="0" smtClean="0"/>
              <a:t>, Patrick Farcy, </a:t>
            </a:r>
            <a:r>
              <a:rPr lang="en-IE" b="1" dirty="0" err="1" smtClean="0"/>
              <a:t>Stefania</a:t>
            </a:r>
            <a:r>
              <a:rPr lang="en-IE" b="1" dirty="0" smtClean="0"/>
              <a:t> </a:t>
            </a:r>
            <a:r>
              <a:rPr lang="en-IE" b="1" dirty="0" err="1" smtClean="0"/>
              <a:t>Sparnocchia</a:t>
            </a:r>
            <a:r>
              <a:rPr lang="en-IE" dirty="0" smtClean="0"/>
              <a:t> and George Petihakis</a:t>
            </a:r>
          </a:p>
          <a:p>
            <a:r>
              <a:rPr lang="en-IE" dirty="0" smtClean="0"/>
              <a:t>(on behalf of JERICO consortium)</a:t>
            </a:r>
            <a:endParaRPr lang="en-I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 rot="5400000">
            <a:off x="4572000" y="4928404"/>
            <a:ext cx="2571768" cy="1588"/>
          </a:xfrm>
          <a:prstGeom prst="straightConnector1">
            <a:avLst/>
          </a:prstGeom>
          <a:ln w="66675">
            <a:solidFill>
              <a:srgbClr val="5F9BAC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285322" y="4928404"/>
            <a:ext cx="2571768" cy="1588"/>
          </a:xfrm>
          <a:prstGeom prst="straightConnector1">
            <a:avLst/>
          </a:prstGeom>
          <a:ln w="66675">
            <a:solidFill>
              <a:srgbClr val="5F9BAC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928794" y="4928404"/>
            <a:ext cx="2571768" cy="1588"/>
          </a:xfrm>
          <a:prstGeom prst="straightConnector1">
            <a:avLst/>
          </a:prstGeom>
          <a:ln w="66675">
            <a:solidFill>
              <a:srgbClr val="5F9BAC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endCxn id="27" idx="1"/>
          </p:cNvCxnSpPr>
          <p:nvPr/>
        </p:nvCxnSpPr>
        <p:spPr>
          <a:xfrm rot="5400000" flipH="1" flipV="1">
            <a:off x="646332" y="2318290"/>
            <a:ext cx="3821933" cy="2114265"/>
          </a:xfrm>
          <a:prstGeom prst="bentConnector2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/>
        </p:nvGraphicFramePr>
        <p:xfrm>
          <a:off x="500034" y="3754454"/>
          <a:ext cx="6858048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4925" y="3937819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NA (WP1 to WP6)</a:t>
            </a:r>
            <a:endParaRPr lang="en-IE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21769" y="4652199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TNA (WP7 to WP8)</a:t>
            </a:r>
            <a:endParaRPr lang="en-IE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05300" y="5366579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JRA (WP9 to WP10)</a:t>
            </a:r>
            <a:endParaRPr lang="en-IE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7643834" y="4000504"/>
            <a:ext cx="1214446" cy="1571636"/>
          </a:xfrm>
          <a:prstGeom prst="rect">
            <a:avLst/>
          </a:prstGeom>
          <a:solidFill>
            <a:srgbClr val="5F9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 smtClean="0"/>
              <a:t>JERICO</a:t>
            </a:r>
          </a:p>
          <a:p>
            <a:pPr algn="ctr"/>
            <a:r>
              <a:rPr lang="en-IE" sz="1200" b="1" dirty="0" smtClean="0"/>
              <a:t>Cost efficient long term coordination of European coastal observatories</a:t>
            </a:r>
            <a:endParaRPr lang="en-IE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714480" y="6286520"/>
            <a:ext cx="5738353" cy="500066"/>
          </a:xfrm>
          <a:prstGeom prst="rect">
            <a:avLst/>
          </a:prstGeom>
          <a:solidFill>
            <a:srgbClr val="5E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Advanced management of costs, resources, planning , knowledge, communications, quality indicators.</a:t>
            </a:r>
            <a:endParaRPr lang="en-IE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2672049" y="357166"/>
            <a:ext cx="3786214" cy="2286016"/>
          </a:xfrm>
          <a:prstGeom prst="rect">
            <a:avLst/>
          </a:prstGeom>
          <a:noFill/>
          <a:ln>
            <a:solidFill>
              <a:srgbClr val="8064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3610368" y="500042"/>
            <a:ext cx="1899950" cy="357190"/>
          </a:xfrm>
          <a:prstGeom prst="round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General Assembly</a:t>
            </a:r>
            <a:endParaRPr lang="en-IE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285720" y="500042"/>
            <a:ext cx="1357322" cy="928694"/>
          </a:xfrm>
          <a:prstGeom prst="rect">
            <a:avLst/>
          </a:prstGeom>
          <a:solidFill>
            <a:srgbClr val="60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Scientific Advisory Committee</a:t>
            </a:r>
            <a:endParaRPr lang="en-IE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7500958" y="500042"/>
            <a:ext cx="1357322" cy="928694"/>
          </a:xfrm>
          <a:prstGeom prst="rect">
            <a:avLst/>
          </a:prstGeom>
          <a:solidFill>
            <a:srgbClr val="60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Forum </a:t>
            </a:r>
          </a:p>
          <a:p>
            <a:pPr algn="ctr"/>
            <a:r>
              <a:rPr lang="en-IE" sz="1400" b="1" dirty="0" smtClean="0"/>
              <a:t>for Coastal Technology</a:t>
            </a:r>
            <a:endParaRPr lang="en-IE" sz="14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785918" y="998520"/>
            <a:ext cx="857256" cy="1588"/>
          </a:xfrm>
          <a:prstGeom prst="straightConnector1">
            <a:avLst/>
          </a:prstGeom>
          <a:ln w="25400">
            <a:solidFill>
              <a:srgbClr val="6268A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00826" y="998520"/>
            <a:ext cx="857256" cy="1588"/>
          </a:xfrm>
          <a:prstGeom prst="straightConnector1">
            <a:avLst/>
          </a:prstGeom>
          <a:ln w="25400">
            <a:solidFill>
              <a:srgbClr val="6268A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714480" y="3143248"/>
            <a:ext cx="5715040" cy="357190"/>
          </a:xfrm>
          <a:prstGeom prst="roundRect">
            <a:avLst/>
          </a:prstGeom>
          <a:solidFill>
            <a:srgbClr val="626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Project Management Team (WP0)</a:t>
            </a:r>
            <a:endParaRPr lang="en-IE" sz="1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3614431" y="1285860"/>
            <a:ext cx="1899950" cy="357190"/>
          </a:xfrm>
          <a:prstGeom prst="round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Steering Committee</a:t>
            </a:r>
            <a:endParaRPr lang="en-IE" sz="14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3610369" y="2060848"/>
            <a:ext cx="1899950" cy="439458"/>
          </a:xfrm>
          <a:prstGeom prst="round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JERICO Coordinator</a:t>
            </a:r>
            <a:endParaRPr lang="en-IE" sz="1400" b="1" dirty="0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4393407" y="1893084"/>
            <a:ext cx="357187" cy="1"/>
          </a:xfrm>
          <a:prstGeom prst="straightConnector1">
            <a:avLst/>
          </a:prstGeom>
          <a:ln w="25400">
            <a:solidFill>
              <a:srgbClr val="6268A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388592" y="1031014"/>
            <a:ext cx="357190" cy="9625"/>
          </a:xfrm>
          <a:prstGeom prst="straightConnector1">
            <a:avLst/>
          </a:prstGeom>
          <a:ln w="25400">
            <a:solidFill>
              <a:srgbClr val="6268A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63688" y="0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How is the project structured?</a:t>
            </a:r>
            <a:endParaRPr lang="en-IE" sz="1600" b="1" dirty="0"/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382987" y="2882796"/>
            <a:ext cx="366815" cy="11213"/>
          </a:xfrm>
          <a:prstGeom prst="straightConnector1">
            <a:avLst/>
          </a:prstGeom>
          <a:ln w="25400">
            <a:solidFill>
              <a:srgbClr val="6268A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628800"/>
            <a:ext cx="8229600" cy="4525962"/>
          </a:xfrm>
          <a:solidFill>
            <a:srgbClr val="C0C0C0">
              <a:alpha val="50195"/>
            </a:srgb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latin typeface="Comic Sans MS" pitchFamily="66" charset="0"/>
              </a:rPr>
              <a:t>Prepare for the future European Network of operational coastal observatories (OCO) through: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Comic Sans MS" pitchFamily="66" charset="0"/>
              </a:rPr>
              <a:t>Better pan-European coordination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Comic Sans MS" pitchFamily="66" charset="0"/>
              </a:rPr>
              <a:t>Increased harmonisation of existing infrastructures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Comic Sans MS" pitchFamily="66" charset="0"/>
              </a:rPr>
              <a:t>Exchange of know-how and definition of Best Practices</a:t>
            </a:r>
            <a:endParaRPr lang="en-GB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Comic Sans MS" pitchFamily="66" charset="0"/>
              </a:rPr>
              <a:t>Promote European OCO through TNA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Comic Sans MS" pitchFamily="66" charset="0"/>
              </a:rPr>
              <a:t>Agreed deployment strategy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b="1" smtClean="0">
                <a:solidFill>
                  <a:schemeClr val="hlink"/>
                </a:solidFill>
                <a:latin typeface="Comic Sans MS" pitchFamily="66" charset="0"/>
              </a:rPr>
              <a:t>JERICO </a:t>
            </a:r>
            <a:r>
              <a:rPr lang="pt-PT" sz="3200" b="1" u="sng" smtClean="0">
                <a:solidFill>
                  <a:schemeClr val="hlink"/>
                </a:solidFill>
                <a:latin typeface="Comic Sans MS" pitchFamily="66" charset="0"/>
              </a:rPr>
              <a:t>Networking activities (NA)</a:t>
            </a:r>
            <a:endParaRPr lang="en-GB" sz="3200" b="1" u="sng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b="1" dirty="0" smtClean="0">
                <a:latin typeface="Comic Sans MS" pitchFamily="66" charset="0"/>
              </a:rPr>
              <a:t>WP1 : A </a:t>
            </a:r>
            <a:r>
              <a:rPr lang="en-US" sz="2400" b="1" dirty="0" smtClean="0">
                <a:latin typeface="Comic Sans MS" pitchFamily="66" charset="0"/>
              </a:rPr>
              <a:t>common strategy, including definition and 	    implementation aspects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latin typeface="Comic Sans MS" pitchFamily="66" charset="0"/>
              </a:rPr>
              <a:t>WP2 : Strengthening regional aspects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EuroGOOS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ROOSs aspects and inter regional interfaces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400" b="1" dirty="0" smtClean="0">
                <a:latin typeface="Comic Sans MS" pitchFamily="66" charset="0"/>
              </a:rPr>
              <a:t>WP3 : Harmonizing technological aspects</a:t>
            </a:r>
            <a:r>
              <a:rPr lang="fr-FR" sz="3600" dirty="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Observing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systems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: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fixed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station,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ferrybox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,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gliders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400" b="1" dirty="0" smtClean="0">
                <a:latin typeface="Comic Sans MS" pitchFamily="66" charset="0"/>
              </a:rPr>
              <a:t>WP4 : Harmonization operation and maintenance     	    methods</a:t>
            </a:r>
          </a:p>
          <a:p>
            <a:pPr lvl="1">
              <a:lnSpc>
                <a:spcPct val="90000"/>
              </a:lnSpc>
              <a:defRPr/>
            </a:pP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Fouling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, calibration,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quality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control, maintenance and </a:t>
            </a:r>
            <a:r>
              <a:rPr lang="fr-F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costs</a:t>
            </a:r>
            <a:endParaRPr lang="fr-F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latin typeface="Comic Sans MS" pitchFamily="66" charset="0"/>
              </a:rPr>
              <a:t>WP5 : Data distribution (</a:t>
            </a:r>
            <a:r>
              <a:rPr lang="en-US" sz="2400" b="1" dirty="0" err="1" smtClean="0">
                <a:latin typeface="Comic Sans MS" pitchFamily="66" charset="0"/>
              </a:rPr>
              <a:t>Seadatanet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b="1" dirty="0" err="1" smtClean="0">
                <a:latin typeface="Comic Sans MS" pitchFamily="66" charset="0"/>
              </a:rPr>
              <a:t>MyOcean</a:t>
            </a:r>
            <a:r>
              <a:rPr lang="en-US" sz="2400" b="1" dirty="0" smtClean="0">
                <a:latin typeface="Comic Sans MS" pitchFamily="66" charset="0"/>
              </a:rPr>
              <a:t> and </a:t>
            </a:r>
            <a:r>
              <a:rPr lang="en-US" sz="2400" b="1" dirty="0" err="1" smtClean="0">
                <a:latin typeface="Comic Sans MS" pitchFamily="66" charset="0"/>
              </a:rPr>
              <a:t>EModNet</a:t>
            </a:r>
            <a:r>
              <a:rPr lang="en-US" sz="2400" b="1" dirty="0" smtClean="0"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>
                <a:latin typeface="Comic Sans MS" pitchFamily="66" charset="0"/>
              </a:rPr>
              <a:t>WP6 : Public outreach and education</a:t>
            </a:r>
            <a:endParaRPr lang="en-GB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9"/>
          <p:cNvSpPr>
            <a:spLocks noChangeArrowheads="1"/>
          </p:cNvSpPr>
          <p:nvPr/>
        </p:nvSpPr>
        <p:spPr bwMode="auto">
          <a:xfrm rot="10800000">
            <a:off x="7235825" y="5014913"/>
            <a:ext cx="863600" cy="1150937"/>
          </a:xfrm>
          <a:custGeom>
            <a:avLst/>
            <a:gdLst>
              <a:gd name="T0" fmla="*/ 964291893 w 21600"/>
              <a:gd name="T1" fmla="*/ 0 h 21600"/>
              <a:gd name="T2" fmla="*/ 964291893 w 21600"/>
              <a:gd name="T3" fmla="*/ 1839311754 h 21600"/>
              <a:gd name="T4" fmla="*/ 112036986 w 21600"/>
              <a:gd name="T5" fmla="*/ 2147483647 h 21600"/>
              <a:gd name="T6" fmla="*/ 1380480733 w 21600"/>
              <a:gd name="T7" fmla="*/ 91965587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4 h 21600"/>
              <a:gd name="T14" fmla="*/ 19763 w 21600"/>
              <a:gd name="T15" fmla="*/ 7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8" y="0"/>
                </a:lnTo>
                <a:lnTo>
                  <a:pt x="15088" y="4364"/>
                </a:lnTo>
                <a:lnTo>
                  <a:pt x="12427" y="4364"/>
                </a:lnTo>
                <a:cubicBezTo>
                  <a:pt x="5564" y="4364"/>
                  <a:pt x="0" y="7853"/>
                  <a:pt x="0" y="12158"/>
                </a:cubicBezTo>
                <a:lnTo>
                  <a:pt x="0" y="21600"/>
                </a:lnTo>
                <a:lnTo>
                  <a:pt x="3506" y="21600"/>
                </a:lnTo>
                <a:lnTo>
                  <a:pt x="3506" y="12158"/>
                </a:lnTo>
                <a:cubicBezTo>
                  <a:pt x="3506" y="9748"/>
                  <a:pt x="7500" y="7794"/>
                  <a:pt x="12427" y="7794"/>
                </a:cubicBezTo>
                <a:lnTo>
                  <a:pt x="15088" y="7794"/>
                </a:lnTo>
                <a:lnTo>
                  <a:pt x="15088" y="1215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27651" name="AutoShape 13"/>
          <p:cNvSpPr>
            <a:spLocks noChangeArrowheads="1"/>
          </p:cNvSpPr>
          <p:nvPr/>
        </p:nvSpPr>
        <p:spPr bwMode="auto">
          <a:xfrm rot="16107543" flipH="1">
            <a:off x="4467225" y="1231900"/>
            <a:ext cx="717550" cy="1079500"/>
          </a:xfrm>
          <a:custGeom>
            <a:avLst/>
            <a:gdLst>
              <a:gd name="T0" fmla="*/ 553129463 w 21600"/>
              <a:gd name="T1" fmla="*/ 0 h 21600"/>
              <a:gd name="T2" fmla="*/ 553129463 w 21600"/>
              <a:gd name="T3" fmla="*/ 1517640914 h 21600"/>
              <a:gd name="T4" fmla="*/ 64264834 w 21600"/>
              <a:gd name="T5" fmla="*/ 2147483647 h 21600"/>
              <a:gd name="T6" fmla="*/ 791861052 w 21600"/>
              <a:gd name="T7" fmla="*/ 75881925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4 h 21600"/>
              <a:gd name="T14" fmla="*/ 19763 w 21600"/>
              <a:gd name="T15" fmla="*/ 7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8" y="0"/>
                </a:lnTo>
                <a:lnTo>
                  <a:pt x="15088" y="4364"/>
                </a:lnTo>
                <a:lnTo>
                  <a:pt x="12427" y="4364"/>
                </a:lnTo>
                <a:cubicBezTo>
                  <a:pt x="5564" y="4364"/>
                  <a:pt x="0" y="7853"/>
                  <a:pt x="0" y="12158"/>
                </a:cubicBezTo>
                <a:lnTo>
                  <a:pt x="0" y="21600"/>
                </a:lnTo>
                <a:lnTo>
                  <a:pt x="3506" y="21600"/>
                </a:lnTo>
                <a:lnTo>
                  <a:pt x="3506" y="12158"/>
                </a:lnTo>
                <a:cubicBezTo>
                  <a:pt x="3506" y="9748"/>
                  <a:pt x="7500" y="7794"/>
                  <a:pt x="12427" y="7794"/>
                </a:cubicBezTo>
                <a:lnTo>
                  <a:pt x="15088" y="7794"/>
                </a:lnTo>
                <a:lnTo>
                  <a:pt x="15088" y="1215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88913"/>
            <a:ext cx="67786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smtClean="0">
                <a:solidFill>
                  <a:schemeClr val="accent2"/>
                </a:solidFill>
              </a:rPr>
              <a:t>Coordination of NAs</a:t>
            </a:r>
          </a:p>
        </p:txBody>
      </p:sp>
      <p:sp>
        <p:nvSpPr>
          <p:cNvPr id="156675" name="Oval 3"/>
          <p:cNvSpPr>
            <a:spLocks noChangeArrowheads="1"/>
          </p:cNvSpPr>
          <p:nvPr/>
        </p:nvSpPr>
        <p:spPr bwMode="auto">
          <a:xfrm>
            <a:off x="0" y="2133600"/>
            <a:ext cx="3563938" cy="273685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WP2: Overview </a:t>
            </a:r>
          </a:p>
          <a:p>
            <a:pPr algn="ctr">
              <a:defRPr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of Regional </a:t>
            </a:r>
          </a:p>
          <a:p>
            <a:pPr algn="ctr">
              <a:defRPr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components</a:t>
            </a:r>
          </a:p>
        </p:txBody>
      </p:sp>
      <p:sp>
        <p:nvSpPr>
          <p:cNvPr id="156676" name="Oval 4"/>
          <p:cNvSpPr>
            <a:spLocks noChangeArrowheads="1"/>
          </p:cNvSpPr>
          <p:nvPr/>
        </p:nvSpPr>
        <p:spPr bwMode="auto">
          <a:xfrm>
            <a:off x="2555875" y="2133600"/>
            <a:ext cx="4032250" cy="2879725"/>
          </a:xfrm>
          <a:prstGeom prst="ellipse">
            <a:avLst/>
          </a:prstGeom>
          <a:gradFill rotWithShape="1">
            <a:gsLst>
              <a:gs pos="0">
                <a:srgbClr val="CCFF33">
                  <a:alpha val="75000"/>
                </a:srgbClr>
              </a:gs>
              <a:gs pos="100000">
                <a:srgbClr val="CCFF33">
                  <a:gamma/>
                  <a:shade val="46275"/>
                  <a:invGamma/>
                  <a:alpha val="21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WP3: Overview </a:t>
            </a:r>
          </a:p>
          <a:p>
            <a:pPr algn="ctr">
              <a:defRPr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of Technologies</a:t>
            </a:r>
          </a:p>
          <a:p>
            <a:pPr algn="ctr">
              <a:defRPr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&amp; Harmonization</a:t>
            </a:r>
          </a:p>
        </p:txBody>
      </p:sp>
      <p:sp>
        <p:nvSpPr>
          <p:cNvPr id="156677" name="Oval 5"/>
          <p:cNvSpPr>
            <a:spLocks noChangeArrowheads="1"/>
          </p:cNvSpPr>
          <p:nvPr/>
        </p:nvSpPr>
        <p:spPr bwMode="auto">
          <a:xfrm>
            <a:off x="5724525" y="2133600"/>
            <a:ext cx="3419475" cy="2735263"/>
          </a:xfrm>
          <a:prstGeom prst="ellipse">
            <a:avLst/>
          </a:prstGeom>
          <a:gradFill rotWithShape="1">
            <a:gsLst>
              <a:gs pos="0">
                <a:srgbClr val="00FF99">
                  <a:alpha val="59000"/>
                </a:srgbClr>
              </a:gs>
              <a:gs pos="100000">
                <a:srgbClr val="00FF99">
                  <a:gamma/>
                  <a:shade val="46275"/>
                  <a:invGamma/>
                  <a:alpha val="21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     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WP4:  Operation </a:t>
            </a:r>
          </a:p>
          <a:p>
            <a:pPr algn="ctr">
              <a:defRPr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&amp; Maintenance</a:t>
            </a:r>
          </a:p>
          <a:p>
            <a:pPr algn="ctr">
              <a:defRPr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Harmonization</a:t>
            </a:r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2700338" y="3284538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3300"/>
                </a:solidFill>
              </a:rPr>
              <a:t>Gaps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 rot="16200000">
            <a:off x="5163344" y="3345656"/>
            <a:ext cx="19240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Best practices</a:t>
            </a:r>
          </a:p>
        </p:txBody>
      </p:sp>
      <p:sp>
        <p:nvSpPr>
          <p:cNvPr id="27659" name="Text Box 8"/>
          <p:cNvSpPr txBox="1">
            <a:spLocks noChangeArrowheads="1"/>
          </p:cNvSpPr>
          <p:nvPr/>
        </p:nvSpPr>
        <p:spPr bwMode="auto">
          <a:xfrm>
            <a:off x="5219700" y="5661025"/>
            <a:ext cx="2089150" cy="4000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JERICO LABEL</a:t>
            </a:r>
          </a:p>
        </p:txBody>
      </p:sp>
      <p:sp>
        <p:nvSpPr>
          <p:cNvPr id="27660" name="AutoShape 10"/>
          <p:cNvSpPr>
            <a:spLocks noChangeArrowheads="1"/>
          </p:cNvSpPr>
          <p:nvPr/>
        </p:nvSpPr>
        <p:spPr bwMode="auto">
          <a:xfrm rot="10636774" flipH="1">
            <a:off x="4351338" y="5084763"/>
            <a:ext cx="863600" cy="1079500"/>
          </a:xfrm>
          <a:custGeom>
            <a:avLst/>
            <a:gdLst>
              <a:gd name="T0" fmla="*/ 964291893 w 21600"/>
              <a:gd name="T1" fmla="*/ 0 h 21600"/>
              <a:gd name="T2" fmla="*/ 964291893 w 21600"/>
              <a:gd name="T3" fmla="*/ 1517640914 h 21600"/>
              <a:gd name="T4" fmla="*/ 112036986 w 21600"/>
              <a:gd name="T5" fmla="*/ 2147483647 h 21600"/>
              <a:gd name="T6" fmla="*/ 1380480733 w 21600"/>
              <a:gd name="T7" fmla="*/ 75881925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4 h 21600"/>
              <a:gd name="T14" fmla="*/ 19763 w 21600"/>
              <a:gd name="T15" fmla="*/ 7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8" y="0"/>
                </a:lnTo>
                <a:lnTo>
                  <a:pt x="15088" y="4364"/>
                </a:lnTo>
                <a:lnTo>
                  <a:pt x="12427" y="4364"/>
                </a:lnTo>
                <a:cubicBezTo>
                  <a:pt x="5564" y="4364"/>
                  <a:pt x="0" y="7853"/>
                  <a:pt x="0" y="12158"/>
                </a:cubicBezTo>
                <a:lnTo>
                  <a:pt x="0" y="21600"/>
                </a:lnTo>
                <a:lnTo>
                  <a:pt x="3506" y="21600"/>
                </a:lnTo>
                <a:lnTo>
                  <a:pt x="3506" y="12158"/>
                </a:lnTo>
                <a:cubicBezTo>
                  <a:pt x="3506" y="9748"/>
                  <a:pt x="7500" y="7794"/>
                  <a:pt x="12427" y="7794"/>
                </a:cubicBezTo>
                <a:lnTo>
                  <a:pt x="15088" y="7794"/>
                </a:lnTo>
                <a:lnTo>
                  <a:pt x="15088" y="1215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27661" name="Text Box 11"/>
          <p:cNvSpPr txBox="1">
            <a:spLocks noChangeArrowheads="1"/>
          </p:cNvSpPr>
          <p:nvPr/>
        </p:nvSpPr>
        <p:spPr bwMode="auto">
          <a:xfrm>
            <a:off x="5219700" y="1341438"/>
            <a:ext cx="2592388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Forum Coastal Tech.</a:t>
            </a:r>
          </a:p>
        </p:txBody>
      </p:sp>
      <p:sp>
        <p:nvSpPr>
          <p:cNvPr id="27662" name="AutoShape 12"/>
          <p:cNvSpPr>
            <a:spLocks noChangeArrowheads="1"/>
          </p:cNvSpPr>
          <p:nvPr/>
        </p:nvSpPr>
        <p:spPr bwMode="auto">
          <a:xfrm rot="5400000">
            <a:off x="7704138" y="1376362"/>
            <a:ext cx="863600" cy="936625"/>
          </a:xfrm>
          <a:custGeom>
            <a:avLst/>
            <a:gdLst>
              <a:gd name="T0" fmla="*/ 964291893 w 21600"/>
              <a:gd name="T1" fmla="*/ 0 h 21600"/>
              <a:gd name="T2" fmla="*/ 964291893 w 21600"/>
              <a:gd name="T3" fmla="*/ 991282954 h 21600"/>
              <a:gd name="T4" fmla="*/ 112036986 w 21600"/>
              <a:gd name="T5" fmla="*/ 1761122862 h 21600"/>
              <a:gd name="T6" fmla="*/ 1380480733 w 21600"/>
              <a:gd name="T7" fmla="*/ 49564147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4 h 21600"/>
              <a:gd name="T14" fmla="*/ 19763 w 21600"/>
              <a:gd name="T15" fmla="*/ 7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8" y="0"/>
                </a:lnTo>
                <a:lnTo>
                  <a:pt x="15088" y="4364"/>
                </a:lnTo>
                <a:lnTo>
                  <a:pt x="12427" y="4364"/>
                </a:lnTo>
                <a:cubicBezTo>
                  <a:pt x="5564" y="4364"/>
                  <a:pt x="0" y="7853"/>
                  <a:pt x="0" y="12158"/>
                </a:cubicBezTo>
                <a:lnTo>
                  <a:pt x="0" y="21600"/>
                </a:lnTo>
                <a:lnTo>
                  <a:pt x="3506" y="21600"/>
                </a:lnTo>
                <a:lnTo>
                  <a:pt x="3506" y="12158"/>
                </a:lnTo>
                <a:cubicBezTo>
                  <a:pt x="3506" y="9748"/>
                  <a:pt x="7500" y="7794"/>
                  <a:pt x="12427" y="7794"/>
                </a:cubicBezTo>
                <a:lnTo>
                  <a:pt x="15088" y="7794"/>
                </a:lnTo>
                <a:lnTo>
                  <a:pt x="15088" y="1215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1331913" y="1412875"/>
            <a:ext cx="2303462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Science Advisory </a:t>
            </a:r>
          </a:p>
          <a:p>
            <a:r>
              <a:rPr lang="en-GB"/>
              <a:t>Committee.</a:t>
            </a:r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 rot="16107543" flipH="1">
            <a:off x="431800" y="1592263"/>
            <a:ext cx="717550" cy="1079500"/>
          </a:xfrm>
          <a:custGeom>
            <a:avLst/>
            <a:gdLst>
              <a:gd name="T0" fmla="*/ 553129463 w 21600"/>
              <a:gd name="T1" fmla="*/ 0 h 21600"/>
              <a:gd name="T2" fmla="*/ 553129463 w 21600"/>
              <a:gd name="T3" fmla="*/ 1517640914 h 21600"/>
              <a:gd name="T4" fmla="*/ 64264834 w 21600"/>
              <a:gd name="T5" fmla="*/ 2147483647 h 21600"/>
              <a:gd name="T6" fmla="*/ 791861052 w 21600"/>
              <a:gd name="T7" fmla="*/ 75881925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4 h 21600"/>
              <a:gd name="T14" fmla="*/ 19763 w 21600"/>
              <a:gd name="T15" fmla="*/ 7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8" y="0"/>
                </a:lnTo>
                <a:lnTo>
                  <a:pt x="15088" y="4364"/>
                </a:lnTo>
                <a:lnTo>
                  <a:pt x="12427" y="4364"/>
                </a:lnTo>
                <a:cubicBezTo>
                  <a:pt x="5564" y="4364"/>
                  <a:pt x="0" y="7853"/>
                  <a:pt x="0" y="12158"/>
                </a:cubicBezTo>
                <a:lnTo>
                  <a:pt x="0" y="21600"/>
                </a:lnTo>
                <a:lnTo>
                  <a:pt x="3506" y="21600"/>
                </a:lnTo>
                <a:lnTo>
                  <a:pt x="3506" y="12158"/>
                </a:lnTo>
                <a:cubicBezTo>
                  <a:pt x="3506" y="9748"/>
                  <a:pt x="7500" y="7794"/>
                  <a:pt x="12427" y="7794"/>
                </a:cubicBezTo>
                <a:lnTo>
                  <a:pt x="15088" y="7794"/>
                </a:lnTo>
                <a:lnTo>
                  <a:pt x="15088" y="1215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smtClean="0">
                <a:solidFill>
                  <a:schemeClr val="hlink"/>
                </a:solidFill>
              </a:rPr>
              <a:t>JERICO TNA &amp; JRA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GB" sz="2400" b="1" dirty="0" smtClean="0"/>
          </a:p>
          <a:p>
            <a:pPr>
              <a:lnSpc>
                <a:spcPct val="90000"/>
              </a:lnSpc>
              <a:defRPr/>
            </a:pPr>
            <a:r>
              <a:rPr lang="en-GB" sz="2400" b="1" dirty="0" smtClean="0"/>
              <a:t>WP7 : Service Access (SA) to the data</a:t>
            </a:r>
            <a:endParaRPr lang="pt-PT" sz="3600" b="1" dirty="0" smtClean="0"/>
          </a:p>
          <a:p>
            <a:pPr>
              <a:lnSpc>
                <a:spcPct val="90000"/>
              </a:lnSpc>
              <a:defRPr/>
            </a:pPr>
            <a:r>
              <a:rPr lang="en-GB" sz="2400" b="1" dirty="0" smtClean="0"/>
              <a:t>WP8 : Trans National Access</a:t>
            </a:r>
            <a:endParaRPr lang="en-US" sz="2400" b="1" dirty="0" smtClean="0"/>
          </a:p>
          <a:p>
            <a:pPr>
              <a:lnSpc>
                <a:spcPct val="90000"/>
              </a:lnSpc>
              <a:defRPr/>
            </a:pPr>
            <a:r>
              <a:rPr lang="en-US" sz="2400" b="1" dirty="0" smtClean="0"/>
              <a:t>WP9 : </a:t>
            </a:r>
            <a:r>
              <a:rPr lang="en-GB" sz="2400" b="1" dirty="0" smtClean="0"/>
              <a:t>OBSERVING SYSTEM DESIGN</a:t>
            </a:r>
            <a:r>
              <a:rPr lang="en-GB" dirty="0" smtClean="0"/>
              <a:t> </a:t>
            </a:r>
            <a:endParaRPr lang="en-US" sz="2400" b="1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to optimize the network : OSE, OSSE</a:t>
            </a:r>
          </a:p>
          <a:p>
            <a:pPr>
              <a:lnSpc>
                <a:spcPct val="90000"/>
              </a:lnSpc>
              <a:defRPr/>
            </a:pPr>
            <a:r>
              <a:rPr lang="en-GB" sz="2400" b="1" dirty="0" smtClean="0"/>
              <a:t>WP10</a:t>
            </a:r>
            <a:r>
              <a:rPr lang="en-GB" sz="2400" b="1" dirty="0" smtClean="0">
                <a:solidFill>
                  <a:schemeClr val="hlink"/>
                </a:solidFill>
              </a:rPr>
              <a:t> </a:t>
            </a:r>
            <a:r>
              <a:rPr lang="en-GB" sz="2400" b="1" dirty="0" smtClean="0"/>
              <a:t>:</a:t>
            </a:r>
            <a:r>
              <a:rPr lang="en-GB" sz="2400" b="1" dirty="0" smtClean="0">
                <a:solidFill>
                  <a:schemeClr val="hlink"/>
                </a:solidFill>
              </a:rPr>
              <a:t> </a:t>
            </a:r>
            <a:r>
              <a:rPr lang="en-GB" sz="2400" b="1" dirty="0" smtClean="0"/>
              <a:t>IMPROVE THE SYSTEM COMPONENTS</a:t>
            </a:r>
            <a:endParaRPr lang="en-GB" sz="2400" dirty="0" smtClean="0"/>
          </a:p>
          <a:p>
            <a:pPr lvl="2"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 of key biological compartments and processes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. </a:t>
            </a:r>
          </a:p>
          <a:p>
            <a:pPr lvl="2"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Developments and implementation on new platforms of </a:t>
            </a: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physico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-chemical sensors</a:t>
            </a:r>
          </a:p>
          <a:p>
            <a:pPr lvl="2"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Emerging technology : profiler, ship of opportunity 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3"/>
          <p:cNvSpPr>
            <a:spLocks noChangeArrowheads="1"/>
          </p:cNvSpPr>
          <p:nvPr/>
        </p:nvSpPr>
        <p:spPr bwMode="auto">
          <a:xfrm rot="16107543" flipH="1">
            <a:off x="4176713" y="1303338"/>
            <a:ext cx="717550" cy="1079500"/>
          </a:xfrm>
          <a:custGeom>
            <a:avLst/>
            <a:gdLst>
              <a:gd name="T0" fmla="*/ 553129463 w 21600"/>
              <a:gd name="T1" fmla="*/ 0 h 21600"/>
              <a:gd name="T2" fmla="*/ 553129463 w 21600"/>
              <a:gd name="T3" fmla="*/ 1517640914 h 21600"/>
              <a:gd name="T4" fmla="*/ 64264834 w 21600"/>
              <a:gd name="T5" fmla="*/ 2147483647 h 21600"/>
              <a:gd name="T6" fmla="*/ 791861052 w 21600"/>
              <a:gd name="T7" fmla="*/ 75881925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4 h 21600"/>
              <a:gd name="T14" fmla="*/ 19763 w 21600"/>
              <a:gd name="T15" fmla="*/ 7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8" y="0"/>
                </a:lnTo>
                <a:lnTo>
                  <a:pt x="15088" y="4364"/>
                </a:lnTo>
                <a:lnTo>
                  <a:pt x="12427" y="4364"/>
                </a:lnTo>
                <a:cubicBezTo>
                  <a:pt x="5564" y="4364"/>
                  <a:pt x="0" y="7853"/>
                  <a:pt x="0" y="12158"/>
                </a:cubicBezTo>
                <a:lnTo>
                  <a:pt x="0" y="21600"/>
                </a:lnTo>
                <a:lnTo>
                  <a:pt x="3506" y="21600"/>
                </a:lnTo>
                <a:lnTo>
                  <a:pt x="3506" y="12158"/>
                </a:lnTo>
                <a:cubicBezTo>
                  <a:pt x="3506" y="9748"/>
                  <a:pt x="7500" y="7794"/>
                  <a:pt x="12427" y="7794"/>
                </a:cubicBezTo>
                <a:lnTo>
                  <a:pt x="15088" y="7794"/>
                </a:lnTo>
                <a:lnTo>
                  <a:pt x="15088" y="1215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28675" name="AutoShape 12"/>
          <p:cNvSpPr>
            <a:spLocks noChangeArrowheads="1"/>
          </p:cNvSpPr>
          <p:nvPr/>
        </p:nvSpPr>
        <p:spPr bwMode="auto">
          <a:xfrm rot="5400000">
            <a:off x="7704138" y="1376362"/>
            <a:ext cx="863600" cy="936625"/>
          </a:xfrm>
          <a:custGeom>
            <a:avLst/>
            <a:gdLst>
              <a:gd name="T0" fmla="*/ 964291893 w 21600"/>
              <a:gd name="T1" fmla="*/ 0 h 21600"/>
              <a:gd name="T2" fmla="*/ 964291893 w 21600"/>
              <a:gd name="T3" fmla="*/ 991282954 h 21600"/>
              <a:gd name="T4" fmla="*/ 112036986 w 21600"/>
              <a:gd name="T5" fmla="*/ 1761122862 h 21600"/>
              <a:gd name="T6" fmla="*/ 1380480733 w 21600"/>
              <a:gd name="T7" fmla="*/ 49564147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4 h 21600"/>
              <a:gd name="T14" fmla="*/ 19763 w 21600"/>
              <a:gd name="T15" fmla="*/ 7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8" y="0"/>
                </a:lnTo>
                <a:lnTo>
                  <a:pt x="15088" y="4364"/>
                </a:lnTo>
                <a:lnTo>
                  <a:pt x="12427" y="4364"/>
                </a:lnTo>
                <a:cubicBezTo>
                  <a:pt x="5564" y="4364"/>
                  <a:pt x="0" y="7853"/>
                  <a:pt x="0" y="12158"/>
                </a:cubicBezTo>
                <a:lnTo>
                  <a:pt x="0" y="21600"/>
                </a:lnTo>
                <a:lnTo>
                  <a:pt x="3506" y="21600"/>
                </a:lnTo>
                <a:lnTo>
                  <a:pt x="3506" y="12158"/>
                </a:lnTo>
                <a:cubicBezTo>
                  <a:pt x="3506" y="9748"/>
                  <a:pt x="7500" y="7794"/>
                  <a:pt x="12427" y="7794"/>
                </a:cubicBezTo>
                <a:lnTo>
                  <a:pt x="15088" y="7794"/>
                </a:lnTo>
                <a:lnTo>
                  <a:pt x="15088" y="1215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88913"/>
            <a:ext cx="67786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smtClean="0">
                <a:solidFill>
                  <a:schemeClr val="accent2"/>
                </a:solidFill>
              </a:rPr>
              <a:t>Coordination of DATA WPs</a:t>
            </a:r>
          </a:p>
        </p:txBody>
      </p:sp>
      <p:sp>
        <p:nvSpPr>
          <p:cNvPr id="157699" name="Oval 3"/>
          <p:cNvSpPr>
            <a:spLocks noChangeArrowheads="1"/>
          </p:cNvSpPr>
          <p:nvPr/>
        </p:nvSpPr>
        <p:spPr bwMode="auto">
          <a:xfrm>
            <a:off x="0" y="2133600"/>
            <a:ext cx="3563938" cy="273685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WP7: Service </a:t>
            </a:r>
          </a:p>
          <a:p>
            <a:pPr algn="ctr">
              <a:defRPr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Access</a:t>
            </a:r>
          </a:p>
        </p:txBody>
      </p:sp>
      <p:sp>
        <p:nvSpPr>
          <p:cNvPr id="157700" name="Oval 4"/>
          <p:cNvSpPr>
            <a:spLocks noChangeArrowheads="1"/>
          </p:cNvSpPr>
          <p:nvPr/>
        </p:nvSpPr>
        <p:spPr bwMode="auto">
          <a:xfrm>
            <a:off x="2555875" y="2133600"/>
            <a:ext cx="4032250" cy="2879725"/>
          </a:xfrm>
          <a:prstGeom prst="ellipse">
            <a:avLst/>
          </a:prstGeom>
          <a:gradFill rotWithShape="1">
            <a:gsLst>
              <a:gs pos="0">
                <a:srgbClr val="CCFF33">
                  <a:alpha val="75000"/>
                </a:srgbClr>
              </a:gs>
              <a:gs pos="100000">
                <a:srgbClr val="CCFF33">
                  <a:gamma/>
                  <a:shade val="46275"/>
                  <a:invGamma/>
                  <a:alpha val="21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WP6:  Outreach </a:t>
            </a:r>
          </a:p>
          <a:p>
            <a:pPr algn="ctr">
              <a:defRPr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and web portal</a:t>
            </a:r>
          </a:p>
        </p:txBody>
      </p:sp>
      <p:sp>
        <p:nvSpPr>
          <p:cNvPr id="157701" name="Oval 5"/>
          <p:cNvSpPr>
            <a:spLocks noChangeArrowheads="1"/>
          </p:cNvSpPr>
          <p:nvPr/>
        </p:nvSpPr>
        <p:spPr bwMode="auto">
          <a:xfrm>
            <a:off x="5724525" y="2133600"/>
            <a:ext cx="3419475" cy="2735263"/>
          </a:xfrm>
          <a:prstGeom prst="ellipse">
            <a:avLst/>
          </a:prstGeom>
          <a:gradFill rotWithShape="1">
            <a:gsLst>
              <a:gs pos="0">
                <a:srgbClr val="00FF99">
                  <a:alpha val="59000"/>
                </a:srgbClr>
              </a:gs>
              <a:gs pos="100000">
                <a:srgbClr val="00FF99">
                  <a:gamma/>
                  <a:shade val="46275"/>
                  <a:invGamma/>
                  <a:alpha val="21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dirty="0"/>
              <a:t> 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WP5: Data </a:t>
            </a:r>
          </a:p>
          <a:p>
            <a:pPr algn="ctr">
              <a:defRPr/>
            </a:pP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distribution</a:t>
            </a:r>
          </a:p>
        </p:txBody>
      </p:sp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2700338" y="3284538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3300"/>
                </a:solidFill>
              </a:rPr>
              <a:t>Data</a:t>
            </a:r>
          </a:p>
        </p:txBody>
      </p:sp>
      <p:sp>
        <p:nvSpPr>
          <p:cNvPr id="28682" name="Text Box 7"/>
          <p:cNvSpPr txBox="1">
            <a:spLocks noChangeArrowheads="1"/>
          </p:cNvSpPr>
          <p:nvPr/>
        </p:nvSpPr>
        <p:spPr bwMode="auto">
          <a:xfrm rot="-5400000">
            <a:off x="5268913" y="3170238"/>
            <a:ext cx="1838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Data Manage-</a:t>
            </a:r>
          </a:p>
          <a:p>
            <a:pPr algn="ctr"/>
            <a:r>
              <a:rPr lang="en-GB">
                <a:solidFill>
                  <a:srgbClr val="FF0000"/>
                </a:solidFill>
              </a:rPr>
              <a:t>-ment rules</a:t>
            </a:r>
          </a:p>
        </p:txBody>
      </p:sp>
      <p:sp>
        <p:nvSpPr>
          <p:cNvPr id="28683" name="Text Box 8"/>
          <p:cNvSpPr txBox="1">
            <a:spLocks noChangeArrowheads="1"/>
          </p:cNvSpPr>
          <p:nvPr/>
        </p:nvSpPr>
        <p:spPr bwMode="auto">
          <a:xfrm>
            <a:off x="5262563" y="5661025"/>
            <a:ext cx="1898650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accent2"/>
                </a:solidFill>
              </a:rPr>
              <a:t>JERICO DATA</a:t>
            </a:r>
          </a:p>
          <a:p>
            <a:pPr algn="ctr"/>
            <a:r>
              <a:rPr lang="en-GB">
                <a:solidFill>
                  <a:schemeClr val="accent2"/>
                </a:solidFill>
              </a:rPr>
              <a:t>OPEN ACCESS </a:t>
            </a:r>
          </a:p>
        </p:txBody>
      </p:sp>
      <p:sp>
        <p:nvSpPr>
          <p:cNvPr id="28684" name="AutoShape 9"/>
          <p:cNvSpPr>
            <a:spLocks noChangeArrowheads="1"/>
          </p:cNvSpPr>
          <p:nvPr/>
        </p:nvSpPr>
        <p:spPr bwMode="auto">
          <a:xfrm rot="10800000">
            <a:off x="7235825" y="4941888"/>
            <a:ext cx="863600" cy="1150937"/>
          </a:xfrm>
          <a:custGeom>
            <a:avLst/>
            <a:gdLst>
              <a:gd name="T0" fmla="*/ 964291893 w 21600"/>
              <a:gd name="T1" fmla="*/ 0 h 21600"/>
              <a:gd name="T2" fmla="*/ 964291893 w 21600"/>
              <a:gd name="T3" fmla="*/ 1839311754 h 21600"/>
              <a:gd name="T4" fmla="*/ 112036986 w 21600"/>
              <a:gd name="T5" fmla="*/ 2147483647 h 21600"/>
              <a:gd name="T6" fmla="*/ 1380480733 w 21600"/>
              <a:gd name="T7" fmla="*/ 91965587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4 h 21600"/>
              <a:gd name="T14" fmla="*/ 19763 w 21600"/>
              <a:gd name="T15" fmla="*/ 7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8" y="0"/>
                </a:lnTo>
                <a:lnTo>
                  <a:pt x="15088" y="4364"/>
                </a:lnTo>
                <a:lnTo>
                  <a:pt x="12427" y="4364"/>
                </a:lnTo>
                <a:cubicBezTo>
                  <a:pt x="5564" y="4364"/>
                  <a:pt x="0" y="7853"/>
                  <a:pt x="0" y="12158"/>
                </a:cubicBezTo>
                <a:lnTo>
                  <a:pt x="0" y="21600"/>
                </a:lnTo>
                <a:lnTo>
                  <a:pt x="3506" y="21600"/>
                </a:lnTo>
                <a:lnTo>
                  <a:pt x="3506" y="12158"/>
                </a:lnTo>
                <a:cubicBezTo>
                  <a:pt x="3506" y="9748"/>
                  <a:pt x="7500" y="7794"/>
                  <a:pt x="12427" y="7794"/>
                </a:cubicBezTo>
                <a:lnTo>
                  <a:pt x="15088" y="7794"/>
                </a:lnTo>
                <a:lnTo>
                  <a:pt x="15088" y="1215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28685" name="AutoShape 10"/>
          <p:cNvSpPr>
            <a:spLocks noChangeArrowheads="1"/>
          </p:cNvSpPr>
          <p:nvPr/>
        </p:nvSpPr>
        <p:spPr bwMode="auto">
          <a:xfrm rot="10636774" flipH="1">
            <a:off x="4351338" y="5084763"/>
            <a:ext cx="863600" cy="1079500"/>
          </a:xfrm>
          <a:custGeom>
            <a:avLst/>
            <a:gdLst>
              <a:gd name="T0" fmla="*/ 964291893 w 21600"/>
              <a:gd name="T1" fmla="*/ 0 h 21600"/>
              <a:gd name="T2" fmla="*/ 964291893 w 21600"/>
              <a:gd name="T3" fmla="*/ 1517640914 h 21600"/>
              <a:gd name="T4" fmla="*/ 112036986 w 21600"/>
              <a:gd name="T5" fmla="*/ 2147483647 h 21600"/>
              <a:gd name="T6" fmla="*/ 1380480733 w 21600"/>
              <a:gd name="T7" fmla="*/ 75881925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4 h 21600"/>
              <a:gd name="T14" fmla="*/ 19763 w 21600"/>
              <a:gd name="T15" fmla="*/ 7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8" y="0"/>
                </a:lnTo>
                <a:lnTo>
                  <a:pt x="15088" y="4364"/>
                </a:lnTo>
                <a:lnTo>
                  <a:pt x="12427" y="4364"/>
                </a:lnTo>
                <a:cubicBezTo>
                  <a:pt x="5564" y="4364"/>
                  <a:pt x="0" y="7853"/>
                  <a:pt x="0" y="12158"/>
                </a:cubicBezTo>
                <a:lnTo>
                  <a:pt x="0" y="21600"/>
                </a:lnTo>
                <a:lnTo>
                  <a:pt x="3506" y="21600"/>
                </a:lnTo>
                <a:lnTo>
                  <a:pt x="3506" y="12158"/>
                </a:lnTo>
                <a:cubicBezTo>
                  <a:pt x="3506" y="9748"/>
                  <a:pt x="7500" y="7794"/>
                  <a:pt x="12427" y="7794"/>
                </a:cubicBezTo>
                <a:lnTo>
                  <a:pt x="15088" y="7794"/>
                </a:lnTo>
                <a:lnTo>
                  <a:pt x="15088" y="1215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28686" name="Text Box 11"/>
          <p:cNvSpPr txBox="1">
            <a:spLocks noChangeArrowheads="1"/>
          </p:cNvSpPr>
          <p:nvPr/>
        </p:nvSpPr>
        <p:spPr bwMode="auto">
          <a:xfrm>
            <a:off x="4859338" y="1341438"/>
            <a:ext cx="3168650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Coordination Team WP1.</a:t>
            </a:r>
          </a:p>
        </p:txBody>
      </p:sp>
      <p:sp>
        <p:nvSpPr>
          <p:cNvPr id="28687" name="Text Box 14"/>
          <p:cNvSpPr txBox="1">
            <a:spLocks noChangeArrowheads="1"/>
          </p:cNvSpPr>
          <p:nvPr/>
        </p:nvSpPr>
        <p:spPr bwMode="auto">
          <a:xfrm>
            <a:off x="1331913" y="1412875"/>
            <a:ext cx="2303462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Science Advisory </a:t>
            </a:r>
          </a:p>
          <a:p>
            <a:r>
              <a:rPr lang="en-GB"/>
              <a:t>Committee.</a:t>
            </a:r>
          </a:p>
        </p:txBody>
      </p:sp>
      <p:sp>
        <p:nvSpPr>
          <p:cNvPr id="28688" name="AutoShape 15"/>
          <p:cNvSpPr>
            <a:spLocks noChangeArrowheads="1"/>
          </p:cNvSpPr>
          <p:nvPr/>
        </p:nvSpPr>
        <p:spPr bwMode="auto">
          <a:xfrm rot="16107543" flipH="1">
            <a:off x="431800" y="1592263"/>
            <a:ext cx="717550" cy="1079500"/>
          </a:xfrm>
          <a:custGeom>
            <a:avLst/>
            <a:gdLst>
              <a:gd name="T0" fmla="*/ 553129463 w 21600"/>
              <a:gd name="T1" fmla="*/ 0 h 21600"/>
              <a:gd name="T2" fmla="*/ 553129463 w 21600"/>
              <a:gd name="T3" fmla="*/ 1517640914 h 21600"/>
              <a:gd name="T4" fmla="*/ 64264834 w 21600"/>
              <a:gd name="T5" fmla="*/ 2147483647 h 21600"/>
              <a:gd name="T6" fmla="*/ 791861052 w 21600"/>
              <a:gd name="T7" fmla="*/ 75881925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364 h 21600"/>
              <a:gd name="T14" fmla="*/ 19763 w 21600"/>
              <a:gd name="T15" fmla="*/ 77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8" y="0"/>
                </a:lnTo>
                <a:lnTo>
                  <a:pt x="15088" y="4364"/>
                </a:lnTo>
                <a:lnTo>
                  <a:pt x="12427" y="4364"/>
                </a:lnTo>
                <a:cubicBezTo>
                  <a:pt x="5564" y="4364"/>
                  <a:pt x="0" y="7853"/>
                  <a:pt x="0" y="12158"/>
                </a:cubicBezTo>
                <a:lnTo>
                  <a:pt x="0" y="21600"/>
                </a:lnTo>
                <a:lnTo>
                  <a:pt x="3506" y="21600"/>
                </a:lnTo>
                <a:lnTo>
                  <a:pt x="3506" y="12158"/>
                </a:lnTo>
                <a:cubicBezTo>
                  <a:pt x="3506" y="9748"/>
                  <a:pt x="7500" y="7794"/>
                  <a:pt x="12427" y="7794"/>
                </a:cubicBezTo>
                <a:lnTo>
                  <a:pt x="15088" y="7794"/>
                </a:lnTo>
                <a:lnTo>
                  <a:pt x="15088" y="1215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9"/>
          <p:cNvGrpSpPr/>
          <p:nvPr/>
        </p:nvGrpSpPr>
        <p:grpSpPr>
          <a:xfrm>
            <a:off x="3286116" y="6429396"/>
            <a:ext cx="5643602" cy="317659"/>
            <a:chOff x="3286116" y="6429396"/>
            <a:chExt cx="5643602" cy="317659"/>
          </a:xfrm>
        </p:grpSpPr>
        <p:sp>
          <p:nvSpPr>
            <p:cNvPr id="20" name="TextBox 19"/>
            <p:cNvSpPr txBox="1"/>
            <p:nvPr/>
          </p:nvSpPr>
          <p:spPr>
            <a:xfrm>
              <a:off x="3286116" y="6500834"/>
              <a:ext cx="571504" cy="24622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E" sz="1000" b="1" cap="all" dirty="0" smtClean="0">
                  <a:latin typeface="Calibri" pitchFamily="34" charset="0"/>
                </a:rPr>
                <a:t> </a:t>
              </a:r>
              <a:endParaRPr lang="en-IE" sz="1000" b="1" cap="all" dirty="0"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57620" y="6429396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cap="small" dirty="0" smtClean="0">
                  <a:latin typeface="Calibri" pitchFamily="34" charset="0"/>
                </a:rPr>
                <a:t>- Management</a:t>
              </a:r>
              <a:endParaRPr lang="en-IE" sz="1200" b="1" cap="small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72066" y="6500834"/>
              <a:ext cx="571504" cy="24622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IE" sz="1000" b="1" cap="all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43570" y="6429396"/>
              <a:ext cx="571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cap="small" dirty="0" smtClean="0">
                  <a:latin typeface="Calibri" pitchFamily="34" charset="0"/>
                </a:rPr>
                <a:t>- NA</a:t>
              </a:r>
              <a:endParaRPr lang="en-IE" sz="1200" b="1" cap="small" dirty="0"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29388" y="6500834"/>
              <a:ext cx="571504" cy="246221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IE" sz="1000" b="1" cap="small" dirty="0" smtClean="0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58214" y="6429396"/>
              <a:ext cx="571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cap="small" dirty="0" smtClean="0">
                  <a:latin typeface="Calibri" pitchFamily="34" charset="0"/>
                </a:rPr>
                <a:t>- JRA</a:t>
              </a:r>
              <a:endParaRPr lang="en-IE" sz="1200" b="1" cap="small" dirty="0"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86710" y="6500834"/>
              <a:ext cx="571504" cy="246221"/>
            </a:xfrm>
            <a:prstGeom prst="rect">
              <a:avLst/>
            </a:prstGeom>
            <a:gradFill flip="none" rotWithShape="1">
              <a:gsLst>
                <a:gs pos="0">
                  <a:srgbClr val="FF9933">
                    <a:tint val="66000"/>
                    <a:satMod val="160000"/>
                  </a:srgbClr>
                </a:gs>
                <a:gs pos="50000">
                  <a:srgbClr val="FF9933">
                    <a:tint val="44500"/>
                    <a:satMod val="160000"/>
                  </a:srgbClr>
                </a:gs>
                <a:gs pos="100000">
                  <a:srgbClr val="FF9933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IE" sz="1000" b="1" cap="small" dirty="0" smtClean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00892" y="6429396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cap="small" dirty="0" smtClean="0">
                  <a:latin typeface="Calibri" pitchFamily="34" charset="0"/>
                </a:rPr>
                <a:t>- TNA</a:t>
              </a:r>
              <a:endParaRPr lang="en-IE" sz="1200" b="1" cap="small" dirty="0">
                <a:latin typeface="Calibri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643174" y="0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JERICO WP SCHEME</a:t>
            </a:r>
            <a:endParaRPr lang="en-IE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rot="5400000">
            <a:off x="5358612" y="3499644"/>
            <a:ext cx="571504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71670" y="928670"/>
            <a:ext cx="121444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WP0</a:t>
            </a:r>
          </a:p>
          <a:p>
            <a:pPr algn="ctr"/>
            <a:r>
              <a:rPr lang="en-IE" sz="1400" b="1" cap="small" dirty="0" smtClean="0">
                <a:latin typeface="Calibri" pitchFamily="34" charset="0"/>
              </a:rPr>
              <a:t>Management</a:t>
            </a:r>
            <a:r>
              <a:rPr lang="en-IE" sz="1400" b="1" cap="all" dirty="0" smtClean="0">
                <a:latin typeface="Calibri" pitchFamily="34" charset="0"/>
              </a:rPr>
              <a:t> 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928670"/>
            <a:ext cx="121444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cap="small" dirty="0" smtClean="0">
                <a:latin typeface="Calibri" pitchFamily="34" charset="0"/>
              </a:rPr>
              <a:t>Steering Committee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1785926"/>
            <a:ext cx="157163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cap="small" dirty="0" smtClean="0">
                <a:latin typeface="Calibri" pitchFamily="34" charset="0"/>
              </a:rPr>
              <a:t>Forum for Coastal technology (FCT)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1643050"/>
            <a:ext cx="157163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cap="small" dirty="0" smtClean="0">
                <a:latin typeface="Calibri" pitchFamily="34" charset="0"/>
              </a:rPr>
              <a:t>Science Advisor  Committee (SAC)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1857364"/>
            <a:ext cx="1571636" cy="52322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WP1</a:t>
            </a:r>
          </a:p>
          <a:p>
            <a:pPr algn="ctr"/>
            <a:r>
              <a:rPr lang="en-IE" sz="1400" b="1" cap="small" dirty="0" smtClean="0">
                <a:latin typeface="Calibri" pitchFamily="34" charset="0"/>
              </a:rPr>
              <a:t>Common Strategy 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2928934"/>
            <a:ext cx="1571636" cy="52322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WP2</a:t>
            </a:r>
          </a:p>
          <a:p>
            <a:pPr algn="ctr"/>
            <a:r>
              <a:rPr lang="en-IE" sz="1400" b="1" cap="small" dirty="0" smtClean="0">
                <a:latin typeface="Calibri" pitchFamily="34" charset="0"/>
              </a:rPr>
              <a:t>Regional Activities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3786190"/>
            <a:ext cx="1214446" cy="73866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WP3</a:t>
            </a:r>
          </a:p>
          <a:p>
            <a:pPr algn="ctr"/>
            <a:r>
              <a:rPr lang="en-IE" sz="1400" b="1" cap="small" dirty="0" smtClean="0">
                <a:latin typeface="Calibri" pitchFamily="34" charset="0"/>
              </a:rPr>
              <a:t>Technological Aspects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3786190"/>
            <a:ext cx="1214446" cy="73866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WP4</a:t>
            </a:r>
          </a:p>
          <a:p>
            <a:pPr algn="ctr"/>
            <a:r>
              <a:rPr lang="en-IE" sz="1400" b="1" cap="small" dirty="0" smtClean="0">
                <a:latin typeface="Calibri" pitchFamily="34" charset="0"/>
              </a:rPr>
              <a:t>Harmonizing Operation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3786190"/>
            <a:ext cx="1214446" cy="73866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WP5</a:t>
            </a:r>
          </a:p>
          <a:p>
            <a:pPr algn="ctr"/>
            <a:r>
              <a:rPr lang="en-IE" sz="1400" b="1" cap="small" dirty="0" smtClean="0">
                <a:latin typeface="Calibri" pitchFamily="34" charset="0"/>
              </a:rPr>
              <a:t>Data Distribution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8082" y="2928934"/>
            <a:ext cx="1428760" cy="6771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WP6</a:t>
            </a:r>
          </a:p>
          <a:p>
            <a:pPr algn="ctr"/>
            <a:r>
              <a:rPr lang="en-IE" sz="1200" b="1" cap="small" dirty="0" smtClean="0">
                <a:latin typeface="Calibri" pitchFamily="34" charset="0"/>
              </a:rPr>
              <a:t>Public Outreach &amp; Education</a:t>
            </a:r>
            <a:endParaRPr lang="en-IE" sz="1200" b="1" cap="all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5214950"/>
            <a:ext cx="1500198" cy="73866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WP7 – SA/  </a:t>
            </a:r>
            <a:r>
              <a:rPr lang="en-IE" sz="1400" b="1" cap="small" dirty="0" smtClean="0">
                <a:latin typeface="Calibri" pitchFamily="34" charset="0"/>
              </a:rPr>
              <a:t>Targeted Operational Phase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7752" y="5214950"/>
            <a:ext cx="1500198" cy="73866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WP8 – TNA/  </a:t>
            </a:r>
            <a:r>
              <a:rPr lang="en-IE" sz="1400" b="1" cap="small" dirty="0" smtClean="0">
                <a:latin typeface="Calibri" pitchFamily="34" charset="0"/>
              </a:rPr>
              <a:t>Access to </a:t>
            </a:r>
            <a:r>
              <a:rPr lang="en-IE" sz="1400" b="1" cap="small" dirty="0">
                <a:latin typeface="Calibri" pitchFamily="34" charset="0"/>
              </a:rPr>
              <a:t>T</a:t>
            </a:r>
            <a:r>
              <a:rPr lang="en-IE" sz="1400" b="1" cap="small" dirty="0" smtClean="0">
                <a:latin typeface="Calibri" pitchFamily="34" charset="0"/>
              </a:rPr>
              <a:t>he Infrastructure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0100" y="5214950"/>
            <a:ext cx="1500198" cy="738664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WP9 – JRA/  </a:t>
            </a:r>
            <a:r>
              <a:rPr lang="en-IE" sz="1400" b="1" cap="small" dirty="0" smtClean="0">
                <a:latin typeface="Calibri" pitchFamily="34" charset="0"/>
              </a:rPr>
              <a:t>Observing System Design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9520" y="5143512"/>
            <a:ext cx="1500198" cy="738664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WP10 – JRA/  </a:t>
            </a:r>
            <a:r>
              <a:rPr lang="en-IE" sz="1400" b="1" cap="small" dirty="0" smtClean="0">
                <a:latin typeface="Calibri" pitchFamily="34" charset="0"/>
              </a:rPr>
              <a:t>Improve System Components</a:t>
            </a:r>
          </a:p>
        </p:txBody>
      </p:sp>
      <p:cxnSp>
        <p:nvCxnSpPr>
          <p:cNvPr id="31" name="Straight Arrow Connector 30"/>
          <p:cNvCxnSpPr>
            <a:stCxn id="6" idx="3"/>
            <a:endCxn id="7" idx="1"/>
          </p:cNvCxnSpPr>
          <p:nvPr/>
        </p:nvCxnSpPr>
        <p:spPr>
          <a:xfrm>
            <a:off x="3286116" y="1190280"/>
            <a:ext cx="307183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7966099" y="1677975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643570" y="1571612"/>
            <a:ext cx="242889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5464975" y="1393017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hape 53"/>
          <p:cNvCxnSpPr>
            <a:stCxn id="9" idx="0"/>
            <a:endCxn id="6" idx="1"/>
          </p:cNvCxnSpPr>
          <p:nvPr/>
        </p:nvCxnSpPr>
        <p:spPr>
          <a:xfrm rot="5400000" flipH="1" flipV="1">
            <a:off x="1702409" y="1273789"/>
            <a:ext cx="452770" cy="285752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9" idx="2"/>
            <a:endCxn id="18" idx="0"/>
          </p:cNvCxnSpPr>
          <p:nvPr/>
        </p:nvCxnSpPr>
        <p:spPr>
          <a:xfrm rot="5400000">
            <a:off x="243719" y="3672751"/>
            <a:ext cx="3048680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57488" y="2643182"/>
            <a:ext cx="521497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1" idx="0"/>
          </p:cNvCxnSpPr>
          <p:nvPr/>
        </p:nvCxnSpPr>
        <p:spPr>
          <a:xfrm rot="5400000">
            <a:off x="2714612" y="2786058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5" idx="0"/>
          </p:cNvCxnSpPr>
          <p:nvPr/>
        </p:nvCxnSpPr>
        <p:spPr>
          <a:xfrm rot="5400000">
            <a:off x="7929586" y="2786058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6858019" y="3500437"/>
            <a:ext cx="571499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>
            <a:off x="3786976" y="2499512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>
            <a:off x="3358348" y="3213892"/>
            <a:ext cx="114300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2" idx="3"/>
            <a:endCxn id="13" idx="1"/>
          </p:cNvCxnSpPr>
          <p:nvPr/>
        </p:nvCxnSpPr>
        <p:spPr>
          <a:xfrm>
            <a:off x="4572000" y="4155522"/>
            <a:ext cx="428628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>
            <a:off x="4001290" y="3499644"/>
            <a:ext cx="571504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5400000">
            <a:off x="7964511" y="4964917"/>
            <a:ext cx="357984" cy="79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0800000">
            <a:off x="3929058" y="4786322"/>
            <a:ext cx="421484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7893867" y="3679033"/>
            <a:ext cx="207170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8286776" y="2643182"/>
            <a:ext cx="64294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rot="5400000" flipH="1" flipV="1">
            <a:off x="8108975" y="246379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8501090" y="4714884"/>
            <a:ext cx="4286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5400000">
            <a:off x="8285982" y="4929198"/>
            <a:ext cx="42942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10800000">
            <a:off x="2071670" y="4929198"/>
            <a:ext cx="314327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rot="5400000">
            <a:off x="1928794" y="5072074"/>
            <a:ext cx="28575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rot="5400000">
            <a:off x="5072860" y="5071280"/>
            <a:ext cx="28575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3" idx="2"/>
            <a:endCxn id="17" idx="0"/>
          </p:cNvCxnSpPr>
          <p:nvPr/>
        </p:nvCxnSpPr>
        <p:spPr>
          <a:xfrm rot="5400000">
            <a:off x="5262803" y="4869902"/>
            <a:ext cx="690096" cy="158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8" idx="3"/>
            <a:endCxn id="16" idx="1"/>
          </p:cNvCxnSpPr>
          <p:nvPr/>
        </p:nvCxnSpPr>
        <p:spPr>
          <a:xfrm>
            <a:off x="2500298" y="5584282"/>
            <a:ext cx="642942" cy="1588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>
            <a:off x="6286512" y="5357826"/>
            <a:ext cx="171451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857620" y="6215082"/>
            <a:ext cx="328614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rot="5400000" flipH="1" flipV="1">
            <a:off x="3715538" y="6071412"/>
            <a:ext cx="28575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rot="5400000" flipH="1" flipV="1">
            <a:off x="5430050" y="6071412"/>
            <a:ext cx="28575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rot="5400000">
            <a:off x="3715538" y="5071280"/>
            <a:ext cx="28575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2047528" y="4167522"/>
            <a:ext cx="147704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5" name="Flowchart: Connector 204"/>
          <p:cNvSpPr/>
          <p:nvPr/>
        </p:nvSpPr>
        <p:spPr>
          <a:xfrm flipV="1">
            <a:off x="2714612" y="4857760"/>
            <a:ext cx="142876" cy="14287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8" name="Flowchart: Connector 207"/>
          <p:cNvSpPr/>
          <p:nvPr/>
        </p:nvSpPr>
        <p:spPr>
          <a:xfrm flipV="1">
            <a:off x="3786182" y="4857760"/>
            <a:ext cx="142876" cy="14287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15" name="Straight Connector 214"/>
          <p:cNvCxnSpPr/>
          <p:nvPr/>
        </p:nvCxnSpPr>
        <p:spPr>
          <a:xfrm rot="10800000">
            <a:off x="3643306" y="3214686"/>
            <a:ext cx="350046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7" name="Flowchart: Connector 206"/>
          <p:cNvSpPr/>
          <p:nvPr/>
        </p:nvSpPr>
        <p:spPr>
          <a:xfrm flipV="1">
            <a:off x="5572132" y="3143248"/>
            <a:ext cx="142876" cy="14287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6" name="Flowchart: Connector 205"/>
          <p:cNvSpPr/>
          <p:nvPr/>
        </p:nvSpPr>
        <p:spPr>
          <a:xfrm flipV="1">
            <a:off x="4214810" y="3143248"/>
            <a:ext cx="142876" cy="14287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50" name="Straight Connector 249"/>
          <p:cNvCxnSpPr/>
          <p:nvPr/>
        </p:nvCxnSpPr>
        <p:spPr>
          <a:xfrm rot="5400000" flipH="1" flipV="1">
            <a:off x="3786182" y="4643446"/>
            <a:ext cx="28575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1979712" y="2708920"/>
            <a:ext cx="172819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971550" y="476250"/>
            <a:ext cx="6804025" cy="765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sz="2800" smtClean="0"/>
              <a:t>Jerico WP2</a:t>
            </a:r>
            <a:r>
              <a:rPr lang="en-GB" sz="2800" smtClean="0">
                <a:solidFill>
                  <a:srgbClr val="92D050"/>
                </a:solidFill>
              </a:rPr>
              <a:t> </a:t>
            </a:r>
            <a:r>
              <a:rPr lang="en-GB" sz="2800" smtClean="0">
                <a:solidFill>
                  <a:srgbClr val="00B050"/>
                </a:solidFill>
              </a:rPr>
              <a:t>Strengthening regional and trans-regional activities</a:t>
            </a:r>
            <a:r>
              <a:rPr lang="nb-NO" smtClean="0">
                <a:solidFill>
                  <a:srgbClr val="00B050"/>
                </a:solidFill>
              </a:rPr>
              <a:t/>
            </a:r>
            <a:br>
              <a:rPr lang="nb-NO" smtClean="0">
                <a:solidFill>
                  <a:srgbClr val="00B050"/>
                </a:solidFill>
              </a:rPr>
            </a:br>
            <a:endParaRPr lang="de-DE" smtClean="0">
              <a:solidFill>
                <a:srgbClr val="00B050"/>
              </a:solidFill>
            </a:endParaRPr>
          </a:p>
        </p:txBody>
      </p:sp>
      <p:pic>
        <p:nvPicPr>
          <p:cNvPr id="29699" name="Picture 5" descr="JERICO_final-WP-li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366838"/>
            <a:ext cx="633730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92275" y="3500438"/>
            <a:ext cx="1439863" cy="6492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95536" y="332656"/>
            <a:ext cx="9288463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3200" dirty="0" smtClean="0">
                <a:solidFill>
                  <a:schemeClr val="tx1"/>
                </a:solidFill>
                <a:latin typeface="Comic Sans MS" pitchFamily="66" charset="0"/>
              </a:rPr>
              <a:t>WP 2 Regional activities Objectives</a:t>
            </a:r>
            <a:br>
              <a:rPr lang="nb-NO" sz="32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nb-NO" sz="32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03237" y="1484784"/>
            <a:ext cx="8640763" cy="43926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r>
              <a:rPr lang="en-GB" dirty="0" smtClean="0">
                <a:solidFill>
                  <a:schemeClr val="accent2"/>
                </a:solidFill>
                <a:latin typeface="Comic Sans MS" pitchFamily="66" charset="0"/>
              </a:rPr>
              <a:t>Make an inventory of existing coastal observing systems 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  <a:latin typeface="Comic Sans MS" pitchFamily="66" charset="0"/>
              </a:rPr>
              <a:t>To identify data to be used for demonstration, for inter-calibration and data collection in servers 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  <a:latin typeface="Comic Sans MS" pitchFamily="66" charset="0"/>
              </a:rPr>
              <a:t>To identify main gaps between accessible observations and data needs and address how to fill these gaps at the regional level.</a:t>
            </a:r>
            <a:endParaRPr lang="nb-NO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lvl="1"/>
            <a:r>
              <a:rPr lang="en-GB" dirty="0" smtClean="0">
                <a:solidFill>
                  <a:schemeClr val="accent2"/>
                </a:solidFill>
                <a:latin typeface="Comic Sans MS" pitchFamily="66" charset="0"/>
              </a:rPr>
              <a:t>To demonstrate the feasibility of joint trans-regional products</a:t>
            </a:r>
            <a:endParaRPr lang="nb-NO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755650" y="341313"/>
            <a:ext cx="8712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sz="3200" dirty="0" smtClean="0">
                <a:solidFill>
                  <a:schemeClr val="tx1"/>
                </a:solidFill>
                <a:latin typeface="Comic Sans MS" pitchFamily="66" charset="0"/>
              </a:rPr>
              <a:t>WP 2 Regional activities  </a:t>
            </a:r>
            <a:br>
              <a:rPr lang="nb-NO" sz="32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nb-NO" sz="3200" dirty="0" smtClean="0">
                <a:solidFill>
                  <a:schemeClr val="tx1"/>
                </a:solidFill>
                <a:latin typeface="Comic Sans MS" pitchFamily="66" charset="0"/>
              </a:rPr>
              <a:t>Partners in WP2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dirty="0" smtClean="0"/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4355976" y="2348880"/>
            <a:ext cx="529272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solidFill>
                  <a:srgbClr val="00B05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cs typeface="Times New Roman" pitchFamily="18" charset="0"/>
              </a:rPr>
              <a:t>Arctic ROOS   </a:t>
            </a:r>
            <a:r>
              <a:rPr lang="en-GB" sz="2400" dirty="0" smtClean="0">
                <a:solidFill>
                  <a:schemeClr val="tx1"/>
                </a:solidFill>
                <a:cs typeface="Times New Roman" pitchFamily="18" charset="0"/>
              </a:rPr>
              <a:t>       IMR</a:t>
            </a:r>
            <a:endParaRPr lang="nb-NO" sz="2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GB" sz="2400" dirty="0">
                <a:solidFill>
                  <a:schemeClr val="tx1"/>
                </a:solidFill>
                <a:cs typeface="Times New Roman" pitchFamily="18" charset="0"/>
              </a:rPr>
              <a:t> BOOS		</a:t>
            </a:r>
            <a:r>
              <a:rPr lang="en-GB" sz="2400" dirty="0" smtClean="0">
                <a:solidFill>
                  <a:schemeClr val="tx1"/>
                </a:solidFill>
                <a:cs typeface="Times New Roman" pitchFamily="18" charset="0"/>
              </a:rPr>
              <a:t>SMHI</a:t>
            </a:r>
            <a:endParaRPr lang="nb-NO" sz="2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GB" sz="2400" dirty="0">
                <a:solidFill>
                  <a:schemeClr val="tx1"/>
                </a:solidFill>
                <a:cs typeface="Times New Roman" pitchFamily="18" charset="0"/>
              </a:rPr>
              <a:t> NOOS		</a:t>
            </a:r>
            <a:r>
              <a:rPr lang="en-GB" sz="2400" dirty="0" err="1" smtClean="0">
                <a:solidFill>
                  <a:schemeClr val="tx1"/>
                </a:solidFill>
                <a:cs typeface="Times New Roman" pitchFamily="18" charset="0"/>
              </a:rPr>
              <a:t>Deltares</a:t>
            </a:r>
            <a:r>
              <a:rPr lang="en-GB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cs typeface="Times New Roman" pitchFamily="18" charset="0"/>
              </a:rPr>
              <a:t>and </a:t>
            </a:r>
            <a:r>
              <a:rPr lang="en-GB" sz="2400" dirty="0" smtClean="0">
                <a:solidFill>
                  <a:schemeClr val="tx1"/>
                </a:solidFill>
                <a:cs typeface="Times New Roman" pitchFamily="18" charset="0"/>
              </a:rPr>
              <a:t>				IMR</a:t>
            </a:r>
            <a:endParaRPr lang="nb-NO" sz="2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GB" sz="2400" dirty="0">
                <a:solidFill>
                  <a:schemeClr val="tx1"/>
                </a:solidFill>
                <a:cs typeface="Times New Roman" pitchFamily="18" charset="0"/>
              </a:rPr>
              <a:t> IBI ROOS		IH and AZTI</a:t>
            </a:r>
            <a:endParaRPr lang="nb-NO" sz="2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GB" sz="2400" dirty="0">
                <a:solidFill>
                  <a:schemeClr val="tx1"/>
                </a:solidFill>
                <a:cs typeface="Times New Roman" pitchFamily="18" charset="0"/>
              </a:rPr>
              <a:t> MOON		</a:t>
            </a:r>
            <a:r>
              <a:rPr lang="en-GB" sz="2400" dirty="0" smtClean="0">
                <a:solidFill>
                  <a:schemeClr val="tx1"/>
                </a:solidFill>
                <a:cs typeface="Times New Roman" pitchFamily="18" charset="0"/>
              </a:rPr>
              <a:t>INGV</a:t>
            </a:r>
            <a:endParaRPr lang="nb-NO" sz="2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GB" sz="2400" dirty="0">
                <a:solidFill>
                  <a:schemeClr val="tx1"/>
                </a:solidFill>
                <a:cs typeface="Times New Roman" pitchFamily="18" charset="0"/>
              </a:rPr>
              <a:t> Black Sea		IO-BAS</a:t>
            </a:r>
          </a:p>
          <a:p>
            <a:pPr>
              <a:buFontTx/>
              <a:buChar char="•"/>
            </a:pPr>
            <a:endParaRPr lang="en-GB" sz="2400" dirty="0">
              <a:solidFill>
                <a:srgbClr val="00B050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nb-NO" dirty="0">
              <a:solidFill>
                <a:srgbClr val="00B050"/>
              </a:solidFill>
              <a:cs typeface="Times New Roman" pitchFamily="18" charset="0"/>
            </a:endParaRPr>
          </a:p>
        </p:txBody>
      </p:sp>
      <p:pic>
        <p:nvPicPr>
          <p:cNvPr id="31749" name="Picture 17" descr="EGlogo02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954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5" descr="Bassins_MYO_sans GOOS_jpg"/>
          <p:cNvPicPr>
            <a:picLocks noChangeAspect="1" noChangeArrowheads="1"/>
          </p:cNvPicPr>
          <p:nvPr/>
        </p:nvPicPr>
        <p:blipFill>
          <a:blip r:embed="rId3" cstate="print"/>
          <a:srcRect r="30452"/>
          <a:stretch>
            <a:fillRect/>
          </a:stretch>
        </p:blipFill>
        <p:spPr bwMode="auto">
          <a:xfrm>
            <a:off x="0" y="2609529"/>
            <a:ext cx="4278138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7"/>
          <p:cNvSpPr txBox="1">
            <a:spLocks noChangeArrowheads="1"/>
          </p:cNvSpPr>
          <p:nvPr/>
        </p:nvSpPr>
        <p:spPr bwMode="auto">
          <a:xfrm>
            <a:off x="0" y="115888"/>
            <a:ext cx="914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</a:pPr>
            <a:r>
              <a:rPr lang="it-IT" sz="3200" b="1">
                <a:solidFill>
                  <a:schemeClr val="accent2"/>
                </a:solidFill>
              </a:rPr>
              <a:t>The JERICO consortium</a:t>
            </a:r>
          </a:p>
        </p:txBody>
      </p:sp>
      <p:sp>
        <p:nvSpPr>
          <p:cNvPr id="16492" name="Text Box 108"/>
          <p:cNvSpPr txBox="1">
            <a:spLocks noChangeArrowheads="1"/>
          </p:cNvSpPr>
          <p:nvPr/>
        </p:nvSpPr>
        <p:spPr bwMode="auto">
          <a:xfrm>
            <a:off x="0" y="1600200"/>
            <a:ext cx="3352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latin typeface="Calibri" pitchFamily="34" charset="0"/>
              </a:rPr>
              <a:t>27</a:t>
            </a:r>
            <a:r>
              <a:rPr lang="it-IT" sz="2400" dirty="0">
                <a:latin typeface="Calibri" pitchFamily="34" charset="0"/>
              </a:rPr>
              <a:t> top-level marine research Institutes, Universities and SMEs from </a:t>
            </a:r>
            <a:r>
              <a:rPr lang="it-IT" sz="2400" b="1" dirty="0">
                <a:latin typeface="Calibri" pitchFamily="34" charset="0"/>
              </a:rPr>
              <a:t>17 </a:t>
            </a:r>
            <a:r>
              <a:rPr lang="it-IT" sz="2400" dirty="0">
                <a:latin typeface="Calibri" pitchFamily="34" charset="0"/>
              </a:rPr>
              <a:t>European countries</a:t>
            </a:r>
          </a:p>
          <a:p>
            <a:pPr>
              <a:defRPr/>
            </a:pPr>
            <a:endParaRPr lang="it-IT" sz="2400" dirty="0">
              <a:latin typeface="Calibri" pitchFamily="34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coordinated by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IFREMER, France</a:t>
            </a:r>
          </a:p>
          <a:p>
            <a:pPr>
              <a:defRPr/>
            </a:pPr>
            <a:endParaRPr lang="it-IT" sz="24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6388" name="Picture 110" descr="Immag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762000"/>
            <a:ext cx="57912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68313" y="6043613"/>
            <a:ext cx="7343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/>
            <a:endParaRPr lang="it-IT" sz="2200">
              <a:solidFill>
                <a:schemeClr val="tx1"/>
              </a:solidFill>
            </a:endParaRPr>
          </a:p>
          <a:p>
            <a:pPr lvl="2" algn="ctr"/>
            <a:r>
              <a:rPr lang="it-IT" sz="2200">
                <a:solidFill>
                  <a:schemeClr val="tx1"/>
                </a:solidFill>
              </a:rPr>
              <a:t>Start: </a:t>
            </a:r>
            <a:r>
              <a:rPr lang="it-IT" sz="2200" b="1">
                <a:solidFill>
                  <a:schemeClr val="tx1"/>
                </a:solidFill>
              </a:rPr>
              <a:t>May 1st, 2011</a:t>
            </a:r>
            <a:r>
              <a:rPr lang="it-IT" sz="2200">
                <a:solidFill>
                  <a:schemeClr val="tx1"/>
                </a:solidFill>
              </a:rPr>
              <a:t>  End: </a:t>
            </a:r>
            <a:r>
              <a:rPr lang="it-IT" sz="2200" b="1">
                <a:solidFill>
                  <a:schemeClr val="tx1"/>
                </a:solidFill>
              </a:rPr>
              <a:t>April 30th,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1263650" y="4445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nb-NO" sz="3200" smtClean="0">
                <a:solidFill>
                  <a:srgbClr val="00B050"/>
                </a:solidFill>
                <a:latin typeface="Comic Sans MS" pitchFamily="66" charset="0"/>
              </a:rPr>
              <a:t>Coastal observing systems </a:t>
            </a:r>
            <a:endParaRPr lang="nb-NO" sz="3200" smtClean="0">
              <a:latin typeface="Comic Sans MS" pitchFamily="66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 bwMode="auto">
          <a:xfrm>
            <a:off x="3024188" y="969963"/>
            <a:ext cx="6119812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Review of ongoing and planned programmes and projects collecting in situ data and identification of Gaps</a:t>
            </a:r>
            <a:endParaRPr lang="nb-NO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/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Establishment of an inventory of existing observing systems, with special focus on </a:t>
            </a:r>
            <a:r>
              <a:rPr lang="en-GB" sz="2400" b="1" dirty="0" smtClean="0">
                <a:solidFill>
                  <a:schemeClr val="tx1"/>
                </a:solidFill>
                <a:latin typeface="Comic Sans MS" pitchFamily="66" charset="0"/>
              </a:rPr>
              <a:t>biogeochemical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 parameters, terms for data accessibility, administrative and legal barriers</a:t>
            </a:r>
            <a:endParaRPr lang="nb-NO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2772" name="Picture 7" descr="emeco_ob_v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3613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latshållare för innehåll 8" descr="North Sea Sustained Obs..tiff"/>
          <p:cNvPicPr>
            <a:picLocks noChangeAspect="1"/>
          </p:cNvPicPr>
          <p:nvPr/>
        </p:nvPicPr>
        <p:blipFill>
          <a:blip r:embed="rId3" cstate="print"/>
          <a:srcRect b="2235"/>
          <a:stretch>
            <a:fillRect/>
          </a:stretch>
        </p:blipFill>
        <p:spPr bwMode="auto">
          <a:xfrm>
            <a:off x="-36513" y="4552950"/>
            <a:ext cx="4054476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4" cstate="print"/>
          <a:srcRect l="36613" t="36378" r="16534" b="15591"/>
          <a:stretch>
            <a:fillRect/>
          </a:stretch>
        </p:blipFill>
        <p:spPr bwMode="auto">
          <a:xfrm>
            <a:off x="5681663" y="4581525"/>
            <a:ext cx="3427412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header.png"/>
          <p:cNvPicPr>
            <a:picLocks noChangeAspect="1"/>
          </p:cNvPicPr>
          <p:nvPr/>
        </p:nvPicPr>
        <p:blipFill>
          <a:blip r:embed="rId5" cstate="print"/>
          <a:srcRect r="63266"/>
          <a:stretch>
            <a:fillRect/>
          </a:stretch>
        </p:blipFill>
        <p:spPr bwMode="auto">
          <a:xfrm>
            <a:off x="0" y="3141663"/>
            <a:ext cx="321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0800"/>
            <a:ext cx="2314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Box 9"/>
          <p:cNvSpPr txBox="1">
            <a:spLocks noChangeArrowheads="1"/>
          </p:cNvSpPr>
          <p:nvPr/>
        </p:nvSpPr>
        <p:spPr bwMode="auto">
          <a:xfrm>
            <a:off x="2700338" y="6381750"/>
            <a:ext cx="1050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EDIOS</a:t>
            </a:r>
          </a:p>
        </p:txBody>
      </p:sp>
      <p:sp>
        <p:nvSpPr>
          <p:cNvPr id="32778" name="TextBox 10"/>
          <p:cNvSpPr txBox="1">
            <a:spLocks noChangeArrowheads="1"/>
          </p:cNvSpPr>
          <p:nvPr/>
        </p:nvSpPr>
        <p:spPr bwMode="auto">
          <a:xfrm>
            <a:off x="7932738" y="4652963"/>
            <a:ext cx="110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Seprise</a:t>
            </a:r>
          </a:p>
        </p:txBody>
      </p:sp>
      <p:sp>
        <p:nvSpPr>
          <p:cNvPr id="32779" name="TextBox 11"/>
          <p:cNvSpPr txBox="1">
            <a:spLocks noChangeArrowheads="1"/>
          </p:cNvSpPr>
          <p:nvPr/>
        </p:nvSpPr>
        <p:spPr bwMode="auto">
          <a:xfrm>
            <a:off x="250825" y="188913"/>
            <a:ext cx="1090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/>
              <a:t>EMECO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smtClean="0">
                <a:solidFill>
                  <a:schemeClr val="tx1"/>
                </a:solidFill>
                <a:latin typeface="Comic Sans MS" pitchFamily="66" charset="0"/>
              </a:rPr>
              <a:t>Cross regional integration and demonstration</a:t>
            </a:r>
            <a:endParaRPr lang="nb-NO" sz="36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 bwMode="auto">
          <a:xfrm>
            <a:off x="4070350" y="1484313"/>
            <a:ext cx="5541963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smtClean="0">
              <a:solidFill>
                <a:srgbClr val="00B050"/>
              </a:solidFill>
            </a:endParaRPr>
          </a:p>
          <a:p>
            <a:pPr eaLnBrk="1" hangingPunct="1"/>
            <a:r>
              <a:rPr lang="nb-NO" smtClean="0">
                <a:solidFill>
                  <a:schemeClr val="tx1"/>
                </a:solidFill>
                <a:latin typeface="Comic Sans MS" pitchFamily="66" charset="0"/>
              </a:rPr>
              <a:t>Transport</a:t>
            </a:r>
          </a:p>
          <a:p>
            <a:pPr lvl="1" eaLnBrk="1" hangingPunct="1"/>
            <a:r>
              <a:rPr lang="en-GB" sz="2400" smtClean="0">
                <a:solidFill>
                  <a:schemeClr val="tx1"/>
                </a:solidFill>
                <a:latin typeface="Comic Sans MS" pitchFamily="66" charset="0"/>
              </a:rPr>
              <a:t>Model products existing (i.e.NOOS)</a:t>
            </a:r>
          </a:p>
          <a:p>
            <a:pPr lvl="1" eaLnBrk="1" hangingPunct="1"/>
            <a:r>
              <a:rPr lang="en-GB" sz="2400" smtClean="0">
                <a:solidFill>
                  <a:schemeClr val="tx1"/>
                </a:solidFill>
                <a:latin typeface="Comic Sans MS" pitchFamily="66" charset="0"/>
              </a:rPr>
              <a:t>Exploring observations for an observational based Pan-European product</a:t>
            </a:r>
          </a:p>
          <a:p>
            <a:pPr lvl="2" eaLnBrk="1" hangingPunct="1"/>
            <a:endParaRPr lang="en-GB" sz="2000" smtClean="0">
              <a:solidFill>
                <a:srgbClr val="00B050"/>
              </a:solidFill>
              <a:latin typeface="Comic Sans MS" pitchFamily="66" charset="0"/>
            </a:endParaRPr>
          </a:p>
          <a:p>
            <a:pPr lvl="2" eaLnBrk="1" hangingPunct="1"/>
            <a:endParaRPr lang="en-GB" sz="2000" smtClean="0">
              <a:solidFill>
                <a:srgbClr val="00B050"/>
              </a:solidFill>
            </a:endParaRPr>
          </a:p>
          <a:p>
            <a:pPr lvl="1" eaLnBrk="1" hangingPunct="1">
              <a:buFontTx/>
              <a:buNone/>
            </a:pPr>
            <a:r>
              <a:rPr lang="nb-NO" sz="1400" smtClean="0"/>
              <a:t>	</a:t>
            </a:r>
          </a:p>
          <a:p>
            <a:pPr lvl="1" eaLnBrk="1" hangingPunct="1">
              <a:buFontTx/>
              <a:buNone/>
            </a:pPr>
            <a:endParaRPr lang="nb-NO" sz="1400" smtClean="0"/>
          </a:p>
          <a:p>
            <a:pPr lvl="1" eaLnBrk="1" hangingPunct="1">
              <a:buFontTx/>
              <a:buNone/>
            </a:pPr>
            <a:r>
              <a:rPr lang="nb-NO" sz="1400" smtClean="0"/>
              <a:t>	</a:t>
            </a:r>
            <a:r>
              <a:rPr lang="nb-NO" sz="1400" smtClean="0">
                <a:latin typeface="Comic Sans MS" pitchFamily="66" charset="0"/>
              </a:rPr>
              <a:t>	Example NOOS fluxes model product</a:t>
            </a:r>
          </a:p>
        </p:txBody>
      </p:sp>
      <p:pic>
        <p:nvPicPr>
          <p:cNvPr id="33796" name="Picture 5" descr="noostranspor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113"/>
            <a:ext cx="40322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run1961-200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45021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 bwMode="auto">
          <a:xfrm>
            <a:off x="1979613" y="44450"/>
            <a:ext cx="604837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smtClean="0">
                <a:solidFill>
                  <a:schemeClr val="tx1"/>
                </a:solidFill>
                <a:latin typeface="Comic Sans MS" pitchFamily="66" charset="0"/>
              </a:rPr>
              <a:t>Cross regional </a:t>
            </a:r>
            <a:br>
              <a:rPr lang="en-GB" sz="32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sz="3200" smtClean="0">
                <a:solidFill>
                  <a:schemeClr val="tx1"/>
                </a:solidFill>
                <a:latin typeface="Comic Sans MS" pitchFamily="66" charset="0"/>
              </a:rPr>
              <a:t>integration and demonstration</a:t>
            </a:r>
            <a:endParaRPr lang="nb-NO" sz="32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 bwMode="auto">
          <a:xfrm>
            <a:off x="4572000" y="1728788"/>
            <a:ext cx="5761038" cy="5661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sz="2800" smtClean="0">
                <a:solidFill>
                  <a:schemeClr val="tx1"/>
                </a:solidFill>
                <a:latin typeface="Comic Sans MS" pitchFamily="66" charset="0"/>
              </a:rPr>
              <a:t>River Runoff</a:t>
            </a:r>
            <a:r>
              <a:rPr lang="nb-NO" sz="2000" smtClean="0">
                <a:solidFill>
                  <a:schemeClr val="tx1"/>
                </a:solidFill>
                <a:latin typeface="Comic Sans MS" pitchFamily="66" charset="0"/>
              </a:rPr>
              <a:t>					</a:t>
            </a:r>
          </a:p>
          <a:p>
            <a:pPr eaLnBrk="1" hangingPunct="1"/>
            <a:r>
              <a:rPr lang="en-GB" sz="2000" b="1" smtClean="0">
                <a:solidFill>
                  <a:schemeClr val="tx1"/>
                </a:solidFill>
                <a:latin typeface="Comic Sans MS" pitchFamily="66" charset="0"/>
              </a:rPr>
              <a:t>E-HYPE</a:t>
            </a:r>
          </a:p>
          <a:p>
            <a:pPr eaLnBrk="1" hangingPunct="1"/>
            <a:r>
              <a:rPr lang="en-GB" sz="2000" b="1" smtClean="0">
                <a:solidFill>
                  <a:schemeClr val="tx1"/>
                </a:solidFill>
                <a:latin typeface="Comic Sans MS" pitchFamily="66" charset="0"/>
              </a:rPr>
              <a:t>Validation / New data</a:t>
            </a:r>
          </a:p>
          <a:p>
            <a:pPr eaLnBrk="1" hangingPunct="1"/>
            <a:r>
              <a:rPr lang="en-GB" sz="2000" b="1" smtClean="0">
                <a:solidFill>
                  <a:schemeClr val="tx1"/>
                </a:solidFill>
                <a:latin typeface="Comic Sans MS" pitchFamily="66" charset="0"/>
              </a:rPr>
              <a:t>Impact</a:t>
            </a:r>
            <a:endParaRPr lang="nb-NO" sz="20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4821" name="Picture 4" descr="Smakprov_soilmois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716338"/>
            <a:ext cx="43561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3883" y="1340768"/>
            <a:ext cx="82101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/>
              <a:t>           WP4</a:t>
            </a:r>
            <a:endParaRPr lang="el-GR" sz="3600" b="1" dirty="0" smtClean="0"/>
          </a:p>
          <a:p>
            <a:pPr algn="ctr"/>
            <a:endParaRPr lang="el-GR" dirty="0"/>
          </a:p>
          <a:p>
            <a:pPr algn="ctr"/>
            <a:r>
              <a:rPr lang="en-US" sz="2400" i="1" dirty="0" smtClean="0"/>
              <a:t>Based on the experience of infrastructure operators and relevant regional activities, this WP will:</a:t>
            </a:r>
          </a:p>
          <a:p>
            <a:pPr algn="ctr"/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gather elements of best practice in conducting operations and maintaining coastal observatories,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identify the successes in terms of systems autonomy and reliability,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propose common procedures to be followed by all operators</a:t>
            </a:r>
          </a:p>
          <a:p>
            <a:endParaRPr lang="en-US" dirty="0" smtClean="0"/>
          </a:p>
        </p:txBody>
      </p:sp>
      <p:pic>
        <p:nvPicPr>
          <p:cNvPr id="3" name="Picture 16" descr="ce0903 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887" y="4649788"/>
            <a:ext cx="3313113" cy="220821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pic>
        <p:nvPicPr>
          <p:cNvPr id="5" name="Picture 4" descr="IMM034s"/>
          <p:cNvPicPr>
            <a:picLocks noChangeAspect="1" noChangeArrowheads="1"/>
          </p:cNvPicPr>
          <p:nvPr/>
        </p:nvPicPr>
        <p:blipFill>
          <a:blip r:embed="rId3" cstate="print"/>
          <a:srcRect l="15218" t="12999" r="10869" b="9004"/>
          <a:stretch>
            <a:fillRect/>
          </a:stretch>
        </p:blipFill>
        <p:spPr bwMode="auto">
          <a:xfrm>
            <a:off x="1" y="4495397"/>
            <a:ext cx="3347863" cy="236260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644008" y="0"/>
            <a:ext cx="4499992" cy="1461839"/>
            <a:chOff x="46" y="1207"/>
            <a:chExt cx="3265" cy="1784"/>
          </a:xfrm>
        </p:grpSpPr>
        <p:pic>
          <p:nvPicPr>
            <p:cNvPr id="7" name="Picture 7" descr="figura_glider_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" y="1207"/>
              <a:ext cx="3265" cy="1784"/>
            </a:xfrm>
            <a:prstGeom prst="rect">
              <a:avLst/>
            </a:prstGeom>
            <a:noFill/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655" y="2140"/>
              <a:ext cx="656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FF3300"/>
                  </a:solidFill>
                  <a:latin typeface="Arial" pitchFamily="34" charset="0"/>
                </a:rPr>
                <a:t>Start</a:t>
              </a:r>
              <a:endParaRPr lang="it-IT" sz="1800" dirty="0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91" y="2580"/>
              <a:ext cx="612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FF3300"/>
                  </a:solidFill>
                  <a:latin typeface="Arial" pitchFamily="34" charset="0"/>
                </a:rPr>
                <a:t>End</a:t>
              </a:r>
              <a:endParaRPr lang="it-IT" sz="1800" dirty="0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979" y="2228"/>
              <a:ext cx="638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FF3300"/>
                  </a:solidFill>
                  <a:latin typeface="Arial" pitchFamily="34" charset="0"/>
                </a:rPr>
                <a:t>7 km</a:t>
              </a:r>
              <a:endParaRPr lang="it-IT" sz="1800" dirty="0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927" y="2580"/>
              <a:ext cx="74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FF3300"/>
                  </a:solidFill>
                  <a:latin typeface="Arial" pitchFamily="34" charset="0"/>
                </a:rPr>
                <a:t>7.25 km</a:t>
              </a:r>
              <a:endParaRPr lang="it-IT" sz="1800" dirty="0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248" y="2316"/>
              <a:ext cx="635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FF3300"/>
                  </a:solidFill>
                  <a:latin typeface="Arial" pitchFamily="34" charset="0"/>
                </a:rPr>
                <a:t>6.3 km</a:t>
              </a:r>
              <a:endParaRPr lang="it-IT" sz="1800" dirty="0">
                <a:solidFill>
                  <a:srgbClr val="FF3300"/>
                </a:solidFill>
                <a:latin typeface="Arial" pitchFamily="34" charset="0"/>
              </a:endParaRPr>
            </a:p>
          </p:txBody>
        </p:sp>
        <p:pic>
          <p:nvPicPr>
            <p:cNvPr id="13" name="Picture 13" descr="IMG_2102"/>
            <p:cNvPicPr>
              <a:picLocks noChangeAspect="1" noChangeArrowheads="1"/>
            </p:cNvPicPr>
            <p:nvPr/>
          </p:nvPicPr>
          <p:blipFill>
            <a:blip r:embed="rId5" cstate="print"/>
            <a:srcRect r="2251" b="20143"/>
            <a:stretch>
              <a:fillRect/>
            </a:stretch>
          </p:blipFill>
          <p:spPr bwMode="auto">
            <a:xfrm>
              <a:off x="69" y="1254"/>
              <a:ext cx="1446" cy="88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100179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488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WP5 (“Data Management &amp; Distribution”) Activities</a:t>
            </a:r>
            <a:r>
              <a:rPr lang="en-US" sz="27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35180" name="Picture 1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762000"/>
            <a:ext cx="8839200" cy="5791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/>
          <a:lstStyle/>
          <a:p>
            <a:r>
              <a:rPr lang="en-GB" sz="3600" dirty="0" smtClean="0"/>
              <a:t>WP6 – Education and outreach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209"/>
            <a:ext cx="8435280" cy="1756791"/>
          </a:xfrm>
          <a:solidFill>
            <a:srgbClr val="FFFF99"/>
          </a:solidFill>
        </p:spPr>
        <p:txBody>
          <a:bodyPr/>
          <a:lstStyle/>
          <a:p>
            <a:r>
              <a:rPr lang="en-GB" sz="2400" dirty="0" smtClean="0"/>
              <a:t>To develop a Jerico Community Hub and Jerico </a:t>
            </a:r>
            <a:r>
              <a:rPr lang="en-GB" sz="2400" dirty="0" err="1" smtClean="0"/>
              <a:t>Datatool</a:t>
            </a:r>
            <a:r>
              <a:rPr lang="en-GB" sz="2400" dirty="0" smtClean="0"/>
              <a:t> for engagement of diverse end users</a:t>
            </a:r>
          </a:p>
          <a:p>
            <a:r>
              <a:rPr lang="en-GB" sz="2400" dirty="0" smtClean="0"/>
              <a:t>To provide information resources for identified user groups</a:t>
            </a:r>
          </a:p>
          <a:p>
            <a:r>
              <a:rPr lang="en-GB" sz="2400" dirty="0" smtClean="0"/>
              <a:t>To provide training in topics related to Jerico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6856" y="850702"/>
            <a:ext cx="822960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Cefas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lead: partners UOM, </a:t>
            </a:r>
            <a:r>
              <a:rPr kumimoji="0" lang="en-GB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Deltares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NERC, </a:t>
            </a:r>
            <a:r>
              <a:rPr kumimoji="0" lang="en-GB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Syke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CISC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789040"/>
            <a:ext cx="8435280" cy="273630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site, hosting Community Hub</a:t>
            </a: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link to tools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200" b="0" kern="0" baseline="0" dirty="0" smtClean="0">
                <a:latin typeface="+mn-lt"/>
              </a:rPr>
              <a:t>Formation of Ocean Board</a:t>
            </a:r>
            <a:r>
              <a:rPr lang="en-GB" sz="2200" b="0" kern="0" dirty="0" smtClean="0">
                <a:latin typeface="+mn-lt"/>
              </a:rPr>
              <a:t> – Jerico-Prof, Jerico-Pub</a:t>
            </a:r>
            <a:endParaRPr kumimoji="0" lang="en-GB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200" b="0" kern="0" dirty="0" smtClean="0">
                <a:latin typeface="+mn-lt"/>
              </a:rPr>
              <a:t>Tools for Data integration &amp; promoting uptake of Jerico information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summer schools; observing technologies &amp; linking </a:t>
            </a:r>
            <a:r>
              <a:rPr lang="en-GB" sz="2200" b="0" kern="0" dirty="0" smtClean="0">
                <a:latin typeface="+mn-lt"/>
              </a:rPr>
              <a:t>Jerico coastal </a:t>
            </a:r>
            <a:r>
              <a:rPr kumimoji="0" lang="en-GB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to management needs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2200" b="0" kern="0" dirty="0" smtClean="0">
                <a:latin typeface="+mn-lt"/>
              </a:rPr>
              <a:t>New methods for displaying </a:t>
            </a:r>
            <a:r>
              <a:rPr lang="en-GB" sz="2200" b="0" kern="0" dirty="0" err="1" smtClean="0">
                <a:latin typeface="+mn-lt"/>
              </a:rPr>
              <a:t>FerryBox</a:t>
            </a:r>
            <a:r>
              <a:rPr lang="en-GB" sz="2200" b="0" kern="0" dirty="0" smtClean="0">
                <a:latin typeface="+mn-lt"/>
              </a:rPr>
              <a:t> information to the public</a:t>
            </a:r>
            <a:endParaRPr lang="en-GB" sz="2200" b="0" kern="0" baseline="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340768"/>
            <a:ext cx="136815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Objectives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501008"/>
            <a:ext cx="158417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Deliverables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5338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/>
            <a:r>
              <a:rPr kumimoji="1" lang="fr-FR" sz="2400" b="1" dirty="0">
                <a:solidFill>
                  <a:srgbClr val="000066"/>
                </a:solidFill>
                <a:cs typeface="Arial" pitchFamily="34" charset="0"/>
              </a:rPr>
              <a:t>WP8 - </a:t>
            </a:r>
            <a:r>
              <a:rPr lang="en-GB" sz="2400" b="1" dirty="0">
                <a:solidFill>
                  <a:srgbClr val="000066"/>
                </a:solidFill>
                <a:cs typeface="Arial" pitchFamily="34" charset="0"/>
              </a:rPr>
              <a:t>Trans National Access to Coastal Observatories</a:t>
            </a:r>
            <a:endParaRPr lang="en-GB" sz="17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GB" sz="12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b="1" dirty="0">
                <a:solidFill>
                  <a:schemeClr val="bg1"/>
                </a:solidFill>
              </a:rPr>
              <a:t>OBJECTIVE </a:t>
            </a:r>
            <a:r>
              <a:rPr kumimoji="1" lang="fr-FR" dirty="0">
                <a:solidFill>
                  <a:srgbClr val="000066"/>
                </a:solidFill>
              </a:rPr>
              <a:t>To </a:t>
            </a:r>
            <a:r>
              <a:rPr kumimoji="1" lang="fr-FR" dirty="0" err="1">
                <a:solidFill>
                  <a:srgbClr val="000066"/>
                </a:solidFill>
              </a:rPr>
              <a:t>enable</a:t>
            </a:r>
            <a:r>
              <a:rPr kumimoji="1" lang="fr-FR" dirty="0">
                <a:solidFill>
                  <a:srgbClr val="000066"/>
                </a:solidFill>
              </a:rPr>
              <a:t> Transnational and free-of-charge </a:t>
            </a:r>
            <a:r>
              <a:rPr kumimoji="1" lang="fr-FR" dirty="0" err="1">
                <a:solidFill>
                  <a:srgbClr val="000066"/>
                </a:solidFill>
              </a:rPr>
              <a:t>access</a:t>
            </a:r>
            <a:r>
              <a:rPr kumimoji="1" lang="fr-FR" dirty="0">
                <a:solidFill>
                  <a:srgbClr val="000066"/>
                </a:solidFill>
              </a:rPr>
              <a:t> to original </a:t>
            </a:r>
            <a:r>
              <a:rPr kumimoji="1" lang="fr-FR" dirty="0" err="1">
                <a:solidFill>
                  <a:srgbClr val="000066"/>
                </a:solidFill>
              </a:rPr>
              <a:t>coastal</a:t>
            </a:r>
            <a:r>
              <a:rPr kumimoji="1" lang="fr-FR" dirty="0">
                <a:solidFill>
                  <a:srgbClr val="000066"/>
                </a:solidFill>
              </a:rPr>
              <a:t> </a:t>
            </a:r>
          </a:p>
          <a:p>
            <a:r>
              <a:rPr kumimoji="1" lang="fr-FR" dirty="0">
                <a:solidFill>
                  <a:srgbClr val="000066"/>
                </a:solidFill>
              </a:rPr>
              <a:t>                      infrastructures </a:t>
            </a:r>
            <a:r>
              <a:rPr kumimoji="1" lang="fr-FR" dirty="0" err="1">
                <a:solidFill>
                  <a:srgbClr val="000066"/>
                </a:solidFill>
              </a:rPr>
              <a:t>among</a:t>
            </a:r>
            <a:r>
              <a:rPr kumimoji="1" lang="fr-FR" dirty="0">
                <a:solidFill>
                  <a:srgbClr val="000066"/>
                </a:solidFill>
              </a:rPr>
              <a:t> </a:t>
            </a:r>
            <a:r>
              <a:rPr kumimoji="1" lang="fr-FR" dirty="0" err="1">
                <a:solidFill>
                  <a:srgbClr val="000066"/>
                </a:solidFill>
              </a:rPr>
              <a:t>those</a:t>
            </a:r>
            <a:r>
              <a:rPr kumimoji="1" lang="fr-FR" dirty="0">
                <a:solidFill>
                  <a:srgbClr val="000066"/>
                </a:solidFill>
              </a:rPr>
              <a:t> </a:t>
            </a:r>
            <a:r>
              <a:rPr kumimoji="1" lang="fr-FR" dirty="0" err="1">
                <a:solidFill>
                  <a:srgbClr val="000066"/>
                </a:solidFill>
              </a:rPr>
              <a:t>operated</a:t>
            </a:r>
            <a:r>
              <a:rPr kumimoji="1" lang="fr-FR" dirty="0">
                <a:solidFill>
                  <a:srgbClr val="000066"/>
                </a:solidFill>
              </a:rPr>
              <a:t> by  the JERICO Consortium</a:t>
            </a:r>
          </a:p>
          <a:p>
            <a:endParaRPr kumimoji="1" lang="fr-FR" sz="1000" dirty="0">
              <a:solidFill>
                <a:srgbClr val="000066"/>
              </a:solidFill>
            </a:endParaRPr>
          </a:p>
          <a:p>
            <a:r>
              <a:rPr kumimoji="1" lang="fr-FR" b="1" dirty="0">
                <a:solidFill>
                  <a:schemeClr val="bg1"/>
                </a:solidFill>
              </a:rPr>
              <a:t>ACTIVITIES</a:t>
            </a:r>
            <a:endParaRPr kumimoji="1" lang="fr-FR" dirty="0">
              <a:solidFill>
                <a:schemeClr val="bg1"/>
              </a:solidFill>
            </a:endParaRPr>
          </a:p>
          <a:p>
            <a:pPr marL="1143000" lvl="2" indent="-228600">
              <a:buFont typeface="Wingdings" pitchFamily="2" charset="2"/>
              <a:buChar char="Ø"/>
            </a:pPr>
            <a:r>
              <a:rPr kumimoji="1" lang="fr-FR" dirty="0">
                <a:solidFill>
                  <a:srgbClr val="000066"/>
                </a:solidFill>
              </a:rPr>
              <a:t>   </a:t>
            </a:r>
            <a:r>
              <a:rPr kumimoji="1" lang="fr-FR" dirty="0" err="1">
                <a:solidFill>
                  <a:srgbClr val="000066"/>
                </a:solidFill>
              </a:rPr>
              <a:t>Two</a:t>
            </a:r>
            <a:r>
              <a:rPr kumimoji="1" lang="fr-FR" dirty="0">
                <a:solidFill>
                  <a:srgbClr val="000066"/>
                </a:solidFill>
              </a:rPr>
              <a:t> call </a:t>
            </a:r>
            <a:r>
              <a:rPr kumimoji="1" lang="fr-FR" dirty="0" err="1">
                <a:solidFill>
                  <a:srgbClr val="000066"/>
                </a:solidFill>
              </a:rPr>
              <a:t>openings</a:t>
            </a:r>
            <a:r>
              <a:rPr kumimoji="1" lang="fr-FR" dirty="0">
                <a:solidFill>
                  <a:srgbClr val="000066"/>
                </a:solidFill>
              </a:rPr>
              <a:t> </a:t>
            </a:r>
            <a:r>
              <a:rPr lang="en-GB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fr-FR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</a:t>
            </a:r>
            <a:r>
              <a:rPr kumimoji="1" lang="fr-FR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2011</a:t>
            </a:r>
            <a:r>
              <a:rPr kumimoji="1" lang="fr-FR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fr-FR" dirty="0">
                <a:solidFill>
                  <a:srgbClr val="000066"/>
                </a:solidFill>
              </a:rPr>
              <a:t>and </a:t>
            </a:r>
            <a:r>
              <a:rPr kumimoji="1" lang="fr-FR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</a:t>
            </a:r>
            <a:r>
              <a:rPr kumimoji="1" lang="fr-FR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2012</a:t>
            </a:r>
            <a:r>
              <a:rPr kumimoji="1" lang="fr-FR" dirty="0">
                <a:solidFill>
                  <a:srgbClr val="000066"/>
                </a:solidFill>
              </a:rPr>
              <a:t> </a:t>
            </a:r>
            <a:r>
              <a:rPr kumimoji="1" lang="fr-FR" b="1" dirty="0">
                <a:solidFill>
                  <a:schemeClr val="accent2"/>
                </a:solidFill>
              </a:rPr>
              <a:t>)</a:t>
            </a:r>
            <a:r>
              <a:rPr kumimoji="1" lang="fr-FR" dirty="0"/>
              <a:t> </a:t>
            </a:r>
          </a:p>
          <a:p>
            <a:pPr marL="1143000" lvl="2" indent="-228600">
              <a:buFont typeface="Wingdings" pitchFamily="2" charset="2"/>
              <a:buChar char="Ø"/>
            </a:pPr>
            <a:r>
              <a:rPr kumimoji="1" lang="fr-FR" dirty="0"/>
              <a:t>   </a:t>
            </a:r>
            <a:r>
              <a:rPr kumimoji="1" lang="fr-FR" dirty="0" err="1">
                <a:solidFill>
                  <a:srgbClr val="000066"/>
                </a:solidFill>
              </a:rPr>
              <a:t>Selection</a:t>
            </a:r>
            <a:r>
              <a:rPr kumimoji="1" lang="fr-FR" dirty="0">
                <a:solidFill>
                  <a:srgbClr val="000066"/>
                </a:solidFill>
              </a:rPr>
              <a:t> of </a:t>
            </a:r>
            <a:r>
              <a:rPr kumimoji="1" lang="fr-FR" dirty="0" err="1">
                <a:solidFill>
                  <a:srgbClr val="000066"/>
                </a:solidFill>
              </a:rPr>
              <a:t>proposals</a:t>
            </a:r>
            <a:r>
              <a:rPr kumimoji="1" lang="fr-FR" dirty="0">
                <a:solidFill>
                  <a:srgbClr val="000066"/>
                </a:solidFill>
              </a:rPr>
              <a:t> by a </a:t>
            </a:r>
            <a:r>
              <a:rPr kumimoji="1" lang="fr-FR" dirty="0" err="1">
                <a:solidFill>
                  <a:srgbClr val="000066"/>
                </a:solidFill>
              </a:rPr>
              <a:t>Selection</a:t>
            </a:r>
            <a:r>
              <a:rPr kumimoji="1" lang="fr-FR" dirty="0">
                <a:solidFill>
                  <a:srgbClr val="000066"/>
                </a:solidFill>
              </a:rPr>
              <a:t> Panel </a:t>
            </a:r>
            <a:r>
              <a:rPr kumimoji="1" lang="fr-FR" dirty="0" err="1">
                <a:solidFill>
                  <a:srgbClr val="000066"/>
                </a:solidFill>
              </a:rPr>
              <a:t>composed</a:t>
            </a:r>
            <a:r>
              <a:rPr kumimoji="1" lang="fr-FR" dirty="0">
                <a:solidFill>
                  <a:srgbClr val="000066"/>
                </a:solidFill>
              </a:rPr>
              <a:t> of international </a:t>
            </a:r>
          </a:p>
          <a:p>
            <a:pPr marL="1143000" lvl="2" indent="-228600">
              <a:buFont typeface="Wingdings" pitchFamily="2" charset="2"/>
              <a:buNone/>
            </a:pPr>
            <a:r>
              <a:rPr kumimoji="1" lang="fr-FR" dirty="0">
                <a:solidFill>
                  <a:srgbClr val="000066"/>
                </a:solidFill>
              </a:rPr>
              <a:t>       experts in the </a:t>
            </a:r>
            <a:r>
              <a:rPr kumimoji="1" lang="fr-FR" dirty="0" err="1">
                <a:solidFill>
                  <a:srgbClr val="000066"/>
                </a:solidFill>
              </a:rPr>
              <a:t>field</a:t>
            </a:r>
            <a:endParaRPr kumimoji="1" lang="fr-FR" dirty="0">
              <a:solidFill>
                <a:srgbClr val="000066"/>
              </a:solidFill>
            </a:endParaRPr>
          </a:p>
          <a:p>
            <a:pPr marL="1143000" lvl="2" indent="-228600">
              <a:buFont typeface="Wingdings" pitchFamily="2" charset="2"/>
              <a:buChar char="Ø"/>
            </a:pPr>
            <a:r>
              <a:rPr kumimoji="1" lang="fr-FR" dirty="0">
                <a:solidFill>
                  <a:srgbClr val="000066"/>
                </a:solidFill>
              </a:rPr>
              <a:t>   </a:t>
            </a:r>
            <a:r>
              <a:rPr kumimoji="1" lang="fr-FR" dirty="0" err="1">
                <a:solidFill>
                  <a:srgbClr val="000066"/>
                </a:solidFill>
              </a:rPr>
              <a:t>Implementation</a:t>
            </a:r>
            <a:r>
              <a:rPr kumimoji="1" lang="fr-FR" dirty="0">
                <a:solidFill>
                  <a:srgbClr val="000066"/>
                </a:solidFill>
              </a:rPr>
              <a:t> of </a:t>
            </a:r>
            <a:r>
              <a:rPr kumimoji="1" lang="fr-FR" dirty="0" err="1">
                <a:solidFill>
                  <a:srgbClr val="000066"/>
                </a:solidFill>
              </a:rPr>
              <a:t>projects</a:t>
            </a:r>
            <a:r>
              <a:rPr kumimoji="1" lang="fr-FR" dirty="0">
                <a:solidFill>
                  <a:srgbClr val="000066"/>
                </a:solidFill>
              </a:rPr>
              <a:t> by user groups </a:t>
            </a:r>
            <a:r>
              <a:rPr kumimoji="1" lang="fr-FR" dirty="0" err="1">
                <a:solidFill>
                  <a:srgbClr val="000066"/>
                </a:solidFill>
              </a:rPr>
              <a:t>supported</a:t>
            </a:r>
            <a:r>
              <a:rPr kumimoji="1" lang="fr-FR" dirty="0">
                <a:solidFill>
                  <a:srgbClr val="000066"/>
                </a:solidFill>
              </a:rPr>
              <a:t> by a local team</a:t>
            </a:r>
          </a:p>
          <a:p>
            <a:pPr marL="1143000" lvl="2" indent="-228600">
              <a:buFont typeface="Wingdings" pitchFamily="2" charset="2"/>
              <a:buChar char="Ø"/>
            </a:pPr>
            <a:r>
              <a:rPr kumimoji="1" lang="fr-FR" dirty="0">
                <a:solidFill>
                  <a:srgbClr val="000066"/>
                </a:solidFill>
              </a:rPr>
              <a:t>   </a:t>
            </a:r>
            <a:r>
              <a:rPr kumimoji="1" lang="fr-FR" dirty="0" err="1">
                <a:solidFill>
                  <a:srgbClr val="000066"/>
                </a:solidFill>
              </a:rPr>
              <a:t>Reporting</a:t>
            </a:r>
            <a:r>
              <a:rPr kumimoji="1" lang="fr-FR" dirty="0">
                <a:solidFill>
                  <a:srgbClr val="000066"/>
                </a:solidFill>
              </a:rPr>
              <a:t> of information and </a:t>
            </a:r>
            <a:r>
              <a:rPr kumimoji="1" lang="fr-FR" dirty="0" err="1">
                <a:solidFill>
                  <a:srgbClr val="000066"/>
                </a:solidFill>
              </a:rPr>
              <a:t>results</a:t>
            </a:r>
            <a:r>
              <a:rPr kumimoji="1" lang="fr-FR" dirty="0">
                <a:solidFill>
                  <a:srgbClr val="000066"/>
                </a:solidFill>
              </a:rPr>
              <a:t> of the </a:t>
            </a:r>
            <a:r>
              <a:rPr kumimoji="1" lang="fr-FR" dirty="0" err="1">
                <a:solidFill>
                  <a:srgbClr val="000066"/>
                </a:solidFill>
              </a:rPr>
              <a:t>access</a:t>
            </a:r>
            <a:r>
              <a:rPr kumimoji="1" lang="fr-FR" dirty="0">
                <a:solidFill>
                  <a:srgbClr val="000066"/>
                </a:solidFill>
              </a:rPr>
              <a:t> </a:t>
            </a:r>
            <a:r>
              <a:rPr kumimoji="1" lang="fr-FR" dirty="0" err="1">
                <a:solidFill>
                  <a:srgbClr val="000066"/>
                </a:solidFill>
              </a:rPr>
              <a:t>activity</a:t>
            </a:r>
            <a:r>
              <a:rPr kumimoji="1" lang="fr-FR" dirty="0">
                <a:solidFill>
                  <a:srgbClr val="000066"/>
                </a:solidFill>
              </a:rPr>
              <a:t>  on the </a:t>
            </a:r>
          </a:p>
          <a:p>
            <a:pPr marL="1143000" lvl="2" indent="-228600">
              <a:buFont typeface="Wingdings" pitchFamily="2" charset="2"/>
              <a:buNone/>
            </a:pPr>
            <a:r>
              <a:rPr kumimoji="1" lang="fr-FR" dirty="0">
                <a:solidFill>
                  <a:srgbClr val="000066"/>
                </a:solidFill>
              </a:rPr>
              <a:t>      TNA  Web page      </a:t>
            </a:r>
          </a:p>
          <a:p>
            <a:pPr marL="1143000" lvl="2" indent="-228600">
              <a:buFont typeface="Wingdings" pitchFamily="2" charset="2"/>
              <a:buNone/>
            </a:pPr>
            <a:r>
              <a:rPr kumimoji="1" lang="fr-FR" dirty="0">
                <a:solidFill>
                  <a:srgbClr val="000066"/>
                </a:solidFill>
              </a:rPr>
              <a:t>              </a:t>
            </a:r>
            <a:r>
              <a:rPr kumimoji="1" lang="fr-FR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http://www.jerico-fp7.eu/content/trans-national-access</a:t>
            </a:r>
          </a:p>
          <a:p>
            <a:pPr>
              <a:buFont typeface="Wingdings" pitchFamily="2" charset="2"/>
              <a:buNone/>
            </a:pPr>
            <a:endParaRPr kumimoji="1" lang="fr-FR" sz="1000" dirty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None/>
            </a:pPr>
            <a:r>
              <a:rPr kumimoji="1" lang="fr-FR" b="1" dirty="0">
                <a:solidFill>
                  <a:schemeClr val="bg1"/>
                </a:solidFill>
              </a:rPr>
              <a:t>MAIN RULES</a:t>
            </a:r>
            <a:r>
              <a:rPr kumimoji="1" lang="fr-FR" b="1" dirty="0">
                <a:solidFill>
                  <a:srgbClr val="000066"/>
                </a:solidFill>
              </a:rPr>
              <a:t> AND PRIORITIES</a:t>
            </a:r>
          </a:p>
          <a:p>
            <a:pPr marL="458788" lvl="1">
              <a:buFont typeface="Wingdings" pitchFamily="2" charset="2"/>
              <a:buChar char="ü"/>
            </a:pPr>
            <a:r>
              <a:rPr kumimoji="1" lang="fr-FR" dirty="0">
                <a:solidFill>
                  <a:srgbClr val="000066"/>
                </a:solidFill>
              </a:rPr>
              <a:t>	The user group</a:t>
            </a:r>
            <a:r>
              <a:rPr kumimoji="1" lang="fr-FR" i="1" dirty="0">
                <a:solidFill>
                  <a:srgbClr val="000066"/>
                </a:solidFill>
              </a:rPr>
              <a:t> </a:t>
            </a:r>
            <a:r>
              <a:rPr kumimoji="1" lang="fr-FR" dirty="0">
                <a:solidFill>
                  <a:srgbClr val="000066"/>
                </a:solidFill>
              </a:rPr>
              <a:t>leader and the </a:t>
            </a:r>
            <a:r>
              <a:rPr kumimoji="1" lang="fr-FR" dirty="0" err="1">
                <a:solidFill>
                  <a:srgbClr val="000066"/>
                </a:solidFill>
              </a:rPr>
              <a:t>majority</a:t>
            </a:r>
            <a:r>
              <a:rPr kumimoji="1" lang="fr-FR" dirty="0">
                <a:solidFill>
                  <a:srgbClr val="000066"/>
                </a:solidFill>
              </a:rPr>
              <a:t> of the group</a:t>
            </a:r>
            <a:r>
              <a:rPr kumimoji="1" lang="fr-FR" i="1" dirty="0">
                <a:solidFill>
                  <a:srgbClr val="000066"/>
                </a:solidFill>
              </a:rPr>
              <a:t> </a:t>
            </a:r>
            <a:r>
              <a:rPr kumimoji="1" lang="fr-FR" dirty="0">
                <a:solidFill>
                  <a:srgbClr val="000066"/>
                </a:solidFill>
              </a:rPr>
              <a:t>must </a:t>
            </a:r>
            <a:r>
              <a:rPr kumimoji="1" lang="fr-FR" dirty="0" err="1">
                <a:solidFill>
                  <a:srgbClr val="000066"/>
                </a:solidFill>
              </a:rPr>
              <a:t>work</a:t>
            </a:r>
            <a:r>
              <a:rPr kumimoji="1" lang="fr-FR" dirty="0">
                <a:solidFill>
                  <a:srgbClr val="000066"/>
                </a:solidFill>
              </a:rPr>
              <a:t> in a </a:t>
            </a:r>
            <a:r>
              <a:rPr kumimoji="1" lang="fr-FR" dirty="0" err="1">
                <a:solidFill>
                  <a:srgbClr val="000066"/>
                </a:solidFill>
              </a:rPr>
              <a:t>Member</a:t>
            </a:r>
            <a:r>
              <a:rPr kumimoji="1" lang="fr-FR" dirty="0">
                <a:solidFill>
                  <a:srgbClr val="000066"/>
                </a:solidFill>
              </a:rPr>
              <a:t> </a:t>
            </a:r>
          </a:p>
          <a:p>
            <a:pPr marL="458788" lvl="1"/>
            <a:r>
              <a:rPr kumimoji="1" lang="fr-FR" dirty="0">
                <a:solidFill>
                  <a:srgbClr val="000066"/>
                </a:solidFill>
              </a:rPr>
              <a:t>        State or  </a:t>
            </a:r>
            <a:r>
              <a:rPr kumimoji="1" lang="fr-FR" dirty="0" err="1">
                <a:solidFill>
                  <a:srgbClr val="000066"/>
                </a:solidFill>
              </a:rPr>
              <a:t>Associated</a:t>
            </a:r>
            <a:r>
              <a:rPr kumimoji="1" lang="fr-FR" dirty="0">
                <a:solidFill>
                  <a:srgbClr val="000066"/>
                </a:solidFill>
              </a:rPr>
              <a:t> State </a:t>
            </a:r>
            <a:r>
              <a:rPr kumimoji="1" lang="fr-FR" dirty="0" err="1">
                <a:solidFill>
                  <a:srgbClr val="000066"/>
                </a:solidFill>
              </a:rPr>
              <a:t>other</a:t>
            </a:r>
            <a:r>
              <a:rPr kumimoji="1" lang="fr-FR" dirty="0">
                <a:solidFill>
                  <a:srgbClr val="000066"/>
                </a:solidFill>
              </a:rPr>
              <a:t> </a:t>
            </a:r>
            <a:r>
              <a:rPr kumimoji="1" lang="fr-FR" dirty="0" err="1">
                <a:solidFill>
                  <a:srgbClr val="000066"/>
                </a:solidFill>
              </a:rPr>
              <a:t>than</a:t>
            </a:r>
            <a:r>
              <a:rPr kumimoji="1" lang="fr-FR" dirty="0">
                <a:solidFill>
                  <a:srgbClr val="000066"/>
                </a:solidFill>
              </a:rPr>
              <a:t> the country of the </a:t>
            </a:r>
            <a:r>
              <a:rPr kumimoji="1" lang="fr-FR" dirty="0" err="1">
                <a:solidFill>
                  <a:srgbClr val="000066"/>
                </a:solidFill>
              </a:rPr>
              <a:t>facility</a:t>
            </a:r>
            <a:r>
              <a:rPr kumimoji="1" lang="fr-FR" dirty="0">
                <a:solidFill>
                  <a:srgbClr val="000066"/>
                </a:solidFill>
              </a:rPr>
              <a:t> </a:t>
            </a:r>
            <a:r>
              <a:rPr kumimoji="1" lang="fr-FR" dirty="0" err="1">
                <a:solidFill>
                  <a:srgbClr val="000066"/>
                </a:solidFill>
              </a:rPr>
              <a:t>operator</a:t>
            </a:r>
            <a:endParaRPr kumimoji="1" lang="fr-FR" dirty="0">
              <a:solidFill>
                <a:srgbClr val="000066"/>
              </a:solidFill>
            </a:endParaRPr>
          </a:p>
          <a:p>
            <a:pPr marL="458788" lvl="1">
              <a:buFont typeface="Wingdings" pitchFamily="2" charset="2"/>
              <a:buChar char="ü"/>
            </a:pPr>
            <a:r>
              <a:rPr kumimoji="1" lang="fr-FR" dirty="0">
                <a:solidFill>
                  <a:srgbClr val="000066"/>
                </a:solidFill>
              </a:rPr>
              <a:t>     </a:t>
            </a:r>
            <a:r>
              <a:rPr kumimoji="1" lang="fr-FR" dirty="0" err="1">
                <a:solidFill>
                  <a:srgbClr val="000066"/>
                </a:solidFill>
              </a:rPr>
              <a:t>Priority</a:t>
            </a:r>
            <a:r>
              <a:rPr kumimoji="1" lang="fr-FR" dirty="0">
                <a:solidFill>
                  <a:srgbClr val="000066"/>
                </a:solidFill>
              </a:rPr>
              <a:t> </a:t>
            </a:r>
            <a:r>
              <a:rPr kumimoji="1" lang="fr-FR" dirty="0" err="1">
                <a:solidFill>
                  <a:srgbClr val="000066"/>
                </a:solidFill>
              </a:rPr>
              <a:t>should</a:t>
            </a:r>
            <a:r>
              <a:rPr kumimoji="1" lang="fr-FR" dirty="0">
                <a:solidFill>
                  <a:srgbClr val="000066"/>
                </a:solidFill>
              </a:rPr>
              <a:t> </a:t>
            </a:r>
            <a:r>
              <a:rPr kumimoji="1" lang="fr-FR" dirty="0" err="1">
                <a:solidFill>
                  <a:srgbClr val="000066"/>
                </a:solidFill>
              </a:rPr>
              <a:t>be</a:t>
            </a:r>
            <a:r>
              <a:rPr kumimoji="1" lang="fr-FR" dirty="0">
                <a:solidFill>
                  <a:srgbClr val="000066"/>
                </a:solidFill>
              </a:rPr>
              <a:t> </a:t>
            </a:r>
            <a:r>
              <a:rPr kumimoji="1" lang="fr-FR" dirty="0" err="1">
                <a:solidFill>
                  <a:srgbClr val="000066"/>
                </a:solidFill>
              </a:rPr>
              <a:t>given</a:t>
            </a:r>
            <a:r>
              <a:rPr kumimoji="1" lang="fr-FR" dirty="0">
                <a:solidFill>
                  <a:srgbClr val="000066"/>
                </a:solidFill>
              </a:rPr>
              <a:t> to user groups</a:t>
            </a:r>
            <a:r>
              <a:rPr kumimoji="1" lang="fr-FR" i="1" dirty="0">
                <a:solidFill>
                  <a:srgbClr val="000066"/>
                </a:solidFill>
              </a:rPr>
              <a:t> </a:t>
            </a:r>
            <a:r>
              <a:rPr kumimoji="1" lang="fr-FR" dirty="0" err="1">
                <a:solidFill>
                  <a:srgbClr val="000066"/>
                </a:solidFill>
              </a:rPr>
              <a:t>composed</a:t>
            </a:r>
            <a:r>
              <a:rPr kumimoji="1" lang="fr-FR" dirty="0">
                <a:solidFill>
                  <a:srgbClr val="000066"/>
                </a:solidFill>
              </a:rPr>
              <a:t> of </a:t>
            </a:r>
            <a:r>
              <a:rPr kumimoji="1" lang="fr-FR" dirty="0" err="1">
                <a:solidFill>
                  <a:srgbClr val="000066"/>
                </a:solidFill>
              </a:rPr>
              <a:t>users</a:t>
            </a:r>
            <a:r>
              <a:rPr kumimoji="1" lang="fr-FR" i="1" dirty="0">
                <a:solidFill>
                  <a:srgbClr val="000066"/>
                </a:solidFill>
              </a:rPr>
              <a:t> </a:t>
            </a:r>
            <a:r>
              <a:rPr kumimoji="1" lang="fr-FR" dirty="0" err="1">
                <a:solidFill>
                  <a:srgbClr val="000066"/>
                </a:solidFill>
              </a:rPr>
              <a:t>who</a:t>
            </a:r>
            <a:r>
              <a:rPr kumimoji="1" lang="fr-FR" dirty="0">
                <a:solidFill>
                  <a:srgbClr val="000066"/>
                </a:solidFill>
              </a:rPr>
              <a:t>:</a:t>
            </a:r>
          </a:p>
          <a:p>
            <a:pPr marL="1143000" lvl="2" indent="-228600">
              <a:buFontTx/>
              <a:buChar char="-"/>
            </a:pPr>
            <a:r>
              <a:rPr kumimoji="1" lang="fr-FR" dirty="0">
                <a:solidFill>
                  <a:srgbClr val="000066"/>
                </a:solidFill>
              </a:rPr>
              <a:t>have not </a:t>
            </a:r>
            <a:r>
              <a:rPr kumimoji="1" lang="fr-FR" dirty="0" err="1">
                <a:solidFill>
                  <a:srgbClr val="000066"/>
                </a:solidFill>
              </a:rPr>
              <a:t>previously</a:t>
            </a:r>
            <a:r>
              <a:rPr kumimoji="1" lang="fr-FR" dirty="0">
                <a:solidFill>
                  <a:srgbClr val="000066"/>
                </a:solidFill>
              </a:rPr>
              <a:t> </a:t>
            </a:r>
            <a:r>
              <a:rPr kumimoji="1" lang="fr-FR" dirty="0" err="1">
                <a:solidFill>
                  <a:srgbClr val="000066"/>
                </a:solidFill>
              </a:rPr>
              <a:t>used</a:t>
            </a:r>
            <a:r>
              <a:rPr kumimoji="1" lang="fr-FR" dirty="0">
                <a:solidFill>
                  <a:srgbClr val="000066"/>
                </a:solidFill>
              </a:rPr>
              <a:t> the infrastructure</a:t>
            </a:r>
          </a:p>
          <a:p>
            <a:pPr marL="1143000" lvl="2" indent="-228600"/>
            <a:r>
              <a:rPr kumimoji="1" lang="fr-FR" dirty="0">
                <a:solidFill>
                  <a:srgbClr val="000066"/>
                </a:solidFill>
              </a:rPr>
              <a:t>-  are </a:t>
            </a:r>
            <a:r>
              <a:rPr kumimoji="1" lang="fr-FR" dirty="0" err="1">
                <a:solidFill>
                  <a:srgbClr val="000066"/>
                </a:solidFill>
              </a:rPr>
              <a:t>working</a:t>
            </a:r>
            <a:r>
              <a:rPr kumimoji="1" lang="fr-FR" dirty="0">
                <a:solidFill>
                  <a:srgbClr val="000066"/>
                </a:solidFill>
              </a:rPr>
              <a:t> in countries </a:t>
            </a:r>
            <a:r>
              <a:rPr kumimoji="1" lang="fr-FR" dirty="0" err="1">
                <a:solidFill>
                  <a:srgbClr val="000066"/>
                </a:solidFill>
              </a:rPr>
              <a:t>where</a:t>
            </a:r>
            <a:r>
              <a:rPr kumimoji="1" lang="fr-FR" dirty="0">
                <a:solidFill>
                  <a:srgbClr val="000066"/>
                </a:solidFill>
              </a:rPr>
              <a:t> no </a:t>
            </a:r>
            <a:r>
              <a:rPr kumimoji="1" lang="fr-FR" dirty="0" err="1">
                <a:solidFill>
                  <a:srgbClr val="000066"/>
                </a:solidFill>
              </a:rPr>
              <a:t>such</a:t>
            </a:r>
            <a:r>
              <a:rPr kumimoji="1" lang="fr-FR" dirty="0">
                <a:solidFill>
                  <a:srgbClr val="000066"/>
                </a:solidFill>
              </a:rPr>
              <a:t> </a:t>
            </a:r>
            <a:r>
              <a:rPr kumimoji="1" lang="fr-FR" dirty="0" err="1">
                <a:solidFill>
                  <a:srgbClr val="000066"/>
                </a:solidFill>
              </a:rPr>
              <a:t>research</a:t>
            </a:r>
            <a:r>
              <a:rPr kumimoji="1" lang="fr-FR" dirty="0">
                <a:solidFill>
                  <a:srgbClr val="000066"/>
                </a:solidFill>
              </a:rPr>
              <a:t> infrastructures</a:t>
            </a:r>
            <a:r>
              <a:rPr kumimoji="1" lang="fr-FR" i="1" dirty="0">
                <a:solidFill>
                  <a:srgbClr val="000066"/>
                </a:solidFill>
              </a:rPr>
              <a:t> </a:t>
            </a:r>
            <a:r>
              <a:rPr kumimoji="1" lang="fr-FR" dirty="0" err="1">
                <a:solidFill>
                  <a:srgbClr val="000066"/>
                </a:solidFill>
              </a:rPr>
              <a:t>exist</a:t>
            </a:r>
            <a:endParaRPr kumimoji="1" lang="fr-FR" dirty="0">
              <a:solidFill>
                <a:srgbClr val="000066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067800" cy="1187450"/>
            <a:chOff x="0" y="0"/>
            <a:chExt cx="5663" cy="748"/>
          </a:xfrm>
        </p:grpSpPr>
        <p:pic>
          <p:nvPicPr>
            <p:cNvPr id="4102" name="Immagine 1" descr="C_CORS2.jpg"/>
            <p:cNvPicPr>
              <a:picLocks noChangeAspect="1"/>
            </p:cNvPicPr>
            <p:nvPr/>
          </p:nvPicPr>
          <p:blipFill>
            <a:blip r:embed="rId2" cstate="print"/>
            <a:srcRect t="24727" r="50667" b="-180"/>
            <a:stretch>
              <a:fillRect/>
            </a:stretch>
          </p:blipFill>
          <p:spPr bwMode="auto">
            <a:xfrm>
              <a:off x="3168" y="0"/>
              <a:ext cx="288" cy="68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r="230"/>
            <a:stretch>
              <a:fillRect/>
            </a:stretch>
          </p:blipFill>
          <p:spPr bwMode="auto">
            <a:xfrm>
              <a:off x="2640" y="0"/>
              <a:ext cx="4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7" name="Picture 11" descr="Immagine2"/>
            <p:cNvPicPr>
              <a:picLocks noChangeAspect="1" noChangeArrowheads="1"/>
            </p:cNvPicPr>
            <p:nvPr/>
          </p:nvPicPr>
          <p:blipFill>
            <a:blip r:embed="rId4" cstate="print"/>
            <a:srcRect l="19287" t="63280" r="58972" b="6047"/>
            <a:stretch>
              <a:fillRect/>
            </a:stretch>
          </p:blipFill>
          <p:spPr bwMode="auto">
            <a:xfrm>
              <a:off x="1728" y="0"/>
              <a:ext cx="936" cy="6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108" name="Picture 12" descr="European Ferrybox Project Logo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08" y="0"/>
              <a:ext cx="6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13" descr="CT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97" y="0"/>
              <a:ext cx="966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80"/>
            <p:cNvPicPr>
              <a:picLocks noChangeAspect="1" noChangeArrowheads="1"/>
            </p:cNvPicPr>
            <p:nvPr/>
          </p:nvPicPr>
          <p:blipFill>
            <a:blip r:embed="rId8" cstate="print"/>
            <a:srcRect l="4280" r="9578"/>
            <a:stretch>
              <a:fillRect/>
            </a:stretch>
          </p:blipFill>
          <p:spPr bwMode="auto">
            <a:xfrm>
              <a:off x="3491" y="0"/>
              <a:ext cx="685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 l="-6487" r="-896"/>
            <a:stretch>
              <a:fillRect/>
            </a:stretch>
          </p:blipFill>
          <p:spPr bwMode="auto">
            <a:xfrm>
              <a:off x="4128" y="0"/>
              <a:ext cx="576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19" descr="FP7-cap-RGB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0"/>
              <a:ext cx="920" cy="7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smtClean="0">
                <a:solidFill>
                  <a:schemeClr val="accent2"/>
                </a:solidFill>
                <a:latin typeface="Comic Sans MS" pitchFamily="66" charset="0"/>
              </a:rPr>
              <a:t>CONCLUSION :</a:t>
            </a:r>
            <a:br>
              <a:rPr lang="en-GB" sz="32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200" dirty="0" smtClean="0">
                <a:solidFill>
                  <a:schemeClr val="accent2"/>
                </a:solidFill>
                <a:latin typeface="Comic Sans MS" pitchFamily="66" charset="0"/>
              </a:rPr>
              <a:t>JERICO Ultimate goal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00200"/>
            <a:ext cx="7210425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smtClean="0">
                <a:latin typeface="Comic Sans MS" pitchFamily="66" charset="0"/>
              </a:rPr>
              <a:t>Roadmap for future implementation and deployment of OCOs in Europe</a:t>
            </a:r>
          </a:p>
          <a:p>
            <a:r>
              <a:rPr lang="en-GB" sz="2800" smtClean="0">
                <a:latin typeface="Comic Sans MS" pitchFamily="66" charset="0"/>
              </a:rPr>
              <a:t>Through</a:t>
            </a:r>
          </a:p>
          <a:p>
            <a:pPr lvl="1"/>
            <a:r>
              <a:rPr lang="en-GB" sz="2400" smtClean="0">
                <a:latin typeface="Comic Sans MS" pitchFamily="66" charset="0"/>
              </a:rPr>
              <a:t>Harmonisation of strategies, technologies and methodologies</a:t>
            </a:r>
          </a:p>
          <a:p>
            <a:pPr lvl="1"/>
            <a:r>
              <a:rPr lang="en-GB" sz="2400" smtClean="0">
                <a:latin typeface="Comic Sans MS" pitchFamily="66" charset="0"/>
              </a:rPr>
              <a:t>Identification of gaps and plan for filling in gaps</a:t>
            </a:r>
          </a:p>
          <a:p>
            <a:pPr lvl="1"/>
            <a:r>
              <a:rPr lang="en-GB" sz="2400" smtClean="0">
                <a:latin typeface="Comic Sans MS" pitchFamily="66" charset="0"/>
              </a:rPr>
              <a:t>Accounting for new environmental, research and service requirements </a:t>
            </a:r>
          </a:p>
          <a:p>
            <a:pPr lvl="1"/>
            <a:r>
              <a:rPr lang="en-GB" sz="2400" smtClean="0">
                <a:latin typeface="Comic Sans MS" pitchFamily="66" charset="0"/>
              </a:rPr>
              <a:t>Accounting for new technologies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/>
              <a:t>MRI Expert Group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5513" y="188640"/>
            <a:ext cx="8218487" cy="941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4000" dirty="0" smtClean="0">
                <a:latin typeface="Comic Sans MS" pitchFamily="66" charset="0"/>
              </a:rPr>
              <a:t>The JERICO Consortium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pic>
        <p:nvPicPr>
          <p:cNvPr id="36869" name="Picture 4" descr="IMG_0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76327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7"/>
          <p:cNvSpPr>
            <a:spLocks noChangeArrowheads="1"/>
          </p:cNvSpPr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7411" name="Line 34"/>
          <p:cNvSpPr>
            <a:spLocks noChangeShapeType="1"/>
          </p:cNvSpPr>
          <p:nvPr/>
        </p:nvSpPr>
        <p:spPr bwMode="auto">
          <a:xfrm flipV="1">
            <a:off x="8388350" y="3141663"/>
            <a:ext cx="7556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0013"/>
            <a:ext cx="91440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Line 15"/>
          <p:cNvSpPr>
            <a:spLocks noChangeShapeType="1"/>
          </p:cNvSpPr>
          <p:nvPr/>
        </p:nvSpPr>
        <p:spPr bwMode="auto">
          <a:xfrm>
            <a:off x="6437313" y="2471738"/>
            <a:ext cx="53340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846513" y="1785938"/>
            <a:ext cx="1524000" cy="7381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Marine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Core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Services (DG ENT / GMES)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88913" y="4757738"/>
            <a:ext cx="1066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>
                <a:solidFill>
                  <a:srgbClr val="FF3300"/>
                </a:solidFill>
                <a:cs typeface="Arial" pitchFamily="34" charset="0"/>
              </a:rPr>
              <a:t>EMSO (ESFRI</a:t>
            </a:r>
            <a:r>
              <a:rPr lang="fr-FR" sz="1400" b="1">
                <a:solidFill>
                  <a:srgbClr val="FF33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1865313" y="3386138"/>
            <a:ext cx="1600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>
                <a:solidFill>
                  <a:srgbClr val="FF3300"/>
                </a:solidFill>
                <a:cs typeface="Arial" pitchFamily="34" charset="0"/>
              </a:rPr>
              <a:t>EURO ARGO (ESFRI</a:t>
            </a:r>
            <a:r>
              <a:rPr lang="fr-FR" sz="1400" b="1">
                <a:solidFill>
                  <a:srgbClr val="FF330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3467100" y="5011738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>
                <a:solidFill>
                  <a:srgbClr val="FF3300"/>
                </a:solidFill>
                <a:cs typeface="Arial" pitchFamily="34" charset="0"/>
              </a:rPr>
              <a:t>EUROFLEETS (I3)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3465513" y="2776538"/>
            <a:ext cx="1295400" cy="304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400" b="1">
                <a:cs typeface="Arial" pitchFamily="34" charset="0"/>
              </a:rPr>
              <a:t>MY OCEAN</a:t>
            </a: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2709863" y="1987550"/>
            <a:ext cx="1069975" cy="5270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Oceanic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modelling</a:t>
            </a: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7420" name="Text Box 10"/>
          <p:cNvSpPr txBox="1">
            <a:spLocks noChangeArrowheads="1"/>
          </p:cNvSpPr>
          <p:nvPr/>
        </p:nvSpPr>
        <p:spPr bwMode="auto">
          <a:xfrm>
            <a:off x="5446713" y="1938338"/>
            <a:ext cx="1069975" cy="52705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Coastal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fr-F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modelling</a:t>
            </a:r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7421" name="Text Box 11"/>
          <p:cNvSpPr txBox="1">
            <a:spLocks noChangeArrowheads="1"/>
          </p:cNvSpPr>
          <p:nvPr/>
        </p:nvSpPr>
        <p:spPr bwMode="auto">
          <a:xfrm>
            <a:off x="5003800" y="2781300"/>
            <a:ext cx="1728788" cy="7381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National/</a:t>
            </a:r>
            <a:r>
              <a:rPr lang="fr-F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regional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fr-F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activities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/</a:t>
            </a:r>
            <a:r>
              <a:rPr lang="fr-F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projects</a:t>
            </a:r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7422" name="Line 12"/>
          <p:cNvSpPr>
            <a:spLocks noChangeShapeType="1"/>
          </p:cNvSpPr>
          <p:nvPr/>
        </p:nvSpPr>
        <p:spPr bwMode="auto">
          <a:xfrm>
            <a:off x="2268538" y="1700213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7423" name="Line 13"/>
          <p:cNvSpPr>
            <a:spLocks noChangeShapeType="1"/>
          </p:cNvSpPr>
          <p:nvPr/>
        </p:nvSpPr>
        <p:spPr bwMode="auto">
          <a:xfrm flipV="1">
            <a:off x="1835150" y="2471738"/>
            <a:ext cx="906463" cy="884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7424" name="Line 14"/>
          <p:cNvSpPr>
            <a:spLocks noChangeShapeType="1"/>
          </p:cNvSpPr>
          <p:nvPr/>
        </p:nvSpPr>
        <p:spPr bwMode="auto">
          <a:xfrm flipH="1">
            <a:off x="6437313" y="1785938"/>
            <a:ext cx="1371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7425" name="Line 16"/>
          <p:cNvSpPr>
            <a:spLocks noChangeShapeType="1"/>
          </p:cNvSpPr>
          <p:nvPr/>
        </p:nvSpPr>
        <p:spPr bwMode="auto">
          <a:xfrm>
            <a:off x="4075113" y="25479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7426" name="Line 17"/>
          <p:cNvSpPr>
            <a:spLocks noChangeShapeType="1"/>
          </p:cNvSpPr>
          <p:nvPr/>
        </p:nvSpPr>
        <p:spPr bwMode="auto">
          <a:xfrm>
            <a:off x="5867400" y="24923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7427" name="Text Box 18"/>
          <p:cNvSpPr txBox="1">
            <a:spLocks noChangeArrowheads="1"/>
          </p:cNvSpPr>
          <p:nvPr/>
        </p:nvSpPr>
        <p:spPr bwMode="auto">
          <a:xfrm>
            <a:off x="6894513" y="2203450"/>
            <a:ext cx="2286000" cy="863600"/>
          </a:xfrm>
          <a:prstGeom prst="rect">
            <a:avLst/>
          </a:prstGeom>
          <a:solidFill>
            <a:srgbClr val="FFCC99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Coastal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and </a:t>
            </a: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shelf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seas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continuous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in situ </a:t>
            </a:r>
            <a:r>
              <a:rPr lang="fr-F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measurements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7428" name="Line 19"/>
          <p:cNvSpPr>
            <a:spLocks noChangeShapeType="1"/>
          </p:cNvSpPr>
          <p:nvPr/>
        </p:nvSpPr>
        <p:spPr bwMode="auto">
          <a:xfrm flipH="1">
            <a:off x="7572375" y="4643438"/>
            <a:ext cx="71438" cy="2857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7429" name="Text Box 20"/>
          <p:cNvSpPr txBox="1">
            <a:spLocks noChangeArrowheads="1"/>
          </p:cNvSpPr>
          <p:nvPr/>
        </p:nvSpPr>
        <p:spPr bwMode="auto">
          <a:xfrm>
            <a:off x="6437313" y="5214938"/>
            <a:ext cx="2706687" cy="314325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b="1">
                <a:cs typeface="Arial" pitchFamily="34" charset="0"/>
              </a:rPr>
              <a:t>Marine data thematic centers</a:t>
            </a:r>
          </a:p>
        </p:txBody>
      </p:sp>
      <p:sp>
        <p:nvSpPr>
          <p:cNvPr id="17430" name="Text Box 21"/>
          <p:cNvSpPr txBox="1">
            <a:spLocks noChangeArrowheads="1"/>
          </p:cNvSpPr>
          <p:nvPr/>
        </p:nvSpPr>
        <p:spPr bwMode="auto">
          <a:xfrm>
            <a:off x="6437313" y="5519738"/>
            <a:ext cx="2590800" cy="5238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SEADATANET (I3)  standards and web portal</a:t>
            </a:r>
          </a:p>
        </p:txBody>
      </p:sp>
      <p:sp>
        <p:nvSpPr>
          <p:cNvPr id="17431" name="Text Box 22"/>
          <p:cNvSpPr txBox="1">
            <a:spLocks noChangeArrowheads="1"/>
          </p:cNvSpPr>
          <p:nvPr/>
        </p:nvSpPr>
        <p:spPr bwMode="auto">
          <a:xfrm>
            <a:off x="7572375" y="6143625"/>
            <a:ext cx="1219200" cy="527050"/>
          </a:xfrm>
          <a:prstGeom prst="rect">
            <a:avLst/>
          </a:prstGeom>
          <a:solidFill>
            <a:srgbClr val="C0C0C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EMODNET (DG MARE)</a:t>
            </a:r>
          </a:p>
        </p:txBody>
      </p:sp>
      <p:sp>
        <p:nvSpPr>
          <p:cNvPr id="17432" name="Text Box 23"/>
          <p:cNvSpPr txBox="1">
            <a:spLocks noChangeArrowheads="1"/>
          </p:cNvSpPr>
          <p:nvPr/>
        </p:nvSpPr>
        <p:spPr bwMode="auto">
          <a:xfrm>
            <a:off x="5715000" y="6143625"/>
            <a:ext cx="1295400" cy="738188"/>
          </a:xfrm>
          <a:prstGeom prst="rect">
            <a:avLst/>
          </a:prstGeom>
          <a:solidFill>
            <a:srgbClr val="C0C0C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WISE-Marine (DG ENV)</a:t>
            </a:r>
          </a:p>
        </p:txBody>
      </p:sp>
      <p:sp>
        <p:nvSpPr>
          <p:cNvPr id="17433" name="Line 24"/>
          <p:cNvSpPr>
            <a:spLocks noChangeShapeType="1"/>
          </p:cNvSpPr>
          <p:nvPr/>
        </p:nvSpPr>
        <p:spPr bwMode="auto">
          <a:xfrm flipH="1">
            <a:off x="7000875" y="6429375"/>
            <a:ext cx="576263" cy="17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7434" name="Line 25"/>
          <p:cNvSpPr>
            <a:spLocks noChangeShapeType="1"/>
          </p:cNvSpPr>
          <p:nvPr/>
        </p:nvSpPr>
        <p:spPr bwMode="auto">
          <a:xfrm flipH="1">
            <a:off x="8786813" y="6000750"/>
            <a:ext cx="142875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7435" name="Line 26"/>
          <p:cNvSpPr>
            <a:spLocks noChangeShapeType="1"/>
          </p:cNvSpPr>
          <p:nvPr/>
        </p:nvSpPr>
        <p:spPr bwMode="auto">
          <a:xfrm>
            <a:off x="5294313" y="5138738"/>
            <a:ext cx="1143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7436" name="Rectangle 27"/>
          <p:cNvSpPr>
            <a:spLocks noChangeArrowheads="1"/>
          </p:cNvSpPr>
          <p:nvPr/>
        </p:nvSpPr>
        <p:spPr bwMode="auto">
          <a:xfrm>
            <a:off x="2771800" y="0"/>
            <a:ext cx="6372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fr-BE" i="1" dirty="0" err="1">
                <a:solidFill>
                  <a:srgbClr val="A50021"/>
                </a:solidFill>
                <a:latin typeface="Tahoma" pitchFamily="34" charset="0"/>
                <a:cs typeface="Arial" pitchFamily="34" charset="0"/>
              </a:rPr>
              <a:t>Towards</a:t>
            </a:r>
            <a:r>
              <a:rPr lang="fr-BE" i="1" dirty="0">
                <a:solidFill>
                  <a:srgbClr val="A50021"/>
                </a:solidFill>
                <a:latin typeface="Tahoma" pitchFamily="34" charset="0"/>
                <a:cs typeface="Arial" pitchFamily="34" charset="0"/>
              </a:rPr>
              <a:t> a long-</a:t>
            </a:r>
            <a:r>
              <a:rPr lang="fr-BE" i="1" dirty="0" err="1">
                <a:solidFill>
                  <a:srgbClr val="A50021"/>
                </a:solidFill>
                <a:latin typeface="Tahoma" pitchFamily="34" charset="0"/>
                <a:cs typeface="Arial" pitchFamily="34" charset="0"/>
              </a:rPr>
              <a:t>term</a:t>
            </a:r>
            <a:r>
              <a:rPr lang="fr-BE" i="1" dirty="0">
                <a:solidFill>
                  <a:srgbClr val="A50021"/>
                </a:solidFill>
                <a:latin typeface="Tahoma" pitchFamily="34" charset="0"/>
                <a:cs typeface="Arial" pitchFamily="34" charset="0"/>
              </a:rPr>
              <a:t> and </a:t>
            </a:r>
            <a:r>
              <a:rPr lang="fr-BE" i="1" dirty="0" err="1">
                <a:solidFill>
                  <a:srgbClr val="A50021"/>
                </a:solidFill>
                <a:latin typeface="Tahoma" pitchFamily="34" charset="0"/>
                <a:cs typeface="Arial" pitchFamily="34" charset="0"/>
              </a:rPr>
              <a:t>sustained</a:t>
            </a:r>
            <a:r>
              <a:rPr lang="fr-BE" i="1" dirty="0">
                <a:solidFill>
                  <a:srgbClr val="A5002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fr-BE" i="1" dirty="0" err="1">
                <a:solidFill>
                  <a:srgbClr val="A50021"/>
                </a:solidFill>
                <a:latin typeface="Tahoma" pitchFamily="34" charset="0"/>
                <a:cs typeface="Arial" pitchFamily="34" charset="0"/>
              </a:rPr>
              <a:t>European</a:t>
            </a:r>
            <a:r>
              <a:rPr lang="fr-BE" i="1" dirty="0">
                <a:solidFill>
                  <a:srgbClr val="A50021"/>
                </a:solidFill>
                <a:latin typeface="Tahoma" pitchFamily="34" charset="0"/>
                <a:cs typeface="Arial" pitchFamily="34" charset="0"/>
              </a:rPr>
              <a:t> network </a:t>
            </a:r>
            <a:endParaRPr lang="fr-BE" i="1" dirty="0" smtClean="0">
              <a:solidFill>
                <a:srgbClr val="A50021"/>
              </a:solidFill>
              <a:latin typeface="Tahoma" pitchFamily="34" charset="0"/>
              <a:cs typeface="Arial" pitchFamily="34" charset="0"/>
            </a:endParaRPr>
          </a:p>
          <a:p>
            <a:pPr lvl="1"/>
            <a:r>
              <a:rPr lang="fr-BE" i="1" dirty="0" smtClean="0">
                <a:solidFill>
                  <a:srgbClr val="A50021"/>
                </a:solidFill>
                <a:latin typeface="Tahoma" pitchFamily="34" charset="0"/>
                <a:cs typeface="Arial" pitchFamily="34" charset="0"/>
              </a:rPr>
              <a:t>of </a:t>
            </a:r>
            <a:r>
              <a:rPr lang="fr-BE" i="1" dirty="0" err="1">
                <a:solidFill>
                  <a:srgbClr val="A50021"/>
                </a:solidFill>
                <a:latin typeface="Tahoma" pitchFamily="34" charset="0"/>
                <a:cs typeface="Arial" pitchFamily="34" charset="0"/>
              </a:rPr>
              <a:t>coastal</a:t>
            </a:r>
            <a:r>
              <a:rPr lang="fr-BE" i="1" dirty="0">
                <a:solidFill>
                  <a:srgbClr val="A5002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fr-BE" i="1" dirty="0" err="1">
                <a:solidFill>
                  <a:srgbClr val="A50021"/>
                </a:solidFill>
                <a:latin typeface="Tahoma" pitchFamily="34" charset="0"/>
                <a:cs typeface="Arial" pitchFamily="34" charset="0"/>
              </a:rPr>
              <a:t>observatories</a:t>
            </a:r>
            <a:endParaRPr lang="fr-BE" i="1" dirty="0">
              <a:solidFill>
                <a:srgbClr val="A5002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7437" name="AutoShape 28"/>
          <p:cNvSpPr>
            <a:spLocks/>
          </p:cNvSpPr>
          <p:nvPr/>
        </p:nvSpPr>
        <p:spPr bwMode="auto">
          <a:xfrm rot="5400000">
            <a:off x="5039518" y="-2601118"/>
            <a:ext cx="360363" cy="7848600"/>
          </a:xfrm>
          <a:prstGeom prst="leftBracket">
            <a:avLst>
              <a:gd name="adj" fmla="val 18149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7438" name="Text Box 29"/>
          <p:cNvSpPr txBox="1">
            <a:spLocks noChangeArrowheads="1"/>
          </p:cNvSpPr>
          <p:nvPr/>
        </p:nvSpPr>
        <p:spPr bwMode="auto">
          <a:xfrm>
            <a:off x="2000250" y="714375"/>
            <a:ext cx="59769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b="1">
                <a:latin typeface="Tahoma" pitchFamily="34" charset="0"/>
                <a:cs typeface="Arial" pitchFamily="34" charset="0"/>
              </a:rPr>
              <a:t>EC umbrella (directives, policies, communications)</a:t>
            </a:r>
            <a:endParaRPr lang="en-US" b="1">
              <a:latin typeface="Tahoma" pitchFamily="34" charset="0"/>
              <a:cs typeface="Arial" pitchFamily="34" charset="0"/>
            </a:endParaRPr>
          </a:p>
        </p:txBody>
      </p:sp>
      <p:sp>
        <p:nvSpPr>
          <p:cNvPr id="17439" name="Text Box 30"/>
          <p:cNvSpPr txBox="1">
            <a:spLocks noChangeArrowheads="1"/>
          </p:cNvSpPr>
          <p:nvPr/>
        </p:nvSpPr>
        <p:spPr bwMode="auto">
          <a:xfrm>
            <a:off x="4932363" y="3860800"/>
            <a:ext cx="1550987" cy="33655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cs typeface="Arial" pitchFamily="34" charset="0"/>
              </a:rPr>
              <a:t>Fisheries data</a:t>
            </a:r>
          </a:p>
        </p:txBody>
      </p:sp>
      <p:sp>
        <p:nvSpPr>
          <p:cNvPr id="17440" name="Text Box 31"/>
          <p:cNvSpPr txBox="1">
            <a:spLocks noChangeArrowheads="1"/>
          </p:cNvSpPr>
          <p:nvPr/>
        </p:nvSpPr>
        <p:spPr bwMode="auto">
          <a:xfrm>
            <a:off x="7235825" y="3213100"/>
            <a:ext cx="1711325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cs typeface="Arial" pitchFamily="34" charset="0"/>
              </a:rPr>
              <a:t>Rivers discharges</a:t>
            </a:r>
          </a:p>
        </p:txBody>
      </p:sp>
      <p:sp>
        <p:nvSpPr>
          <p:cNvPr id="17441" name="Text Box 32"/>
          <p:cNvSpPr txBox="1">
            <a:spLocks noChangeArrowheads="1"/>
          </p:cNvSpPr>
          <p:nvPr/>
        </p:nvSpPr>
        <p:spPr bwMode="auto">
          <a:xfrm>
            <a:off x="4643438" y="4365625"/>
            <a:ext cx="1944687" cy="517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cs typeface="Arial" pitchFamily="34" charset="0"/>
              </a:rPr>
              <a:t>Social/commercial  activities</a:t>
            </a:r>
          </a:p>
        </p:txBody>
      </p:sp>
      <p:sp>
        <p:nvSpPr>
          <p:cNvPr id="17442" name="Line 35"/>
          <p:cNvSpPr>
            <a:spLocks noChangeShapeType="1"/>
          </p:cNvSpPr>
          <p:nvPr/>
        </p:nvSpPr>
        <p:spPr bwMode="auto">
          <a:xfrm flipV="1">
            <a:off x="6732588" y="2997200"/>
            <a:ext cx="1444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17443" name="Line 36"/>
          <p:cNvSpPr>
            <a:spLocks noChangeShapeType="1"/>
          </p:cNvSpPr>
          <p:nvPr/>
        </p:nvSpPr>
        <p:spPr bwMode="auto">
          <a:xfrm>
            <a:off x="8459788" y="1844675"/>
            <a:ext cx="1444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7000875" y="4929188"/>
            <a:ext cx="1149350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MY OCEAN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372225" y="3200400"/>
            <a:ext cx="2771775" cy="1728788"/>
            <a:chOff x="4014" y="1570"/>
            <a:chExt cx="1746" cy="1089"/>
          </a:xfrm>
        </p:grpSpPr>
        <p:sp>
          <p:nvSpPr>
            <p:cNvPr id="17446" name="Oval 39"/>
            <p:cNvSpPr>
              <a:spLocks noChangeArrowheads="1"/>
            </p:cNvSpPr>
            <p:nvPr/>
          </p:nvSpPr>
          <p:spPr bwMode="auto">
            <a:xfrm>
              <a:off x="4014" y="1616"/>
              <a:ext cx="1746" cy="1043"/>
            </a:xfrm>
            <a:prstGeom prst="ellipse">
              <a:avLst/>
            </a:prstGeom>
            <a:solidFill>
              <a:srgbClr val="00B8FF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93000"/>
                </a:lnSpc>
              </a:pPr>
              <a:endParaRPr lang="en-US"/>
            </a:p>
          </p:txBody>
        </p:sp>
        <p:sp>
          <p:nvSpPr>
            <p:cNvPr id="17447" name="Rectangle 40"/>
            <p:cNvSpPr>
              <a:spLocks noChangeArrowheads="1"/>
            </p:cNvSpPr>
            <p:nvPr/>
          </p:nvSpPr>
          <p:spPr bwMode="auto">
            <a:xfrm>
              <a:off x="4468" y="1570"/>
              <a:ext cx="1134" cy="219"/>
            </a:xfrm>
            <a:prstGeom prst="rect">
              <a:avLst/>
            </a:prstGeom>
            <a:solidFill>
              <a:srgbClr val="00CCFF"/>
            </a:solidFill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</a:pPr>
              <a:r>
                <a:rPr lang="it-IT">
                  <a:solidFill>
                    <a:srgbClr val="FF3300"/>
                  </a:solidFill>
                </a:rPr>
                <a:t>JERICO (I3)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908050"/>
            <a:ext cx="9144000" cy="1939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it-IT" sz="2400" dirty="0">
                <a:solidFill>
                  <a:schemeClr val="tx2"/>
                </a:solidFill>
              </a:rPr>
              <a:t>To </a:t>
            </a:r>
            <a:r>
              <a:rPr lang="it-IT" sz="2400" b="1" dirty="0">
                <a:solidFill>
                  <a:schemeClr val="tx2"/>
                </a:solidFill>
              </a:rPr>
              <a:t>set up an European Research Infrastructure</a:t>
            </a:r>
            <a:r>
              <a:rPr lang="it-IT" sz="2400" dirty="0">
                <a:solidFill>
                  <a:schemeClr val="tx2"/>
                </a:solidFill>
              </a:rPr>
              <a:t> for  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/>
                </a:solidFill>
              </a:rPr>
              <a:t>    coastal observations </a:t>
            </a:r>
            <a:r>
              <a:rPr lang="it-IT" sz="2400" b="1" dirty="0">
                <a:solidFill>
                  <a:schemeClr val="tx2"/>
                </a:solidFill>
              </a:rPr>
              <a:t>based on existing systems </a:t>
            </a:r>
            <a:r>
              <a:rPr lang="it-IT" sz="2400" dirty="0">
                <a:solidFill>
                  <a:schemeClr val="tx2"/>
                </a:solidFill>
              </a:rPr>
              <a:t>in 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/>
                </a:solidFill>
              </a:rPr>
              <a:t>    European coastal and shelf seas</a:t>
            </a:r>
            <a:r>
              <a:rPr lang="it-IT" sz="2400" b="1" dirty="0">
                <a:solidFill>
                  <a:schemeClr val="tx2"/>
                </a:solidFill>
              </a:rPr>
              <a:t>.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/>
                </a:solidFill>
              </a:rPr>
              <a:t> </a:t>
            </a:r>
            <a:endParaRPr lang="it-IT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00100" lvl="1" indent="-342900">
              <a:defRPr/>
            </a:pPr>
            <a:endParaRPr lang="it-IT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b="1">
                <a:solidFill>
                  <a:srgbClr val="002060"/>
                </a:solidFill>
              </a:rPr>
              <a:t>JERICO objectives</a:t>
            </a:r>
            <a:endParaRPr lang="fr-FR" sz="3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GlobalOcean"/>
          <p:cNvPicPr>
            <a:picLocks noChangeAspect="1" noChangeArrowheads="1"/>
          </p:cNvPicPr>
          <p:nvPr/>
        </p:nvPicPr>
        <p:blipFill>
          <a:blip r:embed="rId2" cstate="print"/>
          <a:srcRect l="2991" t="2838" r="2574" b="3773"/>
          <a:stretch>
            <a:fillRect/>
          </a:stretch>
        </p:blipFill>
        <p:spPr bwMode="auto">
          <a:xfrm>
            <a:off x="304800" y="685800"/>
            <a:ext cx="883920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229600" y="304800"/>
            <a:ext cx="533400" cy="1524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0" y="115888"/>
            <a:ext cx="914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</a:pPr>
            <a:r>
              <a:rPr lang="it-IT" sz="3200" b="1">
                <a:solidFill>
                  <a:srgbClr val="FF0000"/>
                </a:solidFill>
                <a:latin typeface="Calibri" pitchFamily="34" charset="0"/>
              </a:rPr>
              <a:t>European coastal and shelf seas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42988" y="1752600"/>
            <a:ext cx="6592887" cy="3998913"/>
            <a:chOff x="657" y="1104"/>
            <a:chExt cx="4153" cy="2519"/>
          </a:xfrm>
        </p:grpSpPr>
        <p:pic>
          <p:nvPicPr>
            <p:cNvPr id="1947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2" y="1966"/>
              <a:ext cx="349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1104"/>
              <a:ext cx="557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9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2" y="2387"/>
              <a:ext cx="388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0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00" y="1392"/>
              <a:ext cx="267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Immagine 1" descr="piattaforma.jpg"/>
            <p:cNvPicPr>
              <a:picLocks noChangeAspect="1"/>
            </p:cNvPicPr>
            <p:nvPr/>
          </p:nvPicPr>
          <p:blipFill>
            <a:blip r:embed="rId7" cstate="print"/>
            <a:srcRect l="34518" t="3969" r="11760" b="8025"/>
            <a:stretch>
              <a:fillRect/>
            </a:stretch>
          </p:blipFill>
          <p:spPr bwMode="auto">
            <a:xfrm>
              <a:off x="2867" y="2069"/>
              <a:ext cx="28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2" name="Picture 14" descr="bo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61" y="2478"/>
              <a:ext cx="188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3" name="Picture 15" descr="Kobold"/>
            <p:cNvPicPr>
              <a:picLocks noChangeAspect="1" noChangeArrowheads="1"/>
            </p:cNvPicPr>
            <p:nvPr/>
          </p:nvPicPr>
          <p:blipFill>
            <a:blip r:embed="rId9" cstate="print"/>
            <a:srcRect l="5939" t="11977" r="24274" b="13309"/>
            <a:stretch>
              <a:fillRect/>
            </a:stretch>
          </p:blipFill>
          <p:spPr bwMode="auto">
            <a:xfrm>
              <a:off x="3334" y="3249"/>
              <a:ext cx="32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16" descr="Immagine1"/>
            <p:cNvPicPr>
              <a:picLocks noChangeAspect="1" noChangeArrowheads="1"/>
            </p:cNvPicPr>
            <p:nvPr/>
          </p:nvPicPr>
          <p:blipFill>
            <a:blip r:embed="rId10" cstate="print"/>
            <a:srcRect l="16295" t="7115" r="67101"/>
            <a:stretch>
              <a:fillRect/>
            </a:stretch>
          </p:blipFill>
          <p:spPr bwMode="auto">
            <a:xfrm>
              <a:off x="2992" y="3203"/>
              <a:ext cx="91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5" name="Picture 17"/>
            <p:cNvPicPr>
              <a:picLocks noChangeAspect="1" noChangeArrowheads="1"/>
            </p:cNvPicPr>
            <p:nvPr/>
          </p:nvPicPr>
          <p:blipFill>
            <a:blip r:embed="rId11" cstate="print"/>
            <a:srcRect l="10834" t="8025" b="3969"/>
            <a:stretch>
              <a:fillRect/>
            </a:stretch>
          </p:blipFill>
          <p:spPr bwMode="auto">
            <a:xfrm>
              <a:off x="3152" y="2069"/>
              <a:ext cx="341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6" name="Picture 18" descr="telesenigallia"/>
            <p:cNvPicPr>
              <a:picLocks noChangeAspect="1" noChangeArrowheads="1"/>
            </p:cNvPicPr>
            <p:nvPr/>
          </p:nvPicPr>
          <p:blipFill>
            <a:blip r:embed="rId12" cstate="print"/>
            <a:srcRect l="62157" t="17053" r="15401" b="9413"/>
            <a:stretch>
              <a:fillRect/>
            </a:stretch>
          </p:blipFill>
          <p:spPr bwMode="auto">
            <a:xfrm>
              <a:off x="3243" y="2523"/>
              <a:ext cx="21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7" name="Picture 19" descr="Immagine1"/>
            <p:cNvPicPr>
              <a:picLocks noChangeAspect="1" noChangeArrowheads="1"/>
            </p:cNvPicPr>
            <p:nvPr/>
          </p:nvPicPr>
          <p:blipFill>
            <a:blip r:embed="rId10" cstate="print"/>
            <a:srcRect l="16295" t="7115" r="67101"/>
            <a:stretch>
              <a:fillRect/>
            </a:stretch>
          </p:blipFill>
          <p:spPr bwMode="auto">
            <a:xfrm>
              <a:off x="2789" y="2614"/>
              <a:ext cx="91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8" name="Picture 20" descr="Eine Wellenmessboje der Geesthachter Küstenforscher in der Nordsee"/>
            <p:cNvPicPr>
              <a:picLocks noChangeAspect="1" noChangeArrowheads="1"/>
            </p:cNvPicPr>
            <p:nvPr/>
          </p:nvPicPr>
          <p:blipFill>
            <a:blip r:embed="rId13" cstate="print"/>
            <a:srcRect l="26375" t="-1979" r="48105"/>
            <a:stretch>
              <a:fillRect/>
            </a:stretch>
          </p:blipFill>
          <p:spPr bwMode="auto">
            <a:xfrm>
              <a:off x="2109" y="1570"/>
              <a:ext cx="25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9" name="Picture 21" descr="SeawatchBuoy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65" y="3249"/>
              <a:ext cx="172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0" name="Picture 22" descr="WaveScanBuoy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878" y="3249"/>
              <a:ext cx="232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1" name="Picture 23" descr="Puertos del Estado"/>
            <p:cNvPicPr>
              <a:picLocks noChangeAspect="1" noChangeArrowheads="1"/>
            </p:cNvPicPr>
            <p:nvPr/>
          </p:nvPicPr>
          <p:blipFill>
            <a:blip r:embed="rId16" cstate="print"/>
            <a:srcRect l="55899" t="35802" r="4031" b="4935"/>
            <a:stretch>
              <a:fillRect/>
            </a:stretch>
          </p:blipFill>
          <p:spPr bwMode="auto">
            <a:xfrm>
              <a:off x="657" y="2568"/>
              <a:ext cx="285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2" name="Picture 2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448" y="1152"/>
              <a:ext cx="204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6691313" y="685800"/>
            <a:ext cx="245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Fixed platforms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143000" y="1066800"/>
            <a:ext cx="6138863" cy="4081463"/>
            <a:chOff x="720" y="672"/>
            <a:chExt cx="3867" cy="2571"/>
          </a:xfrm>
        </p:grpSpPr>
        <p:pic>
          <p:nvPicPr>
            <p:cNvPr id="19473" name="Picture 26" descr="European Ferrybox Project Log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20" y="1680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28" descr="European Ferrybox Project Log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744" y="672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29" descr="European Ferrybox Project Log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968" y="816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6" name="Picture 30" descr="European Ferrybox Project Log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224" y="2880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6691313" y="1143000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Ferrybox</a:t>
            </a:r>
          </a:p>
        </p:txBody>
      </p:sp>
      <p:pic>
        <p:nvPicPr>
          <p:cNvPr id="29729" name="Picture 11" descr="Palangrier_LR"/>
          <p:cNvPicPr>
            <a:picLocks noChangeAspect="1" noChangeArrowheads="1"/>
          </p:cNvPicPr>
          <p:nvPr/>
        </p:nvPicPr>
        <p:blipFill>
          <a:blip r:embed="rId20" cstate="print"/>
          <a:srcRect l="18394" t="19626" r="23822" b="28322"/>
          <a:stretch>
            <a:fillRect/>
          </a:stretch>
        </p:blipFill>
        <p:spPr bwMode="auto">
          <a:xfrm>
            <a:off x="1524000" y="1600200"/>
            <a:ext cx="565150" cy="430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9730" name="Immagine 30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34000" y="4114800"/>
            <a:ext cx="6318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6705600" y="1600200"/>
            <a:ext cx="245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Fishing vessels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895600" y="1905000"/>
            <a:ext cx="5029200" cy="3505200"/>
            <a:chOff x="1824" y="1200"/>
            <a:chExt cx="3168" cy="2208"/>
          </a:xfrm>
        </p:grpSpPr>
        <p:pic>
          <p:nvPicPr>
            <p:cNvPr id="19469" name="Picture 36" descr="Immagine2"/>
            <p:cNvPicPr>
              <a:picLocks noChangeAspect="1" noChangeArrowheads="1"/>
            </p:cNvPicPr>
            <p:nvPr/>
          </p:nvPicPr>
          <p:blipFill>
            <a:blip r:embed="rId22" cstate="print"/>
            <a:srcRect l="19998" t="64807" r="62227" b="4950"/>
            <a:stretch>
              <a:fillRect/>
            </a:stretch>
          </p:blipFill>
          <p:spPr bwMode="auto">
            <a:xfrm>
              <a:off x="2208" y="2592"/>
              <a:ext cx="384" cy="33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</p:pic>
        <p:pic>
          <p:nvPicPr>
            <p:cNvPr id="19470" name="Picture 37" descr="Immagine2"/>
            <p:cNvPicPr>
              <a:picLocks noChangeAspect="1" noChangeArrowheads="1"/>
            </p:cNvPicPr>
            <p:nvPr/>
          </p:nvPicPr>
          <p:blipFill>
            <a:blip r:embed="rId22" cstate="print"/>
            <a:srcRect l="19998" t="64807" r="62227" b="4950"/>
            <a:stretch>
              <a:fillRect/>
            </a:stretch>
          </p:blipFill>
          <p:spPr bwMode="auto">
            <a:xfrm>
              <a:off x="1824" y="3072"/>
              <a:ext cx="384" cy="33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</p:pic>
        <p:pic>
          <p:nvPicPr>
            <p:cNvPr id="19471" name="Picture 38" descr="Immagine2"/>
            <p:cNvPicPr>
              <a:picLocks noChangeAspect="1" noChangeArrowheads="1"/>
            </p:cNvPicPr>
            <p:nvPr/>
          </p:nvPicPr>
          <p:blipFill>
            <a:blip r:embed="rId22" cstate="print"/>
            <a:srcRect l="19998" t="64807" r="62227" b="4950"/>
            <a:stretch>
              <a:fillRect/>
            </a:stretch>
          </p:blipFill>
          <p:spPr bwMode="auto">
            <a:xfrm>
              <a:off x="1968" y="1200"/>
              <a:ext cx="384" cy="336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</p:pic>
        <p:sp>
          <p:nvSpPr>
            <p:cNvPr id="29736" name="Text Box 40"/>
            <p:cNvSpPr txBox="1">
              <a:spLocks noChangeArrowheads="1"/>
            </p:cNvSpPr>
            <p:nvPr/>
          </p:nvSpPr>
          <p:spPr bwMode="auto">
            <a:xfrm>
              <a:off x="4215" y="1296"/>
              <a:ext cx="7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4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Gliders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21" grpId="0"/>
      <p:bldP spid="29728" grpId="0"/>
      <p:bldP spid="297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1030288"/>
            <a:ext cx="9144000" cy="6093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it-IT" sz="2400" dirty="0"/>
              <a:t>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 up an European Research Infrastructure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 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coastal observations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existing systems 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European coastal and shelf seas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800100" lvl="1" indent="-342900">
              <a:defRPr/>
            </a:pPr>
            <a:endParaRPr lang="it-IT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To support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standardization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operations and activities for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the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benefit of data quality and availability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</a:t>
            </a:r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</a:t>
            </a:r>
            <a:r>
              <a:rPr lang="en-GB" sz="2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Harmonizing technological aspects</a:t>
            </a:r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800100" lvl="1" indent="-342900">
              <a:defRPr/>
            </a:pPr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</a:t>
            </a:r>
            <a:r>
              <a:rPr lang="fr-FR" dirty="0"/>
              <a:t>  </a:t>
            </a:r>
            <a:r>
              <a:rPr lang="en-GB" b="1" dirty="0">
                <a:solidFill>
                  <a:srgbClr val="0066CC"/>
                </a:solidFill>
              </a:rPr>
              <a:t>assure compatibility and promote interoperability wherever </a:t>
            </a:r>
          </a:p>
          <a:p>
            <a:pPr marL="800100" lvl="1" indent="-342900">
              <a:defRPr/>
            </a:pPr>
            <a:r>
              <a:rPr lang="en-GB" b="1" dirty="0">
                <a:solidFill>
                  <a:srgbClr val="0066CC"/>
                </a:solidFill>
              </a:rPr>
              <a:t>      possible</a:t>
            </a:r>
            <a:endParaRPr lang="fr-FR" dirty="0"/>
          </a:p>
          <a:p>
            <a:pPr marL="800100" lvl="1" indent="-342900">
              <a:defRPr/>
            </a:pPr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</a:t>
            </a:r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</a:t>
            </a:r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Harmonizing operation and maintenance methods</a:t>
            </a:r>
          </a:p>
          <a:p>
            <a:pPr marL="800100" lvl="1" indent="-342900">
              <a:defRPr/>
            </a:pPr>
            <a:r>
              <a:rPr lang="en-GB" b="1" dirty="0"/>
              <a:t>       </a:t>
            </a:r>
            <a:r>
              <a:rPr lang="en-GB" b="1" dirty="0">
                <a:solidFill>
                  <a:srgbClr val="0066CC"/>
                </a:solidFill>
              </a:rPr>
              <a:t>sensor calibration, antifouling measures, </a:t>
            </a:r>
            <a:r>
              <a:rPr lang="fr-FR" b="1" dirty="0" err="1">
                <a:solidFill>
                  <a:srgbClr val="0066CC"/>
                </a:solidFill>
              </a:rPr>
              <a:t>quality</a:t>
            </a:r>
            <a:r>
              <a:rPr lang="fr-FR" b="1" dirty="0">
                <a:solidFill>
                  <a:srgbClr val="0066CC"/>
                </a:solidFill>
              </a:rPr>
              <a:t> control, </a:t>
            </a:r>
          </a:p>
          <a:p>
            <a:pPr marL="800100" lvl="1" indent="-342900">
              <a:defRPr/>
            </a:pPr>
            <a:r>
              <a:rPr lang="fr-FR" b="1" dirty="0">
                <a:solidFill>
                  <a:srgbClr val="0066CC"/>
                </a:solidFill>
              </a:rPr>
              <a:t>      maintenance and </a:t>
            </a:r>
            <a:r>
              <a:rPr lang="fr-FR" b="1" dirty="0" err="1">
                <a:solidFill>
                  <a:srgbClr val="0066CC"/>
                </a:solidFill>
              </a:rPr>
              <a:t>costs</a:t>
            </a:r>
            <a:endParaRPr lang="fr-FR" b="1" dirty="0">
              <a:solidFill>
                <a:srgbClr val="0066CC"/>
              </a:solidFill>
            </a:endParaRPr>
          </a:p>
          <a:p>
            <a:pPr marL="800100" lvl="1" indent="-342900">
              <a:defRPr/>
            </a:pPr>
            <a:r>
              <a:rPr lang="it-IT" dirty="0"/>
              <a:t>    </a:t>
            </a:r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 </a:t>
            </a:r>
            <a:r>
              <a:rPr lang="en-GB" sz="2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Definition of a </a:t>
            </a: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JERICO </a:t>
            </a:r>
            <a:r>
              <a:rPr lang="en-GB" sz="2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label (brand, standard)</a:t>
            </a:r>
            <a:r>
              <a:rPr lang="fr-FR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fr-FR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defRPr/>
            </a:pPr>
            <a:r>
              <a:rPr lang="fr-FR" sz="2400" dirty="0"/>
              <a:t>    </a:t>
            </a:r>
            <a:r>
              <a:rPr lang="en-GB" b="1" dirty="0">
                <a:solidFill>
                  <a:srgbClr val="0066CC"/>
                </a:solidFill>
              </a:rPr>
              <a:t>set of parameters, frequency, sampling scheme, data quality, data   delivery…</a:t>
            </a:r>
          </a:p>
          <a:p>
            <a:pPr marL="800100" lvl="1" indent="-342900">
              <a:defRPr/>
            </a:pPr>
            <a:endParaRPr lang="fr-FR" dirty="0"/>
          </a:p>
          <a:p>
            <a:pPr marL="800100" lvl="1" indent="-342900">
              <a:defRPr/>
            </a:pPr>
            <a:endParaRPr lang="it-IT" sz="1000" b="1" dirty="0">
              <a:solidFill>
                <a:srgbClr val="0066CC"/>
              </a:solidFill>
            </a:endParaRPr>
          </a:p>
          <a:p>
            <a:pPr marL="342900" indent="-342900">
              <a:defRPr/>
            </a:pPr>
            <a:endParaRPr lang="it-IT" sz="24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00100" lvl="1" indent="-342900">
              <a:defRPr/>
            </a:pPr>
            <a:endParaRPr lang="it-IT" sz="24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b="1">
                <a:solidFill>
                  <a:srgbClr val="002060"/>
                </a:solidFill>
              </a:rPr>
              <a:t>JERICO objectives</a:t>
            </a:r>
            <a:endParaRPr lang="fr-FR" sz="3600" b="1">
              <a:solidFill>
                <a:srgbClr val="00206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-36513" y="981075"/>
            <a:ext cx="9144001" cy="1371600"/>
          </a:xfrm>
          <a:prstGeom prst="rect">
            <a:avLst/>
          </a:prstGeom>
          <a:solidFill>
            <a:schemeClr val="bg1">
              <a:alpha val="6705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4924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To </a:t>
            </a:r>
            <a:r>
              <a:rPr lang="it-IT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set up an European Research Infrastructure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for  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coastal observations </a:t>
            </a:r>
            <a:r>
              <a:rPr lang="it-IT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based on existing systems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 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European coastal and shelf seas</a:t>
            </a:r>
            <a:r>
              <a:rPr lang="it-IT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00100" lvl="1" indent="-342900">
              <a:defRPr/>
            </a:pPr>
            <a:endParaRPr lang="it-IT" sz="1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To support </a:t>
            </a:r>
            <a:r>
              <a:rPr lang="it-IT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standardization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of operations and activities for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the </a:t>
            </a:r>
            <a:r>
              <a:rPr lang="it-IT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benefit of data quality and availability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00100" lvl="1" indent="-342900">
              <a:defRPr/>
            </a:pPr>
            <a:endParaRPr lang="it-IT" sz="1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3. To promote the cost-effective use of the facilities.</a:t>
            </a:r>
          </a:p>
          <a:p>
            <a:pPr marL="800100" lvl="1" indent="-342900">
              <a:defRPr/>
            </a:pPr>
            <a:r>
              <a:rPr lang="it-IT" sz="2400" dirty="0"/>
              <a:t>    </a:t>
            </a:r>
            <a:r>
              <a:rPr lang="it-IT" sz="2200" dirty="0">
                <a:solidFill>
                  <a:srgbClr val="0066CC"/>
                </a:solidFill>
              </a:rPr>
              <a:t>provide </a:t>
            </a:r>
            <a:r>
              <a:rPr lang="it-IT" sz="2200" b="1" dirty="0">
                <a:solidFill>
                  <a:srgbClr val="0066CC"/>
                </a:solidFill>
              </a:rPr>
              <a:t>access</a:t>
            </a:r>
            <a:r>
              <a:rPr lang="it-IT" sz="2200" dirty="0">
                <a:solidFill>
                  <a:srgbClr val="0066CC"/>
                </a:solidFill>
              </a:rPr>
              <a:t> to </a:t>
            </a:r>
            <a:r>
              <a:rPr lang="it-IT" sz="2200" b="1" dirty="0">
                <a:solidFill>
                  <a:srgbClr val="0066CC"/>
                </a:solidFill>
              </a:rPr>
              <a:t>external users</a:t>
            </a:r>
            <a:r>
              <a:rPr lang="it-IT" sz="2200" dirty="0">
                <a:solidFill>
                  <a:srgbClr val="0066CC"/>
                </a:solidFill>
              </a:rPr>
              <a:t> for their own experiments and testing </a:t>
            </a:r>
            <a:r>
              <a:rPr lang="it-IT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(TNA)</a:t>
            </a:r>
            <a:r>
              <a:rPr lang="it-IT" sz="2200" dirty="0">
                <a:solidFill>
                  <a:srgbClr val="0066CC"/>
                </a:solidFill>
              </a:rPr>
              <a:t> and access to data and services </a:t>
            </a:r>
            <a:r>
              <a:rPr lang="it-IT" sz="22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(SA)</a:t>
            </a:r>
          </a:p>
          <a:p>
            <a:pPr marL="800100" lvl="1" indent="-342900">
              <a:defRPr/>
            </a:pPr>
            <a:endParaRPr lang="it-IT" sz="2200" dirty="0">
              <a:solidFill>
                <a:srgbClr val="0066CC"/>
              </a:solidFill>
            </a:endParaRPr>
          </a:p>
          <a:p>
            <a:pPr marL="800100" lvl="1" indent="-342900">
              <a:defRPr/>
            </a:pPr>
            <a:endParaRPr lang="it-IT" sz="1000" b="1" dirty="0">
              <a:solidFill>
                <a:srgbClr val="0066CC"/>
              </a:solidFill>
            </a:endParaRPr>
          </a:p>
          <a:p>
            <a:pPr marL="342900" indent="-342900">
              <a:defRPr/>
            </a:pPr>
            <a:endParaRPr lang="it-IT" sz="24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00100" lvl="1" indent="-342900">
              <a:defRPr/>
            </a:pPr>
            <a:endParaRPr lang="it-IT" sz="24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2"/>
          <p:cNvSpPr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b="1">
                <a:solidFill>
                  <a:srgbClr val="002060"/>
                </a:solidFill>
              </a:rPr>
              <a:t>JERICO objectives</a:t>
            </a:r>
            <a:endParaRPr lang="fr-FR" sz="3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35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To </a:t>
            </a:r>
            <a:r>
              <a:rPr lang="it-IT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set up an European Research Infrastructure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for  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coastal observations </a:t>
            </a:r>
            <a:r>
              <a:rPr lang="it-IT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based on existing systems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 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European coastal and shelf seas</a:t>
            </a:r>
            <a:r>
              <a:rPr lang="it-IT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00100" lvl="1" indent="-342900">
              <a:defRPr/>
            </a:pPr>
            <a:endParaRPr lang="it-IT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To support </a:t>
            </a:r>
            <a:r>
              <a:rPr lang="it-IT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standardization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of operations and activities for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the </a:t>
            </a:r>
            <a:r>
              <a:rPr lang="it-IT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benefit of data quality and availability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800100" lvl="1" indent="-342900">
              <a:defRPr/>
            </a:pPr>
            <a:endParaRPr lang="it-IT" sz="1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3. To promote the cost-effective use of the facilities.</a:t>
            </a:r>
          </a:p>
          <a:p>
            <a:pPr marL="800100" lvl="1" indent="-342900">
              <a:defRPr/>
            </a:pPr>
            <a:r>
              <a:rPr lang="it-IT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</a:t>
            </a:r>
            <a:endParaRPr lang="it-IT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4. To stimulate the development of new automated systems 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for the operational monitoring of the coastal marine  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environment, with the focus on the biochemical </a:t>
            </a:r>
          </a:p>
          <a:p>
            <a:pPr marL="800100" lvl="1" indent="-342900">
              <a:defRPr/>
            </a:pP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compartment.</a:t>
            </a:r>
          </a:p>
          <a:p>
            <a:pPr marL="800100" lvl="1" indent="-342900">
              <a:defRPr/>
            </a:pPr>
            <a:r>
              <a:rPr lang="it-IT" sz="2400" dirty="0"/>
              <a:t>          </a:t>
            </a:r>
            <a:r>
              <a:rPr lang="it-IT" dirty="0">
                <a:solidFill>
                  <a:srgbClr val="0066CC"/>
                </a:solidFill>
              </a:rPr>
              <a:t>(JRA + Forum for Coastal Technology)</a:t>
            </a:r>
            <a:endParaRPr lang="it-IT" sz="24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00100" lvl="1" indent="-342900">
              <a:defRPr/>
            </a:pPr>
            <a:endParaRPr lang="it-IT" sz="2400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Rectangle 2"/>
          <p:cNvSpPr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b="1">
                <a:solidFill>
                  <a:srgbClr val="002060"/>
                </a:solidFill>
              </a:rPr>
              <a:t>JERICO objectives</a:t>
            </a:r>
            <a:endParaRPr lang="fr-FR" sz="3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9"/>
          <p:cNvGrpSpPr/>
          <p:nvPr/>
        </p:nvGrpSpPr>
        <p:grpSpPr>
          <a:xfrm>
            <a:off x="3286116" y="6429396"/>
            <a:ext cx="5643602" cy="317659"/>
            <a:chOff x="3286116" y="6429396"/>
            <a:chExt cx="5643602" cy="317659"/>
          </a:xfrm>
        </p:grpSpPr>
        <p:sp>
          <p:nvSpPr>
            <p:cNvPr id="20" name="TextBox 19"/>
            <p:cNvSpPr txBox="1"/>
            <p:nvPr/>
          </p:nvSpPr>
          <p:spPr>
            <a:xfrm>
              <a:off x="3286116" y="6500834"/>
              <a:ext cx="571504" cy="24622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E" sz="1000" b="1" cap="all" dirty="0" smtClean="0">
                  <a:latin typeface="Calibri" pitchFamily="34" charset="0"/>
                </a:rPr>
                <a:t> </a:t>
              </a:r>
              <a:endParaRPr lang="en-IE" sz="1000" b="1" cap="all" dirty="0">
                <a:latin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57620" y="6429396"/>
              <a:ext cx="1071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cap="small" dirty="0" smtClean="0">
                  <a:latin typeface="Calibri" pitchFamily="34" charset="0"/>
                </a:rPr>
                <a:t>- Management</a:t>
              </a:r>
              <a:endParaRPr lang="en-IE" sz="1200" b="1" cap="small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72066" y="6500834"/>
              <a:ext cx="571504" cy="24622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IE" sz="1000" b="1" cap="all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43570" y="6429396"/>
              <a:ext cx="571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cap="small" dirty="0" smtClean="0">
                  <a:latin typeface="Calibri" pitchFamily="34" charset="0"/>
                </a:rPr>
                <a:t>- NA</a:t>
              </a:r>
              <a:endParaRPr lang="en-IE" sz="1200" b="1" cap="small" dirty="0"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29388" y="6500834"/>
              <a:ext cx="571504" cy="246221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IE" sz="1000" b="1" cap="small" dirty="0" smtClean="0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58214" y="6429396"/>
              <a:ext cx="571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cap="small" dirty="0" smtClean="0">
                  <a:latin typeface="Calibri" pitchFamily="34" charset="0"/>
                </a:rPr>
                <a:t>- JRA</a:t>
              </a:r>
              <a:endParaRPr lang="en-IE" sz="1200" b="1" cap="small" dirty="0"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86710" y="6500834"/>
              <a:ext cx="571504" cy="246221"/>
            </a:xfrm>
            <a:prstGeom prst="rect">
              <a:avLst/>
            </a:prstGeom>
            <a:gradFill flip="none" rotWithShape="1">
              <a:gsLst>
                <a:gs pos="0">
                  <a:srgbClr val="FF9933">
                    <a:tint val="66000"/>
                    <a:satMod val="160000"/>
                  </a:srgbClr>
                </a:gs>
                <a:gs pos="50000">
                  <a:srgbClr val="FF9933">
                    <a:tint val="44500"/>
                    <a:satMod val="160000"/>
                  </a:srgbClr>
                </a:gs>
                <a:gs pos="100000">
                  <a:srgbClr val="FF9933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IE" sz="1000" b="1" cap="small" dirty="0" smtClean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00892" y="6429396"/>
              <a:ext cx="642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200" b="1" cap="small" dirty="0" smtClean="0">
                  <a:latin typeface="Calibri" pitchFamily="34" charset="0"/>
                </a:rPr>
                <a:t>- TNA</a:t>
              </a:r>
              <a:endParaRPr lang="en-IE" sz="1200" b="1" cap="small" dirty="0">
                <a:latin typeface="Calibri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643174" y="0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JERICO WP SCHEME</a:t>
            </a:r>
            <a:endParaRPr lang="en-IE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rot="5400000">
            <a:off x="5358612" y="3499644"/>
            <a:ext cx="571504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71670" y="928670"/>
            <a:ext cx="121444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WP0</a:t>
            </a:r>
          </a:p>
          <a:p>
            <a:pPr algn="ctr"/>
            <a:r>
              <a:rPr lang="en-IE" sz="1400" b="1" cap="small" dirty="0" smtClean="0">
                <a:latin typeface="Calibri" pitchFamily="34" charset="0"/>
              </a:rPr>
              <a:t>Management</a:t>
            </a:r>
            <a:r>
              <a:rPr lang="en-IE" sz="1400" b="1" cap="all" dirty="0" smtClean="0">
                <a:latin typeface="Calibri" pitchFamily="34" charset="0"/>
              </a:rPr>
              <a:t> 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928670"/>
            <a:ext cx="121444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cap="small" dirty="0" smtClean="0">
                <a:latin typeface="Calibri" pitchFamily="34" charset="0"/>
              </a:rPr>
              <a:t>Steering Committee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1785926"/>
            <a:ext cx="157163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cap="small" dirty="0" smtClean="0">
                <a:latin typeface="Calibri" pitchFamily="34" charset="0"/>
              </a:rPr>
              <a:t>Forum for Coastal technology (FCT)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1643050"/>
            <a:ext cx="157163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cap="small" dirty="0" smtClean="0">
                <a:latin typeface="Calibri" pitchFamily="34" charset="0"/>
              </a:rPr>
              <a:t>Science Advisor  Committee (SAC)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1857364"/>
            <a:ext cx="1571636" cy="52322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WP1</a:t>
            </a:r>
          </a:p>
          <a:p>
            <a:pPr algn="ctr"/>
            <a:r>
              <a:rPr lang="en-IE" sz="1400" b="1" cap="small" dirty="0" smtClean="0">
                <a:latin typeface="Calibri" pitchFamily="34" charset="0"/>
              </a:rPr>
              <a:t>Common Strategy 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2928934"/>
            <a:ext cx="1571636" cy="52322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WP2</a:t>
            </a:r>
          </a:p>
          <a:p>
            <a:pPr algn="ctr"/>
            <a:r>
              <a:rPr lang="en-IE" sz="1400" b="1" cap="small" dirty="0" smtClean="0">
                <a:latin typeface="Calibri" pitchFamily="34" charset="0"/>
              </a:rPr>
              <a:t>Regional Activities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3786190"/>
            <a:ext cx="1214446" cy="73866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WP3</a:t>
            </a:r>
          </a:p>
          <a:p>
            <a:pPr algn="ctr"/>
            <a:r>
              <a:rPr lang="en-IE" sz="1400" b="1" cap="small" dirty="0" smtClean="0">
                <a:latin typeface="Calibri" pitchFamily="34" charset="0"/>
              </a:rPr>
              <a:t>Technological Aspects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3786190"/>
            <a:ext cx="1214446" cy="73866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WP4</a:t>
            </a:r>
          </a:p>
          <a:p>
            <a:pPr algn="ctr"/>
            <a:r>
              <a:rPr lang="en-IE" sz="1400" b="1" cap="small" dirty="0" smtClean="0">
                <a:latin typeface="Calibri" pitchFamily="34" charset="0"/>
              </a:rPr>
              <a:t>Harmonizing Operation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3786190"/>
            <a:ext cx="1214446" cy="73866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WP5</a:t>
            </a:r>
          </a:p>
          <a:p>
            <a:pPr algn="ctr"/>
            <a:r>
              <a:rPr lang="en-IE" sz="1400" b="1" cap="small" dirty="0" smtClean="0">
                <a:latin typeface="Calibri" pitchFamily="34" charset="0"/>
              </a:rPr>
              <a:t>Data Distribution</a:t>
            </a:r>
            <a:endParaRPr lang="en-IE" sz="1400" b="1" cap="all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8082" y="2928934"/>
            <a:ext cx="1428760" cy="677108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WP6</a:t>
            </a:r>
          </a:p>
          <a:p>
            <a:pPr algn="ctr"/>
            <a:r>
              <a:rPr lang="en-IE" sz="1200" b="1" cap="small" dirty="0" smtClean="0">
                <a:latin typeface="Calibri" pitchFamily="34" charset="0"/>
              </a:rPr>
              <a:t>Public Outreach &amp; Education</a:t>
            </a:r>
            <a:endParaRPr lang="en-IE" sz="1200" b="1" cap="all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5214950"/>
            <a:ext cx="1500198" cy="73866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WP7 – SA/  </a:t>
            </a:r>
            <a:r>
              <a:rPr lang="en-IE" sz="1400" b="1" cap="small" dirty="0" smtClean="0">
                <a:latin typeface="Calibri" pitchFamily="34" charset="0"/>
              </a:rPr>
              <a:t>Targeted Operational Phase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7752" y="5214950"/>
            <a:ext cx="1500198" cy="73866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WP8 – TNA/  </a:t>
            </a:r>
            <a:r>
              <a:rPr lang="en-IE" sz="1400" b="1" cap="small" dirty="0" smtClean="0">
                <a:latin typeface="Calibri" pitchFamily="34" charset="0"/>
              </a:rPr>
              <a:t>Access to </a:t>
            </a:r>
            <a:r>
              <a:rPr lang="en-IE" sz="1400" b="1" cap="small" dirty="0">
                <a:latin typeface="Calibri" pitchFamily="34" charset="0"/>
              </a:rPr>
              <a:t>T</a:t>
            </a:r>
            <a:r>
              <a:rPr lang="en-IE" sz="1400" b="1" cap="small" dirty="0" smtClean="0">
                <a:latin typeface="Calibri" pitchFamily="34" charset="0"/>
              </a:rPr>
              <a:t>he Infrastructure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0100" y="5214950"/>
            <a:ext cx="1500198" cy="738664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WP9 – JRA/  </a:t>
            </a:r>
            <a:r>
              <a:rPr lang="en-IE" sz="1400" b="1" cap="small" dirty="0" smtClean="0">
                <a:latin typeface="Calibri" pitchFamily="34" charset="0"/>
              </a:rPr>
              <a:t>Observing System Design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9520" y="5143512"/>
            <a:ext cx="1500198" cy="738664"/>
          </a:xfrm>
          <a:prstGeom prst="rect">
            <a:avLst/>
          </a:prstGeom>
          <a:gradFill flip="none" rotWithShape="1">
            <a:gsLst>
              <a:gs pos="0">
                <a:srgbClr val="FF9933">
                  <a:tint val="66000"/>
                  <a:satMod val="160000"/>
                </a:srgbClr>
              </a:gs>
              <a:gs pos="50000">
                <a:srgbClr val="FF9933">
                  <a:tint val="44500"/>
                  <a:satMod val="160000"/>
                </a:srgbClr>
              </a:gs>
              <a:gs pos="100000">
                <a:srgbClr val="FF9933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1400" b="1" dirty="0" smtClean="0">
                <a:latin typeface="Calibri" pitchFamily="34" charset="0"/>
              </a:rPr>
              <a:t>WP10 – JRA/  </a:t>
            </a:r>
            <a:r>
              <a:rPr lang="en-IE" sz="1400" b="1" cap="small" dirty="0" smtClean="0">
                <a:latin typeface="Calibri" pitchFamily="34" charset="0"/>
              </a:rPr>
              <a:t>Improve System Components</a:t>
            </a:r>
          </a:p>
        </p:txBody>
      </p:sp>
      <p:cxnSp>
        <p:nvCxnSpPr>
          <p:cNvPr id="31" name="Straight Arrow Connector 30"/>
          <p:cNvCxnSpPr>
            <a:stCxn id="6" idx="3"/>
            <a:endCxn id="7" idx="1"/>
          </p:cNvCxnSpPr>
          <p:nvPr/>
        </p:nvCxnSpPr>
        <p:spPr>
          <a:xfrm>
            <a:off x="3286116" y="1190280"/>
            <a:ext cx="307183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7966099" y="1677975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643570" y="1571612"/>
            <a:ext cx="242889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5464975" y="1393017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Shape 53"/>
          <p:cNvCxnSpPr>
            <a:stCxn id="9" idx="0"/>
            <a:endCxn id="6" idx="1"/>
          </p:cNvCxnSpPr>
          <p:nvPr/>
        </p:nvCxnSpPr>
        <p:spPr>
          <a:xfrm rot="5400000" flipH="1" flipV="1">
            <a:off x="1702409" y="1273789"/>
            <a:ext cx="452770" cy="285752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9" idx="2"/>
            <a:endCxn id="18" idx="0"/>
          </p:cNvCxnSpPr>
          <p:nvPr/>
        </p:nvCxnSpPr>
        <p:spPr>
          <a:xfrm rot="5400000">
            <a:off x="243719" y="3672751"/>
            <a:ext cx="3048680" cy="35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857488" y="2643182"/>
            <a:ext cx="521497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11" idx="0"/>
          </p:cNvCxnSpPr>
          <p:nvPr/>
        </p:nvCxnSpPr>
        <p:spPr>
          <a:xfrm rot="5400000">
            <a:off x="2714612" y="2786058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5" idx="0"/>
          </p:cNvCxnSpPr>
          <p:nvPr/>
        </p:nvCxnSpPr>
        <p:spPr>
          <a:xfrm rot="5400000">
            <a:off x="7929586" y="2786058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6858019" y="3500437"/>
            <a:ext cx="571499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>
            <a:off x="3786976" y="2499512"/>
            <a:ext cx="28575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5400000">
            <a:off x="3358348" y="3213892"/>
            <a:ext cx="114300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2" idx="3"/>
            <a:endCxn id="13" idx="1"/>
          </p:cNvCxnSpPr>
          <p:nvPr/>
        </p:nvCxnSpPr>
        <p:spPr>
          <a:xfrm>
            <a:off x="4572000" y="4155522"/>
            <a:ext cx="428628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>
            <a:off x="4001290" y="3499644"/>
            <a:ext cx="571504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5400000">
            <a:off x="7964511" y="4964917"/>
            <a:ext cx="357984" cy="79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0800000">
            <a:off x="3929058" y="4786322"/>
            <a:ext cx="421484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5400000">
            <a:off x="7893867" y="3679033"/>
            <a:ext cx="207170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8286776" y="2643182"/>
            <a:ext cx="64294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rot="5400000" flipH="1" flipV="1">
            <a:off x="8108975" y="246379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8501090" y="4714884"/>
            <a:ext cx="4286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5400000">
            <a:off x="8285982" y="4929198"/>
            <a:ext cx="42942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10800000">
            <a:off x="2071670" y="4929198"/>
            <a:ext cx="314327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rot="5400000">
            <a:off x="1928794" y="5072074"/>
            <a:ext cx="28575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rot="5400000">
            <a:off x="5072860" y="5071280"/>
            <a:ext cx="28575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3" idx="2"/>
            <a:endCxn id="17" idx="0"/>
          </p:cNvCxnSpPr>
          <p:nvPr/>
        </p:nvCxnSpPr>
        <p:spPr>
          <a:xfrm rot="5400000">
            <a:off x="5262803" y="4869902"/>
            <a:ext cx="690096" cy="158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8" idx="3"/>
            <a:endCxn id="16" idx="1"/>
          </p:cNvCxnSpPr>
          <p:nvPr/>
        </p:nvCxnSpPr>
        <p:spPr>
          <a:xfrm>
            <a:off x="2500298" y="5584282"/>
            <a:ext cx="642942" cy="1588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>
            <a:off x="6286512" y="5357826"/>
            <a:ext cx="171451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857620" y="6215082"/>
            <a:ext cx="328614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rot="5400000" flipH="1" flipV="1">
            <a:off x="3715538" y="6071412"/>
            <a:ext cx="28575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rot="5400000" flipH="1" flipV="1">
            <a:off x="5430050" y="6071412"/>
            <a:ext cx="28575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rot="5400000">
            <a:off x="3715538" y="5071280"/>
            <a:ext cx="28575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2047528" y="4167522"/>
            <a:ext cx="147704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5" name="Flowchart: Connector 204"/>
          <p:cNvSpPr/>
          <p:nvPr/>
        </p:nvSpPr>
        <p:spPr>
          <a:xfrm flipV="1">
            <a:off x="2714612" y="4857760"/>
            <a:ext cx="142876" cy="14287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8" name="Flowchart: Connector 207"/>
          <p:cNvSpPr/>
          <p:nvPr/>
        </p:nvSpPr>
        <p:spPr>
          <a:xfrm flipV="1">
            <a:off x="3786182" y="4857760"/>
            <a:ext cx="142876" cy="14287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15" name="Straight Connector 214"/>
          <p:cNvCxnSpPr/>
          <p:nvPr/>
        </p:nvCxnSpPr>
        <p:spPr>
          <a:xfrm rot="10800000">
            <a:off x="3643306" y="3214686"/>
            <a:ext cx="350046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7" name="Flowchart: Connector 206"/>
          <p:cNvSpPr/>
          <p:nvPr/>
        </p:nvSpPr>
        <p:spPr>
          <a:xfrm flipV="1">
            <a:off x="5572132" y="3143248"/>
            <a:ext cx="142876" cy="14287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6" name="Flowchart: Connector 205"/>
          <p:cNvSpPr/>
          <p:nvPr/>
        </p:nvSpPr>
        <p:spPr>
          <a:xfrm flipV="1">
            <a:off x="4214810" y="3143248"/>
            <a:ext cx="142876" cy="14287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50" name="Straight Connector 249"/>
          <p:cNvCxnSpPr/>
          <p:nvPr/>
        </p:nvCxnSpPr>
        <p:spPr>
          <a:xfrm rot="5400000" flipH="1" flipV="1">
            <a:off x="3786182" y="4643446"/>
            <a:ext cx="28575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2C9AD558792B4C4B9C4144B93A826169" ma:contentTypeVersion="3" ma:contentTypeDescription="Upload an image or a photograph." ma:contentTypeScope="" ma:versionID="e6ad01d626d24329672884f0fa56dc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bece2fad494c46aba9b50cf0a7c2c7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AlternateThumbnailUrl xmlns="http://schemas.microsoft.com/sharepoint/v3">
      <Url xmlns="http://schemas.microsoft.com/sharepoint/v3" xsi:nil="true"/>
      <Description xmlns="http://schemas.microsoft.com/sharepoint/v3"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64CB9F4-C57F-46B0-A6E9-8F098F8DF0F0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C9E48DE-C0E9-4498-9124-E2C21C4ED1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B23B21-D541-409D-8192-584C1E32A24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A183BC2-8683-4B75-91D5-53581CF8085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1354</Words>
  <Application>Microsoft Office PowerPoint</Application>
  <PresentationFormat>On-screen Show (4:3)</PresentationFormat>
  <Paragraphs>316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Modèle par défaut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JERICO Networking activities (NA)</vt:lpstr>
      <vt:lpstr>Coordination of NAs</vt:lpstr>
      <vt:lpstr>JERICO TNA &amp; JRA</vt:lpstr>
      <vt:lpstr>Coordination of DATA WPs</vt:lpstr>
      <vt:lpstr>Slide 16</vt:lpstr>
      <vt:lpstr>Jerico WP2 Strengthening regional and trans-regional activities </vt:lpstr>
      <vt:lpstr>WP 2 Regional activities Objectives  </vt:lpstr>
      <vt:lpstr> WP 2 Regional activities   Partners in WP2</vt:lpstr>
      <vt:lpstr>Coastal observing systems </vt:lpstr>
      <vt:lpstr>Cross regional integration and demonstration</vt:lpstr>
      <vt:lpstr>Cross regional  integration and demonstration</vt:lpstr>
      <vt:lpstr>Slide 23</vt:lpstr>
      <vt:lpstr>Slide 24</vt:lpstr>
      <vt:lpstr>WP6 – Education and outreach</vt:lpstr>
      <vt:lpstr>Slide 26</vt:lpstr>
      <vt:lpstr>CONCLUSION : JERICO Ultimate goal</vt:lpstr>
      <vt:lpstr>The JERICO Consortium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pfarcy</dc:creator>
  <cp:lastModifiedBy>gnolan</cp:lastModifiedBy>
  <cp:revision>36</cp:revision>
  <dcterms:created xsi:type="dcterms:W3CDTF">2011-04-26T13:17:07Z</dcterms:created>
  <dcterms:modified xsi:type="dcterms:W3CDTF">2011-10-12T12:32:17Z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Picture</vt:lpwstr>
  </property>
</Properties>
</file>