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8" r:id="rId4"/>
    <p:sldId id="257" r:id="rId5"/>
    <p:sldId id="258" r:id="rId6"/>
    <p:sldId id="259" r:id="rId7"/>
    <p:sldId id="264" r:id="rId8"/>
    <p:sldId id="274" r:id="rId9"/>
    <p:sldId id="261" r:id="rId10"/>
    <p:sldId id="272" r:id="rId11"/>
    <p:sldId id="275" r:id="rId12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96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C5090A-1170-4168-A304-728E517E3572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6A9A7D-C502-43E0-8333-53F3D1A8AA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5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9A7D-C502-43E0-8333-53F3D1A8AA4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15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9A7D-C502-43E0-8333-53F3D1A8AA4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25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9A7D-C502-43E0-8333-53F3D1A8AA4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49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6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3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50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58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83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1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58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12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32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761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393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1C98-C1BE-48A3-A648-E575B41DB143}" type="datetimeFigureOut">
              <a:rPr lang="he-IL" smtClean="0"/>
              <a:t>י"ז/שבט/תשע"ט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EE07-B02D-483E-86F2-E2AE704EC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66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-WbQ2qmP3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0B_UOE5W6Mu_bTFZIUDZHOEhiUHM/view?usp=sharin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557" y="4386178"/>
            <a:ext cx="7488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</a:rPr>
              <a:t>Blue Invest in the Mediterranean - Malta 2019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15" y="-20538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TEAM</a:t>
            </a:r>
            <a:endParaRPr lang="he-IL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 bwMode="auto">
          <a:xfrm flipH="1">
            <a:off x="6868133" y="2570022"/>
            <a:ext cx="1015157" cy="1224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33" y="571043"/>
            <a:ext cx="1002807" cy="1188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6461" b="7294"/>
          <a:stretch/>
        </p:blipFill>
        <p:spPr bwMode="auto">
          <a:xfrm>
            <a:off x="4055118" y="1709440"/>
            <a:ext cx="1308970" cy="172462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מלבן 3"/>
          <p:cNvSpPr/>
          <p:nvPr/>
        </p:nvSpPr>
        <p:spPr>
          <a:xfrm>
            <a:off x="3640581" y="3481324"/>
            <a:ext cx="2352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err="1" smtClean="0"/>
              <a:t>Amnon</a:t>
            </a:r>
            <a:r>
              <a:rPr lang="en-US" sz="1600" dirty="0" smtClean="0"/>
              <a:t> </a:t>
            </a:r>
            <a:r>
              <a:rPr lang="en-US" sz="1600" dirty="0" err="1" smtClean="0"/>
              <a:t>Asscher</a:t>
            </a:r>
            <a:r>
              <a:rPr lang="en-US" sz="1600" dirty="0" smtClean="0"/>
              <a:t> Founder, CEO.</a:t>
            </a:r>
          </a:p>
          <a:p>
            <a:pPr algn="ctr" rtl="0"/>
            <a:r>
              <a:rPr lang="en-US" sz="1600" dirty="0" smtClean="0"/>
              <a:t>Aeronautical engineer</a:t>
            </a:r>
          </a:p>
        </p:txBody>
      </p:sp>
      <p:sp>
        <p:nvSpPr>
          <p:cNvPr id="5" name="מלבן 4"/>
          <p:cNvSpPr/>
          <p:nvPr/>
        </p:nvSpPr>
        <p:spPr>
          <a:xfrm>
            <a:off x="5939300" y="3867894"/>
            <a:ext cx="3097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Dr. Menashe </a:t>
            </a:r>
            <a:r>
              <a:rPr lang="en-US" sz="1600" dirty="0" err="1" smtClean="0"/>
              <a:t>Rajuan</a:t>
            </a:r>
            <a:r>
              <a:rPr lang="en-US" sz="1600" dirty="0" smtClean="0"/>
              <a:t> </a:t>
            </a:r>
          </a:p>
          <a:p>
            <a:pPr algn="ctr" rtl="0"/>
            <a:r>
              <a:rPr lang="en-US" sz="1600" dirty="0" smtClean="0"/>
              <a:t>Advisory Board </a:t>
            </a:r>
            <a:br>
              <a:rPr lang="en-US" sz="1600" dirty="0" smtClean="0"/>
            </a:br>
            <a:r>
              <a:rPr lang="en-US" sz="1600" dirty="0" smtClean="0"/>
              <a:t>Managing / Consulting start ups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6" y="2675490"/>
            <a:ext cx="1051126" cy="1188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מלבן 5"/>
          <p:cNvSpPr/>
          <p:nvPr/>
        </p:nvSpPr>
        <p:spPr>
          <a:xfrm>
            <a:off x="73829" y="1882153"/>
            <a:ext cx="3438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err="1" smtClean="0"/>
              <a:t>Ido</a:t>
            </a:r>
            <a:r>
              <a:rPr lang="en-US" sz="1600" dirty="0" smtClean="0"/>
              <a:t> </a:t>
            </a:r>
            <a:r>
              <a:rPr lang="en-US" sz="1600" dirty="0" err="1" smtClean="0"/>
              <a:t>Haklai</a:t>
            </a:r>
            <a:r>
              <a:rPr lang="en-US" sz="1600" dirty="0" smtClean="0"/>
              <a:t> – CFO. MBA, manager </a:t>
            </a:r>
            <a:br>
              <a:rPr lang="en-US" sz="1600" dirty="0" smtClean="0"/>
            </a:br>
            <a:r>
              <a:rPr lang="en-US" sz="1600" dirty="0" smtClean="0"/>
              <a:t>in entrepreneurships </a:t>
            </a:r>
          </a:p>
        </p:txBody>
      </p:sp>
      <p:sp>
        <p:nvSpPr>
          <p:cNvPr id="7" name="מלבן 6"/>
          <p:cNvSpPr/>
          <p:nvPr/>
        </p:nvSpPr>
        <p:spPr>
          <a:xfrm>
            <a:off x="178308" y="3859183"/>
            <a:ext cx="3385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err="1" smtClean="0"/>
              <a:t>Dov</a:t>
            </a:r>
            <a:r>
              <a:rPr lang="en-US" sz="1600" dirty="0" smtClean="0"/>
              <a:t> Ginsburg – COO. Experienced</a:t>
            </a:r>
            <a:br>
              <a:rPr lang="en-US" sz="1600" dirty="0" smtClean="0"/>
            </a:br>
            <a:r>
              <a:rPr lang="en-US" sz="1600" dirty="0" smtClean="0"/>
              <a:t>CEO at Nestle and Kimberly Clark.</a:t>
            </a:r>
          </a:p>
        </p:txBody>
      </p:sp>
      <p:sp>
        <p:nvSpPr>
          <p:cNvPr id="8" name="מלבן 7"/>
          <p:cNvSpPr/>
          <p:nvPr/>
        </p:nvSpPr>
        <p:spPr>
          <a:xfrm>
            <a:off x="5507762" y="1759043"/>
            <a:ext cx="3744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 err="1" smtClean="0"/>
              <a:t>Amnon</a:t>
            </a:r>
            <a:r>
              <a:rPr lang="en-US" sz="1600" dirty="0" smtClean="0"/>
              <a:t> </a:t>
            </a:r>
            <a:r>
              <a:rPr lang="en-US" sz="1600" dirty="0" err="1" smtClean="0"/>
              <a:t>Kariv</a:t>
            </a:r>
            <a:r>
              <a:rPr lang="en-US" sz="1600" dirty="0" smtClean="0"/>
              <a:t> – CTO.</a:t>
            </a:r>
          </a:p>
          <a:p>
            <a:pPr algn="ctr" rtl="0"/>
            <a:r>
              <a:rPr lang="en-US" sz="1600" dirty="0" smtClean="0"/>
              <a:t> Expert aeronautical </a:t>
            </a:r>
            <a:br>
              <a:rPr lang="en-US" sz="1600" dirty="0" smtClean="0"/>
            </a:br>
            <a:r>
              <a:rPr lang="en-US" sz="1600" dirty="0" smtClean="0"/>
              <a:t>engineer, aircraft and wing sail design</a:t>
            </a:r>
            <a:endParaRPr lang="he-IL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r="10582" b="6129"/>
          <a:stretch/>
        </p:blipFill>
        <p:spPr bwMode="auto">
          <a:xfrm>
            <a:off x="1137454" y="571043"/>
            <a:ext cx="993895" cy="131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7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2388" y="1923678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Open sea trial of POC model #1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5"/>
          </p:cNvPr>
          <p:cNvSpPr txBox="1"/>
          <p:nvPr/>
        </p:nvSpPr>
        <p:spPr>
          <a:xfrm>
            <a:off x="971600" y="3014067"/>
            <a:ext cx="680026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hlinkClick r:id="rId5"/>
              </a:rPr>
              <a:t>Open sea trial </a:t>
            </a:r>
            <a:r>
              <a:rPr lang="en-US" sz="4000" dirty="0">
                <a:hlinkClick r:id="rId5"/>
              </a:rPr>
              <a:t>of POC model </a:t>
            </a:r>
            <a:r>
              <a:rPr lang="en-US" sz="4000" dirty="0" smtClean="0">
                <a:hlinkClick r:id="rId5"/>
              </a:rPr>
              <a:t> #4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4878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005576"/>
            <a:ext cx="8640960" cy="3888432"/>
          </a:xfrm>
        </p:spPr>
        <p:txBody>
          <a:bodyPr>
            <a:normAutofit/>
          </a:bodyPr>
          <a:lstStyle/>
          <a:p>
            <a:pPr algn="l" rtl="0">
              <a:spcAft>
                <a:spcPts val="1800"/>
              </a:spcAft>
            </a:pPr>
            <a:r>
              <a:rPr lang="en-US" b="1" dirty="0" smtClean="0"/>
              <a:t>90% of all global goods are delivered by sea.</a:t>
            </a:r>
          </a:p>
          <a:p>
            <a:pPr algn="l" rtl="0">
              <a:spcAft>
                <a:spcPts val="1800"/>
              </a:spcAft>
            </a:pPr>
            <a:r>
              <a:rPr lang="en-US" b="1" dirty="0" smtClean="0"/>
              <a:t>Global maritime ships count 90,000 - 100,000</a:t>
            </a:r>
          </a:p>
          <a:p>
            <a:pPr algn="l" rtl="0">
              <a:spcAft>
                <a:spcPts val="1800"/>
              </a:spcAft>
            </a:pPr>
            <a:r>
              <a:rPr lang="en-US" b="1" dirty="0" smtClean="0"/>
              <a:t>.</a:t>
            </a:r>
            <a:endParaRPr lang="en-US" b="1" dirty="0"/>
          </a:p>
          <a:p>
            <a:pPr algn="l" rtl="0">
              <a:spcAft>
                <a:spcPts val="1800"/>
              </a:spcAft>
            </a:pPr>
            <a:endParaRPr 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"/>
          <a:stretch/>
        </p:blipFill>
        <p:spPr bwMode="auto">
          <a:xfrm>
            <a:off x="119091" y="2435644"/>
            <a:ext cx="4439655" cy="19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3254527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Global winds</a:t>
            </a:r>
            <a:endParaRPr lang="he-IL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71" y="2435644"/>
            <a:ext cx="4389753" cy="20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3241537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Ship route</a:t>
            </a:r>
            <a:r>
              <a:rPr lang="en-US" b="1" dirty="0" smtClean="0"/>
              <a:t>s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1567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</a:t>
            </a:r>
            <a:endParaRPr lang="he-IL" b="1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526978" y="1167595"/>
            <a:ext cx="8293495" cy="351038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     					Fuel consumption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482" y="1185839"/>
            <a:ext cx="30963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/>
              <a:t>Pollution</a:t>
            </a:r>
            <a:endParaRPr lang="he-IL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385345" y="3575583"/>
            <a:ext cx="8343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New IMO restrictions on CO2 and </a:t>
            </a:r>
            <a:r>
              <a:rPr lang="en-US" sz="3200" b="1" dirty="0" err="1"/>
              <a:t>SOx</a:t>
            </a:r>
            <a:r>
              <a:rPr lang="en-US" sz="3200" b="1" dirty="0"/>
              <a:t> emissions will come into force by </a:t>
            </a:r>
            <a:r>
              <a:rPr lang="en-US" sz="3200" b="1" dirty="0" smtClean="0"/>
              <a:t>1/1/2020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24835"/>
          <a:stretch/>
        </p:blipFill>
        <p:spPr bwMode="auto">
          <a:xfrm>
            <a:off x="5220072" y="1696735"/>
            <a:ext cx="3039041" cy="19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r="5247" b="20946"/>
          <a:stretch/>
        </p:blipFill>
        <p:spPr bwMode="auto">
          <a:xfrm>
            <a:off x="996556" y="1726923"/>
            <a:ext cx="3264196" cy="19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005576"/>
            <a:ext cx="8640960" cy="3888432"/>
          </a:xfrm>
        </p:spPr>
        <p:txBody>
          <a:bodyPr>
            <a:normAutofit/>
          </a:bodyPr>
          <a:lstStyle/>
          <a:p>
            <a:pPr algn="l" rtl="0">
              <a:spcAft>
                <a:spcPts val="1800"/>
              </a:spcAft>
            </a:pPr>
            <a:r>
              <a:rPr lang="en-US" b="1" dirty="0"/>
              <a:t>New IMO restrictions on CO2 and </a:t>
            </a:r>
            <a:r>
              <a:rPr lang="en-US" b="1" dirty="0" err="1"/>
              <a:t>SOx</a:t>
            </a:r>
            <a:r>
              <a:rPr lang="en-US" b="1" dirty="0"/>
              <a:t> emissions will come into force by </a:t>
            </a:r>
            <a:r>
              <a:rPr lang="en-US" b="1" dirty="0" smtClean="0"/>
              <a:t>1-1-2020</a:t>
            </a:r>
            <a:endParaRPr lang="en-US" b="1" dirty="0"/>
          </a:p>
          <a:p>
            <a:pPr algn="l" rtl="0">
              <a:spcAft>
                <a:spcPts val="1800"/>
              </a:spcAft>
            </a:pPr>
            <a:r>
              <a:rPr lang="en-US" b="1" dirty="0" smtClean="0"/>
              <a:t>Ships will have to: ① use higher grade fuel, or  ②install giant filters or ③convert engines to LNG ④replace engines </a:t>
            </a:r>
          </a:p>
          <a:p>
            <a:pPr algn="l" rtl="0">
              <a:spcAft>
                <a:spcPts val="1800"/>
              </a:spcAft>
            </a:pPr>
            <a:r>
              <a:rPr lang="en-US" b="1" dirty="0" smtClean="0"/>
              <a:t>Enormous cost for shipping companies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5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" y="-2526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1338" y="339502"/>
            <a:ext cx="8229600" cy="85725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 The Solution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7819" y="1347614"/>
            <a:ext cx="8229600" cy="1360735"/>
          </a:xfrm>
        </p:spPr>
        <p:txBody>
          <a:bodyPr>
            <a:noAutofit/>
          </a:bodyPr>
          <a:lstStyle/>
          <a:p>
            <a:pPr marL="0" indent="0" algn="ctr" rtl="0">
              <a:spcAft>
                <a:spcPts val="1800"/>
              </a:spcAft>
              <a:buNone/>
            </a:pPr>
            <a:r>
              <a:rPr lang="en-US" sz="4800" b="1" dirty="0" smtClean="0"/>
              <a:t>WIND PROPULSION</a:t>
            </a:r>
          </a:p>
          <a:p>
            <a:pPr marL="0" indent="0" algn="l" rtl="0">
              <a:spcAft>
                <a:spcPts val="1800"/>
              </a:spcAft>
              <a:buNone/>
            </a:pPr>
            <a:endParaRPr lang="en-US" sz="28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108" y="2139702"/>
            <a:ext cx="772531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/>
              <a:t>By NAYAM`S wing sail technology</a:t>
            </a:r>
          </a:p>
          <a:p>
            <a:pPr algn="ctr" rtl="0"/>
            <a:r>
              <a:rPr lang="en-US" sz="3200" b="1" dirty="0" smtClean="0"/>
              <a:t>Our solution will reduce  fuel </a:t>
            </a:r>
            <a:r>
              <a:rPr lang="en-US" sz="3200" b="1" dirty="0"/>
              <a:t>consumption and </a:t>
            </a:r>
            <a:r>
              <a:rPr lang="en-US" sz="3200" b="1" dirty="0" smtClean="0"/>
              <a:t>emissions by </a:t>
            </a:r>
            <a:r>
              <a:rPr lang="en-US" sz="4800" b="1" dirty="0" smtClean="0"/>
              <a:t>30%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14949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9583"/>
            <a:ext cx="8208912" cy="3535040"/>
          </a:xfrm>
        </p:spPr>
        <p:txBody>
          <a:bodyPr>
            <a:normAutofit/>
          </a:bodyPr>
          <a:lstStyle/>
          <a:p>
            <a:pPr algn="l" rtl="0">
              <a:lnSpc>
                <a:spcPts val="5000"/>
              </a:lnSpc>
              <a:spcAft>
                <a:spcPts val="3000"/>
              </a:spcAft>
            </a:pPr>
            <a:r>
              <a:rPr lang="en-US" b="1" dirty="0" smtClean="0"/>
              <a:t>Market </a:t>
            </a:r>
            <a:r>
              <a:rPr lang="en-US" b="1" dirty="0"/>
              <a:t>analysis </a:t>
            </a:r>
            <a:r>
              <a:rPr lang="en-US" b="1" dirty="0" smtClean="0"/>
              <a:t>predicts installation of up to 10,700 wind propulsion systems by 2030. </a:t>
            </a:r>
          </a:p>
          <a:p>
            <a:pPr algn="l" rtl="0">
              <a:spcAft>
                <a:spcPts val="1800"/>
              </a:spcAft>
            </a:pPr>
            <a:r>
              <a:rPr lang="en-US" b="1" dirty="0" smtClean="0"/>
              <a:t>Potential market for NAYAM WINGS:</a:t>
            </a:r>
          </a:p>
          <a:p>
            <a:pPr marL="0" indent="0" algn="ctr" rtl="0">
              <a:spcAft>
                <a:spcPts val="1800"/>
              </a:spcAft>
              <a:buNone/>
            </a:pPr>
            <a:r>
              <a:rPr lang="en-US" b="1" dirty="0" smtClean="0"/>
              <a:t>Billions of dollars</a:t>
            </a:r>
            <a:endParaRPr lang="he-IL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/>
              <a:t>NAYAM WINGS product</a:t>
            </a:r>
            <a:endParaRPr lang="he-IL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3" t="13207" r="13316" b="20092"/>
          <a:stretch/>
        </p:blipFill>
        <p:spPr bwMode="auto">
          <a:xfrm>
            <a:off x="5755322" y="2211710"/>
            <a:ext cx="3207564" cy="22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9582"/>
            <a:ext cx="8439753" cy="4230238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b="1" dirty="0" smtClean="0"/>
              <a:t>Better performances than other wing sail technologies:</a:t>
            </a:r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Highest propulsive performances</a:t>
            </a:r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Unique 3D wing maneuverability</a:t>
            </a:r>
            <a:endParaRPr lang="en-US" b="1" dirty="0"/>
          </a:p>
          <a:p>
            <a:pPr algn="l" rtl="0">
              <a:spcBef>
                <a:spcPts val="0"/>
              </a:spcBef>
            </a:pPr>
            <a:r>
              <a:rPr lang="en-US" b="1" dirty="0"/>
              <a:t>M</a:t>
            </a:r>
            <a:r>
              <a:rPr lang="en-US" b="1" dirty="0" smtClean="0"/>
              <a:t>inimizes stability problems  </a:t>
            </a:r>
          </a:p>
          <a:p>
            <a:pPr algn="l" rtl="0">
              <a:spcBef>
                <a:spcPts val="0"/>
              </a:spcBef>
            </a:pPr>
            <a:r>
              <a:rPr lang="en-US" b="1" dirty="0" smtClean="0"/>
              <a:t>Automatic control of wing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positioning and heeling angle</a:t>
            </a:r>
          </a:p>
          <a:p>
            <a:pPr algn="l" rtl="0"/>
            <a:endParaRPr lang="he-I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39697" y="86046"/>
            <a:ext cx="7715200" cy="7057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Achievements and status to date</a:t>
            </a:r>
            <a:endParaRPr lang="he-IL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3759234" cy="262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884032"/>
            <a:ext cx="8229600" cy="3847957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/>
              <a:t>POC model with 8 meters</a:t>
            </a:r>
            <a:br>
              <a:rPr lang="en-US" sz="2800" b="1" dirty="0" smtClean="0"/>
            </a:br>
            <a:r>
              <a:rPr lang="en-US" sz="2800" b="1" dirty="0" smtClean="0"/>
              <a:t>wing conducted very </a:t>
            </a:r>
            <a:br>
              <a:rPr lang="en-US" sz="2800" b="1" dirty="0" smtClean="0"/>
            </a:br>
            <a:r>
              <a:rPr lang="en-US" sz="2800" b="1" dirty="0" smtClean="0"/>
              <a:t>successful open sea trials</a:t>
            </a: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/>
              <a:t>The technology is patented</a:t>
            </a:r>
            <a:br>
              <a:rPr lang="en-US" sz="2800" b="1" dirty="0" smtClean="0"/>
            </a:br>
            <a:r>
              <a:rPr lang="en-US" sz="2800" b="1" dirty="0" smtClean="0"/>
              <a:t>in the US and Europe</a:t>
            </a:r>
          </a:p>
          <a:p>
            <a:pPr algn="l" rtl="0"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/>
              <a:t>The company was awarded a grant from the Chief Scientist Innovation Office of the Energy Ministry of the State of Israel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0361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Business Plan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005576"/>
            <a:ext cx="8928992" cy="4050450"/>
          </a:xfrm>
        </p:spPr>
        <p:txBody>
          <a:bodyPr>
            <a:normAutofit/>
          </a:bodyPr>
          <a:lstStyle/>
          <a:p>
            <a:pPr algn="l" rtl="0">
              <a:spcAft>
                <a:spcPts val="1800"/>
              </a:spcAft>
            </a:pPr>
            <a:r>
              <a:rPr lang="en-US" sz="2800" b="1" dirty="0" smtClean="0"/>
              <a:t>Next milestone: Completing R&amp;D stage with designing and building the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POC model with full capabilities</a:t>
            </a:r>
          </a:p>
          <a:p>
            <a:pPr algn="l" rtl="0">
              <a:spcAft>
                <a:spcPts val="1800"/>
              </a:spcAft>
            </a:pPr>
            <a:r>
              <a:rPr lang="en-US" sz="2800" b="1" dirty="0" smtClean="0"/>
              <a:t>Partnering with a strategic partner to bring our product to real size manufacturing and installation</a:t>
            </a:r>
          </a:p>
          <a:p>
            <a:pPr algn="l" rtl="0">
              <a:spcAft>
                <a:spcPts val="1800"/>
              </a:spcAft>
            </a:pPr>
            <a:r>
              <a:rPr lang="en-US" sz="2800" b="1" dirty="0" smtClean="0"/>
              <a:t>Business model: Agreements with the above partners for upfront payments  and royalties</a:t>
            </a:r>
            <a:endParaRPr lang="he-I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759"/>
            <a:ext cx="749714" cy="4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282</Words>
  <Application>Microsoft Office PowerPoint</Application>
  <PresentationFormat>On-screen Show (16:9)</PresentationFormat>
  <Paragraphs>52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ערכת נושא Office</vt:lpstr>
      <vt:lpstr>PowerPoint Presentation</vt:lpstr>
      <vt:lpstr>Background</vt:lpstr>
      <vt:lpstr>The problem</vt:lpstr>
      <vt:lpstr>problem</vt:lpstr>
      <vt:lpstr>   The Solution  </vt:lpstr>
      <vt:lpstr>Market</vt:lpstr>
      <vt:lpstr>NAYAM WINGS product</vt:lpstr>
      <vt:lpstr>Achievements and status to date</vt:lpstr>
      <vt:lpstr>Business Plan</vt:lpstr>
      <vt:lpstr>The TEAM</vt:lpstr>
      <vt:lpstr>Open sea trial of POC model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NAYAM WINGS</dc:title>
  <dc:creator>user</dc:creator>
  <cp:lastModifiedBy>Mayorca, Carolina</cp:lastModifiedBy>
  <cp:revision>137</cp:revision>
  <dcterms:created xsi:type="dcterms:W3CDTF">2019-01-12T02:14:39Z</dcterms:created>
  <dcterms:modified xsi:type="dcterms:W3CDTF">2019-01-23T11:46:11Z</dcterms:modified>
</cp:coreProperties>
</file>