
<file path=[Content_Types].xml><?xml version="1.0" encoding="utf-8"?>
<Types xmlns="http://schemas.openxmlformats.org/package/2006/content-types">
  <Default Extension="xml" ContentType="application/xml"/>
  <Default Extension="xlsm" ContentType="application/vnd.ms-excel.sheet.macroEnabled.12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42"/>
  </p:notesMasterIdLst>
  <p:sldIdLst>
    <p:sldId id="257" r:id="rId4"/>
    <p:sldId id="259" r:id="rId5"/>
    <p:sldId id="263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20" r:id="rId37"/>
    <p:sldId id="322" r:id="rId38"/>
    <p:sldId id="321" r:id="rId39"/>
    <p:sldId id="287" r:id="rId40"/>
    <p:sldId id="319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024" autoAdjust="0"/>
    <p:restoredTop sz="94660"/>
  </p:normalViewPr>
  <p:slideViewPr>
    <p:cSldViewPr snapToGrid="0" snapToObjects="1">
      <p:cViewPr>
        <p:scale>
          <a:sx n="85" d="100"/>
          <a:sy n="85" d="100"/>
        </p:scale>
        <p:origin x="-46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7E82D-F9DA-0B41-AAED-8E3FA51C273B}" type="datetimeFigureOut">
              <a:rPr lang="en-US" smtClean="0"/>
              <a:t>21/06/17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AC67C-0B1F-2248-A699-11DBB899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87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0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789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3785FDD-CE3F-A64C-AB35-E6D3213A409A}" type="slidenum">
              <a:rPr lang="de-DE" sz="1200">
                <a:solidFill>
                  <a:srgbClr val="000000"/>
                </a:solidFill>
                <a:latin typeface="Palatino Linotype" charset="0"/>
                <a:ea typeface="MS PGothic" charset="0"/>
                <a:cs typeface="MS PGothic" charset="0"/>
              </a:rPr>
              <a:pPr eaLnBrk="1" hangingPunct="1"/>
              <a:t>12</a:t>
            </a:fld>
            <a:endParaRPr lang="de-DE" sz="1200">
              <a:solidFill>
                <a:srgbClr val="000000"/>
              </a:solidFill>
              <a:latin typeface="Palatino Linotype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SPS is sensor planning service; SOS sensor observation service; SAS sensor alert service; Sensor Interface Descriptor (</a:t>
            </a:r>
            <a:r>
              <a:rPr lang="en-US" b="1">
                <a:latin typeface="Calibri" charset="0"/>
              </a:rPr>
              <a:t>SID</a:t>
            </a:r>
            <a:r>
              <a:rPr lang="en-US">
                <a:latin typeface="Calibri" charset="0"/>
              </a:rPr>
              <a:t>) schema that enables the declarative description of sensor interfaces, ... a profile and extension of SensorML. Based on this schema, </a:t>
            </a:r>
            <a:r>
              <a:rPr lang="en-US" b="1">
                <a:latin typeface="Calibri" charset="0"/>
              </a:rPr>
              <a:t>SID</a:t>
            </a:r>
            <a:r>
              <a:rPr lang="en-US">
                <a:latin typeface="Calibri" charset="0"/>
              </a:rPr>
              <a:t> interpreters can be implemented, independently of particular sensor ..</a:t>
            </a: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3B55E4-C0CD-CD48-90DB-B0A95F2927AC}" type="slidenum">
              <a:rPr lang="en-US" sz="1200">
                <a:solidFill>
                  <a:prstClr val="black"/>
                </a:solidFill>
                <a:latin typeface="Palatino Linotype" charset="0"/>
                <a:ea typeface="MS PGothic" charset="0"/>
                <a:cs typeface="MS PGothic" charset="0"/>
              </a:rPr>
              <a:pPr eaLnBrk="1" hangingPunct="1"/>
              <a:t>25</a:t>
            </a:fld>
            <a:endParaRPr lang="en-US" sz="1200">
              <a:solidFill>
                <a:prstClr val="black"/>
              </a:solidFill>
              <a:latin typeface="Palatino Linotype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7AC55-0024-F24F-A79C-1AC1624EB23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9294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7AC55-0024-F24F-A79C-1AC1624EB23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9294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.emf"/><Relationship Id="rId5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6670F-EDA0-6043-8F3F-B4255FD5F051}" type="datetimeFigureOut">
              <a:rPr lang="en-US" smtClean="0"/>
              <a:t>21/06/17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FC3F-A054-824B-AAD9-F9FBDD1FF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01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6670F-EDA0-6043-8F3F-B4255FD5F051}" type="datetimeFigureOut">
              <a:rPr lang="en-US" smtClean="0"/>
              <a:t>21/06/17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FC3F-A054-824B-AAD9-F9FBDD1FF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44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6670F-EDA0-6043-8F3F-B4255FD5F051}" type="datetimeFigureOut">
              <a:rPr lang="en-US" smtClean="0"/>
              <a:t>21/06/17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FC3F-A054-824B-AAD9-F9FBDD1FF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3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4368" y="-22677"/>
            <a:ext cx="10038450" cy="698557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FB1E8-E72D-4A46-BD80-999A4BA4BB6E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21/06/17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37B3C2-D6E9-5443-864A-F7C665C3A2B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6" name="Picture 5" descr="N2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779" y="5218813"/>
            <a:ext cx="4508500" cy="1016000"/>
          </a:xfrm>
          <a:prstGeom prst="rect">
            <a:avLst/>
          </a:prstGeom>
        </p:spPr>
      </p:pic>
      <p:pic>
        <p:nvPicPr>
          <p:cNvPr id="11" name="Picture 10" descr="14639726_1169774379783656_8810351549581464776_n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0" y="313524"/>
            <a:ext cx="1297626" cy="12976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FB1E8-E72D-4A46-BD80-999A4BA4BB6E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21/06/17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492" y="6387985"/>
            <a:ext cx="2847975" cy="365125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B3C2-D6E9-5443-864A-F7C665C3A2B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1" name="Imagen 1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2" y="6298347"/>
            <a:ext cx="1705610" cy="4260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FB1E8-E72D-4A46-BD80-999A4BA4BB6E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21/06/17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B3C2-D6E9-5443-864A-F7C665C3A2B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pic>
        <p:nvPicPr>
          <p:cNvPr id="11" name="Imagen 1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2" y="6298347"/>
            <a:ext cx="1705610" cy="4260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FB1E8-E72D-4A46-BD80-999A4BA4BB6E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21/06/17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B3C2-D6E9-5443-864A-F7C665C3A2B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pic>
        <p:nvPicPr>
          <p:cNvPr id="10" name="Imagen 1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2" y="6298347"/>
            <a:ext cx="1705610" cy="4260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FB1E8-E72D-4A46-BD80-999A4BA4BB6E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21/06/17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B3C2-D6E9-5443-864A-F7C665C3A2B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pic>
        <p:nvPicPr>
          <p:cNvPr id="12" name="Imagen 1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2" y="6298347"/>
            <a:ext cx="1705610" cy="4260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FB1E8-E72D-4A46-BD80-999A4BA4BB6E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21/06/17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B3C2-D6E9-5443-864A-F7C665C3A2B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7" name="Imagen 1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2" y="6298347"/>
            <a:ext cx="1705610" cy="4260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FB1E8-E72D-4A46-BD80-999A4BA4BB6E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21/06/17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B3C2-D6E9-5443-864A-F7C665C3A2B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6" name="Imagen 1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2" y="6298347"/>
            <a:ext cx="1705610" cy="4260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FB1E8-E72D-4A46-BD80-999A4BA4BB6E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21/06/17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B3C2-D6E9-5443-864A-F7C665C3A2B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9" name="Imagen 1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2" y="6298347"/>
            <a:ext cx="1705610" cy="4260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6670F-EDA0-6043-8F3F-B4255FD5F051}" type="datetimeFigureOut">
              <a:rPr lang="en-US" smtClean="0"/>
              <a:t>21/06/17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FC3F-A054-824B-AAD9-F9FBDD1FF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00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FB1E8-E72D-4A46-BD80-999A4BA4BB6E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21/06/17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B3C2-D6E9-5443-864A-F7C665C3A2B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9" name="Imagen 1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2" y="6298347"/>
            <a:ext cx="1705610" cy="4260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FB1E8-E72D-4A46-BD80-999A4BA4BB6E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21/06/17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B3C2-D6E9-5443-864A-F7C665C3A2B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8" name="Imagen 1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2" y="6298347"/>
            <a:ext cx="1705610" cy="4260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FB1E8-E72D-4A46-BD80-999A4BA4BB6E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21/06/17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B3C2-D6E9-5443-864A-F7C665C3A2B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8" name="Imagen 1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8649" y="899342"/>
            <a:ext cx="1705610" cy="4260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D84C1-FAD0-49FD-A91C-6AA29C7F4B6A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21/06/17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Title of Presentation</a:t>
            </a:r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5460-39C6-410C-A80A-96E592A539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4207562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CB72-38C9-4383-AE92-5A52D1783104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21/06/17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Title of Presentation</a:t>
            </a:r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5460-39C6-410C-A80A-96E592A539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1448251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3B4F-3F29-4CD1-ABA7-18E55B726566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21/06/17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Title of Presentation</a:t>
            </a:r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5460-39C6-410C-A80A-96E592A539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37222343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9AEE-C647-425C-8538-2538567CFD61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21/06/17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Title of Presentation</a:t>
            </a:r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5460-39C6-410C-A80A-96E592A539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1242446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F799E-8CD6-4C3A-8ABF-9359177C7969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21/06/17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Title of Presentation</a:t>
            </a:r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5460-39C6-410C-A80A-96E592A539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12277207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2CA4F-1A99-49E7-B15C-0507672DD1EE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21/06/17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Title of Presentation</a:t>
            </a:r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5460-39C6-410C-A80A-96E592A539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37371464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935E-566C-458F-9306-A994C842FB34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21/06/17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Title of Presentation</a:t>
            </a:r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5460-39C6-410C-A80A-96E592A539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3478000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6670F-EDA0-6043-8F3F-B4255FD5F051}" type="datetimeFigureOut">
              <a:rPr lang="en-US" smtClean="0"/>
              <a:t>21/06/17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FC3F-A054-824B-AAD9-F9FBDD1FF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920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773A-36B0-4BA7-B527-FC61ED418DE7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21/06/17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Title of Presentation</a:t>
            </a:r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5460-39C6-410C-A80A-96E592A539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193881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23610-376F-4237-AF60-104686041D92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21/06/17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Title of Presentation</a:t>
            </a:r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5460-39C6-410C-A80A-96E592A539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35818556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F0DB1-4EC1-4DA3-ABCD-FBC965146002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21/06/17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Title of Presentation</a:t>
            </a:r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5460-39C6-410C-A80A-96E592A539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13856735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1609D-DC7A-4D24-B2C5-10E3063D6C9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21/06/17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Title of Presentation</a:t>
            </a:r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5460-39C6-410C-A80A-96E592A539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1557212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6670F-EDA0-6043-8F3F-B4255FD5F051}" type="datetimeFigureOut">
              <a:rPr lang="en-US" smtClean="0"/>
              <a:t>21/06/17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FC3F-A054-824B-AAD9-F9FBDD1FF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92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6670F-EDA0-6043-8F3F-B4255FD5F051}" type="datetimeFigureOut">
              <a:rPr lang="en-US" smtClean="0"/>
              <a:t>21/06/17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FC3F-A054-824B-AAD9-F9FBDD1FF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55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6670F-EDA0-6043-8F3F-B4255FD5F051}" type="datetimeFigureOut">
              <a:rPr lang="en-US" smtClean="0"/>
              <a:t>21/06/17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FC3F-A054-824B-AAD9-F9FBDD1FF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47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6670F-EDA0-6043-8F3F-B4255FD5F051}" type="datetimeFigureOut">
              <a:rPr lang="en-US" smtClean="0"/>
              <a:t>21/06/17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FC3F-A054-824B-AAD9-F9FBDD1FF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6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6670F-EDA0-6043-8F3F-B4255FD5F051}" type="datetimeFigureOut">
              <a:rPr lang="en-US" smtClean="0"/>
              <a:t>21/06/17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FC3F-A054-824B-AAD9-F9FBDD1FF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38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6670F-EDA0-6043-8F3F-B4255FD5F051}" type="datetimeFigureOut">
              <a:rPr lang="en-US" smtClean="0"/>
              <a:t>21/06/17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FC3F-A054-824B-AAD9-F9FBDD1FF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85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4" Type="http://schemas.microsoft.com/office/2007/relationships/hdphoto" Target="../media/hdphoto1.wdp"/><Relationship Id="rId15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6670F-EDA0-6043-8F3F-B4255FD5F051}" type="datetimeFigureOut">
              <a:rPr lang="en-US" smtClean="0"/>
              <a:t>21/06/17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DFC3F-A054-824B-AAD9-F9FBDD1FF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6FFB1E8-E72D-4A46-BD80-999A4BA4BB6E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21/06/17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537B3C2-D6E9-5443-864A-F7C665C3A2B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alphaModFix amt="24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  <a14:imgEffect>
                      <a14:brightnessContrast bright="28000" contrast="-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4368" y="-22677"/>
            <a:ext cx="10038450" cy="6985574"/>
          </a:xfrm>
          <a:prstGeom prst="rect">
            <a:avLst/>
          </a:prstGeom>
        </p:spPr>
      </p:pic>
      <p:pic>
        <p:nvPicPr>
          <p:cNvPr id="9" name="Picture 8" descr="14639726_1169774379783656_8810351549581464776_n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815" y="5797175"/>
            <a:ext cx="924299" cy="9242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0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B79120E-6557-4F19-8B9C-418673DCB177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 defTabSz="914400"/>
              <a:t>21/06/17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Title of Presentation</a:t>
            </a:r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3795460-39C6-410C-A80A-96E592A539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18950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jpg"/><Relationship Id="rId7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package" Target="../embeddings/Microsoft_Word_Document5.docx"/><Relationship Id="rId5" Type="http://schemas.openxmlformats.org/officeDocument/2006/relationships/image" Target="../media/image40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package" Target="../embeddings/Microsoft_Word_Document6.docx"/><Relationship Id="rId5" Type="http://schemas.openxmlformats.org/officeDocument/2006/relationships/image" Target="../media/image41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20" Type="http://schemas.openxmlformats.org/officeDocument/2006/relationships/image" Target="../media/image30.png"/><Relationship Id="rId21" Type="http://schemas.openxmlformats.org/officeDocument/2006/relationships/image" Target="../media/image31.png"/><Relationship Id="rId22" Type="http://schemas.openxmlformats.org/officeDocument/2006/relationships/image" Target="../media/image32.png"/><Relationship Id="rId10" Type="http://schemas.openxmlformats.org/officeDocument/2006/relationships/image" Target="../media/image20.jpeg"/><Relationship Id="rId11" Type="http://schemas.openxmlformats.org/officeDocument/2006/relationships/image" Target="../media/image21.jpeg"/><Relationship Id="rId12" Type="http://schemas.openxmlformats.org/officeDocument/2006/relationships/image" Target="../media/image22.jpeg"/><Relationship Id="rId13" Type="http://schemas.openxmlformats.org/officeDocument/2006/relationships/image" Target="../media/image23.png"/><Relationship Id="rId14" Type="http://schemas.openxmlformats.org/officeDocument/2006/relationships/image" Target="../media/image24.png"/><Relationship Id="rId15" Type="http://schemas.openxmlformats.org/officeDocument/2006/relationships/image" Target="../media/image25.jpeg"/><Relationship Id="rId16" Type="http://schemas.openxmlformats.org/officeDocument/2006/relationships/image" Target="../media/image26.jpeg"/><Relationship Id="rId17" Type="http://schemas.openxmlformats.org/officeDocument/2006/relationships/image" Target="../media/image27.png"/><Relationship Id="rId18" Type="http://schemas.openxmlformats.org/officeDocument/2006/relationships/image" Target="../media/image28.jpeg"/><Relationship Id="rId19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7.docx"/><Relationship Id="rId4" Type="http://schemas.openxmlformats.org/officeDocument/2006/relationships/image" Target="../media/image60.png"/><Relationship Id="rId5" Type="http://schemas.openxmlformats.org/officeDocument/2006/relationships/image" Target="../media/image61.jpeg"/><Relationship Id="rId6" Type="http://schemas.openxmlformats.org/officeDocument/2006/relationships/image" Target="../media/image62.jpeg"/><Relationship Id="rId7" Type="http://schemas.openxmlformats.org/officeDocument/2006/relationships/image" Target="../media/image63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4" Type="http://schemas.openxmlformats.org/officeDocument/2006/relationships/image" Target="../media/image82.JPG"/><Relationship Id="rId5" Type="http://schemas.openxmlformats.org/officeDocument/2006/relationships/image" Target="../media/image83.JPG"/><Relationship Id="rId6" Type="http://schemas.openxmlformats.org/officeDocument/2006/relationships/image" Target="../media/image84.jpeg"/><Relationship Id="rId7" Type="http://schemas.openxmlformats.org/officeDocument/2006/relationships/image" Target="../media/image85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9.png"/><Relationship Id="rId3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20" Type="http://schemas.openxmlformats.org/officeDocument/2006/relationships/image" Target="../media/image28.jpeg"/><Relationship Id="rId21" Type="http://schemas.openxmlformats.org/officeDocument/2006/relationships/image" Target="../media/image29.png"/><Relationship Id="rId22" Type="http://schemas.openxmlformats.org/officeDocument/2006/relationships/image" Target="../media/image30.png"/><Relationship Id="rId23" Type="http://schemas.openxmlformats.org/officeDocument/2006/relationships/image" Target="../media/image31.png"/><Relationship Id="rId24" Type="http://schemas.openxmlformats.org/officeDocument/2006/relationships/image" Target="../media/image32.png"/><Relationship Id="rId25" Type="http://schemas.openxmlformats.org/officeDocument/2006/relationships/image" Target="../media/image92.jpeg"/><Relationship Id="rId10" Type="http://schemas.openxmlformats.org/officeDocument/2006/relationships/image" Target="../media/image18.jpeg"/><Relationship Id="rId11" Type="http://schemas.openxmlformats.org/officeDocument/2006/relationships/image" Target="../media/image19.png"/><Relationship Id="rId12" Type="http://schemas.openxmlformats.org/officeDocument/2006/relationships/image" Target="../media/image20.jpeg"/><Relationship Id="rId13" Type="http://schemas.openxmlformats.org/officeDocument/2006/relationships/image" Target="../media/image21.jpeg"/><Relationship Id="rId14" Type="http://schemas.openxmlformats.org/officeDocument/2006/relationships/image" Target="../media/image22.jpeg"/><Relationship Id="rId15" Type="http://schemas.openxmlformats.org/officeDocument/2006/relationships/image" Target="../media/image23.png"/><Relationship Id="rId16" Type="http://schemas.openxmlformats.org/officeDocument/2006/relationships/image" Target="../media/image24.png"/><Relationship Id="rId17" Type="http://schemas.openxmlformats.org/officeDocument/2006/relationships/image" Target="../media/image25.jpeg"/><Relationship Id="rId18" Type="http://schemas.openxmlformats.org/officeDocument/2006/relationships/image" Target="../media/image26.jpeg"/><Relationship Id="rId19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1.pn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20" Type="http://schemas.openxmlformats.org/officeDocument/2006/relationships/image" Target="../media/image28.jpeg"/><Relationship Id="rId21" Type="http://schemas.openxmlformats.org/officeDocument/2006/relationships/image" Target="../media/image29.png"/><Relationship Id="rId22" Type="http://schemas.openxmlformats.org/officeDocument/2006/relationships/image" Target="../media/image30.png"/><Relationship Id="rId23" Type="http://schemas.openxmlformats.org/officeDocument/2006/relationships/image" Target="../media/image31.png"/><Relationship Id="rId24" Type="http://schemas.openxmlformats.org/officeDocument/2006/relationships/image" Target="../media/image32.png"/><Relationship Id="rId25" Type="http://schemas.openxmlformats.org/officeDocument/2006/relationships/image" Target="../media/image92.jpeg"/><Relationship Id="rId10" Type="http://schemas.openxmlformats.org/officeDocument/2006/relationships/image" Target="../media/image18.jpeg"/><Relationship Id="rId11" Type="http://schemas.openxmlformats.org/officeDocument/2006/relationships/image" Target="../media/image19.png"/><Relationship Id="rId12" Type="http://schemas.openxmlformats.org/officeDocument/2006/relationships/image" Target="../media/image20.jpeg"/><Relationship Id="rId13" Type="http://schemas.openxmlformats.org/officeDocument/2006/relationships/image" Target="../media/image21.jpeg"/><Relationship Id="rId14" Type="http://schemas.openxmlformats.org/officeDocument/2006/relationships/image" Target="../media/image22.jpeg"/><Relationship Id="rId15" Type="http://schemas.openxmlformats.org/officeDocument/2006/relationships/image" Target="../media/image23.png"/><Relationship Id="rId16" Type="http://schemas.openxmlformats.org/officeDocument/2006/relationships/image" Target="../media/image24.png"/><Relationship Id="rId17" Type="http://schemas.openxmlformats.org/officeDocument/2006/relationships/image" Target="../media/image25.jpeg"/><Relationship Id="rId18" Type="http://schemas.openxmlformats.org/officeDocument/2006/relationships/image" Target="../media/image26.jpeg"/><Relationship Id="rId19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1.pn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20" Type="http://schemas.openxmlformats.org/officeDocument/2006/relationships/image" Target="../media/image30.png"/><Relationship Id="rId21" Type="http://schemas.openxmlformats.org/officeDocument/2006/relationships/image" Target="../media/image31.png"/><Relationship Id="rId22" Type="http://schemas.openxmlformats.org/officeDocument/2006/relationships/image" Target="../media/image32.png"/><Relationship Id="rId10" Type="http://schemas.openxmlformats.org/officeDocument/2006/relationships/image" Target="../media/image20.jpeg"/><Relationship Id="rId11" Type="http://schemas.openxmlformats.org/officeDocument/2006/relationships/image" Target="../media/image21.jpeg"/><Relationship Id="rId12" Type="http://schemas.openxmlformats.org/officeDocument/2006/relationships/image" Target="../media/image22.jpeg"/><Relationship Id="rId13" Type="http://schemas.openxmlformats.org/officeDocument/2006/relationships/image" Target="../media/image23.png"/><Relationship Id="rId14" Type="http://schemas.openxmlformats.org/officeDocument/2006/relationships/image" Target="../media/image24.png"/><Relationship Id="rId15" Type="http://schemas.openxmlformats.org/officeDocument/2006/relationships/image" Target="../media/image25.jpeg"/><Relationship Id="rId16" Type="http://schemas.openxmlformats.org/officeDocument/2006/relationships/image" Target="../media/image26.jpeg"/><Relationship Id="rId17" Type="http://schemas.openxmlformats.org/officeDocument/2006/relationships/image" Target="../media/image27.png"/><Relationship Id="rId18" Type="http://schemas.openxmlformats.org/officeDocument/2006/relationships/image" Target="../media/image28.jpeg"/><Relationship Id="rId19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3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package" Target="../embeddings/Microsoft_Word_Document2.docx"/><Relationship Id="rId5" Type="http://schemas.openxmlformats.org/officeDocument/2006/relationships/image" Target="../media/image3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package" Target="../embeddings/Microsoft_Excel_Macro-Enabled_Worksheet3.xlsm"/><Relationship Id="rId5" Type="http://schemas.openxmlformats.org/officeDocument/2006/relationships/image" Target="../media/image37.png"/><Relationship Id="rId6" Type="http://schemas.openxmlformats.org/officeDocument/2006/relationships/package" Target="../embeddings/Microsoft_Excel_Macro-Enabled_Worksheet4.xlsm"/><Relationship Id="rId7" Type="http://schemas.openxmlformats.org/officeDocument/2006/relationships/image" Target="../media/image3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315367"/>
            <a:ext cx="8556798" cy="1470025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 err="1" smtClean="0"/>
              <a:t>NeXOS</a:t>
            </a:r>
            <a:r>
              <a:rPr lang="en-US" b="1" dirty="0"/>
              <a:t> </a:t>
            </a:r>
            <a:r>
              <a:rPr lang="en-US" b="1" dirty="0" smtClean="0"/>
              <a:t>development </a:t>
            </a:r>
            <a:r>
              <a:rPr lang="en-US" b="1" dirty="0"/>
              <a:t>and end-to-end integration of compact, low-power, multifunctional ocean </a:t>
            </a:r>
            <a:r>
              <a:rPr lang="en-US" b="1" dirty="0" smtClean="0"/>
              <a:t>sensors</a:t>
            </a:r>
            <a:br>
              <a:rPr lang="en-US" b="1" dirty="0" smtClean="0"/>
            </a:b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7549" y="3984832"/>
            <a:ext cx="8179249" cy="1752600"/>
          </a:xfrm>
        </p:spPr>
        <p:txBody>
          <a:bodyPr>
            <a:normAutofit/>
          </a:bodyPr>
          <a:lstStyle/>
          <a:p>
            <a:pPr algn="r"/>
            <a:r>
              <a:rPr lang="en-US" sz="2800" dirty="0" smtClean="0">
                <a:solidFill>
                  <a:srgbClr val="1F497D"/>
                </a:solidFill>
              </a:rPr>
              <a:t>Eric Delory, Dr.-</a:t>
            </a:r>
            <a:r>
              <a:rPr lang="en-US" sz="2800" dirty="0" err="1" smtClean="0">
                <a:solidFill>
                  <a:srgbClr val="1F497D"/>
                </a:solidFill>
              </a:rPr>
              <a:t>Ing</a:t>
            </a:r>
            <a:r>
              <a:rPr lang="en-US" sz="2800" dirty="0" smtClean="0">
                <a:solidFill>
                  <a:srgbClr val="1F497D"/>
                </a:solidFill>
              </a:rPr>
              <a:t>.</a:t>
            </a:r>
            <a:endParaRPr lang="en-US" dirty="0" smtClean="0">
              <a:solidFill>
                <a:srgbClr val="1F497D"/>
              </a:solidFill>
            </a:endParaRPr>
          </a:p>
          <a:p>
            <a:pPr algn="r"/>
            <a:r>
              <a:rPr lang="en-US" sz="1900" dirty="0" smtClean="0"/>
              <a:t>Oceanic Platform of the Canary Islands (PLOCAN) </a:t>
            </a:r>
            <a:br>
              <a:rPr lang="en-US" sz="1900" dirty="0" smtClean="0"/>
            </a:br>
            <a:r>
              <a:rPr lang="en-US" sz="1900" dirty="0" smtClean="0"/>
              <a:t>PLOCAN Observatory</a:t>
            </a:r>
            <a:br>
              <a:rPr lang="en-US" sz="1900" dirty="0" smtClean="0"/>
            </a:br>
            <a:r>
              <a:rPr lang="en-US" sz="1900" dirty="0" err="1" smtClean="0"/>
              <a:t>NeXOS</a:t>
            </a:r>
            <a:r>
              <a:rPr lang="en-US" sz="1900" dirty="0" smtClean="0"/>
              <a:t> Project coordinator</a:t>
            </a:r>
            <a:br>
              <a:rPr lang="en-US" sz="1900" dirty="0" smtClean="0"/>
            </a:br>
            <a:r>
              <a:rPr lang="en-US" sz="1900" dirty="0" err="1" smtClean="0">
                <a:solidFill>
                  <a:schemeClr val="tx2"/>
                </a:solidFill>
              </a:rPr>
              <a:t>eric.delory@plocan.eu</a:t>
            </a:r>
            <a:endParaRPr lang="en-US" sz="1900" dirty="0" smtClean="0">
              <a:solidFill>
                <a:schemeClr val="tx2"/>
              </a:solidFill>
            </a:endParaRPr>
          </a:p>
          <a:p>
            <a:pPr algn="r"/>
            <a:endParaRPr lang="en-US" dirty="0"/>
          </a:p>
        </p:txBody>
      </p:sp>
      <p:pic>
        <p:nvPicPr>
          <p:cNvPr id="7" name="Picture 6" descr="Pastilla-PLOC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35" y="5819283"/>
            <a:ext cx="4587183" cy="730443"/>
          </a:xfrm>
          <a:prstGeom prst="rect">
            <a:avLst/>
          </a:prstGeom>
        </p:spPr>
      </p:pic>
      <p:pic>
        <p:nvPicPr>
          <p:cNvPr id="9" name="Picture 8" descr="14639726_1169774379783656_8810351549581464776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607" y="462936"/>
            <a:ext cx="1297626" cy="1297626"/>
          </a:xfrm>
          <a:prstGeom prst="rect">
            <a:avLst/>
          </a:prstGeom>
        </p:spPr>
      </p:pic>
      <p:pic>
        <p:nvPicPr>
          <p:cNvPr id="6" name="Picture 5" descr="Flag_of_the_European_Un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3" y="623605"/>
            <a:ext cx="1356267" cy="904884"/>
          </a:xfrm>
          <a:prstGeom prst="rect">
            <a:avLst/>
          </a:prstGeom>
        </p:spPr>
      </p:pic>
      <p:pic>
        <p:nvPicPr>
          <p:cNvPr id="8" name="Picture 7" descr="MTS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478" y="5819283"/>
            <a:ext cx="1514595" cy="730443"/>
          </a:xfrm>
          <a:prstGeom prst="rect">
            <a:avLst/>
          </a:prstGeom>
        </p:spPr>
      </p:pic>
      <p:pic>
        <p:nvPicPr>
          <p:cNvPr id="10" name="Picture 9" descr="OES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720" y="5842502"/>
            <a:ext cx="1504220" cy="707224"/>
          </a:xfrm>
          <a:prstGeom prst="rect">
            <a:avLst/>
          </a:prstGeom>
        </p:spPr>
      </p:pic>
      <p:pic>
        <p:nvPicPr>
          <p:cNvPr id="11" name="Picture 10" descr="FP7-gen-RGB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248" y="623605"/>
            <a:ext cx="1112400" cy="90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58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" y="0"/>
            <a:ext cx="3036093" cy="685799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4245"/>
            <a:ext cx="8229600" cy="790539"/>
          </a:xfrm>
        </p:spPr>
        <p:txBody>
          <a:bodyPr/>
          <a:lstStyle/>
          <a:p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97A8-1055-461F-950A-190554E450B0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/>
              <a:t>21/06/17</a:t>
            </a:fld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5460-39C6-410C-A80A-96E592A539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/>
              <a:t>10</a:t>
            </a:fld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7795616"/>
              </p:ext>
            </p:extLst>
          </p:nvPr>
        </p:nvGraphicFramePr>
        <p:xfrm>
          <a:off x="251520" y="836712"/>
          <a:ext cx="9042400" cy="557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0" name="Document" r:id="rId4" imgW="9042400" imgH="5575300" progId="Word.Document.12">
                  <p:embed/>
                </p:oleObj>
              </mc:Choice>
              <mc:Fallback>
                <p:oleObj name="Document" r:id="rId4" imgW="9042400" imgH="5575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520" y="836712"/>
                        <a:ext cx="9042400" cy="557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GB" dirty="0" err="1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NeXOS</a:t>
            </a:r>
            <a:endParaRPr lang="en-GB" dirty="0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3099252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" y="0"/>
            <a:ext cx="3036093" cy="685799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4245"/>
            <a:ext cx="8229600" cy="790539"/>
          </a:xfrm>
        </p:spPr>
        <p:txBody>
          <a:bodyPr/>
          <a:lstStyle/>
          <a:p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97A8-1055-461F-950A-190554E450B0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/>
              <a:t>21/06/17</a:t>
            </a:fld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5460-39C6-410C-A80A-96E592A539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/>
              <a:t>11</a:t>
            </a:fld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3671336"/>
              </p:ext>
            </p:extLst>
          </p:nvPr>
        </p:nvGraphicFramePr>
        <p:xfrm>
          <a:off x="467544" y="1556792"/>
          <a:ext cx="9042400" cy="433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4" name="Document" r:id="rId4" imgW="9042400" imgH="4330700" progId="Word.Document.12">
                  <p:embed/>
                </p:oleObj>
              </mc:Choice>
              <mc:Fallback>
                <p:oleObj name="Document" r:id="rId4" imgW="9042400" imgH="4330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7544" y="1556792"/>
                        <a:ext cx="9042400" cy="433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GB" dirty="0" err="1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NeXOS</a:t>
            </a:r>
            <a:endParaRPr lang="en-GB" dirty="0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3733157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nummernplatzhalt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622A48E-63A4-7E44-9387-9E032517B65F}" type="slidenum">
              <a:rPr lang="en-US" sz="1200">
                <a:solidFill>
                  <a:prstClr val="white"/>
                </a:solidFill>
                <a:latin typeface="Century Gothic" charset="0"/>
                <a:ea typeface="MS PGothic" charset="0"/>
                <a:cs typeface="MS PGothic" charset="0"/>
              </a:rPr>
              <a:pPr eaLnBrk="1" hangingPunct="1"/>
              <a:t>12</a:t>
            </a:fld>
            <a:endParaRPr lang="en-US" sz="1200">
              <a:solidFill>
                <a:prstClr val="white"/>
              </a:solidFill>
              <a:latin typeface="Century Gothic" charset="0"/>
              <a:ea typeface="MS PGothic" charset="0"/>
              <a:cs typeface="MS PGothic" charset="0"/>
            </a:endParaRPr>
          </a:p>
        </p:txBody>
      </p:sp>
      <p:graphicFrame>
        <p:nvGraphicFramePr>
          <p:cNvPr id="63" name="Tabelle 62"/>
          <p:cNvGraphicFramePr>
            <a:graphicFrameLocks noGrp="1"/>
          </p:cNvGraphicFramePr>
          <p:nvPr/>
        </p:nvGraphicFramePr>
        <p:xfrm>
          <a:off x="3406775" y="3284538"/>
          <a:ext cx="5256213" cy="1343028"/>
        </p:xfrm>
        <a:graphic>
          <a:graphicData uri="http://schemas.openxmlformats.org/drawingml/2006/table">
            <a:tbl>
              <a:tblPr/>
              <a:tblGrid>
                <a:gridCol w="762000"/>
                <a:gridCol w="927100"/>
                <a:gridCol w="1263650"/>
                <a:gridCol w="1295400"/>
                <a:gridCol w="1008063"/>
              </a:tblGrid>
              <a:tr h="2238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9524" marR="9524" marT="951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Em</a:t>
                      </a:r>
                    </a:p>
                  </a:txBody>
                  <a:tcPr marL="9524" marR="9524" marT="951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9524" marR="9524" marT="951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9524" marR="9524" marT="951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9524" marR="9524" marT="951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Ex</a:t>
                      </a:r>
                    </a:p>
                  </a:txBody>
                  <a:tcPr marL="9524" marR="9524" marT="951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460</a:t>
                      </a:r>
                    </a:p>
                  </a:txBody>
                  <a:tcPr marL="9524" marR="9524" marT="951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655</a:t>
                      </a:r>
                    </a:p>
                  </a:txBody>
                  <a:tcPr marL="9524" marR="9524" marT="951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682</a:t>
                      </a:r>
                    </a:p>
                  </a:txBody>
                  <a:tcPr marL="9524" marR="9524" marT="951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850</a:t>
                      </a:r>
                    </a:p>
                  </a:txBody>
                  <a:tcPr marL="9524" marR="9524" marT="951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375</a:t>
                      </a:r>
                    </a:p>
                  </a:txBody>
                  <a:tcPr marL="9524" marR="9524" marT="951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CDOM</a:t>
                      </a:r>
                    </a:p>
                  </a:txBody>
                  <a:tcPr marL="9524" marR="9524" marT="951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CDOM backgnd</a:t>
                      </a:r>
                    </a:p>
                  </a:txBody>
                  <a:tcPr marL="9524" marR="9524" marT="951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CDOM backgnd</a:t>
                      </a:r>
                    </a:p>
                  </a:txBody>
                  <a:tcPr marL="9524" marR="9524" marT="951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9524" marR="9524" marT="951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470</a:t>
                      </a:r>
                    </a:p>
                  </a:txBody>
                  <a:tcPr marL="9524" marR="9524" marT="951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scat 460</a:t>
                      </a:r>
                    </a:p>
                  </a:txBody>
                  <a:tcPr marL="9524" marR="9524" marT="951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9524" marR="9524" marT="951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chl-a</a:t>
                      </a:r>
                    </a:p>
                  </a:txBody>
                  <a:tcPr marL="9524" marR="9524" marT="951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9524" marR="9524" marT="951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625</a:t>
                      </a:r>
                    </a:p>
                  </a:txBody>
                  <a:tcPr marL="9524" marR="9524" marT="951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9524" marR="9524" marT="951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cyanobac pig.</a:t>
                      </a:r>
                    </a:p>
                  </a:txBody>
                  <a:tcPr marL="9524" marR="9524" marT="951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PC via chl-a</a:t>
                      </a:r>
                    </a:p>
                  </a:txBody>
                  <a:tcPr marL="9524" marR="9524" marT="951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9524" marR="9524" marT="951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850</a:t>
                      </a:r>
                    </a:p>
                  </a:txBody>
                  <a:tcPr marL="9524" marR="9524" marT="951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9524" marR="9524" marT="951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9524" marR="9524" marT="951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9524" marR="9524" marT="951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Turbidity</a:t>
                      </a:r>
                    </a:p>
                  </a:txBody>
                  <a:tcPr marL="9524" marR="9524" marT="951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4" name="Tabelle 63"/>
          <p:cNvGraphicFramePr>
            <a:graphicFrameLocks noGrp="1"/>
          </p:cNvGraphicFramePr>
          <p:nvPr/>
        </p:nvGraphicFramePr>
        <p:xfrm>
          <a:off x="3406775" y="1690688"/>
          <a:ext cx="5256213" cy="1337051"/>
        </p:xfrm>
        <a:graphic>
          <a:graphicData uri="http://schemas.openxmlformats.org/drawingml/2006/table">
            <a:tbl>
              <a:tblPr/>
              <a:tblGrid>
                <a:gridCol w="762000"/>
                <a:gridCol w="927100"/>
                <a:gridCol w="1263650"/>
                <a:gridCol w="1295400"/>
                <a:gridCol w="1008063"/>
              </a:tblGrid>
              <a:tr h="22277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9524" marR="9524" marT="94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Em</a:t>
                      </a:r>
                    </a:p>
                  </a:txBody>
                  <a:tcPr marL="9524" marR="9524" marT="94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9524" marR="9524" marT="94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9524" marR="9524" marT="94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9524" marR="9524" marT="94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77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Ex</a:t>
                      </a:r>
                    </a:p>
                  </a:txBody>
                  <a:tcPr marL="9524" marR="9524" marT="94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280</a:t>
                      </a:r>
                    </a:p>
                  </a:txBody>
                  <a:tcPr marL="9524" marR="9524" marT="94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360</a:t>
                      </a:r>
                    </a:p>
                  </a:txBody>
                  <a:tcPr marL="9524" marR="9524" marT="94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450</a:t>
                      </a:r>
                    </a:p>
                  </a:txBody>
                  <a:tcPr marL="9524" marR="9524" marT="94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850</a:t>
                      </a:r>
                    </a:p>
                  </a:txBody>
                  <a:tcPr marL="9524" marR="9524" marT="94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</a:tr>
              <a:tr h="22277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254</a:t>
                      </a:r>
                    </a:p>
                  </a:txBody>
                  <a:tcPr marL="9524" marR="9524" marT="94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PAH(a)</a:t>
                      </a:r>
                    </a:p>
                  </a:txBody>
                  <a:tcPr marL="9524" marR="9524" marT="94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PAH(b)</a:t>
                      </a:r>
                    </a:p>
                  </a:txBody>
                  <a:tcPr marL="9524" marR="9524" marT="94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CDOM(A)</a:t>
                      </a:r>
                    </a:p>
                  </a:txBody>
                  <a:tcPr marL="9524" marR="9524" marT="94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9524" marR="9524" marT="94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2277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280</a:t>
                      </a:r>
                    </a:p>
                  </a:txBody>
                  <a:tcPr marL="9524" marR="9524" marT="94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scat 280</a:t>
                      </a:r>
                    </a:p>
                  </a:txBody>
                  <a:tcPr marL="9524" marR="9524" marT="94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PAH(c)</a:t>
                      </a:r>
                    </a:p>
                  </a:txBody>
                  <a:tcPr marL="9524" marR="9524" marT="94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CDOM(B)</a:t>
                      </a:r>
                    </a:p>
                  </a:txBody>
                  <a:tcPr marL="9524" marR="9524" marT="94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9524" marR="9524" marT="94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2277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320</a:t>
                      </a:r>
                    </a:p>
                  </a:txBody>
                  <a:tcPr marL="9524" marR="9524" marT="94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9524" marR="9524" marT="94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524" marR="9524" marT="94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CDOM(C)</a:t>
                      </a:r>
                    </a:p>
                  </a:txBody>
                  <a:tcPr marL="9524" marR="9524" marT="94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9524" marR="9524" marT="94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2277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850</a:t>
                      </a:r>
                    </a:p>
                  </a:txBody>
                  <a:tcPr marL="9524" marR="9524" marT="94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9524" marR="9524" marT="94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9524" marR="9524" marT="94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9524" marR="9524" marT="94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Turbidity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524" marR="9524" marT="94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6955" name="Textfeld 4"/>
          <p:cNvSpPr txBox="1">
            <a:spLocks noChangeArrowheads="1"/>
          </p:cNvSpPr>
          <p:nvPr/>
        </p:nvSpPr>
        <p:spPr bwMode="auto">
          <a:xfrm>
            <a:off x="457200" y="1628775"/>
            <a:ext cx="28225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de-DE" sz="3200" b="1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UV-Version:</a:t>
            </a:r>
          </a:p>
          <a:p>
            <a:pPr defTabSz="914400" eaLnBrk="1" hangingPunct="1"/>
            <a:r>
              <a:rPr lang="de-DE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PAH monitoring</a:t>
            </a:r>
            <a:br>
              <a:rPr lang="de-DE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</a:br>
            <a:r>
              <a:rPr lang="de-DE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CDOM classification</a:t>
            </a:r>
          </a:p>
        </p:txBody>
      </p:sp>
      <p:sp>
        <p:nvSpPr>
          <p:cNvPr id="36956" name="Textfeld 50"/>
          <p:cNvSpPr txBox="1">
            <a:spLocks noChangeArrowheads="1"/>
          </p:cNvSpPr>
          <p:nvPr/>
        </p:nvSpPr>
        <p:spPr bwMode="auto">
          <a:xfrm>
            <a:off x="449263" y="3284538"/>
            <a:ext cx="28305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de-DE" sz="3200" b="1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VIS-Version:</a:t>
            </a:r>
            <a:br>
              <a:rPr lang="de-DE" sz="3200" b="1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</a:br>
            <a:r>
              <a:rPr lang="de-DE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algae, CDOM, </a:t>
            </a:r>
            <a:br>
              <a:rPr lang="de-DE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</a:br>
            <a:r>
              <a:rPr lang="de-DE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turbidity monitoring</a:t>
            </a:r>
          </a:p>
        </p:txBody>
      </p:sp>
      <p:pic>
        <p:nvPicPr>
          <p:cNvPr id="36957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013325"/>
            <a:ext cx="221456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58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63" y="5013325"/>
            <a:ext cx="2027237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5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5013325"/>
            <a:ext cx="1636712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60" name="Picture 2" descr="C:\Users\Dani\Desktop\WG__MatrixFlu\N52A964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5013325"/>
            <a:ext cx="21209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NeXOS</a:t>
            </a:r>
            <a:r>
              <a:rPr lang="en-US" sz="2400" dirty="0"/>
              <a:t> O1 </a:t>
            </a:r>
            <a:r>
              <a:rPr lang="mr-IN" sz="2400" dirty="0"/>
              <a:t>–</a:t>
            </a:r>
            <a:r>
              <a:rPr lang="en-US" sz="2400" dirty="0"/>
              <a:t> Fluorescence matrix</a:t>
            </a:r>
            <a:br>
              <a:rPr lang="en-US" sz="2400" dirty="0"/>
            </a:br>
            <a:r>
              <a:rPr lang="en-US" sz="2400" dirty="0"/>
              <a:t>TRL 5 to 7</a:t>
            </a:r>
          </a:p>
        </p:txBody>
      </p:sp>
    </p:spTree>
    <p:extLst>
      <p:ext uri="{BB962C8B-B14F-4D97-AF65-F5344CB8AC3E}">
        <p14:creationId xmlns:p14="http://schemas.microsoft.com/office/powerpoint/2010/main" val="152458895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NeXOS</a:t>
            </a:r>
            <a:r>
              <a:rPr lang="en-US" sz="2400" dirty="0"/>
              <a:t> </a:t>
            </a:r>
            <a:r>
              <a:rPr lang="en-US" sz="2400" dirty="0" smtClean="0"/>
              <a:t>O1 </a:t>
            </a:r>
            <a:r>
              <a:rPr lang="mr-IN" sz="2400" dirty="0" smtClean="0"/>
              <a:t>–</a:t>
            </a:r>
            <a:r>
              <a:rPr lang="en-US" sz="2400" dirty="0" smtClean="0"/>
              <a:t> Fluorescence matrix</a:t>
            </a:r>
            <a:br>
              <a:rPr lang="en-US" sz="2400" dirty="0" smtClean="0"/>
            </a:br>
            <a:r>
              <a:rPr lang="en-US" sz="2400" dirty="0" smtClean="0"/>
              <a:t>TRL </a:t>
            </a:r>
            <a:r>
              <a:rPr lang="en-US" sz="2400" dirty="0"/>
              <a:t>5 to 7</a:t>
            </a:r>
          </a:p>
        </p:txBody>
      </p:sp>
      <p:pic>
        <p:nvPicPr>
          <p:cNvPr id="7" name="Content Placeholder 6" descr="NeXOS_O1_TriOS_matrixFlu_Broschuere-3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657" r="-78657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CB72-38C9-4383-AE92-5A52D1783104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21/06/17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5460-39C6-410C-A80A-96E592A539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13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GB" dirty="0" err="1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NeXOS</a:t>
            </a:r>
            <a:endParaRPr lang="en-GB" dirty="0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3593704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Box 104"/>
          <p:cNvSpPr txBox="1">
            <a:spLocks noChangeArrowheads="1"/>
          </p:cNvSpPr>
          <p:nvPr/>
        </p:nvSpPr>
        <p:spPr bwMode="auto">
          <a:xfrm>
            <a:off x="4081463" y="2239963"/>
            <a:ext cx="2065337" cy="646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fr-FR" dirty="0" err="1">
                <a:solidFill>
                  <a:srgbClr val="0000FF"/>
                </a:solidFill>
                <a:latin typeface="Palatino Linotype" pitchFamily="18" charset="0"/>
                <a:ea typeface="MS PGothic" pitchFamily="34" charset="-128"/>
              </a:rPr>
              <a:t>Conductive</a:t>
            </a:r>
            <a:r>
              <a:rPr lang="fr-FR" dirty="0">
                <a:solidFill>
                  <a:srgbClr val="0000FF"/>
                </a:solidFill>
                <a:latin typeface="Palatino Linotype" pitchFamily="18" charset="0"/>
                <a:ea typeface="MS PGothic" pitchFamily="34" charset="-128"/>
              </a:rPr>
              <a:t> SnO2 </a:t>
            </a:r>
            <a:br>
              <a:rPr lang="fr-FR" dirty="0">
                <a:solidFill>
                  <a:srgbClr val="0000FF"/>
                </a:solidFill>
                <a:latin typeface="Palatino Linotype" pitchFamily="18" charset="0"/>
                <a:ea typeface="MS PGothic" pitchFamily="34" charset="-128"/>
              </a:rPr>
            </a:br>
            <a:r>
              <a:rPr lang="fr-FR" dirty="0">
                <a:solidFill>
                  <a:srgbClr val="0000FF"/>
                </a:solidFill>
                <a:latin typeface="Palatino Linotype" pitchFamily="18" charset="0"/>
                <a:ea typeface="MS PGothic" pitchFamily="34" charset="-128"/>
              </a:rPr>
              <a:t> </a:t>
            </a:r>
            <a:r>
              <a:rPr lang="fr-FR" dirty="0" err="1">
                <a:solidFill>
                  <a:srgbClr val="0000FF"/>
                </a:solidFill>
                <a:latin typeface="Palatino Linotype" pitchFamily="18" charset="0"/>
                <a:ea typeface="MS PGothic" pitchFamily="34" charset="-128"/>
              </a:rPr>
              <a:t>electrode</a:t>
            </a:r>
            <a:endParaRPr lang="fr-FR" dirty="0">
              <a:solidFill>
                <a:srgbClr val="0000FF"/>
              </a:solidFill>
              <a:latin typeface="Palatino Linotype" pitchFamily="18" charset="0"/>
              <a:ea typeface="MS PGothic" pitchFamily="34" charset="-128"/>
            </a:endParaRPr>
          </a:p>
        </p:txBody>
      </p:sp>
      <p:sp>
        <p:nvSpPr>
          <p:cNvPr id="69" name="Text Box 105"/>
          <p:cNvSpPr txBox="1">
            <a:spLocks noChangeArrowheads="1"/>
          </p:cNvSpPr>
          <p:nvPr/>
        </p:nvSpPr>
        <p:spPr bwMode="auto">
          <a:xfrm>
            <a:off x="4262438" y="1801813"/>
            <a:ext cx="1260475" cy="4619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fr-FR" dirty="0">
                <a:solidFill>
                  <a:srgbClr val="D04500"/>
                </a:solidFill>
                <a:latin typeface="Palatino Linotype" pitchFamily="18" charset="0"/>
                <a:ea typeface="MS PGothic" pitchFamily="34" charset="-128"/>
              </a:rPr>
              <a:t>Copper</a:t>
            </a:r>
          </a:p>
        </p:txBody>
      </p:sp>
      <p:sp>
        <p:nvSpPr>
          <p:cNvPr id="70" name="Line 108"/>
          <p:cNvSpPr>
            <a:spLocks noChangeShapeType="1"/>
          </p:cNvSpPr>
          <p:nvPr/>
        </p:nvSpPr>
        <p:spPr bwMode="auto">
          <a:xfrm flipH="1">
            <a:off x="3670300" y="2668588"/>
            <a:ext cx="411163" cy="10953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 defTabSz="914400">
              <a:defRPr/>
            </a:pPr>
            <a:endParaRPr lang="fr-FR">
              <a:solidFill>
                <a:prstClr val="black"/>
              </a:solidFill>
              <a:latin typeface="Palatino Linotype" pitchFamily="18" charset="0"/>
              <a:ea typeface="MS PGothic" pitchFamily="34" charset="-128"/>
            </a:endParaRPr>
          </a:p>
        </p:txBody>
      </p:sp>
      <p:sp>
        <p:nvSpPr>
          <p:cNvPr id="71" name="Line 109"/>
          <p:cNvSpPr>
            <a:spLocks noChangeShapeType="1"/>
          </p:cNvSpPr>
          <p:nvPr/>
        </p:nvSpPr>
        <p:spPr bwMode="auto">
          <a:xfrm flipH="1">
            <a:off x="3311525" y="2038350"/>
            <a:ext cx="950913" cy="303213"/>
          </a:xfrm>
          <a:prstGeom prst="line">
            <a:avLst/>
          </a:prstGeom>
          <a:noFill/>
          <a:ln w="28575">
            <a:solidFill>
              <a:srgbClr val="D04500"/>
            </a:solidFill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 defTabSz="914400">
              <a:defRPr/>
            </a:pPr>
            <a:endParaRPr lang="fr-FR">
              <a:solidFill>
                <a:prstClr val="black"/>
              </a:solidFill>
              <a:latin typeface="Palatino Linotype" pitchFamily="18" charset="0"/>
              <a:ea typeface="MS PGothic" pitchFamily="34" charset="-128"/>
            </a:endParaRPr>
          </a:p>
        </p:txBody>
      </p:sp>
      <p:grpSp>
        <p:nvGrpSpPr>
          <p:cNvPr id="58373" name="Group 1"/>
          <p:cNvGrpSpPr>
            <a:grpSpLocks/>
          </p:cNvGrpSpPr>
          <p:nvPr/>
        </p:nvGrpSpPr>
        <p:grpSpPr bwMode="auto">
          <a:xfrm>
            <a:off x="149225" y="1771650"/>
            <a:ext cx="3617913" cy="3402013"/>
            <a:chOff x="149225" y="2619375"/>
            <a:chExt cx="3617913" cy="3402013"/>
          </a:xfrm>
        </p:grpSpPr>
        <p:sp>
          <p:nvSpPr>
            <p:cNvPr id="44" name="Freeform 102"/>
            <p:cNvSpPr>
              <a:spLocks/>
            </p:cNvSpPr>
            <p:nvPr/>
          </p:nvSpPr>
          <p:spPr bwMode="auto">
            <a:xfrm>
              <a:off x="149225" y="2619375"/>
              <a:ext cx="2941638" cy="3402013"/>
            </a:xfrm>
            <a:custGeom>
              <a:avLst/>
              <a:gdLst>
                <a:gd name="T0" fmla="*/ 1853 w 1853"/>
                <a:gd name="T1" fmla="*/ 0 h 2143"/>
                <a:gd name="T2" fmla="*/ 1853 w 1853"/>
                <a:gd name="T3" fmla="*/ 2143 h 2143"/>
                <a:gd name="T4" fmla="*/ 353 w 1853"/>
                <a:gd name="T5" fmla="*/ 2143 h 2143"/>
                <a:gd name="T6" fmla="*/ 353 w 1853"/>
                <a:gd name="T7" fmla="*/ 1087 h 2143"/>
                <a:gd name="T8" fmla="*/ 348 w 1853"/>
                <a:gd name="T9" fmla="*/ 0 h 2143"/>
                <a:gd name="T10" fmla="*/ 1853 w 1853"/>
                <a:gd name="T11" fmla="*/ 0 h 2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3" h="2143">
                  <a:moveTo>
                    <a:pt x="1853" y="0"/>
                  </a:moveTo>
                  <a:lnTo>
                    <a:pt x="1853" y="2143"/>
                  </a:lnTo>
                  <a:cubicBezTo>
                    <a:pt x="1853" y="2143"/>
                    <a:pt x="1103" y="2143"/>
                    <a:pt x="353" y="2143"/>
                  </a:cubicBezTo>
                  <a:cubicBezTo>
                    <a:pt x="0" y="1591"/>
                    <a:pt x="353" y="1087"/>
                    <a:pt x="353" y="1087"/>
                  </a:cubicBezTo>
                  <a:cubicBezTo>
                    <a:pt x="353" y="1087"/>
                    <a:pt x="653" y="519"/>
                    <a:pt x="348" y="0"/>
                  </a:cubicBezTo>
                  <a:cubicBezTo>
                    <a:pt x="1100" y="0"/>
                    <a:pt x="1853" y="0"/>
                    <a:pt x="18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400">
                <a:defRPr/>
              </a:pPr>
              <a:endParaRPr lang="fr-FR">
                <a:solidFill>
                  <a:prstClr val="black"/>
                </a:solidFill>
                <a:latin typeface="Palatino Linotype" pitchFamily="18" charset="0"/>
                <a:ea typeface="MS PGothic" pitchFamily="34" charset="-128"/>
              </a:endParaRPr>
            </a:p>
          </p:txBody>
        </p:sp>
        <p:sp>
          <p:nvSpPr>
            <p:cNvPr id="45" name="Oval 74"/>
            <p:cNvSpPr>
              <a:spLocks noChangeAspect="1" noChangeArrowheads="1"/>
            </p:cNvSpPr>
            <p:nvPr/>
          </p:nvSpPr>
          <p:spPr bwMode="auto">
            <a:xfrm>
              <a:off x="3194050" y="3081338"/>
              <a:ext cx="117475" cy="115887"/>
            </a:xfrm>
            <a:prstGeom prst="ellipse">
              <a:avLst/>
            </a:prstGeom>
            <a:solidFill>
              <a:srgbClr val="808000"/>
            </a:solidFill>
            <a:ln w="22225">
              <a:solidFill>
                <a:srgbClr val="808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400">
                <a:defRPr/>
              </a:pPr>
              <a:endParaRPr lang="fr-FR">
                <a:solidFill>
                  <a:prstClr val="black"/>
                </a:solidFill>
                <a:latin typeface="Palatino Linotype" pitchFamily="18" charset="0"/>
                <a:ea typeface="MS PGothic" pitchFamily="34" charset="-128"/>
              </a:endParaRPr>
            </a:p>
          </p:txBody>
        </p:sp>
        <p:sp>
          <p:nvSpPr>
            <p:cNvPr id="46" name="Oval 75"/>
            <p:cNvSpPr>
              <a:spLocks noChangeAspect="1" noChangeArrowheads="1"/>
            </p:cNvSpPr>
            <p:nvPr/>
          </p:nvSpPr>
          <p:spPr bwMode="auto">
            <a:xfrm>
              <a:off x="3586163" y="5173663"/>
              <a:ext cx="92075" cy="920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400">
                <a:defRPr/>
              </a:pPr>
              <a:endParaRPr lang="fr-FR">
                <a:solidFill>
                  <a:prstClr val="black"/>
                </a:solidFill>
                <a:latin typeface="Palatino Linotype" pitchFamily="18" charset="0"/>
                <a:ea typeface="MS PGothic" pitchFamily="34" charset="-128"/>
              </a:endParaRPr>
            </a:p>
          </p:txBody>
        </p:sp>
        <p:sp>
          <p:nvSpPr>
            <p:cNvPr id="47" name="Freeform 76"/>
            <p:cNvSpPr>
              <a:spLocks/>
            </p:cNvSpPr>
            <p:nvPr/>
          </p:nvSpPr>
          <p:spPr bwMode="auto">
            <a:xfrm>
              <a:off x="1677988" y="2649538"/>
              <a:ext cx="1416050" cy="920750"/>
            </a:xfrm>
            <a:custGeom>
              <a:avLst/>
              <a:gdLst>
                <a:gd name="T0" fmla="*/ 352 w 354"/>
                <a:gd name="T1" fmla="*/ 0 h 230"/>
                <a:gd name="T2" fmla="*/ 352 w 354"/>
                <a:gd name="T3" fmla="*/ 174 h 230"/>
                <a:gd name="T4" fmla="*/ 334 w 354"/>
                <a:gd name="T5" fmla="*/ 174 h 230"/>
                <a:gd name="T6" fmla="*/ 334 w 354"/>
                <a:gd name="T7" fmla="*/ 206 h 230"/>
                <a:gd name="T8" fmla="*/ 354 w 354"/>
                <a:gd name="T9" fmla="*/ 206 h 230"/>
                <a:gd name="T10" fmla="*/ 354 w 354"/>
                <a:gd name="T11" fmla="*/ 230 h 230"/>
                <a:gd name="T12" fmla="*/ 0 w 354"/>
                <a:gd name="T13" fmla="*/ 230 h 230"/>
                <a:gd name="T14" fmla="*/ 0 w 354"/>
                <a:gd name="T15" fmla="*/ 0 h 230"/>
                <a:gd name="T16" fmla="*/ 352 w 354"/>
                <a:gd name="T17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4" h="230">
                  <a:moveTo>
                    <a:pt x="352" y="0"/>
                  </a:moveTo>
                  <a:lnTo>
                    <a:pt x="352" y="174"/>
                  </a:lnTo>
                  <a:lnTo>
                    <a:pt x="334" y="174"/>
                  </a:lnTo>
                  <a:lnTo>
                    <a:pt x="334" y="206"/>
                  </a:lnTo>
                  <a:lnTo>
                    <a:pt x="354" y="206"/>
                  </a:lnTo>
                  <a:lnTo>
                    <a:pt x="354" y="230"/>
                  </a:lnTo>
                  <a:lnTo>
                    <a:pt x="0" y="230"/>
                  </a:lnTo>
                  <a:lnTo>
                    <a:pt x="0" y="0"/>
                  </a:lnTo>
                  <a:lnTo>
                    <a:pt x="35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400">
                <a:defRPr/>
              </a:pPr>
              <a:endParaRPr lang="fr-FR">
                <a:solidFill>
                  <a:prstClr val="black"/>
                </a:solidFill>
                <a:latin typeface="Palatino Linotype" pitchFamily="18" charset="0"/>
                <a:ea typeface="MS PGothic" pitchFamily="34" charset="-128"/>
              </a:endParaRPr>
            </a:p>
          </p:txBody>
        </p:sp>
        <p:sp>
          <p:nvSpPr>
            <p:cNvPr id="48" name="Freeform 77"/>
            <p:cNvSpPr>
              <a:spLocks/>
            </p:cNvSpPr>
            <p:nvPr/>
          </p:nvSpPr>
          <p:spPr bwMode="auto">
            <a:xfrm flipV="1">
              <a:off x="1677988" y="5057775"/>
              <a:ext cx="1416050" cy="920750"/>
            </a:xfrm>
            <a:custGeom>
              <a:avLst/>
              <a:gdLst>
                <a:gd name="T0" fmla="*/ 352 w 354"/>
                <a:gd name="T1" fmla="*/ 0 h 230"/>
                <a:gd name="T2" fmla="*/ 352 w 354"/>
                <a:gd name="T3" fmla="*/ 174 h 230"/>
                <a:gd name="T4" fmla="*/ 334 w 354"/>
                <a:gd name="T5" fmla="*/ 174 h 230"/>
                <a:gd name="T6" fmla="*/ 334 w 354"/>
                <a:gd name="T7" fmla="*/ 206 h 230"/>
                <a:gd name="T8" fmla="*/ 354 w 354"/>
                <a:gd name="T9" fmla="*/ 206 h 230"/>
                <a:gd name="T10" fmla="*/ 354 w 354"/>
                <a:gd name="T11" fmla="*/ 230 h 230"/>
                <a:gd name="T12" fmla="*/ 0 w 354"/>
                <a:gd name="T13" fmla="*/ 230 h 230"/>
                <a:gd name="T14" fmla="*/ 0 w 354"/>
                <a:gd name="T15" fmla="*/ 0 h 230"/>
                <a:gd name="T16" fmla="*/ 352 w 354"/>
                <a:gd name="T17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4" h="230">
                  <a:moveTo>
                    <a:pt x="352" y="0"/>
                  </a:moveTo>
                  <a:lnTo>
                    <a:pt x="352" y="174"/>
                  </a:lnTo>
                  <a:lnTo>
                    <a:pt x="334" y="174"/>
                  </a:lnTo>
                  <a:lnTo>
                    <a:pt x="334" y="206"/>
                  </a:lnTo>
                  <a:lnTo>
                    <a:pt x="354" y="206"/>
                  </a:lnTo>
                  <a:lnTo>
                    <a:pt x="354" y="230"/>
                  </a:lnTo>
                  <a:lnTo>
                    <a:pt x="0" y="230"/>
                  </a:lnTo>
                  <a:lnTo>
                    <a:pt x="0" y="0"/>
                  </a:lnTo>
                  <a:lnTo>
                    <a:pt x="35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400">
                <a:defRPr/>
              </a:pPr>
              <a:endParaRPr lang="fr-FR">
                <a:solidFill>
                  <a:prstClr val="black"/>
                </a:solidFill>
                <a:latin typeface="Palatino Linotype" pitchFamily="18" charset="0"/>
                <a:ea typeface="MS PGothic" pitchFamily="34" charset="-128"/>
              </a:endParaRPr>
            </a:p>
          </p:txBody>
        </p:sp>
        <p:sp>
          <p:nvSpPr>
            <p:cNvPr id="49" name="Oval 78"/>
            <p:cNvSpPr>
              <a:spLocks noChangeAspect="1" noChangeArrowheads="1"/>
            </p:cNvSpPr>
            <p:nvPr/>
          </p:nvSpPr>
          <p:spPr bwMode="auto">
            <a:xfrm>
              <a:off x="3022600" y="3354388"/>
              <a:ext cx="115888" cy="1158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400">
                <a:defRPr/>
              </a:pPr>
              <a:endParaRPr lang="fr-FR">
                <a:solidFill>
                  <a:prstClr val="black"/>
                </a:solidFill>
                <a:latin typeface="Palatino Linotype" pitchFamily="18" charset="0"/>
                <a:ea typeface="MS PGothic" pitchFamily="34" charset="-128"/>
              </a:endParaRPr>
            </a:p>
          </p:txBody>
        </p:sp>
        <p:sp>
          <p:nvSpPr>
            <p:cNvPr id="50" name="Oval 79"/>
            <p:cNvSpPr>
              <a:spLocks noChangeAspect="1" noChangeArrowheads="1"/>
            </p:cNvSpPr>
            <p:nvPr/>
          </p:nvSpPr>
          <p:spPr bwMode="auto">
            <a:xfrm>
              <a:off x="3014663" y="5162550"/>
              <a:ext cx="115887" cy="1158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400">
                <a:defRPr/>
              </a:pPr>
              <a:endParaRPr lang="fr-FR">
                <a:solidFill>
                  <a:prstClr val="black"/>
                </a:solidFill>
                <a:latin typeface="Palatino Linotype" pitchFamily="18" charset="0"/>
                <a:ea typeface="MS PGothic" pitchFamily="34" charset="-128"/>
              </a:endParaRPr>
            </a:p>
          </p:txBody>
        </p:sp>
        <p:sp>
          <p:nvSpPr>
            <p:cNvPr id="51" name="Rectangle 81"/>
            <p:cNvSpPr>
              <a:spLocks noChangeArrowheads="1"/>
            </p:cNvSpPr>
            <p:nvPr/>
          </p:nvSpPr>
          <p:spPr bwMode="auto">
            <a:xfrm flipH="1">
              <a:off x="3140075" y="3162300"/>
              <a:ext cx="379413" cy="2287588"/>
            </a:xfrm>
            <a:prstGeom prst="rect">
              <a:avLst/>
            </a:prstGeom>
            <a:solidFill>
              <a:srgbClr val="D04500"/>
            </a:solidFill>
            <a:ln w="9525">
              <a:solidFill>
                <a:srgbClr val="D045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400">
                <a:defRPr/>
              </a:pPr>
              <a:endParaRPr lang="fr-FR">
                <a:solidFill>
                  <a:prstClr val="black"/>
                </a:solidFill>
                <a:latin typeface="Palatino Linotype" pitchFamily="18" charset="0"/>
                <a:ea typeface="MS PGothic" pitchFamily="34" charset="-128"/>
              </a:endParaRPr>
            </a:p>
          </p:txBody>
        </p:sp>
        <p:sp>
          <p:nvSpPr>
            <p:cNvPr id="52" name="Freeform 83"/>
            <p:cNvSpPr>
              <a:spLocks/>
            </p:cNvSpPr>
            <p:nvPr/>
          </p:nvSpPr>
          <p:spPr bwMode="auto">
            <a:xfrm flipV="1">
              <a:off x="3282950" y="4310063"/>
              <a:ext cx="463550" cy="1103312"/>
            </a:xfrm>
            <a:custGeom>
              <a:avLst/>
              <a:gdLst>
                <a:gd name="T0" fmla="*/ 2 w 116"/>
                <a:gd name="T1" fmla="*/ 275 h 276"/>
                <a:gd name="T2" fmla="*/ 0 w 116"/>
                <a:gd name="T3" fmla="*/ 0 h 276"/>
                <a:gd name="T4" fmla="*/ 75 w 116"/>
                <a:gd name="T5" fmla="*/ 0 h 276"/>
                <a:gd name="T6" fmla="*/ 75 w 116"/>
                <a:gd name="T7" fmla="*/ 57 h 276"/>
                <a:gd name="T8" fmla="*/ 114 w 116"/>
                <a:gd name="T9" fmla="*/ 57 h 276"/>
                <a:gd name="T10" fmla="*/ 116 w 116"/>
                <a:gd name="T11" fmla="*/ 276 h 276"/>
                <a:gd name="T12" fmla="*/ 2 w 116"/>
                <a:gd name="T13" fmla="*/ 275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276">
                  <a:moveTo>
                    <a:pt x="2" y="275"/>
                  </a:moveTo>
                  <a:lnTo>
                    <a:pt x="0" y="0"/>
                  </a:lnTo>
                  <a:lnTo>
                    <a:pt x="75" y="0"/>
                  </a:lnTo>
                  <a:lnTo>
                    <a:pt x="75" y="57"/>
                  </a:lnTo>
                  <a:lnTo>
                    <a:pt x="114" y="57"/>
                  </a:lnTo>
                  <a:lnTo>
                    <a:pt x="116" y="276"/>
                  </a:lnTo>
                  <a:lnTo>
                    <a:pt x="2" y="275"/>
                  </a:lnTo>
                  <a:close/>
                </a:path>
              </a:pathLst>
            </a:custGeom>
            <a:solidFill>
              <a:srgbClr val="3366FF"/>
            </a:solidFill>
            <a:ln w="9525">
              <a:solidFill>
                <a:srgbClr val="3366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400">
                <a:defRPr/>
              </a:pPr>
              <a:endParaRPr lang="fr-FR">
                <a:solidFill>
                  <a:prstClr val="black"/>
                </a:solidFill>
                <a:latin typeface="Palatino Linotype" pitchFamily="18" charset="0"/>
                <a:ea typeface="MS PGothic" pitchFamily="34" charset="-128"/>
              </a:endParaRPr>
            </a:p>
          </p:txBody>
        </p:sp>
        <p:sp>
          <p:nvSpPr>
            <p:cNvPr id="53" name="Freeform 84"/>
            <p:cNvSpPr>
              <a:spLocks/>
            </p:cNvSpPr>
            <p:nvPr/>
          </p:nvSpPr>
          <p:spPr bwMode="auto">
            <a:xfrm>
              <a:off x="3282950" y="3194050"/>
              <a:ext cx="463550" cy="1119188"/>
            </a:xfrm>
            <a:custGeom>
              <a:avLst/>
              <a:gdLst>
                <a:gd name="T0" fmla="*/ 2 w 116"/>
                <a:gd name="T1" fmla="*/ 275 h 276"/>
                <a:gd name="T2" fmla="*/ 0 w 116"/>
                <a:gd name="T3" fmla="*/ 0 h 276"/>
                <a:gd name="T4" fmla="*/ 75 w 116"/>
                <a:gd name="T5" fmla="*/ 0 h 276"/>
                <a:gd name="T6" fmla="*/ 75 w 116"/>
                <a:gd name="T7" fmla="*/ 57 h 276"/>
                <a:gd name="T8" fmla="*/ 114 w 116"/>
                <a:gd name="T9" fmla="*/ 57 h 276"/>
                <a:gd name="T10" fmla="*/ 116 w 116"/>
                <a:gd name="T11" fmla="*/ 276 h 276"/>
                <a:gd name="T12" fmla="*/ 2 w 116"/>
                <a:gd name="T13" fmla="*/ 275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276">
                  <a:moveTo>
                    <a:pt x="2" y="275"/>
                  </a:moveTo>
                  <a:lnTo>
                    <a:pt x="0" y="0"/>
                  </a:lnTo>
                  <a:lnTo>
                    <a:pt x="75" y="0"/>
                  </a:lnTo>
                  <a:lnTo>
                    <a:pt x="75" y="57"/>
                  </a:lnTo>
                  <a:lnTo>
                    <a:pt x="114" y="57"/>
                  </a:lnTo>
                  <a:lnTo>
                    <a:pt x="116" y="276"/>
                  </a:lnTo>
                  <a:lnTo>
                    <a:pt x="2" y="275"/>
                  </a:lnTo>
                  <a:close/>
                </a:path>
              </a:pathLst>
            </a:custGeom>
            <a:solidFill>
              <a:srgbClr val="3366FF"/>
            </a:solidFill>
            <a:ln w="9525">
              <a:solidFill>
                <a:srgbClr val="3366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400">
                <a:defRPr/>
              </a:pPr>
              <a:endParaRPr lang="fr-FR">
                <a:solidFill>
                  <a:prstClr val="black"/>
                </a:solidFill>
                <a:latin typeface="Palatino Linotype" pitchFamily="18" charset="0"/>
                <a:ea typeface="MS PGothic" pitchFamily="34" charset="-128"/>
              </a:endParaRPr>
            </a:p>
          </p:txBody>
        </p:sp>
        <p:sp>
          <p:nvSpPr>
            <p:cNvPr id="54" name="Freeform 85"/>
            <p:cNvSpPr>
              <a:spLocks/>
            </p:cNvSpPr>
            <p:nvPr/>
          </p:nvSpPr>
          <p:spPr bwMode="auto">
            <a:xfrm>
              <a:off x="3135313" y="4310063"/>
              <a:ext cx="571500" cy="1071562"/>
            </a:xfrm>
            <a:custGeom>
              <a:avLst/>
              <a:gdLst>
                <a:gd name="T0" fmla="*/ 0 w 143"/>
                <a:gd name="T1" fmla="*/ 2 h 268"/>
                <a:gd name="T2" fmla="*/ 0 w 143"/>
                <a:gd name="T3" fmla="*/ 268 h 268"/>
                <a:gd name="T4" fmla="*/ 104 w 143"/>
                <a:gd name="T5" fmla="*/ 268 h 268"/>
                <a:gd name="T6" fmla="*/ 104 w 143"/>
                <a:gd name="T7" fmla="*/ 210 h 268"/>
                <a:gd name="T8" fmla="*/ 142 w 143"/>
                <a:gd name="T9" fmla="*/ 210 h 268"/>
                <a:gd name="T10" fmla="*/ 143 w 143"/>
                <a:gd name="T11" fmla="*/ 0 h 268"/>
                <a:gd name="T12" fmla="*/ 0 w 143"/>
                <a:gd name="T13" fmla="*/ 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268">
                  <a:moveTo>
                    <a:pt x="0" y="2"/>
                  </a:moveTo>
                  <a:lnTo>
                    <a:pt x="0" y="268"/>
                  </a:lnTo>
                  <a:lnTo>
                    <a:pt x="104" y="268"/>
                  </a:lnTo>
                  <a:lnTo>
                    <a:pt x="104" y="210"/>
                  </a:lnTo>
                  <a:lnTo>
                    <a:pt x="142" y="210"/>
                  </a:lnTo>
                  <a:lnTo>
                    <a:pt x="14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rgbClr val="CCFF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400">
                <a:defRPr/>
              </a:pPr>
              <a:endParaRPr lang="fr-FR">
                <a:solidFill>
                  <a:prstClr val="black"/>
                </a:solidFill>
                <a:latin typeface="Palatino Linotype" pitchFamily="18" charset="0"/>
                <a:ea typeface="MS PGothic" pitchFamily="34" charset="-128"/>
              </a:endParaRPr>
            </a:p>
          </p:txBody>
        </p:sp>
        <p:sp>
          <p:nvSpPr>
            <p:cNvPr id="55" name="Freeform 86"/>
            <p:cNvSpPr>
              <a:spLocks/>
            </p:cNvSpPr>
            <p:nvPr/>
          </p:nvSpPr>
          <p:spPr bwMode="auto">
            <a:xfrm flipV="1">
              <a:off x="3135313" y="3225800"/>
              <a:ext cx="571500" cy="1109663"/>
            </a:xfrm>
            <a:custGeom>
              <a:avLst/>
              <a:gdLst>
                <a:gd name="T0" fmla="*/ 0 w 143"/>
                <a:gd name="T1" fmla="*/ 2 h 268"/>
                <a:gd name="T2" fmla="*/ 0 w 143"/>
                <a:gd name="T3" fmla="*/ 268 h 268"/>
                <a:gd name="T4" fmla="*/ 104 w 143"/>
                <a:gd name="T5" fmla="*/ 268 h 268"/>
                <a:gd name="T6" fmla="*/ 104 w 143"/>
                <a:gd name="T7" fmla="*/ 210 h 268"/>
                <a:gd name="T8" fmla="*/ 142 w 143"/>
                <a:gd name="T9" fmla="*/ 210 h 268"/>
                <a:gd name="T10" fmla="*/ 143 w 143"/>
                <a:gd name="T11" fmla="*/ 0 h 268"/>
                <a:gd name="T12" fmla="*/ 0 w 143"/>
                <a:gd name="T13" fmla="*/ 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268">
                  <a:moveTo>
                    <a:pt x="0" y="2"/>
                  </a:moveTo>
                  <a:lnTo>
                    <a:pt x="0" y="268"/>
                  </a:lnTo>
                  <a:lnTo>
                    <a:pt x="104" y="268"/>
                  </a:lnTo>
                  <a:lnTo>
                    <a:pt x="104" y="210"/>
                  </a:lnTo>
                  <a:lnTo>
                    <a:pt x="142" y="210"/>
                  </a:lnTo>
                  <a:lnTo>
                    <a:pt x="14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rgbClr val="CCFF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400">
                <a:defRPr/>
              </a:pPr>
              <a:endParaRPr lang="fr-FR">
                <a:solidFill>
                  <a:prstClr val="black"/>
                </a:solidFill>
                <a:latin typeface="Palatino Linotype" pitchFamily="18" charset="0"/>
                <a:ea typeface="MS PGothic" pitchFamily="34" charset="-128"/>
              </a:endParaRPr>
            </a:p>
          </p:txBody>
        </p:sp>
        <p:sp>
          <p:nvSpPr>
            <p:cNvPr id="56" name="Freeform 87"/>
            <p:cNvSpPr>
              <a:spLocks/>
            </p:cNvSpPr>
            <p:nvPr/>
          </p:nvSpPr>
          <p:spPr bwMode="auto">
            <a:xfrm>
              <a:off x="3127375" y="2662238"/>
              <a:ext cx="619125" cy="742950"/>
            </a:xfrm>
            <a:custGeom>
              <a:avLst/>
              <a:gdLst>
                <a:gd name="T0" fmla="*/ 2 w 155"/>
                <a:gd name="T1" fmla="*/ 0 h 186"/>
                <a:gd name="T2" fmla="*/ 155 w 155"/>
                <a:gd name="T3" fmla="*/ 2 h 186"/>
                <a:gd name="T4" fmla="*/ 155 w 155"/>
                <a:gd name="T5" fmla="*/ 185 h 186"/>
                <a:gd name="T6" fmla="*/ 134 w 155"/>
                <a:gd name="T7" fmla="*/ 186 h 186"/>
                <a:gd name="T8" fmla="*/ 117 w 155"/>
                <a:gd name="T9" fmla="*/ 170 h 186"/>
                <a:gd name="T10" fmla="*/ 119 w 155"/>
                <a:gd name="T11" fmla="*/ 117 h 186"/>
                <a:gd name="T12" fmla="*/ 75 w 155"/>
                <a:gd name="T13" fmla="*/ 117 h 186"/>
                <a:gd name="T14" fmla="*/ 75 w 155"/>
                <a:gd name="T15" fmla="*/ 93 h 186"/>
                <a:gd name="T16" fmla="*/ 0 w 155"/>
                <a:gd name="T17" fmla="*/ 93 h 186"/>
                <a:gd name="T18" fmla="*/ 0 w 155"/>
                <a:gd name="T19" fmla="*/ 80 h 186"/>
                <a:gd name="T20" fmla="*/ 18 w 155"/>
                <a:gd name="T21" fmla="*/ 80 h 186"/>
                <a:gd name="T22" fmla="*/ 18 w 155"/>
                <a:gd name="T23" fmla="*/ 53 h 186"/>
                <a:gd name="T24" fmla="*/ 2 w 155"/>
                <a:gd name="T25" fmla="*/ 53 h 186"/>
                <a:gd name="T26" fmla="*/ 2 w 155"/>
                <a:gd name="T27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5" h="186">
                  <a:moveTo>
                    <a:pt x="2" y="0"/>
                  </a:moveTo>
                  <a:lnTo>
                    <a:pt x="155" y="2"/>
                  </a:lnTo>
                  <a:lnTo>
                    <a:pt x="155" y="185"/>
                  </a:lnTo>
                  <a:lnTo>
                    <a:pt x="134" y="186"/>
                  </a:lnTo>
                  <a:lnTo>
                    <a:pt x="117" y="170"/>
                  </a:lnTo>
                  <a:lnTo>
                    <a:pt x="119" y="117"/>
                  </a:lnTo>
                  <a:lnTo>
                    <a:pt x="75" y="117"/>
                  </a:lnTo>
                  <a:lnTo>
                    <a:pt x="75" y="93"/>
                  </a:lnTo>
                  <a:lnTo>
                    <a:pt x="0" y="93"/>
                  </a:lnTo>
                  <a:lnTo>
                    <a:pt x="0" y="80"/>
                  </a:lnTo>
                  <a:lnTo>
                    <a:pt x="18" y="80"/>
                  </a:lnTo>
                  <a:lnTo>
                    <a:pt x="18" y="53"/>
                  </a:lnTo>
                  <a:lnTo>
                    <a:pt x="2" y="5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 defTabSz="914400">
                <a:defRPr/>
              </a:pPr>
              <a:endParaRPr lang="fr-FR">
                <a:solidFill>
                  <a:prstClr val="black"/>
                </a:solidFill>
                <a:latin typeface="Palatino Linotype" pitchFamily="18" charset="0"/>
                <a:ea typeface="MS PGothic" pitchFamily="34" charset="-128"/>
              </a:endParaRPr>
            </a:p>
          </p:txBody>
        </p:sp>
        <p:sp>
          <p:nvSpPr>
            <p:cNvPr id="57" name="Oval 88"/>
            <p:cNvSpPr>
              <a:spLocks noChangeAspect="1" noChangeArrowheads="1"/>
            </p:cNvSpPr>
            <p:nvPr/>
          </p:nvSpPr>
          <p:spPr bwMode="auto">
            <a:xfrm>
              <a:off x="3086100" y="2886075"/>
              <a:ext cx="92075" cy="920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400">
                <a:defRPr/>
              </a:pPr>
              <a:endParaRPr lang="fr-FR">
                <a:solidFill>
                  <a:prstClr val="black"/>
                </a:solidFill>
                <a:latin typeface="Palatino Linotype" pitchFamily="18" charset="0"/>
                <a:ea typeface="MS PGothic" pitchFamily="34" charset="-128"/>
              </a:endParaRPr>
            </a:p>
          </p:txBody>
        </p:sp>
        <p:sp>
          <p:nvSpPr>
            <p:cNvPr id="58" name="Oval 89"/>
            <p:cNvSpPr>
              <a:spLocks noChangeAspect="1" noChangeArrowheads="1"/>
            </p:cNvSpPr>
            <p:nvPr/>
          </p:nvSpPr>
          <p:spPr bwMode="auto">
            <a:xfrm>
              <a:off x="3590925" y="3325813"/>
              <a:ext cx="92075" cy="920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400">
                <a:defRPr/>
              </a:pPr>
              <a:endParaRPr lang="fr-FR">
                <a:solidFill>
                  <a:prstClr val="black"/>
                </a:solidFill>
                <a:latin typeface="Palatino Linotype" pitchFamily="18" charset="0"/>
                <a:ea typeface="MS PGothic" pitchFamily="34" charset="-128"/>
              </a:endParaRPr>
            </a:p>
          </p:txBody>
        </p:sp>
        <p:sp>
          <p:nvSpPr>
            <p:cNvPr id="59" name="Freeform 90"/>
            <p:cNvSpPr>
              <a:spLocks/>
            </p:cNvSpPr>
            <p:nvPr/>
          </p:nvSpPr>
          <p:spPr bwMode="auto">
            <a:xfrm>
              <a:off x="3130550" y="5202238"/>
              <a:ext cx="620713" cy="744537"/>
            </a:xfrm>
            <a:custGeom>
              <a:avLst/>
              <a:gdLst>
                <a:gd name="T0" fmla="*/ 2 w 155"/>
                <a:gd name="T1" fmla="*/ 186 h 186"/>
                <a:gd name="T2" fmla="*/ 155 w 155"/>
                <a:gd name="T3" fmla="*/ 184 h 186"/>
                <a:gd name="T4" fmla="*/ 155 w 155"/>
                <a:gd name="T5" fmla="*/ 1 h 186"/>
                <a:gd name="T6" fmla="*/ 134 w 155"/>
                <a:gd name="T7" fmla="*/ 0 h 186"/>
                <a:gd name="T8" fmla="*/ 117 w 155"/>
                <a:gd name="T9" fmla="*/ 16 h 186"/>
                <a:gd name="T10" fmla="*/ 119 w 155"/>
                <a:gd name="T11" fmla="*/ 69 h 186"/>
                <a:gd name="T12" fmla="*/ 75 w 155"/>
                <a:gd name="T13" fmla="*/ 69 h 186"/>
                <a:gd name="T14" fmla="*/ 1 w 155"/>
                <a:gd name="T15" fmla="*/ 69 h 186"/>
                <a:gd name="T16" fmla="*/ 0 w 155"/>
                <a:gd name="T17" fmla="*/ 106 h 186"/>
                <a:gd name="T18" fmla="*/ 18 w 155"/>
                <a:gd name="T19" fmla="*/ 106 h 186"/>
                <a:gd name="T20" fmla="*/ 18 w 155"/>
                <a:gd name="T21" fmla="*/ 133 h 186"/>
                <a:gd name="T22" fmla="*/ 2 w 155"/>
                <a:gd name="T23" fmla="*/ 133 h 186"/>
                <a:gd name="T24" fmla="*/ 2 w 155"/>
                <a:gd name="T25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5" h="186">
                  <a:moveTo>
                    <a:pt x="2" y="186"/>
                  </a:moveTo>
                  <a:lnTo>
                    <a:pt x="155" y="184"/>
                  </a:lnTo>
                  <a:lnTo>
                    <a:pt x="155" y="1"/>
                  </a:lnTo>
                  <a:lnTo>
                    <a:pt x="134" y="0"/>
                  </a:lnTo>
                  <a:lnTo>
                    <a:pt x="117" y="16"/>
                  </a:lnTo>
                  <a:lnTo>
                    <a:pt x="119" y="69"/>
                  </a:lnTo>
                  <a:lnTo>
                    <a:pt x="75" y="69"/>
                  </a:lnTo>
                  <a:lnTo>
                    <a:pt x="1" y="69"/>
                  </a:lnTo>
                  <a:lnTo>
                    <a:pt x="0" y="106"/>
                  </a:lnTo>
                  <a:lnTo>
                    <a:pt x="18" y="106"/>
                  </a:lnTo>
                  <a:lnTo>
                    <a:pt x="18" y="133"/>
                  </a:lnTo>
                  <a:lnTo>
                    <a:pt x="2" y="133"/>
                  </a:lnTo>
                  <a:lnTo>
                    <a:pt x="2" y="186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 defTabSz="914400">
                <a:defRPr/>
              </a:pPr>
              <a:endParaRPr lang="fr-FR">
                <a:solidFill>
                  <a:prstClr val="black"/>
                </a:solidFill>
                <a:latin typeface="Palatino Linotype" pitchFamily="18" charset="0"/>
                <a:ea typeface="MS PGothic" pitchFamily="34" charset="-128"/>
              </a:endParaRPr>
            </a:p>
          </p:txBody>
        </p:sp>
        <p:sp>
          <p:nvSpPr>
            <p:cNvPr id="60" name="Oval 91"/>
            <p:cNvSpPr>
              <a:spLocks noChangeAspect="1" noChangeArrowheads="1"/>
            </p:cNvSpPr>
            <p:nvPr/>
          </p:nvSpPr>
          <p:spPr bwMode="auto">
            <a:xfrm>
              <a:off x="3098800" y="5638800"/>
              <a:ext cx="92075" cy="920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400">
                <a:defRPr/>
              </a:pPr>
              <a:endParaRPr lang="fr-FR">
                <a:solidFill>
                  <a:prstClr val="black"/>
                </a:solidFill>
                <a:latin typeface="Palatino Linotype" pitchFamily="18" charset="0"/>
                <a:ea typeface="MS PGothic" pitchFamily="34" charset="-128"/>
              </a:endParaRPr>
            </a:p>
          </p:txBody>
        </p:sp>
        <p:grpSp>
          <p:nvGrpSpPr>
            <p:cNvPr id="58398" name="Group 92"/>
            <p:cNvGrpSpPr>
              <a:grpSpLocks/>
            </p:cNvGrpSpPr>
            <p:nvPr/>
          </p:nvGrpSpPr>
          <p:grpSpPr bwMode="auto">
            <a:xfrm>
              <a:off x="2701925" y="2689225"/>
              <a:ext cx="1052513" cy="188913"/>
              <a:chOff x="2817" y="1845"/>
              <a:chExt cx="263" cy="65"/>
            </a:xfrm>
          </p:grpSpPr>
          <p:sp>
            <p:nvSpPr>
              <p:cNvPr id="62" name="Freeform 93"/>
              <p:cNvSpPr>
                <a:spLocks/>
              </p:cNvSpPr>
              <p:nvPr/>
            </p:nvSpPr>
            <p:spPr bwMode="auto">
              <a:xfrm>
                <a:off x="2817" y="1845"/>
                <a:ext cx="263" cy="33"/>
              </a:xfrm>
              <a:custGeom>
                <a:avLst/>
                <a:gdLst>
                  <a:gd name="T0" fmla="*/ 2 w 263"/>
                  <a:gd name="T1" fmla="*/ 19 h 33"/>
                  <a:gd name="T2" fmla="*/ 248 w 263"/>
                  <a:gd name="T3" fmla="*/ 19 h 33"/>
                  <a:gd name="T4" fmla="*/ 263 w 263"/>
                  <a:gd name="T5" fmla="*/ 0 h 33"/>
                  <a:gd name="T6" fmla="*/ 263 w 263"/>
                  <a:gd name="T7" fmla="*/ 33 h 33"/>
                  <a:gd name="T8" fmla="*/ 0 w 263"/>
                  <a:gd name="T9" fmla="*/ 33 h 33"/>
                  <a:gd name="T10" fmla="*/ 2 w 263"/>
                  <a:gd name="T11" fmla="*/ 1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3" h="33">
                    <a:moveTo>
                      <a:pt x="2" y="19"/>
                    </a:moveTo>
                    <a:lnTo>
                      <a:pt x="248" y="19"/>
                    </a:lnTo>
                    <a:lnTo>
                      <a:pt x="263" y="0"/>
                    </a:lnTo>
                    <a:lnTo>
                      <a:pt x="263" y="33"/>
                    </a:lnTo>
                    <a:lnTo>
                      <a:pt x="0" y="33"/>
                    </a:lnTo>
                    <a:lnTo>
                      <a:pt x="2" y="19"/>
                    </a:lnTo>
                    <a:close/>
                  </a:path>
                </a:pathLst>
              </a:custGeom>
              <a:solidFill>
                <a:srgbClr val="C0C0C0"/>
              </a:solidFill>
              <a:ln w="6350">
                <a:solidFill>
                  <a:srgbClr val="C0C0C0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fr-FR">
                  <a:solidFill>
                    <a:prstClr val="black"/>
                  </a:solidFill>
                  <a:latin typeface="Palatino Linotype" pitchFamily="18" charset="0"/>
                  <a:ea typeface="MS PGothic" pitchFamily="34" charset="-128"/>
                </a:endParaRPr>
              </a:p>
            </p:txBody>
          </p:sp>
          <p:sp>
            <p:nvSpPr>
              <p:cNvPr id="63" name="Freeform 94"/>
              <p:cNvSpPr>
                <a:spLocks/>
              </p:cNvSpPr>
              <p:nvPr/>
            </p:nvSpPr>
            <p:spPr bwMode="auto">
              <a:xfrm flipV="1">
                <a:off x="2817" y="1877"/>
                <a:ext cx="263" cy="33"/>
              </a:xfrm>
              <a:custGeom>
                <a:avLst/>
                <a:gdLst>
                  <a:gd name="T0" fmla="*/ 2 w 263"/>
                  <a:gd name="T1" fmla="*/ 19 h 33"/>
                  <a:gd name="T2" fmla="*/ 248 w 263"/>
                  <a:gd name="T3" fmla="*/ 19 h 33"/>
                  <a:gd name="T4" fmla="*/ 263 w 263"/>
                  <a:gd name="T5" fmla="*/ 0 h 33"/>
                  <a:gd name="T6" fmla="*/ 263 w 263"/>
                  <a:gd name="T7" fmla="*/ 33 h 33"/>
                  <a:gd name="T8" fmla="*/ 0 w 263"/>
                  <a:gd name="T9" fmla="*/ 33 h 33"/>
                  <a:gd name="T10" fmla="*/ 2 w 263"/>
                  <a:gd name="T11" fmla="*/ 1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3" h="33">
                    <a:moveTo>
                      <a:pt x="2" y="19"/>
                    </a:moveTo>
                    <a:lnTo>
                      <a:pt x="248" y="19"/>
                    </a:lnTo>
                    <a:lnTo>
                      <a:pt x="263" y="0"/>
                    </a:lnTo>
                    <a:lnTo>
                      <a:pt x="263" y="33"/>
                    </a:lnTo>
                    <a:lnTo>
                      <a:pt x="0" y="33"/>
                    </a:lnTo>
                    <a:lnTo>
                      <a:pt x="2" y="19"/>
                    </a:lnTo>
                    <a:close/>
                  </a:path>
                </a:pathLst>
              </a:custGeom>
              <a:solidFill>
                <a:srgbClr val="C0C0C0"/>
              </a:solidFill>
              <a:ln w="6350">
                <a:solidFill>
                  <a:srgbClr val="C0C0C0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fr-FR">
                  <a:solidFill>
                    <a:prstClr val="black"/>
                  </a:solidFill>
                  <a:latin typeface="Palatino Linotype" pitchFamily="18" charset="0"/>
                  <a:ea typeface="MS PGothic" pitchFamily="34" charset="-128"/>
                </a:endParaRPr>
              </a:p>
            </p:txBody>
          </p:sp>
        </p:grpSp>
        <p:grpSp>
          <p:nvGrpSpPr>
            <p:cNvPr id="58399" name="Group 95"/>
            <p:cNvGrpSpPr>
              <a:grpSpLocks/>
            </p:cNvGrpSpPr>
            <p:nvPr/>
          </p:nvGrpSpPr>
          <p:grpSpPr bwMode="auto">
            <a:xfrm>
              <a:off x="2714625" y="5726113"/>
              <a:ext cx="1052513" cy="188912"/>
              <a:chOff x="2817" y="1845"/>
              <a:chExt cx="263" cy="65"/>
            </a:xfrm>
          </p:grpSpPr>
          <p:sp>
            <p:nvSpPr>
              <p:cNvPr id="65" name="Freeform 96"/>
              <p:cNvSpPr>
                <a:spLocks/>
              </p:cNvSpPr>
              <p:nvPr/>
            </p:nvSpPr>
            <p:spPr bwMode="auto">
              <a:xfrm>
                <a:off x="2817" y="1845"/>
                <a:ext cx="263" cy="33"/>
              </a:xfrm>
              <a:custGeom>
                <a:avLst/>
                <a:gdLst>
                  <a:gd name="T0" fmla="*/ 2 w 263"/>
                  <a:gd name="T1" fmla="*/ 19 h 33"/>
                  <a:gd name="T2" fmla="*/ 248 w 263"/>
                  <a:gd name="T3" fmla="*/ 19 h 33"/>
                  <a:gd name="T4" fmla="*/ 263 w 263"/>
                  <a:gd name="T5" fmla="*/ 0 h 33"/>
                  <a:gd name="T6" fmla="*/ 263 w 263"/>
                  <a:gd name="T7" fmla="*/ 33 h 33"/>
                  <a:gd name="T8" fmla="*/ 0 w 263"/>
                  <a:gd name="T9" fmla="*/ 33 h 33"/>
                  <a:gd name="T10" fmla="*/ 2 w 263"/>
                  <a:gd name="T11" fmla="*/ 1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3" h="33">
                    <a:moveTo>
                      <a:pt x="2" y="19"/>
                    </a:moveTo>
                    <a:lnTo>
                      <a:pt x="248" y="19"/>
                    </a:lnTo>
                    <a:lnTo>
                      <a:pt x="263" y="0"/>
                    </a:lnTo>
                    <a:lnTo>
                      <a:pt x="263" y="33"/>
                    </a:lnTo>
                    <a:lnTo>
                      <a:pt x="0" y="33"/>
                    </a:lnTo>
                    <a:lnTo>
                      <a:pt x="2" y="19"/>
                    </a:lnTo>
                    <a:close/>
                  </a:path>
                </a:pathLst>
              </a:custGeom>
              <a:solidFill>
                <a:srgbClr val="C0C0C0"/>
              </a:solidFill>
              <a:ln w="6350">
                <a:solidFill>
                  <a:srgbClr val="C0C0C0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fr-FR">
                  <a:solidFill>
                    <a:prstClr val="black"/>
                  </a:solidFill>
                  <a:latin typeface="Palatino Linotype" pitchFamily="18" charset="0"/>
                  <a:ea typeface="MS PGothic" pitchFamily="34" charset="-128"/>
                </a:endParaRPr>
              </a:p>
            </p:txBody>
          </p:sp>
          <p:sp>
            <p:nvSpPr>
              <p:cNvPr id="66" name="Freeform 97"/>
              <p:cNvSpPr>
                <a:spLocks/>
              </p:cNvSpPr>
              <p:nvPr/>
            </p:nvSpPr>
            <p:spPr bwMode="auto">
              <a:xfrm flipV="1">
                <a:off x="2817" y="1877"/>
                <a:ext cx="263" cy="33"/>
              </a:xfrm>
              <a:custGeom>
                <a:avLst/>
                <a:gdLst>
                  <a:gd name="T0" fmla="*/ 2 w 263"/>
                  <a:gd name="T1" fmla="*/ 19 h 33"/>
                  <a:gd name="T2" fmla="*/ 248 w 263"/>
                  <a:gd name="T3" fmla="*/ 19 h 33"/>
                  <a:gd name="T4" fmla="*/ 263 w 263"/>
                  <a:gd name="T5" fmla="*/ 0 h 33"/>
                  <a:gd name="T6" fmla="*/ 263 w 263"/>
                  <a:gd name="T7" fmla="*/ 33 h 33"/>
                  <a:gd name="T8" fmla="*/ 0 w 263"/>
                  <a:gd name="T9" fmla="*/ 33 h 33"/>
                  <a:gd name="T10" fmla="*/ 2 w 263"/>
                  <a:gd name="T11" fmla="*/ 1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3" h="33">
                    <a:moveTo>
                      <a:pt x="2" y="19"/>
                    </a:moveTo>
                    <a:lnTo>
                      <a:pt x="248" y="19"/>
                    </a:lnTo>
                    <a:lnTo>
                      <a:pt x="263" y="0"/>
                    </a:lnTo>
                    <a:lnTo>
                      <a:pt x="263" y="33"/>
                    </a:lnTo>
                    <a:lnTo>
                      <a:pt x="0" y="33"/>
                    </a:lnTo>
                    <a:lnTo>
                      <a:pt x="2" y="19"/>
                    </a:lnTo>
                    <a:close/>
                  </a:path>
                </a:pathLst>
              </a:custGeom>
              <a:solidFill>
                <a:srgbClr val="C0C0C0"/>
              </a:solidFill>
              <a:ln w="6350">
                <a:solidFill>
                  <a:srgbClr val="C0C0C0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fr-FR">
                  <a:solidFill>
                    <a:prstClr val="black"/>
                  </a:solidFill>
                  <a:latin typeface="Palatino Linotype" pitchFamily="18" charset="0"/>
                  <a:ea typeface="MS PGothic" pitchFamily="34" charset="-128"/>
                </a:endParaRPr>
              </a:p>
            </p:txBody>
          </p:sp>
        </p:grpSp>
        <p:sp>
          <p:nvSpPr>
            <p:cNvPr id="67" name="Line 98"/>
            <p:cNvSpPr>
              <a:spLocks noChangeShapeType="1"/>
            </p:cNvSpPr>
            <p:nvPr/>
          </p:nvSpPr>
          <p:spPr bwMode="auto">
            <a:xfrm flipH="1" flipV="1">
              <a:off x="1450975" y="3089275"/>
              <a:ext cx="1819275" cy="0"/>
            </a:xfrm>
            <a:prstGeom prst="line">
              <a:avLst/>
            </a:prstGeom>
            <a:noFill/>
            <a:ln w="57150" cmpd="sng">
              <a:solidFill>
                <a:srgbClr val="808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400">
                <a:defRPr/>
              </a:pPr>
              <a:endParaRPr lang="fr-FR">
                <a:solidFill>
                  <a:prstClr val="black"/>
                </a:solidFill>
                <a:latin typeface="Palatino Linotype" pitchFamily="18" charset="0"/>
                <a:ea typeface="MS PGothic" pitchFamily="34" charset="-128"/>
              </a:endParaRPr>
            </a:p>
          </p:txBody>
        </p:sp>
        <p:sp>
          <p:nvSpPr>
            <p:cNvPr id="73" name="Text Box 111"/>
            <p:cNvSpPr txBox="1">
              <a:spLocks noChangeArrowheads="1"/>
            </p:cNvSpPr>
            <p:nvPr/>
          </p:nvSpPr>
          <p:spPr bwMode="auto">
            <a:xfrm>
              <a:off x="1171575" y="3798888"/>
              <a:ext cx="1363663" cy="46196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fr-FR">
                  <a:solidFill>
                    <a:srgbClr val="66CCFF"/>
                  </a:solidFill>
                  <a:latin typeface="Palatino Linotype" pitchFamily="18" charset="0"/>
                  <a:ea typeface="MS PGothic" pitchFamily="34" charset="-128"/>
                </a:rPr>
                <a:t>Window</a:t>
              </a:r>
            </a:p>
          </p:txBody>
        </p:sp>
        <p:sp>
          <p:nvSpPr>
            <p:cNvPr id="74" name="Line 112"/>
            <p:cNvSpPr>
              <a:spLocks noChangeShapeType="1"/>
            </p:cNvSpPr>
            <p:nvPr/>
          </p:nvSpPr>
          <p:spPr bwMode="auto">
            <a:xfrm>
              <a:off x="2260600" y="4076700"/>
              <a:ext cx="1247775" cy="301625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/>
          </p:spPr>
          <p:txBody>
            <a:bodyPr wrap="none" anchor="ctr"/>
            <a:lstStyle/>
            <a:p>
              <a:pPr defTabSz="914400">
                <a:defRPr/>
              </a:pPr>
              <a:endParaRPr lang="fr-FR">
                <a:solidFill>
                  <a:prstClr val="black"/>
                </a:solidFill>
                <a:latin typeface="Palatino Linotype" pitchFamily="18" charset="0"/>
                <a:ea typeface="MS PGothic" pitchFamily="34" charset="-128"/>
              </a:endParaRPr>
            </a:p>
          </p:txBody>
        </p:sp>
      </p:grpSp>
      <p:sp>
        <p:nvSpPr>
          <p:cNvPr id="37" name="Rectangle 12"/>
          <p:cNvSpPr txBox="1">
            <a:spLocks noChangeArrowheads="1"/>
          </p:cNvSpPr>
          <p:nvPr/>
        </p:nvSpPr>
        <p:spPr bwMode="auto">
          <a:xfrm>
            <a:off x="323528" y="389275"/>
            <a:ext cx="8420100" cy="140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lIns="0" tIns="54000" rIns="0" bIns="90000" anchor="ctr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lnSpc>
                <a:spcPts val="5000"/>
              </a:lnSpc>
              <a:spcBef>
                <a:spcPct val="0"/>
              </a:spcBef>
              <a:defRPr/>
            </a:pPr>
            <a:r>
              <a:rPr lang="en-US" dirty="0" err="1">
                <a:solidFill>
                  <a:prstClr val="black"/>
                </a:solidFill>
                <a:latin typeface="Futura Hv BT"/>
              </a:rPr>
              <a:t>NeXOS</a:t>
            </a:r>
            <a:r>
              <a:rPr lang="en-US" dirty="0">
                <a:solidFill>
                  <a:prstClr val="black"/>
                </a:solidFill>
                <a:latin typeface="Futura Hv BT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Futura Hv BT"/>
              </a:rPr>
              <a:t>Biofouling</a:t>
            </a:r>
            <a:r>
              <a:rPr lang="en-US" dirty="0">
                <a:solidFill>
                  <a:prstClr val="black"/>
                </a:solidFill>
                <a:latin typeface="Futura Hv BT"/>
              </a:rPr>
              <a:t> protection by electro-chlorination </a:t>
            </a:r>
            <a:endParaRPr lang="en-US" dirty="0" smtClean="0">
              <a:solidFill>
                <a:prstClr val="black"/>
              </a:solidFill>
              <a:latin typeface="Futura Hv BT"/>
            </a:endParaRPr>
          </a:p>
          <a:p>
            <a:pPr algn="ctr" defTabSz="914400">
              <a:lnSpc>
                <a:spcPts val="5000"/>
              </a:lnSpc>
              <a:spcBef>
                <a:spcPct val="0"/>
              </a:spcBef>
              <a:defRPr/>
            </a:pPr>
            <a:r>
              <a:rPr lang="fr-FR" dirty="0" smtClean="0">
                <a:solidFill>
                  <a:prstClr val="black"/>
                </a:solidFill>
                <a:latin typeface="Futura Hv BT"/>
              </a:rPr>
              <a:t>TRL </a:t>
            </a:r>
            <a:r>
              <a:rPr lang="fr-FR" dirty="0">
                <a:solidFill>
                  <a:prstClr val="black"/>
                </a:solidFill>
                <a:latin typeface="Futura Hv BT"/>
              </a:rPr>
              <a:t>4 to 7</a:t>
            </a:r>
          </a:p>
        </p:txBody>
      </p:sp>
      <p:sp>
        <p:nvSpPr>
          <p:cNvPr id="58375" name="TextBox 40"/>
          <p:cNvSpPr txBox="1">
            <a:spLocks noChangeArrowheads="1"/>
          </p:cNvSpPr>
          <p:nvPr/>
        </p:nvSpPr>
        <p:spPr bwMode="auto">
          <a:xfrm>
            <a:off x="3767138" y="4252913"/>
            <a:ext cx="269081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fr-FR" sz="1600">
                <a:solidFill>
                  <a:srgbClr val="000090"/>
                </a:solidFill>
                <a:latin typeface="Palatino Linotype" charset="0"/>
                <a:ea typeface="MS PGothic" charset="0"/>
                <a:cs typeface="MS PGothic" charset="0"/>
              </a:rPr>
              <a:t>Electrochlorination by</a:t>
            </a:r>
            <a:br>
              <a:rPr lang="fr-FR" sz="1600">
                <a:solidFill>
                  <a:srgbClr val="000090"/>
                </a:solidFill>
                <a:latin typeface="Palatino Linotype" charset="0"/>
                <a:ea typeface="MS PGothic" charset="0"/>
                <a:cs typeface="MS PGothic" charset="0"/>
              </a:rPr>
            </a:br>
            <a:r>
              <a:rPr lang="fr-FR" sz="1600">
                <a:solidFill>
                  <a:srgbClr val="000090"/>
                </a:solidFill>
                <a:latin typeface="Palatino Linotype" charset="0"/>
                <a:ea typeface="MS PGothic" charset="0"/>
                <a:cs typeface="MS PGothic" charset="0"/>
              </a:rPr>
              <a:t>SURFACE thin film working electrode on window</a:t>
            </a:r>
            <a:endParaRPr lang="en-US" sz="1600">
              <a:solidFill>
                <a:prstClr val="black"/>
              </a:solidFill>
              <a:latin typeface="Palatino Linotype" charset="0"/>
              <a:ea typeface="MS PGothic" charset="0"/>
              <a:cs typeface="MS PGothic" charset="0"/>
            </a:endParaRPr>
          </a:p>
        </p:txBody>
      </p:sp>
      <p:sp>
        <p:nvSpPr>
          <p:cNvPr id="58376" name="TextBox 2"/>
          <p:cNvSpPr txBox="1">
            <a:spLocks noChangeArrowheads="1"/>
          </p:cNvSpPr>
          <p:nvPr/>
        </p:nvSpPr>
        <p:spPr bwMode="auto">
          <a:xfrm>
            <a:off x="941388" y="5367338"/>
            <a:ext cx="5289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400">
                <a:solidFill>
                  <a:prstClr val="black"/>
                </a:solidFill>
                <a:latin typeface="Palatino Linotype" charset="0"/>
                <a:ea typeface="MS PGothic" charset="0"/>
                <a:cs typeface="MS PGothic" charset="0"/>
              </a:rPr>
              <a:t>Image and information courtesy of Laurent Delauney, IFREMER</a:t>
            </a:r>
          </a:p>
        </p:txBody>
      </p:sp>
      <p:pic>
        <p:nvPicPr>
          <p:cNvPr id="58377" name="Image 8" descr="TRIOS - Non protégé - 02 O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1557338"/>
            <a:ext cx="2193925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8" name="Image 7" descr="TRIOS - Non protégé - 01 O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3933825"/>
            <a:ext cx="2193925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9" name="TextBox 2"/>
          <p:cNvSpPr txBox="1">
            <a:spLocks noChangeArrowheads="1"/>
          </p:cNvSpPr>
          <p:nvPr/>
        </p:nvSpPr>
        <p:spPr bwMode="auto">
          <a:xfrm>
            <a:off x="6416675" y="3644900"/>
            <a:ext cx="1155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800">
                <a:solidFill>
                  <a:prstClr val="black"/>
                </a:solidFill>
                <a:latin typeface="Palatino Linotype" charset="0"/>
                <a:ea typeface="MS PGothic" charset="0"/>
                <a:cs typeface="MS PGothic" charset="0"/>
              </a:rPr>
              <a:t>Protected</a:t>
            </a:r>
          </a:p>
        </p:txBody>
      </p:sp>
      <p:sp>
        <p:nvSpPr>
          <p:cNvPr id="58380" name="TextBox 39"/>
          <p:cNvSpPr txBox="1">
            <a:spLocks noChangeArrowheads="1"/>
          </p:cNvSpPr>
          <p:nvPr/>
        </p:nvSpPr>
        <p:spPr bwMode="auto">
          <a:xfrm>
            <a:off x="6569075" y="5805488"/>
            <a:ext cx="1468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800">
                <a:solidFill>
                  <a:prstClr val="black"/>
                </a:solidFill>
                <a:latin typeface="Palatino Linotype" charset="0"/>
                <a:ea typeface="MS PGothic" charset="0"/>
                <a:cs typeface="MS PGothic" charset="0"/>
              </a:rPr>
              <a:t>Unprotected</a:t>
            </a:r>
          </a:p>
        </p:txBody>
      </p:sp>
    </p:spTree>
    <p:extLst>
      <p:ext uri="{BB962C8B-B14F-4D97-AF65-F5344CB8AC3E}">
        <p14:creationId xmlns:p14="http://schemas.microsoft.com/office/powerpoint/2010/main" val="25625125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optical3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0"/>
          <a:stretch/>
        </p:blipFill>
        <p:spPr bwMode="auto">
          <a:xfrm>
            <a:off x="-10194" y="1676052"/>
            <a:ext cx="9144000" cy="520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152583" y="692696"/>
            <a:ext cx="8970962" cy="9366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500" dirty="0" err="1">
                <a:solidFill>
                  <a:prstClr val="black"/>
                </a:solidFill>
                <a:latin typeface="Futura Hv BT"/>
              </a:rPr>
              <a:t>NeXOS</a:t>
            </a:r>
            <a:r>
              <a:rPr lang="de-DE" sz="2500" dirty="0">
                <a:solidFill>
                  <a:prstClr val="black"/>
                </a:solidFill>
                <a:latin typeface="Futura Hv BT"/>
              </a:rPr>
              <a:t> O2 – </a:t>
            </a:r>
            <a:r>
              <a:rPr lang="de-DE" sz="2500" dirty="0" err="1">
                <a:solidFill>
                  <a:prstClr val="black"/>
                </a:solidFill>
                <a:latin typeface="Futura Hv BT"/>
              </a:rPr>
              <a:t>Hyperspectral</a:t>
            </a:r>
            <a:r>
              <a:rPr lang="de-DE" sz="2500" dirty="0">
                <a:solidFill>
                  <a:prstClr val="black"/>
                </a:solidFill>
                <a:latin typeface="Futura Hv BT"/>
              </a:rPr>
              <a:t> </a:t>
            </a:r>
            <a:r>
              <a:rPr lang="de-DE" sz="2500" dirty="0" err="1">
                <a:solidFill>
                  <a:prstClr val="black"/>
                </a:solidFill>
                <a:latin typeface="Futura Hv BT"/>
              </a:rPr>
              <a:t>Cavity</a:t>
            </a:r>
            <a:r>
              <a:rPr lang="de-DE" sz="2500" dirty="0">
                <a:solidFill>
                  <a:prstClr val="black"/>
                </a:solidFill>
                <a:latin typeface="Futura Hv BT"/>
              </a:rPr>
              <a:t> Absorption </a:t>
            </a:r>
            <a:r>
              <a:rPr lang="de-DE" sz="2500" dirty="0" err="1">
                <a:solidFill>
                  <a:prstClr val="black"/>
                </a:solidFill>
                <a:latin typeface="Futura Hv BT"/>
              </a:rPr>
              <a:t>sensor</a:t>
            </a:r>
            <a:r>
              <a:rPr lang="de-DE" sz="2500" dirty="0">
                <a:solidFill>
                  <a:prstClr val="black"/>
                </a:solidFill>
                <a:latin typeface="Futura Hv BT"/>
              </a:rPr>
              <a:t/>
            </a:r>
            <a:br>
              <a:rPr lang="de-DE" sz="2500" dirty="0">
                <a:solidFill>
                  <a:prstClr val="black"/>
                </a:solidFill>
                <a:latin typeface="Futura Hv BT"/>
              </a:rPr>
            </a:br>
            <a:r>
              <a:rPr lang="de-DE" sz="2500" dirty="0">
                <a:solidFill>
                  <a:prstClr val="black"/>
                </a:solidFill>
                <a:latin typeface="Futura Hv BT"/>
              </a:rPr>
              <a:t>TRL 4 </a:t>
            </a:r>
            <a:r>
              <a:rPr lang="de-DE" sz="2500" dirty="0" err="1">
                <a:solidFill>
                  <a:prstClr val="black"/>
                </a:solidFill>
                <a:latin typeface="Futura Hv BT"/>
              </a:rPr>
              <a:t>to</a:t>
            </a:r>
            <a:r>
              <a:rPr lang="de-DE" sz="2500" dirty="0">
                <a:solidFill>
                  <a:prstClr val="black"/>
                </a:solidFill>
                <a:latin typeface="Futura Hv BT"/>
              </a:rPr>
              <a:t> 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4653136"/>
            <a:ext cx="2987824" cy="19582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4365104"/>
            <a:ext cx="2267744" cy="9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3794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7504" y="2060848"/>
            <a:ext cx="8928100" cy="3940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defTabSz="914400">
              <a:buFont typeface="Arial" panose="020B0604020202020204" pitchFamily="34" charset="0"/>
              <a:buChar char="•"/>
              <a:defRPr/>
            </a:pPr>
            <a:r>
              <a:rPr lang="de-DE" sz="2000" dirty="0" err="1">
                <a:solidFill>
                  <a:prstClr val="black"/>
                </a:solidFill>
                <a:latin typeface="Calibri"/>
              </a:rPr>
              <a:t>Currently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de-DE" sz="2000" dirty="0" err="1">
                <a:solidFill>
                  <a:prstClr val="black"/>
                </a:solidFill>
                <a:latin typeface="Calibri"/>
              </a:rPr>
              <a:t>reliable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alibri"/>
              </a:rPr>
              <a:t>identification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 at least 7 </a:t>
            </a:r>
            <a:r>
              <a:rPr lang="de-DE" sz="2000" dirty="0" err="1">
                <a:solidFill>
                  <a:prstClr val="black"/>
                </a:solidFill>
                <a:latin typeface="Calibri"/>
              </a:rPr>
              <a:t>groups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alibri"/>
              </a:rPr>
              <a:t>possible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 (in lab </a:t>
            </a:r>
            <a:r>
              <a:rPr lang="de-DE" sz="2000" dirty="0" err="1">
                <a:solidFill>
                  <a:prstClr val="black"/>
                </a:solidFill>
                <a:latin typeface="Calibri"/>
              </a:rPr>
              <a:t>experiments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914400" lvl="1" indent="-457200" defTabSz="914400">
              <a:buFont typeface="+mj-lt"/>
              <a:buAutoNum type="arabicPeriod"/>
              <a:defRPr/>
            </a:pPr>
            <a:r>
              <a:rPr lang="de-DE" sz="2000" dirty="0" err="1">
                <a:solidFill>
                  <a:prstClr val="black"/>
                </a:solidFill>
                <a:latin typeface="Calibri"/>
              </a:rPr>
              <a:t>Chlorophytes</a:t>
            </a:r>
            <a:endParaRPr lang="de-DE" sz="2000" dirty="0">
              <a:solidFill>
                <a:prstClr val="black"/>
              </a:solidFill>
              <a:latin typeface="Calibri"/>
            </a:endParaRPr>
          </a:p>
          <a:p>
            <a:pPr marL="914400" lvl="1" indent="-457200" defTabSz="914400">
              <a:buFont typeface="+mj-lt"/>
              <a:buAutoNum type="arabicPeriod"/>
              <a:defRPr/>
            </a:pPr>
            <a:r>
              <a:rPr lang="de-DE" sz="2000" dirty="0" err="1">
                <a:solidFill>
                  <a:prstClr val="black"/>
                </a:solidFill>
                <a:latin typeface="Calibri"/>
              </a:rPr>
              <a:t>Chrysophytes</a:t>
            </a:r>
            <a:endParaRPr lang="de-DE" sz="2000" dirty="0">
              <a:solidFill>
                <a:prstClr val="black"/>
              </a:solidFill>
              <a:latin typeface="Calibri"/>
            </a:endParaRPr>
          </a:p>
          <a:p>
            <a:pPr marL="914400" lvl="1" indent="-457200" defTabSz="914400">
              <a:buFont typeface="+mj-lt"/>
              <a:buAutoNum type="arabicPeriod"/>
              <a:defRPr/>
            </a:pPr>
            <a:r>
              <a:rPr lang="de-DE" sz="2000" dirty="0">
                <a:solidFill>
                  <a:prstClr val="black"/>
                </a:solidFill>
                <a:latin typeface="Calibri"/>
              </a:rPr>
              <a:t>Cryptophytes</a:t>
            </a:r>
          </a:p>
          <a:p>
            <a:pPr marL="914400" lvl="1" indent="-457200" defTabSz="914400">
              <a:buFont typeface="+mj-lt"/>
              <a:buAutoNum type="arabicPeriod"/>
              <a:defRPr/>
            </a:pPr>
            <a:r>
              <a:rPr lang="de-DE" sz="2000" dirty="0" err="1">
                <a:solidFill>
                  <a:prstClr val="black"/>
                </a:solidFill>
                <a:latin typeface="Calibri"/>
              </a:rPr>
              <a:t>Bluegreen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alibri"/>
              </a:rPr>
              <a:t>cyanobacteria</a:t>
            </a:r>
            <a:endParaRPr lang="de-DE" sz="2000" dirty="0">
              <a:solidFill>
                <a:prstClr val="black"/>
              </a:solidFill>
              <a:latin typeface="Calibri"/>
            </a:endParaRPr>
          </a:p>
          <a:p>
            <a:pPr marL="914400" lvl="1" indent="-457200" defTabSz="914400">
              <a:buFont typeface="+mj-lt"/>
              <a:buAutoNum type="arabicPeriod"/>
              <a:defRPr/>
            </a:pPr>
            <a:r>
              <a:rPr lang="de-DE" sz="2000" dirty="0">
                <a:solidFill>
                  <a:prstClr val="black"/>
                </a:solidFill>
                <a:latin typeface="Calibri"/>
              </a:rPr>
              <a:t>Brown </a:t>
            </a:r>
            <a:r>
              <a:rPr lang="de-DE" sz="2000" dirty="0" err="1">
                <a:solidFill>
                  <a:prstClr val="black"/>
                </a:solidFill>
                <a:latin typeface="Calibri"/>
              </a:rPr>
              <a:t>cyanobacteria</a:t>
            </a:r>
            <a:endParaRPr lang="de-DE" sz="2000" dirty="0">
              <a:solidFill>
                <a:prstClr val="black"/>
              </a:solidFill>
              <a:latin typeface="Calibri"/>
            </a:endParaRPr>
          </a:p>
          <a:p>
            <a:pPr marL="914400" lvl="1" indent="-457200" defTabSz="914400">
              <a:buFont typeface="+mj-lt"/>
              <a:buAutoNum type="arabicPeriod"/>
              <a:defRPr/>
            </a:pPr>
            <a:r>
              <a:rPr lang="de-DE" sz="2000" dirty="0" err="1">
                <a:solidFill>
                  <a:prstClr val="black"/>
                </a:solidFill>
                <a:latin typeface="Calibri"/>
              </a:rPr>
              <a:t>Prochlorococcus</a:t>
            </a:r>
            <a:endParaRPr lang="de-DE" sz="2000" dirty="0">
              <a:solidFill>
                <a:prstClr val="black"/>
              </a:solidFill>
              <a:latin typeface="Calibri"/>
            </a:endParaRPr>
          </a:p>
          <a:p>
            <a:pPr marL="914400" lvl="1" indent="-457200" defTabSz="914400">
              <a:buFont typeface="+mj-lt"/>
              <a:buAutoNum type="arabicPeriod"/>
              <a:defRPr/>
            </a:pPr>
            <a:r>
              <a:rPr lang="de-DE" sz="2000" dirty="0" err="1">
                <a:solidFill>
                  <a:prstClr val="black"/>
                </a:solidFill>
                <a:latin typeface="Calibri"/>
              </a:rPr>
              <a:t>Browngreen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alibri"/>
              </a:rPr>
              <a:t>algae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 (</a:t>
            </a:r>
            <a:r>
              <a:rPr lang="de-DE" sz="2000" dirty="0" err="1">
                <a:solidFill>
                  <a:prstClr val="black"/>
                </a:solidFill>
                <a:latin typeface="Calibri"/>
              </a:rPr>
              <a:t>Diatoms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de-DE" sz="2000" dirty="0" err="1">
                <a:solidFill>
                  <a:prstClr val="black"/>
                </a:solidFill>
                <a:latin typeface="Calibri"/>
              </a:rPr>
              <a:t>Dinophytes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de-DE" sz="2000" dirty="0" err="1">
                <a:solidFill>
                  <a:prstClr val="black"/>
                </a:solidFill>
                <a:latin typeface="Calibri"/>
              </a:rPr>
              <a:t>Haptophytes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defTabSz="914400">
              <a:defRPr/>
            </a:pPr>
            <a:endParaRPr lang="de-DE" sz="2000" dirty="0">
              <a:solidFill>
                <a:prstClr val="black"/>
              </a:solidFill>
              <a:latin typeface="Calibri"/>
            </a:endParaRPr>
          </a:p>
          <a:p>
            <a:pPr marL="342900" indent="-342900" defTabSz="9144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 err="1">
                <a:solidFill>
                  <a:prstClr val="black"/>
                </a:solidFill>
                <a:latin typeface="Calibri"/>
              </a:rPr>
              <a:t>Differences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 also </a:t>
            </a:r>
            <a:r>
              <a:rPr lang="de-DE" sz="2000" dirty="0" err="1">
                <a:solidFill>
                  <a:prstClr val="black"/>
                </a:solidFill>
                <a:latin typeface="Calibri"/>
              </a:rPr>
              <a:t>visible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 in </a:t>
            </a:r>
            <a:r>
              <a:rPr lang="de-DE" sz="2000" dirty="0" err="1">
                <a:solidFill>
                  <a:prstClr val="black"/>
                </a:solidFill>
                <a:latin typeface="Calibri"/>
              </a:rPr>
              <a:t>field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alibri"/>
              </a:rPr>
              <a:t>data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 (</a:t>
            </a:r>
            <a:r>
              <a:rPr lang="de-DE" sz="2000" dirty="0" err="1">
                <a:solidFill>
                  <a:prstClr val="black"/>
                </a:solidFill>
                <a:latin typeface="Calibri"/>
              </a:rPr>
              <a:t>further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alibri"/>
              </a:rPr>
              <a:t>validation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alibri"/>
              </a:rPr>
              <a:t>necessary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342900" indent="-342900" defTabSz="9144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 err="1">
                <a:solidFill>
                  <a:prstClr val="black"/>
                </a:solidFill>
                <a:latin typeface="Calibri"/>
              </a:rPr>
              <a:t>Improvement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alibri"/>
              </a:rPr>
              <a:t>algorithm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alibri"/>
              </a:rPr>
              <a:t>by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alibri"/>
              </a:rPr>
              <a:t>inclusion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alibri"/>
              </a:rPr>
              <a:t>field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alibri"/>
              </a:rPr>
              <a:t>spectra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 in </a:t>
            </a:r>
            <a:r>
              <a:rPr lang="de-DE" sz="20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alibri"/>
              </a:rPr>
              <a:t>reference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alibri"/>
              </a:rPr>
              <a:t>database</a:t>
            </a:r>
            <a:endParaRPr lang="de-DE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764704"/>
            <a:ext cx="8578850" cy="9318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sz="2400" dirty="0"/>
              <a:t>Phytoplankton </a:t>
            </a:r>
            <a:r>
              <a:rPr lang="de-DE" sz="2400" dirty="0" err="1"/>
              <a:t>Identification</a:t>
            </a:r>
            <a:r>
              <a:rPr lang="de-DE" sz="2400" dirty="0"/>
              <a:t> </a:t>
            </a:r>
            <a:br>
              <a:rPr lang="de-DE" sz="2400" dirty="0"/>
            </a:b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NeXOS</a:t>
            </a:r>
            <a:r>
              <a:rPr lang="de-DE" sz="2400" dirty="0"/>
              <a:t> O2</a:t>
            </a:r>
            <a:endParaRPr lang="en-US" sz="2400" dirty="0"/>
          </a:p>
        </p:txBody>
      </p:sp>
      <p:sp>
        <p:nvSpPr>
          <p:cNvPr id="41987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C401EF-057F-EC4D-9468-30BF3F714907}" type="slidenum">
              <a:rPr lang="en-US" sz="1200">
                <a:solidFill>
                  <a:prstClr val="white"/>
                </a:solidFill>
                <a:latin typeface="Century Gothic" charset="0"/>
                <a:ea typeface="MS PGothic" charset="0"/>
                <a:cs typeface="MS PGothic" charset="0"/>
              </a:rPr>
              <a:pPr eaLnBrk="1" hangingPunct="1"/>
              <a:t>16</a:t>
            </a:fld>
            <a:endParaRPr lang="en-US" sz="1200">
              <a:solidFill>
                <a:prstClr val="white"/>
              </a:solidFill>
              <a:latin typeface="Century Gothic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09811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\\niva-of5\brg-userdata$\ere\System\Desktop\20160413_15063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988" y="1628800"/>
            <a:ext cx="3244850" cy="243363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14625" y="1628800"/>
            <a:ext cx="3041650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nb-NO" sz="1600" dirty="0" err="1">
                <a:solidFill>
                  <a:prstClr val="black"/>
                </a:solidFill>
                <a:latin typeface="Calibri"/>
              </a:rPr>
              <a:t>Spectrophotometric</a:t>
            </a:r>
            <a:r>
              <a:rPr lang="nb-NO" sz="1600" dirty="0">
                <a:solidFill>
                  <a:prstClr val="black"/>
                </a:solidFill>
                <a:latin typeface="Calibri"/>
              </a:rPr>
              <a:t> pH </a:t>
            </a:r>
            <a:r>
              <a:rPr lang="nb-NO" sz="1600" dirty="0" err="1">
                <a:solidFill>
                  <a:prstClr val="black"/>
                </a:solidFill>
                <a:latin typeface="Calibri"/>
              </a:rPr>
              <a:t>detection</a:t>
            </a:r>
            <a:r>
              <a:rPr lang="nb-NO" sz="1600" dirty="0">
                <a:solidFill>
                  <a:prstClr val="black"/>
                </a:solidFill>
                <a:latin typeface="Calibri"/>
              </a:rPr>
              <a:t>,</a:t>
            </a:r>
          </a:p>
          <a:p>
            <a:pPr defTabSz="914400">
              <a:defRPr/>
            </a:pPr>
            <a:r>
              <a:rPr lang="nb-NO" sz="1600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nb-NO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nb-NO" sz="1600" dirty="0" err="1">
                <a:solidFill>
                  <a:prstClr val="black"/>
                </a:solidFill>
                <a:latin typeface="Calibri"/>
              </a:rPr>
              <a:t>embedded</a:t>
            </a:r>
            <a:r>
              <a:rPr lang="nb-NO" sz="1600" dirty="0">
                <a:solidFill>
                  <a:prstClr val="black"/>
                </a:solidFill>
                <a:latin typeface="Calibri"/>
              </a:rPr>
              <a:t> system </a:t>
            </a:r>
          </a:p>
          <a:p>
            <a:pPr defTabSz="914400">
              <a:defRPr/>
            </a:pPr>
            <a:r>
              <a:rPr lang="nb-NO" sz="1600" dirty="0">
                <a:solidFill>
                  <a:prstClr val="black"/>
                </a:solidFill>
                <a:latin typeface="Calibri"/>
              </a:rPr>
              <a:t>(</a:t>
            </a:r>
            <a:r>
              <a:rPr lang="nb-NO" sz="1600" dirty="0" err="1">
                <a:solidFill>
                  <a:prstClr val="black"/>
                </a:solidFill>
                <a:latin typeface="Calibri"/>
              </a:rPr>
              <a:t>Raspberry</a:t>
            </a:r>
            <a:r>
              <a:rPr lang="nb-NO" sz="1600" dirty="0">
                <a:solidFill>
                  <a:prstClr val="black"/>
                </a:solidFill>
                <a:latin typeface="Calibri"/>
              </a:rPr>
              <a:t> pi 2,linux  ARM7 </a:t>
            </a:r>
            <a:r>
              <a:rPr lang="nb-NO" sz="1600" dirty="0" err="1">
                <a:solidFill>
                  <a:prstClr val="black"/>
                </a:solidFill>
                <a:latin typeface="Calibri"/>
              </a:rPr>
              <a:t>arch</a:t>
            </a:r>
            <a:r>
              <a:rPr lang="nb-NO" sz="1600" dirty="0">
                <a:solidFill>
                  <a:prstClr val="black"/>
                </a:solidFill>
                <a:latin typeface="Calibri"/>
              </a:rPr>
              <a:t>.)</a:t>
            </a:r>
          </a:p>
          <a:p>
            <a:pPr defTabSz="914400">
              <a:defRPr/>
            </a:pPr>
            <a:r>
              <a:rPr lang="nb-NO" sz="1600" dirty="0">
                <a:solidFill>
                  <a:prstClr val="black"/>
                </a:solidFill>
                <a:latin typeface="Calibri"/>
              </a:rPr>
              <a:t>8 ADC </a:t>
            </a:r>
            <a:r>
              <a:rPr lang="nb-NO" sz="1600" dirty="0" err="1">
                <a:solidFill>
                  <a:prstClr val="black"/>
                </a:solidFill>
                <a:latin typeface="Calibri"/>
              </a:rPr>
              <a:t>channels</a:t>
            </a:r>
            <a:r>
              <a:rPr lang="nb-NO" sz="1600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 defTabSz="914400">
              <a:defRPr/>
            </a:pPr>
            <a:r>
              <a:rPr lang="nb-NO" sz="1600" dirty="0">
                <a:solidFill>
                  <a:prstClr val="black"/>
                </a:solidFill>
                <a:latin typeface="Calibri"/>
              </a:rPr>
              <a:t>Embedded PUCK </a:t>
            </a:r>
            <a:r>
              <a:rPr lang="nb-NO" sz="1600" dirty="0" err="1">
                <a:solidFill>
                  <a:prstClr val="black"/>
                </a:solidFill>
                <a:latin typeface="Calibri"/>
              </a:rPr>
              <a:t>friendly</a:t>
            </a:r>
            <a:r>
              <a:rPr lang="nb-NO" sz="1600" dirty="0">
                <a:solidFill>
                  <a:prstClr val="black"/>
                </a:solidFill>
                <a:latin typeface="Calibri"/>
              </a:rPr>
              <a:t>.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30" name="Picture 6" descr="\\niva-of5\brg-userdata$\ere\System\Desktop\Cbon2-fb layou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888" y="3760813"/>
            <a:ext cx="4271962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463" y="536600"/>
            <a:ext cx="8970962" cy="9366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sz="2400" dirty="0" err="1"/>
              <a:t>NeXOS</a:t>
            </a:r>
            <a:r>
              <a:rPr lang="de-DE" sz="2400" dirty="0"/>
              <a:t> O3 – </a:t>
            </a:r>
            <a:r>
              <a:rPr lang="de-DE" sz="2400" dirty="0" err="1"/>
              <a:t>Carbon</a:t>
            </a:r>
            <a:r>
              <a:rPr lang="de-DE" sz="2400" dirty="0"/>
              <a:t> Sensor System</a:t>
            </a:r>
            <a:br>
              <a:rPr lang="de-DE" sz="2400" dirty="0"/>
            </a:br>
            <a:r>
              <a:rPr lang="de-DE" sz="2400" dirty="0"/>
              <a:t>TRL 4 </a:t>
            </a:r>
            <a:r>
              <a:rPr lang="de-DE" sz="2400" dirty="0" err="1"/>
              <a:t>to</a:t>
            </a:r>
            <a:r>
              <a:rPr lang="de-DE" sz="2400" dirty="0"/>
              <a:t> 7</a:t>
            </a:r>
          </a:p>
        </p:txBody>
      </p:sp>
      <p:sp>
        <p:nvSpPr>
          <p:cNvPr id="43013" name="Inhaltsplatzhalter 2"/>
          <p:cNvSpPr>
            <a:spLocks noGrp="1"/>
          </p:cNvSpPr>
          <p:nvPr>
            <p:ph idx="1"/>
          </p:nvPr>
        </p:nvSpPr>
        <p:spPr bwMode="auto">
          <a:xfrm>
            <a:off x="85463" y="4265638"/>
            <a:ext cx="4729162" cy="2830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charset="0"/>
              <a:buNone/>
            </a:pPr>
            <a:r>
              <a:rPr lang="de-DE" sz="1600">
                <a:latin typeface="Century Gothic" charset="0"/>
                <a:ea typeface="MS PGothic" charset="0"/>
                <a:cs typeface="MS PGothic" charset="0"/>
              </a:rPr>
              <a:t>Different Array Setups:</a:t>
            </a:r>
          </a:p>
          <a:p>
            <a:pPr marL="0" indent="0"/>
            <a:r>
              <a:rPr lang="de-DE" sz="1600">
                <a:latin typeface="Century Gothic" charset="0"/>
                <a:ea typeface="MS PGothic" charset="0"/>
                <a:cs typeface="MS PGothic" charset="0"/>
              </a:rPr>
              <a:t>Cbon2-fb</a:t>
            </a:r>
            <a:br>
              <a:rPr lang="de-DE" sz="1600">
                <a:latin typeface="Century Gothic" charset="0"/>
                <a:ea typeface="MS PGothic" charset="0"/>
                <a:cs typeface="MS PGothic" charset="0"/>
              </a:rPr>
            </a:br>
            <a:r>
              <a:rPr lang="de-DE" sz="1600">
                <a:latin typeface="Century Gothic" charset="0"/>
                <a:ea typeface="MS PGothic" charset="0"/>
                <a:cs typeface="MS PGothic" charset="0"/>
              </a:rPr>
              <a:t>pH and pCO2 in the same box </a:t>
            </a:r>
            <a:br>
              <a:rPr lang="de-DE" sz="1600">
                <a:latin typeface="Century Gothic" charset="0"/>
                <a:ea typeface="MS PGothic" charset="0"/>
                <a:cs typeface="MS PGothic" charset="0"/>
              </a:rPr>
            </a:br>
            <a:r>
              <a:rPr lang="de-DE" sz="1600">
                <a:latin typeface="Century Gothic" charset="0"/>
                <a:ea typeface="MS PGothic" charset="0"/>
                <a:cs typeface="MS PGothic" charset="0"/>
              </a:rPr>
              <a:t>aside the ferrybox system on a ship</a:t>
            </a:r>
          </a:p>
          <a:p>
            <a:pPr marL="0" indent="0"/>
            <a:r>
              <a:rPr lang="de-DE" sz="1600">
                <a:latin typeface="Century Gothic" charset="0"/>
                <a:ea typeface="MS PGothic" charset="0"/>
                <a:cs typeface="MS PGothic" charset="0"/>
              </a:rPr>
              <a:t>Cbon2-sv</a:t>
            </a:r>
            <a:br>
              <a:rPr lang="de-DE" sz="1600">
                <a:latin typeface="Century Gothic" charset="0"/>
                <a:ea typeface="MS PGothic" charset="0"/>
                <a:cs typeface="MS PGothic" charset="0"/>
              </a:rPr>
            </a:br>
            <a:r>
              <a:rPr lang="de-DE" sz="1600">
                <a:latin typeface="Century Gothic" charset="0"/>
                <a:ea typeface="MS PGothic" charset="0"/>
                <a:cs typeface="MS PGothic" charset="0"/>
              </a:rPr>
              <a:t>pH and low power NDIR pCO2 </a:t>
            </a:r>
            <a:br>
              <a:rPr lang="de-DE" sz="1600">
                <a:latin typeface="Century Gothic" charset="0"/>
                <a:ea typeface="MS PGothic" charset="0"/>
                <a:cs typeface="MS PGothic" charset="0"/>
              </a:rPr>
            </a:br>
            <a:r>
              <a:rPr lang="de-DE" sz="1600">
                <a:latin typeface="Century Gothic" charset="0"/>
                <a:ea typeface="MS PGothic" charset="0"/>
                <a:cs typeface="MS PGothic" charset="0"/>
              </a:rPr>
              <a:t>in the same surface vessel (sailbuoy)</a:t>
            </a:r>
          </a:p>
          <a:p>
            <a:pPr marL="0" indent="0"/>
            <a:r>
              <a:rPr lang="de-DE" sz="1600">
                <a:latin typeface="Century Gothic" charset="0"/>
                <a:ea typeface="MS PGothic" charset="0"/>
                <a:cs typeface="MS PGothic" charset="0"/>
              </a:rPr>
              <a:t>Cbon3-fb: pH + pCO2 + AT</a:t>
            </a:r>
            <a:endParaRPr lang="en-US" sz="1600">
              <a:latin typeface="Century Gothic" charset="0"/>
              <a:ea typeface="MS PGothic" charset="0"/>
              <a:cs typeface="MS PGothic" charset="0"/>
            </a:endParaRPr>
          </a:p>
        </p:txBody>
      </p:sp>
      <p:sp>
        <p:nvSpPr>
          <p:cNvPr id="43014" name="Foliennummernplatzhalt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999025" y="68929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D03FC5-086C-7A4E-B2C0-4843794A1B82}" type="slidenum">
              <a:rPr lang="en-US" sz="1200">
                <a:solidFill>
                  <a:prstClr val="white"/>
                </a:solidFill>
                <a:latin typeface="Century Gothic" charset="0"/>
                <a:ea typeface="MS PGothic" charset="0"/>
                <a:cs typeface="MS PGothic" charset="0"/>
              </a:rPr>
              <a:pPr eaLnBrk="1" hangingPunct="1"/>
              <a:t>17</a:t>
            </a:fld>
            <a:endParaRPr lang="en-US" sz="1200">
              <a:solidFill>
                <a:prstClr val="white"/>
              </a:solidFill>
              <a:latin typeface="Century Gothic" charset="0"/>
              <a:ea typeface="MS PGothic" charset="0"/>
              <a:cs typeface="MS PGothic" charset="0"/>
            </a:endParaRPr>
          </a:p>
        </p:txBody>
      </p:sp>
      <p:sp>
        <p:nvSpPr>
          <p:cNvPr id="9" name="Down Arrow 8"/>
          <p:cNvSpPr/>
          <p:nvPr/>
        </p:nvSpPr>
        <p:spPr>
          <a:xfrm rot="17676618">
            <a:off x="3801007" y="2718619"/>
            <a:ext cx="958850" cy="2052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GB">
              <a:solidFill>
                <a:prstClr val="white"/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619372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3"/>
          <p:cNvSpPr>
            <a:spLocks noGrp="1"/>
          </p:cNvSpPr>
          <p:nvPr>
            <p:ph type="title"/>
          </p:nvPr>
        </p:nvSpPr>
        <p:spPr bwMode="auto">
          <a:xfrm>
            <a:off x="457200" y="-800100"/>
            <a:ext cx="8229600" cy="160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Recopesca</a:t>
            </a:r>
          </a:p>
        </p:txBody>
      </p:sp>
      <p:pic>
        <p:nvPicPr>
          <p:cNvPr id="50178" name="Picture 4" descr="recopesca concep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1066800"/>
            <a:ext cx="7475537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214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 bwMode="auto">
          <a:xfrm>
            <a:off x="457200" y="609600"/>
            <a:ext cx="8229600" cy="79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dirty="0" err="1" smtClean="0">
                <a:latin typeface="Calibri" charset="0"/>
              </a:rPr>
              <a:t>NeXOS</a:t>
            </a:r>
            <a:r>
              <a:rPr lang="en-US" dirty="0" smtClean="0">
                <a:latin typeface="Calibri" charset="0"/>
              </a:rPr>
              <a:t> new </a:t>
            </a:r>
            <a:r>
              <a:rPr lang="en-US" dirty="0" err="1" smtClean="0">
                <a:latin typeface="Calibri" charset="0"/>
              </a:rPr>
              <a:t>Recopesca</a:t>
            </a:r>
            <a:r>
              <a:rPr lang="en-US" dirty="0" smtClean="0">
                <a:latin typeface="Calibri" charset="0"/>
              </a:rPr>
              <a:t> sensors</a:t>
            </a:r>
            <a:br>
              <a:rPr lang="en-US" dirty="0" smtClean="0">
                <a:latin typeface="Calibri" charset="0"/>
              </a:rPr>
            </a:br>
            <a:r>
              <a:rPr lang="en-US" sz="3100" dirty="0" smtClean="0">
                <a:latin typeface="Calibri" charset="0"/>
              </a:rPr>
              <a:t>TRL 3 to 7 (status: 5)</a:t>
            </a:r>
            <a:endParaRPr lang="en-US" sz="3100" dirty="0">
              <a:latin typeface="Calibri" charset="0"/>
            </a:endParaRPr>
          </a:p>
        </p:txBody>
      </p:sp>
      <p:grpSp>
        <p:nvGrpSpPr>
          <p:cNvPr id="51202" name="Group 1"/>
          <p:cNvGrpSpPr>
            <a:grpSpLocks/>
          </p:cNvGrpSpPr>
          <p:nvPr/>
        </p:nvGrpSpPr>
        <p:grpSpPr bwMode="auto">
          <a:xfrm>
            <a:off x="6553200" y="2055813"/>
            <a:ext cx="2133600" cy="3921125"/>
            <a:chOff x="418" y="-1796"/>
            <a:chExt cx="3571" cy="5465"/>
          </a:xfrm>
        </p:grpSpPr>
        <p:pic>
          <p:nvPicPr>
            <p:cNvPr id="512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-1796"/>
              <a:ext cx="3571" cy="4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211" name="Group 3"/>
            <p:cNvGrpSpPr>
              <a:grpSpLocks/>
            </p:cNvGrpSpPr>
            <p:nvPr/>
          </p:nvGrpSpPr>
          <p:grpSpPr bwMode="auto">
            <a:xfrm>
              <a:off x="1202" y="2949"/>
              <a:ext cx="2" cy="691"/>
              <a:chOff x="1202" y="2949"/>
              <a:chExt cx="2" cy="691"/>
            </a:xfrm>
          </p:grpSpPr>
          <p:sp>
            <p:nvSpPr>
              <p:cNvPr id="51212" name="Freeform 4"/>
              <p:cNvSpPr>
                <a:spLocks/>
              </p:cNvSpPr>
              <p:nvPr/>
            </p:nvSpPr>
            <p:spPr bwMode="auto">
              <a:xfrm>
                <a:off x="1202" y="2949"/>
                <a:ext cx="2" cy="691"/>
              </a:xfrm>
              <a:custGeom>
                <a:avLst/>
                <a:gdLst>
                  <a:gd name="T0" fmla="*/ 0 w 2"/>
                  <a:gd name="T1" fmla="*/ 3640 h 691"/>
                  <a:gd name="T2" fmla="*/ 0 w 2"/>
                  <a:gd name="T3" fmla="*/ 2949 h 69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691">
                    <a:moveTo>
                      <a:pt x="0" y="691"/>
                    </a:moveTo>
                    <a:lnTo>
                      <a:pt x="0" y="0"/>
                    </a:lnTo>
                  </a:path>
                </a:pathLst>
              </a:custGeom>
              <a:noFill/>
              <a:ln w="36576">
                <a:solidFill>
                  <a:srgbClr val="F40C0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/>
                <a:endParaRPr lang="en-US">
                  <a:solidFill>
                    <a:prstClr val="black"/>
                  </a:solidFill>
                  <a:latin typeface="Futura Bk BT"/>
                </a:endParaRPr>
              </a:p>
            </p:txBody>
          </p:sp>
        </p:grpSp>
      </p:grpSp>
      <p:pic>
        <p:nvPicPr>
          <p:cNvPr id="51203" name="Picture 5" descr="O2 sensor Recopesc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2054225"/>
            <a:ext cx="375920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6" descr="oxygen sensor end image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54225"/>
            <a:ext cx="1592263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7" descr="chlorophyl sensor recopesca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4938713"/>
            <a:ext cx="375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extBox 8"/>
          <p:cNvSpPr txBox="1">
            <a:spLocks noChangeArrowheads="1"/>
          </p:cNvSpPr>
          <p:nvPr/>
        </p:nvSpPr>
        <p:spPr bwMode="auto">
          <a:xfrm>
            <a:off x="576263" y="3813175"/>
            <a:ext cx="1954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2000">
                <a:solidFill>
                  <a:prstClr val="black"/>
                </a:solidFill>
                <a:ea typeface="MS PGothic" charset="0"/>
                <a:cs typeface="MS PGothic" charset="0"/>
              </a:rPr>
              <a:t>Oxygen Sensor</a:t>
            </a:r>
          </a:p>
        </p:txBody>
      </p:sp>
      <p:sp>
        <p:nvSpPr>
          <p:cNvPr id="51207" name="TextBox 10"/>
          <p:cNvSpPr txBox="1">
            <a:spLocks noChangeArrowheads="1"/>
          </p:cNvSpPr>
          <p:nvPr/>
        </p:nvSpPr>
        <p:spPr bwMode="auto">
          <a:xfrm>
            <a:off x="728663" y="5776913"/>
            <a:ext cx="3248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2000">
                <a:solidFill>
                  <a:prstClr val="black"/>
                </a:solidFill>
                <a:ea typeface="MS PGothic" charset="0"/>
                <a:cs typeface="MS PGothic" charset="0"/>
              </a:rPr>
              <a:t>Fluorometer Sensor (chl-a)</a:t>
            </a:r>
          </a:p>
        </p:txBody>
      </p:sp>
      <p:sp>
        <p:nvSpPr>
          <p:cNvPr id="51208" name="TextBox 11"/>
          <p:cNvSpPr txBox="1">
            <a:spLocks noChangeArrowheads="1"/>
          </p:cNvSpPr>
          <p:nvPr/>
        </p:nvSpPr>
        <p:spPr bwMode="auto">
          <a:xfrm>
            <a:off x="5351463" y="5837238"/>
            <a:ext cx="1895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2000">
                <a:solidFill>
                  <a:prstClr val="black"/>
                </a:solidFill>
                <a:ea typeface="MS PGothic" charset="0"/>
                <a:cs typeface="MS PGothic" charset="0"/>
              </a:rPr>
              <a:t>Sensors to test</a:t>
            </a:r>
          </a:p>
        </p:txBody>
      </p:sp>
      <p:sp>
        <p:nvSpPr>
          <p:cNvPr id="51209" name="TextBox 12"/>
          <p:cNvSpPr txBox="1">
            <a:spLocks noChangeArrowheads="1"/>
          </p:cNvSpPr>
          <p:nvPr/>
        </p:nvSpPr>
        <p:spPr bwMode="auto">
          <a:xfrm>
            <a:off x="7434263" y="5530850"/>
            <a:ext cx="1252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2000">
                <a:solidFill>
                  <a:prstClr val="black"/>
                </a:solidFill>
                <a:ea typeface="MS PGothic" charset="0"/>
                <a:cs typeface="MS PGothic" charset="0"/>
              </a:rPr>
              <a:t>CTD (ref)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GB" dirty="0" err="1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NeXOS</a:t>
            </a:r>
            <a:endParaRPr lang="en-GB" dirty="0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683422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87607"/>
          </a:xfrm>
        </p:spPr>
        <p:txBody>
          <a:bodyPr/>
          <a:lstStyle/>
          <a:p>
            <a:r>
              <a:rPr lang="en-US" dirty="0" err="1" smtClean="0"/>
              <a:t>NeXOS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4716" y="1616289"/>
            <a:ext cx="8748216" cy="4429670"/>
          </a:xfrm>
        </p:spPr>
        <p:txBody>
          <a:bodyPr>
            <a:normAutofit/>
          </a:bodyPr>
          <a:lstStyle/>
          <a:p>
            <a:r>
              <a:rPr lang="en-US" sz="2000" i="1" dirty="0" smtClean="0"/>
              <a:t>Ocean of Tomorrow Project</a:t>
            </a:r>
          </a:p>
          <a:p>
            <a:r>
              <a:rPr lang="en-US" sz="2000" i="1" dirty="0" smtClean="0"/>
              <a:t>Project number : 614102 (FP7-OCEAN-2013.2)</a:t>
            </a:r>
          </a:p>
          <a:p>
            <a:r>
              <a:rPr lang="en-US" sz="2000" i="1" dirty="0" smtClean="0"/>
              <a:t>Starting date : 1</a:t>
            </a:r>
            <a:r>
              <a:rPr lang="en-US" sz="2000" i="1" baseline="30000" dirty="0" smtClean="0"/>
              <a:t>st</a:t>
            </a:r>
            <a:r>
              <a:rPr lang="en-US" sz="2000" i="1" dirty="0" smtClean="0"/>
              <a:t> of October 2013 (48 months)</a:t>
            </a:r>
          </a:p>
          <a:p>
            <a:r>
              <a:rPr lang="en-US" sz="2000" i="1" dirty="0" smtClean="0"/>
              <a:t>21 partners from 6 European countries</a:t>
            </a:r>
          </a:p>
          <a:p>
            <a:r>
              <a:rPr lang="en-US" sz="2000" i="1" dirty="0" smtClean="0"/>
              <a:t>Coordinator : Eric Delory (PLOCAN, Spain)</a:t>
            </a:r>
          </a:p>
        </p:txBody>
      </p:sp>
      <p:pic>
        <p:nvPicPr>
          <p:cNvPr id="29" name="7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4924" y="4855992"/>
            <a:ext cx="917973" cy="35870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0" name="10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3817" y="4929971"/>
            <a:ext cx="689936" cy="24491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1" name="11 Imagen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4751199"/>
            <a:ext cx="482508" cy="45072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2" name="12 Imagen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9784" y="4948465"/>
            <a:ext cx="578242" cy="22853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3" name="15 Imagen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8315" y="4473236"/>
            <a:ext cx="867633" cy="19788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4" name="16 Imagen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7448" y="4892982"/>
            <a:ext cx="950003" cy="243863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5" name="17 Imagen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2495" y="4874487"/>
            <a:ext cx="1006930" cy="34241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6" name="20 Imagen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379" y="4436247"/>
            <a:ext cx="616799" cy="195837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7" name="21 Imagen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7113" y="4399258"/>
            <a:ext cx="878187" cy="40388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8" name="22 Imagen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1413" y="4911476"/>
            <a:ext cx="602277" cy="28009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9" name="24 Imagen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2933" y="4288290"/>
            <a:ext cx="472635" cy="54547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0" name="26 Imagen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993" y="4763519"/>
            <a:ext cx="670328" cy="47230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1" name="28 Imagen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2727" y="4399258"/>
            <a:ext cx="982495" cy="2918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2" name="31 Imagen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230" y="4356667"/>
            <a:ext cx="578533" cy="41021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3" name="18 Imagen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1525" y="4399258"/>
            <a:ext cx="821974" cy="270273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4" name="25 Imagen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0664" y="4782014"/>
            <a:ext cx="493184" cy="48649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5" name="29 Imagen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152" y="4814315"/>
            <a:ext cx="732672" cy="36171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6" name="19 Imagen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6255" y="4399258"/>
            <a:ext cx="763099" cy="24920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7" name="42 Imagen" descr="http://www.ecorys.com/sites/default/files/images/logo.gif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9096" y="4362269"/>
            <a:ext cx="1048017" cy="49935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8" name="Picture 31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4598" y="4306785"/>
            <a:ext cx="568301" cy="455319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2"/>
          <a:srcRect l="13536" t="14346" r="12673" b="-16482"/>
          <a:stretch/>
        </p:blipFill>
        <p:spPr>
          <a:xfrm>
            <a:off x="1619672" y="4918340"/>
            <a:ext cx="1073791" cy="25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90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 bwMode="auto">
          <a:xfrm>
            <a:off x="395536" y="404664"/>
            <a:ext cx="82296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400" dirty="0" err="1"/>
              <a:t>NeXOS</a:t>
            </a:r>
            <a:r>
              <a:rPr lang="en-US" sz="2400" dirty="0"/>
              <a:t> Acoustic Sensors</a:t>
            </a:r>
            <a:br>
              <a:rPr lang="en-US" sz="2400" dirty="0"/>
            </a:br>
            <a:r>
              <a:rPr lang="en-US" sz="2400" dirty="0"/>
              <a:t>TRL 2 to 8 (current:6)</a:t>
            </a:r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566863"/>
            <a:ext cx="8229600" cy="3563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r>
              <a:rPr lang="en-US" b="1" dirty="0" err="1" smtClean="0">
                <a:latin typeface="Century Gothic" charset="0"/>
                <a:ea typeface="MS PGothic" charset="0"/>
                <a:cs typeface="MS PGothic" charset="0"/>
              </a:rPr>
              <a:t>NeXOS</a:t>
            </a:r>
            <a:r>
              <a:rPr lang="en-US" b="1" dirty="0" smtClean="0">
                <a:latin typeface="Century Gothic" charset="0"/>
                <a:ea typeface="MS PGothic" charset="0"/>
                <a:cs typeface="MS PGothic" charset="0"/>
              </a:rPr>
              <a:t> A1</a:t>
            </a:r>
            <a:r>
              <a:rPr lang="en-US" dirty="0">
                <a:latin typeface="Century Gothic" charset="0"/>
                <a:ea typeface="MS PGothic" charset="0"/>
                <a:cs typeface="MS PGothic" charset="0"/>
              </a:rPr>
              <a:t>: Compact low-power multifunctional passive acoustics sensor system, enabling on-platform measurement and </a:t>
            </a:r>
            <a:r>
              <a:rPr lang="en-US" dirty="0" err="1">
                <a:latin typeface="Century Gothic" charset="0"/>
                <a:ea typeface="MS PGothic" charset="0"/>
                <a:cs typeface="MS PGothic" charset="0"/>
              </a:rPr>
              <a:t>characterisation</a:t>
            </a:r>
            <a:r>
              <a:rPr lang="en-US" dirty="0">
                <a:latin typeface="Century Gothic" charset="0"/>
                <a:ea typeface="MS PGothic" charset="0"/>
                <a:cs typeface="MS PGothic" charset="0"/>
              </a:rPr>
              <a:t> of underwater noise for platforms with limited communication.</a:t>
            </a:r>
          </a:p>
          <a:p>
            <a:endParaRPr lang="en-US" dirty="0">
              <a:latin typeface="Century Gothic" charset="0"/>
              <a:ea typeface="MS PGothic" charset="0"/>
              <a:cs typeface="MS PGothic" charset="0"/>
            </a:endParaRPr>
          </a:p>
          <a:p>
            <a:r>
              <a:rPr lang="en-US" b="1" dirty="0" err="1" smtClean="0">
                <a:latin typeface="Century Gothic" charset="0"/>
                <a:ea typeface="MS PGothic" charset="0"/>
                <a:cs typeface="MS PGothic" charset="0"/>
              </a:rPr>
              <a:t>NeXOS</a:t>
            </a:r>
            <a:r>
              <a:rPr lang="en-US" b="1" dirty="0" smtClean="0">
                <a:latin typeface="Century Gothic" charset="0"/>
                <a:ea typeface="MS PGothic" charset="0"/>
                <a:cs typeface="MS PGothic" charset="0"/>
              </a:rPr>
              <a:t> A2</a:t>
            </a:r>
            <a:r>
              <a:rPr lang="en-US" dirty="0">
                <a:latin typeface="Century Gothic" charset="0"/>
                <a:ea typeface="MS PGothic" charset="0"/>
                <a:cs typeface="MS PGothic" charset="0"/>
              </a:rPr>
              <a:t>: Compact multifunctional sensor system for real-time waveform streaming aimed for platforms with unlimited autonomy and/or communication capability.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GB" dirty="0" err="1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NeXOS</a:t>
            </a:r>
            <a:endParaRPr lang="en-GB" dirty="0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215538663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4"/>
          <p:cNvSpPr>
            <a:spLocks noGrp="1"/>
          </p:cNvSpPr>
          <p:nvPr>
            <p:ph type="title"/>
          </p:nvPr>
        </p:nvSpPr>
        <p:spPr bwMode="auto">
          <a:xfrm>
            <a:off x="457200" y="-828675"/>
            <a:ext cx="8229600" cy="160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600">
                <a:latin typeface="Calibri" charset="0"/>
              </a:rPr>
              <a:t>Passive Acoustic Sensors</a:t>
            </a:r>
          </a:p>
        </p:txBody>
      </p:sp>
      <p:pic>
        <p:nvPicPr>
          <p:cNvPr id="47106" name="Picture 5" descr="A1 descriptio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8890000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GB" dirty="0" err="1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NeXOS</a:t>
            </a:r>
            <a:endParaRPr lang="en-GB" dirty="0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232764865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29" name="Object 5"/>
          <p:cNvGraphicFramePr>
            <a:graphicFrameLocks noChangeAspect="1"/>
          </p:cNvGraphicFramePr>
          <p:nvPr/>
        </p:nvGraphicFramePr>
        <p:xfrm>
          <a:off x="4384675" y="4291013"/>
          <a:ext cx="4759325" cy="96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8" name="Document" r:id="rId3" imgW="5727489" imgH="1155657" progId="Word.Document.12">
                  <p:embed/>
                </p:oleObj>
              </mc:Choice>
              <mc:Fallback>
                <p:oleObj name="Document" r:id="rId3" imgW="5727489" imgH="1155657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4675" y="4291013"/>
                        <a:ext cx="4759325" cy="960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33" name="Imagen 38039" descr="prototipo_nexos_a1 0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57192"/>
            <a:ext cx="2697163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Imagen 38040" descr="prototipo_nexos_a1 0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27813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TextBox 2"/>
          <p:cNvSpPr txBox="1">
            <a:spLocks noChangeArrowheads="1"/>
          </p:cNvSpPr>
          <p:nvPr/>
        </p:nvSpPr>
        <p:spPr bwMode="auto">
          <a:xfrm>
            <a:off x="635000" y="1401763"/>
            <a:ext cx="789744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Aft>
                <a:spcPts val="1800"/>
              </a:spcAft>
            </a:pPr>
            <a:r>
              <a:rPr lang="en-US" sz="2000" dirty="0">
                <a:solidFill>
                  <a:srgbClr val="000000"/>
                </a:solidFill>
                <a:latin typeface="Century Gothic" charset="0"/>
                <a:ea typeface="MS PGothic" charset="0"/>
                <a:cs typeface="MS PGothic" charset="0"/>
              </a:rPr>
              <a:t>Compact, low power &lt;1W in active mode (low power) for autonomous mobile platforms</a:t>
            </a:r>
            <a:endParaRPr lang="en-US" sz="2000" u="sng" dirty="0">
              <a:solidFill>
                <a:srgbClr val="000000"/>
              </a:solidFill>
              <a:latin typeface="Century Gothic" charset="0"/>
              <a:ea typeface="MS PGothic" charset="0"/>
              <a:cs typeface="MS PGothic" charset="0"/>
            </a:endParaRPr>
          </a:p>
          <a:p>
            <a:pPr defTabSz="914400" eaLnBrk="1" hangingPunct="1">
              <a:spcAft>
                <a:spcPts val="1800"/>
              </a:spcAft>
            </a:pPr>
            <a:r>
              <a:rPr lang="en-US" sz="2000" dirty="0">
                <a:solidFill>
                  <a:srgbClr val="000000"/>
                </a:solidFill>
                <a:latin typeface="Century Gothic" charset="0"/>
                <a:ea typeface="MS PGothic" charset="0"/>
                <a:cs typeface="MS PGothic" charset="0"/>
              </a:rPr>
              <a:t>OGC-PUCK and SWE enabled</a:t>
            </a:r>
            <a:endParaRPr lang="en-US" sz="2000" dirty="0">
              <a:solidFill>
                <a:srgbClr val="000000"/>
              </a:solidFill>
              <a:latin typeface="Palatino Linotype" charset="0"/>
              <a:ea typeface="MS PGothic" charset="0"/>
              <a:cs typeface="MS PGothic" charset="0"/>
            </a:endParaRPr>
          </a:p>
          <a:p>
            <a:pPr defTabSz="914400" eaLnBrk="1" hangingPunct="1"/>
            <a:endParaRPr lang="en-US" sz="1800" dirty="0">
              <a:solidFill>
                <a:prstClr val="black"/>
              </a:solidFill>
              <a:latin typeface="Palatino Linotype" charset="0"/>
              <a:ea typeface="MS PGothic" charset="0"/>
              <a:cs typeface="MS PGothic" charset="0"/>
            </a:endParaRPr>
          </a:p>
        </p:txBody>
      </p:sp>
      <p:pic>
        <p:nvPicPr>
          <p:cNvPr id="3" name="Picture 2" descr="NeXOSA1_D70_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852936"/>
            <a:ext cx="4427984" cy="332098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 err="1"/>
              <a:t>NeXOS</a:t>
            </a:r>
            <a:r>
              <a:rPr lang="en-US" sz="2700" dirty="0"/>
              <a:t> Acoustic Sensors</a:t>
            </a:r>
            <a:br>
              <a:rPr lang="en-US" sz="2700" dirty="0"/>
            </a:br>
            <a:r>
              <a:rPr lang="en-US" sz="2700" dirty="0"/>
              <a:t>TRL 2 to 8 (current:6)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GB" dirty="0" err="1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NeXOS</a:t>
            </a:r>
            <a:endParaRPr lang="en-GB" dirty="0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194730899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pic>
        <p:nvPicPr>
          <p:cNvPr id="4915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69" r="-18169"/>
          <a:stretch>
            <a:fillRect/>
          </a:stretch>
        </p:blipFill>
        <p:spPr bwMode="auto">
          <a:xfrm>
            <a:off x="457200" y="0"/>
            <a:ext cx="1001395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57200" y="245420"/>
            <a:ext cx="2736304" cy="3918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GB" dirty="0" err="1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NeXOS</a:t>
            </a:r>
            <a:endParaRPr lang="en-GB" dirty="0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907551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dirty="0" smtClean="0">
                <a:latin typeface="Calibri" charset="0"/>
              </a:rPr>
              <a:t>Web </a:t>
            </a:r>
            <a:r>
              <a:rPr lang="en-US" dirty="0">
                <a:latin typeface="Calibri" charset="0"/>
              </a:rPr>
              <a:t>of </a:t>
            </a:r>
            <a:r>
              <a:rPr lang="en-US" dirty="0" smtClean="0">
                <a:latin typeface="Calibri" charset="0"/>
              </a:rPr>
              <a:t>Things</a:t>
            </a:r>
            <a:br>
              <a:rPr lang="en-US" dirty="0" smtClean="0">
                <a:latin typeface="Calibri" charset="0"/>
              </a:rPr>
            </a:br>
            <a:r>
              <a:rPr lang="en-US" sz="2700" dirty="0" smtClean="0">
                <a:latin typeface="Calibri" charset="0"/>
              </a:rPr>
              <a:t>OGC SWE and OGC PUCK open standards</a:t>
            </a:r>
            <a:br>
              <a:rPr lang="en-US" sz="2700" dirty="0" smtClean="0">
                <a:latin typeface="Calibri" charset="0"/>
              </a:rPr>
            </a:br>
            <a:r>
              <a:rPr lang="en-US" sz="2700" dirty="0" smtClean="0">
                <a:latin typeface="Calibri" charset="0"/>
              </a:rPr>
              <a:t>TRL 4 to 7</a:t>
            </a:r>
            <a:endParaRPr lang="en-US" sz="3100" dirty="0">
              <a:latin typeface="Calibri" charset="0"/>
            </a:endParaRPr>
          </a:p>
        </p:txBody>
      </p:sp>
      <p:pic>
        <p:nvPicPr>
          <p:cNvPr id="5529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59" r="-50859"/>
          <a:stretch>
            <a:fillRect/>
          </a:stretch>
        </p:blipFill>
        <p:spPr bwMode="auto">
          <a:xfrm>
            <a:off x="2754313" y="16002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600200"/>
            <a:ext cx="4348163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4449763"/>
            <a:ext cx="3336925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GB" dirty="0" err="1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NeXOS</a:t>
            </a:r>
            <a:endParaRPr lang="en-GB" dirty="0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63122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8001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latin typeface="Calibri" charset="0"/>
              </a:rPr>
              <a:t>Web of Things</a:t>
            </a:r>
            <a:br>
              <a:rPr lang="en-US" dirty="0">
                <a:latin typeface="Calibri" charset="0"/>
              </a:rPr>
            </a:br>
            <a:r>
              <a:rPr lang="en-US" sz="2200" dirty="0" smtClean="0">
                <a:latin typeface="Calibri" charset="0"/>
              </a:rPr>
              <a:t>Smart Sensor Interface </a:t>
            </a:r>
            <a:br>
              <a:rPr lang="en-US" sz="2200" dirty="0" smtClean="0">
                <a:latin typeface="Calibri" charset="0"/>
              </a:rPr>
            </a:br>
            <a:r>
              <a:rPr lang="en-US" sz="2200" dirty="0" smtClean="0">
                <a:latin typeface="Calibri" charset="0"/>
              </a:rPr>
              <a:t>TRL 3 </a:t>
            </a:r>
            <a:r>
              <a:rPr lang="en-US" sz="2200" dirty="0">
                <a:latin typeface="Calibri" charset="0"/>
              </a:rPr>
              <a:t>to </a:t>
            </a:r>
            <a:r>
              <a:rPr lang="en-US" sz="2200" dirty="0" smtClean="0">
                <a:latin typeface="Calibri" charset="0"/>
              </a:rPr>
              <a:t>8</a:t>
            </a:r>
            <a:endParaRPr lang="en-US" b="1" dirty="0">
              <a:effectLst>
                <a:outerShdw blurRad="38100" dist="38100" dir="2700000" algn="tl">
                  <a:srgbClr val="DDDDDD"/>
                </a:outerShdw>
              </a:effectLst>
              <a:latin typeface="Palatino Linotype" charset="0"/>
              <a:ea typeface="MS PGothic" charset="0"/>
              <a:cs typeface="+mj-cs"/>
            </a:endParaRPr>
          </a:p>
        </p:txBody>
      </p:sp>
      <p:sp>
        <p:nvSpPr>
          <p:cNvPr id="53250" name="Content Placeholder 7"/>
          <p:cNvSpPr>
            <a:spLocks noGrp="1"/>
          </p:cNvSpPr>
          <p:nvPr>
            <p:ph sz="half" idx="2"/>
          </p:nvPr>
        </p:nvSpPr>
        <p:spPr bwMode="auto">
          <a:xfrm>
            <a:off x="5724525" y="1267544"/>
            <a:ext cx="3073400" cy="525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0" algn="just">
              <a:spcAft>
                <a:spcPts val="600"/>
              </a:spcAft>
            </a:pPr>
            <a:r>
              <a:rPr lang="en-US" sz="1800">
                <a:latin typeface="Arial" charset="0"/>
                <a:ea typeface="MS PGothic" charset="0"/>
                <a:cs typeface="MS PGothic" charset="0"/>
              </a:rPr>
              <a:t>Smart Sensor Interface and Web Components Hardware and software interface with miniaturized low power modular design </a:t>
            </a:r>
          </a:p>
          <a:p>
            <a:pPr marL="0" algn="just">
              <a:spcAft>
                <a:spcPts val="600"/>
              </a:spcAft>
            </a:pPr>
            <a:r>
              <a:rPr lang="en-US" sz="1800">
                <a:latin typeface="Arial" charset="0"/>
                <a:ea typeface="MS PGothic" charset="0"/>
                <a:cs typeface="MS PGothic" charset="0"/>
              </a:rPr>
              <a:t>Implementation of OGC PUCK protocol for instrument discovery and identification </a:t>
            </a:r>
          </a:p>
          <a:p>
            <a:pPr marL="0" algn="just">
              <a:spcAft>
                <a:spcPts val="600"/>
              </a:spcAft>
            </a:pPr>
            <a:r>
              <a:rPr lang="en-US" sz="1800">
                <a:latin typeface="Arial" charset="0"/>
                <a:ea typeface="MS PGothic" charset="0"/>
                <a:cs typeface="MS PGothic" charset="0"/>
              </a:rPr>
              <a:t>Precision Time Protocol (IEEE Std. 1588) for time synchronization</a:t>
            </a:r>
          </a:p>
          <a:p>
            <a:pPr marL="0" algn="just">
              <a:spcAft>
                <a:spcPts val="600"/>
              </a:spcAft>
            </a:pPr>
            <a:r>
              <a:rPr lang="en-US" sz="1800">
                <a:latin typeface="Arial" charset="0"/>
                <a:ea typeface="MS PGothic" charset="0"/>
                <a:cs typeface="MS PGothic" charset="0"/>
              </a:rPr>
              <a:t>Open Source software development tools </a:t>
            </a:r>
          </a:p>
          <a:p>
            <a:pPr marL="0" algn="just">
              <a:spcAft>
                <a:spcPts val="600"/>
              </a:spcAft>
            </a:pPr>
            <a:r>
              <a:rPr lang="en-US" sz="1800">
                <a:latin typeface="Arial" charset="0"/>
                <a:ea typeface="MS PGothic" charset="0"/>
                <a:cs typeface="MS PGothic" charset="0"/>
              </a:rPr>
              <a:t>Open Data access based on Sensor Web Enablement framework. </a:t>
            </a:r>
          </a:p>
          <a:p>
            <a:pPr marL="0"/>
            <a:endParaRPr lang="en-US">
              <a:latin typeface="Century Gothic" charset="0"/>
              <a:ea typeface="MS PGothic" charset="0"/>
              <a:cs typeface="MS PGothic" charset="0"/>
            </a:endParaRPr>
          </a:p>
        </p:txBody>
      </p:sp>
      <p:pic>
        <p:nvPicPr>
          <p:cNvPr id="53251" name="Content Placeholder 8" descr="WEB-interface.tiff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13" b="-4613"/>
          <a:stretch>
            <a:fillRect/>
          </a:stretch>
        </p:blipFill>
        <p:spPr bwMode="auto">
          <a:xfrm>
            <a:off x="827584" y="1556792"/>
            <a:ext cx="4130054" cy="399821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GB" dirty="0" err="1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NeXOS</a:t>
            </a:r>
            <a:endParaRPr lang="en-GB" dirty="0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96246769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F799E-8CD6-4C3A-8ABF-9359177C7969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21/06/17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5460-39C6-410C-A80A-96E592A539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26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SM(</a:t>
            </a:r>
            <a:r>
              <a:rPr lang="en-US" dirty="0" err="1" smtClean="0"/>
              <a:t>i</a:t>
            </a:r>
            <a:r>
              <a:rPr lang="en-US" dirty="0" smtClean="0"/>
              <a:t>)LE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8" y="1340768"/>
            <a:ext cx="9144000" cy="2407962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GB" dirty="0" err="1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NeXOS</a:t>
            </a:r>
            <a:endParaRPr lang="en-GB" dirty="0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212478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935E-566C-458F-9306-A994C842FB34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21/06/17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Title of Presentation</a:t>
            </a:r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5460-39C6-410C-A80A-96E592A539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27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"/>
            <a:ext cx="9144000" cy="643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93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935E-566C-458F-9306-A994C842FB34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21/06/17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5460-39C6-410C-A80A-96E592A539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28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900"/>
            <a:ext cx="9144000" cy="4886158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GB" dirty="0" err="1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NeXOS</a:t>
            </a:r>
            <a:endParaRPr lang="en-GB" dirty="0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4049915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935E-566C-458F-9306-A994C842FB34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21/06/17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Title of Presentation</a:t>
            </a:r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5460-39C6-410C-A80A-96E592A539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29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826"/>
            <a:ext cx="8242016" cy="638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6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NeXOS</a:t>
            </a:r>
            <a:r>
              <a:rPr lang="en-US" dirty="0" smtClean="0"/>
              <a:t> innovations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Transversal:</a:t>
            </a:r>
          </a:p>
          <a:p>
            <a:r>
              <a:rPr lang="en-US" dirty="0" smtClean="0"/>
              <a:t>Smart sensor </a:t>
            </a:r>
            <a:r>
              <a:rPr lang="en-US" dirty="0"/>
              <a:t>interface</a:t>
            </a:r>
          </a:p>
          <a:p>
            <a:r>
              <a:rPr lang="en-US" dirty="0" smtClean="0"/>
              <a:t>Antifouling (optics)</a:t>
            </a:r>
            <a:endParaRPr lang="en-US" dirty="0"/>
          </a:p>
          <a:p>
            <a:r>
              <a:rPr lang="en-US" dirty="0" smtClean="0"/>
              <a:t>End-to end Interoperability via OGC standards</a:t>
            </a:r>
          </a:p>
          <a:p>
            <a:pPr marL="0" indent="0">
              <a:buNone/>
            </a:pPr>
            <a:r>
              <a:rPr lang="en-US" dirty="0" smtClean="0"/>
              <a:t>Application-specific:</a:t>
            </a:r>
            <a:endParaRPr lang="en-US" dirty="0"/>
          </a:p>
          <a:p>
            <a:r>
              <a:rPr lang="en-US" dirty="0" smtClean="0"/>
              <a:t>Multifunctional optics</a:t>
            </a:r>
          </a:p>
          <a:p>
            <a:r>
              <a:rPr lang="en-US" dirty="0" smtClean="0"/>
              <a:t>Preprocessed passive acoustics</a:t>
            </a:r>
          </a:p>
          <a:p>
            <a:r>
              <a:rPr lang="en-US" dirty="0" smtClean="0"/>
              <a:t>Ecosystem sensors for EAF (fisheries)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47717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935E-566C-458F-9306-A994C842FB34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21/06/17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5460-39C6-410C-A80A-96E592A539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30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8" y="1196752"/>
            <a:ext cx="9144000" cy="1221698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GB" dirty="0" err="1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NeXOS</a:t>
            </a:r>
            <a:endParaRPr lang="en-GB" dirty="0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1558157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NeXOS</a:t>
            </a:r>
            <a:r>
              <a:rPr lang="en-US" sz="3200" dirty="0" smtClean="0"/>
              <a:t> SWE User front end</a:t>
            </a:r>
            <a:endParaRPr lang="en-US" sz="3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935E-566C-458F-9306-A994C842FB34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21/06/17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Title of Presentation</a:t>
            </a:r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5460-39C6-410C-A80A-96E592A539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31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68760"/>
            <a:ext cx="6084168" cy="35617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068960"/>
            <a:ext cx="3066247" cy="18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4797152"/>
            <a:ext cx="2448272" cy="19222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543" y="1628800"/>
            <a:ext cx="3122457" cy="203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73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-336924"/>
            <a:ext cx="8229600" cy="1600200"/>
          </a:xfrm>
        </p:spPr>
        <p:txBody>
          <a:bodyPr/>
          <a:lstStyle/>
          <a:p>
            <a:pPr>
              <a:defRPr/>
            </a:pPr>
            <a:r>
              <a:rPr lang="en-US" sz="36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  <a:cs typeface="+mj-cs"/>
              </a:rPr>
              <a:t>NeXOS</a:t>
            </a:r>
            <a:r>
              <a:rPr lang="en-US" sz="3600" dirty="0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  <a:cs typeface="+mj-cs"/>
              </a:rPr>
              <a:t> </a:t>
            </a:r>
            <a:r>
              <a:rPr lang="en-US" sz="36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  <a:cs typeface="+mj-cs"/>
              </a:rPr>
              <a:t>Test and Demo Scenarios</a:t>
            </a:r>
            <a:endParaRPr lang="en-US" sz="3600" dirty="0">
              <a:effectLst>
                <a:outerShdw blurRad="38100" dist="38100" dir="2700000" algn="tl">
                  <a:srgbClr val="DDDDDD"/>
                </a:outerShdw>
              </a:effectLst>
              <a:latin typeface="Palatino Linotype" charset="0"/>
              <a:ea typeface="MS PGothic" charset="0"/>
              <a:cs typeface="+mj-cs"/>
            </a:endParaRPr>
          </a:p>
        </p:txBody>
      </p:sp>
      <p:pic>
        <p:nvPicPr>
          <p:cNvPr id="60418" name="Content Placeholder 9" descr="sensors.tif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76" b="-6776"/>
          <a:stretch>
            <a:fillRect/>
          </a:stretch>
        </p:blipFill>
        <p:spPr bwMode="auto">
          <a:xfrm>
            <a:off x="460375" y="952500"/>
            <a:ext cx="4556125" cy="4411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5195888" y="800100"/>
            <a:ext cx="3494087" cy="581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algn="just">
              <a:buFont typeface="Arial" charset="0"/>
              <a:buNone/>
            </a:pPr>
            <a:r>
              <a:rPr lang="en-US" sz="1800">
                <a:solidFill>
                  <a:srgbClr val="0000FF"/>
                </a:solidFill>
                <a:latin typeface="Arial Narrow" charset="0"/>
                <a:ea typeface="MS PGothic" charset="0"/>
                <a:cs typeface="MS PGothic" charset="0"/>
              </a:rPr>
              <a:t>Scenario 1: </a:t>
            </a:r>
            <a:r>
              <a:rPr lang="en-US" sz="1800">
                <a:latin typeface="Arial Narrow" charset="0"/>
                <a:ea typeface="MS PGothic" charset="0"/>
                <a:cs typeface="MS PGothic" charset="0"/>
              </a:rPr>
              <a:t>Hydrocarbon observations with gliders; detection and quantification of leakage </a:t>
            </a:r>
          </a:p>
          <a:p>
            <a:pPr marL="0" algn="just">
              <a:buFont typeface="Arial" charset="0"/>
              <a:buNone/>
            </a:pPr>
            <a:r>
              <a:rPr lang="en-US" sz="1800">
                <a:solidFill>
                  <a:srgbClr val="76EED9"/>
                </a:solidFill>
                <a:latin typeface="Arial Narrow" charset="0"/>
                <a:ea typeface="MS PGothic" charset="0"/>
                <a:cs typeface="MS PGothic" charset="0"/>
              </a:rPr>
              <a:t>Scenario 2: </a:t>
            </a:r>
            <a:r>
              <a:rPr lang="en-US" sz="1800">
                <a:latin typeface="Arial Narrow" charset="0"/>
                <a:ea typeface="MS PGothic" charset="0"/>
                <a:cs typeface="MS PGothic" charset="0"/>
              </a:rPr>
              <a:t>Carbon cycle and carbon sequestration monitoring with ferry-boxes including pH, inorganic carbon, carbonate ions, partial pressure CO2.</a:t>
            </a:r>
          </a:p>
          <a:p>
            <a:pPr marL="0" algn="just">
              <a:buFont typeface="Arial" charset="0"/>
              <a:buNone/>
            </a:pPr>
            <a:r>
              <a:rPr lang="en-US" sz="1800">
                <a:solidFill>
                  <a:srgbClr val="FF0000"/>
                </a:solidFill>
                <a:latin typeface="Arial Narrow" charset="0"/>
                <a:ea typeface="MS PGothic" charset="0"/>
                <a:cs typeface="MS PGothic" charset="0"/>
              </a:rPr>
              <a:t>Scenario 3: </a:t>
            </a:r>
            <a:r>
              <a:rPr lang="en-US" sz="1800">
                <a:latin typeface="Arial Narrow" charset="0"/>
                <a:ea typeface="MS PGothic" charset="0"/>
                <a:cs typeface="MS PGothic" charset="0"/>
              </a:rPr>
              <a:t>Passive acoustic monitoring and characterization of underwater sounds from floats and gliders</a:t>
            </a:r>
          </a:p>
          <a:p>
            <a:pPr marL="0" algn="just">
              <a:buFont typeface="Arial" charset="0"/>
              <a:buNone/>
            </a:pPr>
            <a:r>
              <a:rPr lang="en-US" sz="1800">
                <a:solidFill>
                  <a:srgbClr val="D2D200"/>
                </a:solidFill>
                <a:latin typeface="Arial Narrow" charset="0"/>
                <a:ea typeface="MS PGothic" charset="0"/>
                <a:cs typeface="MS PGothic" charset="0"/>
              </a:rPr>
              <a:t>Scenario 4:</a:t>
            </a:r>
            <a:r>
              <a:rPr lang="en-US" sz="1800">
                <a:latin typeface="Arial Narrow" charset="0"/>
                <a:ea typeface="MS PGothic" charset="0"/>
                <a:cs typeface="MS PGothic" charset="0"/>
              </a:rPr>
              <a:t> Observations for sustainable fisheries</a:t>
            </a:r>
            <a:r>
              <a:rPr lang="en-US" sz="1800">
                <a:solidFill>
                  <a:srgbClr val="D2D200"/>
                </a:solidFill>
                <a:latin typeface="Arial Narrow" charset="0"/>
                <a:ea typeface="MS PGothic" charset="0"/>
                <a:cs typeface="MS PGothic" charset="0"/>
              </a:rPr>
              <a:t> </a:t>
            </a:r>
            <a:r>
              <a:rPr lang="en-US" sz="1800">
                <a:latin typeface="Arial Narrow" charset="0"/>
                <a:ea typeface="MS PGothic" charset="0"/>
                <a:cs typeface="MS PGothic" charset="0"/>
              </a:rPr>
              <a:t>observing ocean variables </a:t>
            </a:r>
          </a:p>
          <a:p>
            <a:pPr marL="0" algn="just">
              <a:buFont typeface="Arial" charset="0"/>
              <a:buNone/>
            </a:pPr>
            <a:r>
              <a:rPr lang="en-US" sz="1800">
                <a:solidFill>
                  <a:srgbClr val="F929FF"/>
                </a:solidFill>
                <a:latin typeface="Arial Narrow" charset="0"/>
                <a:ea typeface="MS PGothic" charset="0"/>
                <a:cs typeface="MS PGothic" charset="0"/>
              </a:rPr>
              <a:t>Scenario 5 </a:t>
            </a:r>
            <a:r>
              <a:rPr lang="en-US" sz="1800">
                <a:latin typeface="Century Gothic" charset="0"/>
                <a:ea typeface="MS PGothic" charset="0"/>
                <a:cs typeface="MS PGothic" charset="0"/>
              </a:rPr>
              <a:t>:  </a:t>
            </a:r>
            <a:r>
              <a:rPr lang="en-US" sz="1800">
                <a:latin typeface="Arial Narrow" charset="0"/>
                <a:ea typeface="MS PGothic" charset="0"/>
                <a:cs typeface="MS PGothic" charset="0"/>
              </a:rPr>
              <a:t>Detection and characterization of phytoplankton blooms and groups </a:t>
            </a:r>
            <a:endParaRPr lang="en-US" sz="1800">
              <a:latin typeface="Century Gothic" charset="0"/>
              <a:ea typeface="MS PGothic" charset="0"/>
              <a:cs typeface="MS PGothic" charset="0"/>
            </a:endParaRPr>
          </a:p>
          <a:p>
            <a:pPr marL="0"/>
            <a:endParaRPr lang="en-US" sz="2000">
              <a:latin typeface="Century Gothic" charset="0"/>
              <a:ea typeface="MS PGothic" charset="0"/>
              <a:cs typeface="MS PGothic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GB" dirty="0" err="1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NeXOS</a:t>
            </a:r>
            <a:endParaRPr lang="en-GB" dirty="0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302477470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S</a:t>
            </a:r>
            <a:r>
              <a:rPr lang="en-US" dirty="0" smtClean="0">
                <a:latin typeface="Calibri" charset="0"/>
              </a:rPr>
              <a:t>tatus &amp; Next </a:t>
            </a:r>
            <a:r>
              <a:rPr lang="en-US" dirty="0">
                <a:latin typeface="Calibri" charset="0"/>
              </a:rPr>
              <a:t>S</a:t>
            </a:r>
            <a:r>
              <a:rPr lang="en-US" dirty="0" smtClean="0">
                <a:latin typeface="Calibri" charset="0"/>
              </a:rPr>
              <a:t>teps</a:t>
            </a:r>
            <a:endParaRPr lang="en-US" dirty="0">
              <a:latin typeface="Calibri" charset="0"/>
            </a:endParaRPr>
          </a:p>
        </p:txBody>
      </p:sp>
      <p:sp>
        <p:nvSpPr>
          <p:cNvPr id="63490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268760"/>
            <a:ext cx="8229600" cy="41330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1">
              <a:lnSpc>
                <a:spcPct val="15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US" sz="2400" dirty="0" smtClean="0">
                <a:latin typeface="Arial" charset="0"/>
                <a:cs typeface="ＭＳ Ｐゴシック" charset="0"/>
              </a:rPr>
              <a:t>Tests, validation </a:t>
            </a:r>
            <a:r>
              <a:rPr lang="en-US" sz="2400" dirty="0">
                <a:latin typeface="Arial" charset="0"/>
                <a:cs typeface="ＭＳ Ｐゴシック" charset="0"/>
              </a:rPr>
              <a:t>and demonstrations on PLOCAN </a:t>
            </a:r>
            <a:r>
              <a:rPr lang="en-US" sz="2400" dirty="0" err="1">
                <a:latin typeface="Arial" charset="0"/>
                <a:cs typeface="ＭＳ Ｐゴシック" charset="0"/>
              </a:rPr>
              <a:t>testbed</a:t>
            </a:r>
            <a:r>
              <a:rPr lang="en-US" sz="2400" dirty="0">
                <a:latin typeface="Arial" charset="0"/>
                <a:cs typeface="ＭＳ Ｐゴシック" charset="0"/>
              </a:rPr>
              <a:t> and </a:t>
            </a:r>
            <a:r>
              <a:rPr lang="en-US" sz="2400" dirty="0" smtClean="0">
                <a:latin typeface="Arial" charset="0"/>
                <a:cs typeface="ＭＳ Ｐゴシック" charset="0"/>
              </a:rPr>
              <a:t>observatory, Norwegian Sea, Mediterranean Sea</a:t>
            </a:r>
            <a:endParaRPr lang="en-US" sz="2400" dirty="0">
              <a:latin typeface="Arial" charset="0"/>
              <a:cs typeface="ＭＳ Ｐゴシック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US" sz="2400" dirty="0" smtClean="0">
                <a:latin typeface="Arial" charset="0"/>
                <a:cs typeface="ＭＳ Ｐゴシック" charset="0"/>
              </a:rPr>
              <a:t>Continuum with EMSO (</a:t>
            </a:r>
            <a:r>
              <a:rPr lang="en-US" sz="2400" dirty="0" err="1" smtClean="0">
                <a:latin typeface="Arial" charset="0"/>
                <a:cs typeface="ＭＳ Ｐゴシック" charset="0"/>
              </a:rPr>
              <a:t>EMSODev</a:t>
            </a:r>
            <a:r>
              <a:rPr lang="en-US" sz="2400" dirty="0" smtClean="0">
                <a:latin typeface="Arial" charset="0"/>
                <a:cs typeface="ＭＳ Ｐゴシック" charset="0"/>
              </a:rPr>
              <a:t>), FixO3 (R&amp;D and </a:t>
            </a:r>
            <a:r>
              <a:rPr lang="en-US" sz="2400" dirty="0" err="1" smtClean="0">
                <a:latin typeface="Arial" charset="0"/>
                <a:cs typeface="ＭＳ Ｐゴシック" charset="0"/>
              </a:rPr>
              <a:t>harmonisation</a:t>
            </a:r>
            <a:r>
              <a:rPr lang="en-US" sz="2400" dirty="0" smtClean="0">
                <a:latin typeface="Arial" charset="0"/>
                <a:cs typeface="ＭＳ Ｐゴシック" charset="0"/>
              </a:rPr>
              <a:t>), </a:t>
            </a:r>
            <a:r>
              <a:rPr lang="en-US" sz="2400" dirty="0" err="1">
                <a:latin typeface="Arial" charset="0"/>
                <a:cs typeface="ＭＳ Ｐゴシック" charset="0"/>
              </a:rPr>
              <a:t>AtlantOS</a:t>
            </a:r>
            <a:r>
              <a:rPr lang="en-US" sz="2400" dirty="0">
                <a:latin typeface="Arial" charset="0"/>
                <a:cs typeface="ＭＳ Ｐゴシック" charset="0"/>
              </a:rPr>
              <a:t> </a:t>
            </a:r>
            <a:r>
              <a:rPr lang="en-US" sz="2400" dirty="0" smtClean="0">
                <a:latin typeface="Arial" charset="0"/>
                <a:cs typeface="ＭＳ Ｐゴシック" charset="0"/>
              </a:rPr>
              <a:t>(WP6)</a:t>
            </a:r>
            <a:endParaRPr lang="en-US" sz="1400" dirty="0">
              <a:latin typeface="Arial" charset="0"/>
              <a:cs typeface="ＭＳ Ｐゴシック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GB" dirty="0" err="1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NeXOS</a:t>
            </a:r>
            <a:endParaRPr lang="en-GB" dirty="0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289808745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PLOCAN Wave glider with OGC-PUCK, SWE Bridge and </a:t>
            </a:r>
            <a:r>
              <a:rPr lang="en-US" sz="3200" dirty="0" err="1" smtClean="0"/>
              <a:t>NeXOS</a:t>
            </a:r>
            <a:r>
              <a:rPr lang="en-US" sz="3200" dirty="0" smtClean="0"/>
              <a:t> sensors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CB72-38C9-4383-AE92-5A52D1783104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21/06/17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Title of Presentation</a:t>
            </a:r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5460-39C6-410C-A80A-96E592A539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34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pic>
        <p:nvPicPr>
          <p:cNvPr id="9" name="Picture 8" descr="IMG_39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261" y="1687298"/>
            <a:ext cx="3242235" cy="2431676"/>
          </a:xfrm>
          <a:prstGeom prst="rect">
            <a:avLst/>
          </a:prstGeom>
        </p:spPr>
      </p:pic>
      <p:pic>
        <p:nvPicPr>
          <p:cNvPr id="10" name="Picture 9" descr="IMG_39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41600" y="2024774"/>
            <a:ext cx="2450073" cy="1837555"/>
          </a:xfrm>
          <a:prstGeom prst="rect">
            <a:avLst/>
          </a:prstGeom>
        </p:spPr>
      </p:pic>
      <p:pic>
        <p:nvPicPr>
          <p:cNvPr id="11" name="Picture 10" descr="IMG_427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261" y="4323220"/>
            <a:ext cx="2480248" cy="1860186"/>
          </a:xfrm>
          <a:prstGeom prst="rect">
            <a:avLst/>
          </a:prstGeom>
        </p:spPr>
      </p:pic>
      <p:pic>
        <p:nvPicPr>
          <p:cNvPr id="12" name="Picture 11" descr="IMG_242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32" y="4323220"/>
            <a:ext cx="2480248" cy="1860186"/>
          </a:xfrm>
          <a:prstGeom prst="rect">
            <a:avLst/>
          </a:prstGeom>
        </p:spPr>
      </p:pic>
      <p:pic>
        <p:nvPicPr>
          <p:cNvPr id="13" name="Imagen 23576" descr="E:\151126 Copia\141108 all\Proyectos\NeXOS\170101 Integration\IMG_9791.JP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51" y="1687298"/>
            <a:ext cx="2825380" cy="2481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8619" y="4323220"/>
            <a:ext cx="2786795" cy="186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35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Argo float (</a:t>
            </a:r>
            <a:r>
              <a:rPr lang="en-US" sz="2400" dirty="0" err="1" smtClean="0"/>
              <a:t>Provor</a:t>
            </a:r>
            <a:r>
              <a:rPr lang="en-US" sz="2400" dirty="0" smtClean="0"/>
              <a:t>) with A1, </a:t>
            </a:r>
            <a:r>
              <a:rPr lang="en-US" sz="2400" dirty="0" err="1" smtClean="0"/>
              <a:t>Seaexplorer</a:t>
            </a:r>
            <a:r>
              <a:rPr lang="en-US" sz="2400" dirty="0" smtClean="0"/>
              <a:t> with A1 and O1 </a:t>
            </a:r>
            <a:r>
              <a:rPr lang="en-US" sz="2400" dirty="0" err="1" smtClean="0"/>
              <a:t>miniflu</a:t>
            </a:r>
            <a:r>
              <a:rPr lang="en-US" sz="2400" dirty="0" smtClean="0"/>
              <a:t> </a:t>
            </a:r>
            <a:r>
              <a:rPr lang="mr-IN" sz="2400" dirty="0" smtClean="0"/>
              <a:t>–</a:t>
            </a:r>
            <a:r>
              <a:rPr lang="en-US" sz="2400" dirty="0" smtClean="0"/>
              <a:t> OGC SWE &amp; PUCK enabled</a:t>
            </a:r>
            <a:endParaRPr lang="en-US" sz="2400" dirty="0"/>
          </a:p>
        </p:txBody>
      </p:sp>
      <p:pic>
        <p:nvPicPr>
          <p:cNvPr id="7" name="Content Placeholder 6" descr="PROVOR float +A1 hydrophone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" r="471"/>
          <a:stretch/>
        </p:blipFill>
        <p:spPr>
          <a:xfrm>
            <a:off x="1001059" y="1600200"/>
            <a:ext cx="1016000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CB72-38C9-4383-AE92-5A52D1783104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21/06/17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Title of Presentation</a:t>
            </a:r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5460-39C6-410C-A80A-96E592A539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35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3"/>
          <a:srcRect l="-140" r="937"/>
          <a:stretch/>
        </p:blipFill>
        <p:spPr>
          <a:xfrm>
            <a:off x="2702859" y="3714742"/>
            <a:ext cx="3316941" cy="2231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 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102" y="1600200"/>
            <a:ext cx="4262195" cy="261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7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Ferrybox</a:t>
            </a:r>
            <a:r>
              <a:rPr lang="en-US" dirty="0" smtClean="0"/>
              <a:t> and </a:t>
            </a:r>
            <a:r>
              <a:rPr lang="en-US" dirty="0" err="1" smtClean="0"/>
              <a:t>sailbuoy</a:t>
            </a:r>
            <a:r>
              <a:rPr lang="en-US" dirty="0" smtClean="0"/>
              <a:t> with pCO2 and pH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CB72-38C9-4383-AE92-5A52D1783104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21/06/17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Title of Presentation</a:t>
            </a:r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5460-39C6-410C-A80A-96E592A539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36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12" y="2048436"/>
            <a:ext cx="3092823" cy="3763682"/>
          </a:xfrm>
          <a:prstGeom prst="rect">
            <a:avLst/>
          </a:prstGeom>
          <a:noFill/>
        </p:spPr>
      </p:pic>
      <p:pic>
        <p:nvPicPr>
          <p:cNvPr id="8" name="Picture 7" descr="C:\Users\ere\AppData\Local\Microsoft\Windows\INetCacheContent.Word\20170131_1156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01402" y="2700337"/>
            <a:ext cx="1941195" cy="145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56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35401" y="5310054"/>
            <a:ext cx="7772400" cy="1219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you!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www.nexosproject.eu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ric.delory@plocan.eu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 descr="european-commissi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87"/>
          <a:stretch/>
        </p:blipFill>
        <p:spPr>
          <a:xfrm>
            <a:off x="7851678" y="218545"/>
            <a:ext cx="1292321" cy="887102"/>
          </a:xfrm>
          <a:prstGeom prst="rect">
            <a:avLst/>
          </a:prstGeom>
        </p:spPr>
      </p:pic>
      <p:pic>
        <p:nvPicPr>
          <p:cNvPr id="72" name="7 Imagen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4924" y="4630241"/>
            <a:ext cx="917973" cy="35870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3" name="10 Imagen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3817" y="4704220"/>
            <a:ext cx="689936" cy="24491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4" name="11 Imagen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4525448"/>
            <a:ext cx="482508" cy="45072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5" name="12 Imagen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9784" y="4722714"/>
            <a:ext cx="578242" cy="22853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6" name="15 Imagen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8315" y="4247485"/>
            <a:ext cx="867633" cy="19788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7" name="16 Imagen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7448" y="4667231"/>
            <a:ext cx="950003" cy="243863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8" name="17 Imagen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2495" y="4648736"/>
            <a:ext cx="1006930" cy="34241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9" name="20 Imagen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379" y="4210496"/>
            <a:ext cx="616799" cy="195837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0" name="21 Imagen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7113" y="4173507"/>
            <a:ext cx="878187" cy="40388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1" name="22 Imagen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1413" y="4685725"/>
            <a:ext cx="602277" cy="28009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2" name="24 Imagen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2933" y="4062539"/>
            <a:ext cx="472635" cy="54547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3" name="26 Imagen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993" y="4537768"/>
            <a:ext cx="670328" cy="47230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4" name="28 Imagen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2727" y="4173507"/>
            <a:ext cx="982495" cy="2918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5" name="31 Imagen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230" y="4130916"/>
            <a:ext cx="578533" cy="41021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6" name="18 Imagen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1525" y="4173507"/>
            <a:ext cx="821974" cy="270273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7" name="25 Imagen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0664" y="4556263"/>
            <a:ext cx="493184" cy="48649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8" name="29 Imagen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152" y="4588564"/>
            <a:ext cx="732672" cy="36171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9" name="19 Imagen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6255" y="4173507"/>
            <a:ext cx="763099" cy="24920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90" name="42 Imagen" descr="http://www.ecorys.com/sites/default/files/images/logo.gif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9096" y="4136518"/>
            <a:ext cx="1048017" cy="49935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91" name="Picture 31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4598" y="4081034"/>
            <a:ext cx="568301" cy="455319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24"/>
          <a:srcRect l="13536" t="14346" r="12673" b="-16482"/>
          <a:stretch/>
        </p:blipFill>
        <p:spPr>
          <a:xfrm>
            <a:off x="1619672" y="4692589"/>
            <a:ext cx="1073791" cy="258111"/>
          </a:xfrm>
          <a:prstGeom prst="rect">
            <a:avLst/>
          </a:prstGeom>
        </p:spPr>
      </p:pic>
      <p:pic>
        <p:nvPicPr>
          <p:cNvPr id="93" name="Picture 92" descr="DSC_4752_NeXOS Toulon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507" y="433293"/>
            <a:ext cx="5037793" cy="33618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06495" y="608408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"</a:t>
            </a:r>
          </a:p>
          <a:p>
            <a:r>
              <a:rPr lang="en-US" sz="1600" dirty="0"/>
              <a:t>Work </a:t>
            </a:r>
            <a:r>
              <a:rPr lang="en-US" sz="1600" dirty="0" smtClean="0"/>
              <a:t>presented </a:t>
            </a:r>
            <a:r>
              <a:rPr lang="en-US" sz="1600" dirty="0"/>
              <a:t>was funded by project </a:t>
            </a:r>
            <a:r>
              <a:rPr lang="en-US" sz="1600" dirty="0" err="1"/>
              <a:t>NeXOS</a:t>
            </a:r>
            <a:r>
              <a:rPr lang="en-US" sz="1600" dirty="0"/>
              <a:t> (Grant Agreement No. 614102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pic>
        <p:nvPicPr>
          <p:cNvPr id="27" name="Picture 26" descr="european-commissi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87"/>
          <a:stretch/>
        </p:blipFill>
        <p:spPr>
          <a:xfrm>
            <a:off x="4039117" y="6451600"/>
            <a:ext cx="657337" cy="45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60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35401" y="5310054"/>
            <a:ext cx="7772400" cy="1219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you!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www.nexosproject.eu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ric.delory@plocan.eu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 descr="european-commissi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87"/>
          <a:stretch/>
        </p:blipFill>
        <p:spPr>
          <a:xfrm>
            <a:off x="7851678" y="218545"/>
            <a:ext cx="1292321" cy="887102"/>
          </a:xfrm>
          <a:prstGeom prst="rect">
            <a:avLst/>
          </a:prstGeom>
        </p:spPr>
      </p:pic>
      <p:pic>
        <p:nvPicPr>
          <p:cNvPr id="72" name="7 Imagen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4924" y="4630241"/>
            <a:ext cx="917973" cy="35870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3" name="10 Imagen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3817" y="4704220"/>
            <a:ext cx="689936" cy="24491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4" name="11 Imagen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4525448"/>
            <a:ext cx="482508" cy="45072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5" name="12 Imagen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9784" y="4722714"/>
            <a:ext cx="578242" cy="22853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6" name="15 Imagen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8315" y="4247485"/>
            <a:ext cx="867633" cy="19788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7" name="16 Imagen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7448" y="4667231"/>
            <a:ext cx="950003" cy="243863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8" name="17 Imagen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2495" y="4648736"/>
            <a:ext cx="1006930" cy="34241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9" name="20 Imagen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379" y="4210496"/>
            <a:ext cx="616799" cy="195837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0" name="21 Imagen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7113" y="4173507"/>
            <a:ext cx="878187" cy="40388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1" name="22 Imagen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1413" y="4685725"/>
            <a:ext cx="602277" cy="28009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2" name="24 Imagen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2933" y="4062539"/>
            <a:ext cx="472635" cy="54547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3" name="26 Imagen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993" y="4537768"/>
            <a:ext cx="670328" cy="47230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4" name="28 Imagen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2727" y="4173507"/>
            <a:ext cx="982495" cy="2918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5" name="31 Imagen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230" y="4130916"/>
            <a:ext cx="578533" cy="41021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6" name="18 Imagen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1525" y="4173507"/>
            <a:ext cx="821974" cy="270273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7" name="25 Imagen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0664" y="4556263"/>
            <a:ext cx="493184" cy="48649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8" name="29 Imagen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152" y="4588564"/>
            <a:ext cx="732672" cy="36171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9" name="19 Imagen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6255" y="4173507"/>
            <a:ext cx="763099" cy="24920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90" name="42 Imagen" descr="http://www.ecorys.com/sites/default/files/images/logo.gif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9096" y="4136518"/>
            <a:ext cx="1048017" cy="49935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91" name="Picture 31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4598" y="4081034"/>
            <a:ext cx="568301" cy="455319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24"/>
          <a:srcRect l="13536" t="14346" r="12673" b="-16482"/>
          <a:stretch/>
        </p:blipFill>
        <p:spPr>
          <a:xfrm>
            <a:off x="1619672" y="4692589"/>
            <a:ext cx="1073791" cy="258111"/>
          </a:xfrm>
          <a:prstGeom prst="rect">
            <a:avLst/>
          </a:prstGeom>
        </p:spPr>
      </p:pic>
      <p:pic>
        <p:nvPicPr>
          <p:cNvPr id="93" name="Picture 92" descr="DSC_4752_NeXOS Toulon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65" y="218545"/>
            <a:ext cx="9655370" cy="64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75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3997"/>
            <a:ext cx="8229600" cy="1600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err="1">
                <a:latin typeface="Century Gothic" panose="020B0502020202020204" pitchFamily="34" charset="0"/>
                <a:ea typeface="+mn-ea"/>
                <a:cs typeface="+mn-cs"/>
              </a:rPr>
              <a:t>NeXOS</a:t>
            </a:r>
            <a:r>
              <a:rPr lang="en-US" sz="3200" dirty="0">
                <a:latin typeface="Century Gothic" panose="020B0502020202020204" pitchFamily="34" charset="0"/>
                <a:ea typeface="+mn-ea"/>
                <a:cs typeface="+mn-cs"/>
              </a:rPr>
              <a:t> Objectives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346203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1">
              <a:lnSpc>
                <a:spcPct val="15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2000" dirty="0">
                <a:latin typeface="Arial" charset="0"/>
                <a:cs typeface="ＭＳ Ｐゴシック" charset="0"/>
              </a:rPr>
              <a:t>Lower capital and operating expenses for sensor </a:t>
            </a:r>
            <a:r>
              <a:rPr lang="en-US" sz="2000" dirty="0" smtClean="0">
                <a:latin typeface="Arial" charset="0"/>
                <a:cs typeface="ＭＳ Ｐゴシック" charset="0"/>
              </a:rPr>
              <a:t>systems and in-situ ocean observations</a:t>
            </a:r>
            <a:endParaRPr lang="en-US" sz="2000" dirty="0">
              <a:latin typeface="Arial" charset="0"/>
              <a:cs typeface="ＭＳ Ｐゴシック" charset="0"/>
            </a:endParaRPr>
          </a:p>
          <a:p>
            <a:pPr lvl="1">
              <a:lnSpc>
                <a:spcPct val="15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2000" dirty="0">
                <a:latin typeface="Arial" charset="0"/>
                <a:cs typeface="ＭＳ Ｐゴシック" charset="0"/>
              </a:rPr>
              <a:t>Multifunctional sensor packages for multiple cost-effective platforms</a:t>
            </a:r>
          </a:p>
          <a:p>
            <a:pPr lvl="1">
              <a:lnSpc>
                <a:spcPct val="15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2000" dirty="0">
                <a:latin typeface="Arial" charset="0"/>
                <a:cs typeface="ＭＳ Ｐゴシック" charset="0"/>
              </a:rPr>
              <a:t>Standard web interfaces (Sensor Web)</a:t>
            </a:r>
          </a:p>
          <a:p>
            <a:pPr lvl="1">
              <a:lnSpc>
                <a:spcPct val="15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2000" dirty="0">
                <a:latin typeface="Arial" charset="0"/>
                <a:cs typeface="ＭＳ Ｐゴシック" charset="0"/>
              </a:rPr>
              <a:t>Extend the deployment duration of sensors</a:t>
            </a: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NeXOS</a:t>
            </a:r>
            <a:endParaRPr lang="en-GB" dirty="0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pic>
        <p:nvPicPr>
          <p:cNvPr id="5" name="7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4924" y="5457105"/>
            <a:ext cx="917973" cy="35870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10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3817" y="5531084"/>
            <a:ext cx="689936" cy="24491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11 Imagen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5352312"/>
            <a:ext cx="482508" cy="45072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9" name="12 Imagen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9784" y="5549578"/>
            <a:ext cx="578242" cy="22853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" name="15 Imagen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8315" y="5074349"/>
            <a:ext cx="867633" cy="19788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1" name="16 Imagen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7448" y="5494095"/>
            <a:ext cx="950003" cy="243863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2" name="17 Imagen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2495" y="5475600"/>
            <a:ext cx="1006930" cy="34241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3" name="20 Imagen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379" y="5037360"/>
            <a:ext cx="616799" cy="195837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4" name="21 Imagen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7113" y="5000371"/>
            <a:ext cx="878187" cy="40388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5" name="22 Imagen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1413" y="5512589"/>
            <a:ext cx="602277" cy="28009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6" name="24 Imagen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2933" y="4889403"/>
            <a:ext cx="472635" cy="54547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7" name="26 Imagen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993" y="5364632"/>
            <a:ext cx="670328" cy="47230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8" name="28 Imagen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2727" y="5000371"/>
            <a:ext cx="982495" cy="2918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9" name="31 Imagen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230" y="4957780"/>
            <a:ext cx="578533" cy="41021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0" name="18 Imagen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1525" y="5000371"/>
            <a:ext cx="821974" cy="270273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1" name="25 Imagen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0664" y="5383127"/>
            <a:ext cx="493184" cy="48649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2" name="29 Imagen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152" y="5415428"/>
            <a:ext cx="732672" cy="36171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3" name="19 Imagen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6255" y="5000371"/>
            <a:ext cx="763099" cy="24920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4" name="42 Imagen" descr="http://www.ecorys.com/sites/default/files/images/logo.gif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9096" y="4963382"/>
            <a:ext cx="1048017" cy="49935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5" name="Picture 31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4598" y="4907898"/>
            <a:ext cx="568301" cy="455319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2"/>
          <a:srcRect l="13536" t="14346" r="12673" b="-16482"/>
          <a:stretch/>
        </p:blipFill>
        <p:spPr>
          <a:xfrm>
            <a:off x="1619672" y="5519453"/>
            <a:ext cx="1073791" cy="25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0372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94096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Sensors, Platforms and </a:t>
            </a:r>
            <a:r>
              <a:rPr lang="en-US" sz="2400" dirty="0" err="1" smtClean="0"/>
              <a:t>Oceanscape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CB72-38C9-4383-AE92-5A52D1783104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21/06/17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5460-39C6-410C-A80A-96E592A539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5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pic>
        <p:nvPicPr>
          <p:cNvPr id="7" name="Content Placeholder 5" descr="NeXOS.10.114-1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38" r="-13638"/>
          <a:stretch>
            <a:fillRect/>
          </a:stretch>
        </p:blipFill>
        <p:spPr bwMode="auto">
          <a:xfrm>
            <a:off x="-396552" y="1052736"/>
            <a:ext cx="10014272" cy="550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812865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NeXOS</a:t>
            </a:r>
            <a:r>
              <a:rPr lang="en-US" dirty="0" smtClean="0"/>
              <a:t> &amp; MSFD GES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CB72-38C9-4383-AE92-5A52D1783104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21/06/17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NeXOS</a:t>
            </a:r>
            <a:endParaRPr lang="en-GB" dirty="0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5460-39C6-410C-A80A-96E592A539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6</a:t>
            </a:fld>
            <a:endParaRPr lang="en-GB" dirty="0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5161637"/>
              </p:ext>
            </p:extLst>
          </p:nvPr>
        </p:nvGraphicFramePr>
        <p:xfrm>
          <a:off x="323528" y="1412776"/>
          <a:ext cx="8493125" cy="518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8" name="Document" r:id="rId3" imgW="6642100" imgH="4051300" progId="Word.Document.12">
                  <p:embed/>
                </p:oleObj>
              </mc:Choice>
              <mc:Fallback>
                <p:oleObj name="Document" r:id="rId3" imgW="6642100" imgH="4051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528" y="1412776"/>
                        <a:ext cx="8493125" cy="5180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8873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CB72-38C9-4383-AE92-5A52D1783104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21/06/17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5460-39C6-410C-A80A-96E592A539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7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535894"/>
              </p:ext>
            </p:extLst>
          </p:nvPr>
        </p:nvGraphicFramePr>
        <p:xfrm>
          <a:off x="1403648" y="908720"/>
          <a:ext cx="6148387" cy="5321301"/>
        </p:xfrm>
        <a:graphic>
          <a:graphicData uri="http://schemas.openxmlformats.org/drawingml/2006/table">
            <a:tbl>
              <a:tblPr/>
              <a:tblGrid>
                <a:gridCol w="1206316"/>
                <a:gridCol w="1498363"/>
                <a:gridCol w="116826"/>
                <a:gridCol w="1536461"/>
                <a:gridCol w="1790421"/>
              </a:tblGrid>
              <a:tr h="365804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Palatino Linotype" charset="0"/>
                          <a:ea typeface="MS PGothic" charset="0"/>
                          <a:cs typeface="MS PGothic" charset="0"/>
                        </a:rPr>
                        <a:t>Sensor Technology</a:t>
                      </a:r>
                    </a:p>
                  </a:txBody>
                  <a:tcPr marL="91426" marR="91426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Palatino Linotype" charset="0"/>
                          <a:ea typeface="MS PGothic" charset="0"/>
                          <a:cs typeface="MS PGothic" charset="0"/>
                        </a:rPr>
                        <a:t>Sensor type</a:t>
                      </a:r>
                    </a:p>
                  </a:txBody>
                  <a:tcPr marL="91426" marR="91426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519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alatino Linotype" charset="0"/>
                          <a:ea typeface="MS PGothic" charset="0"/>
                          <a:cs typeface="MS PGothic" charset="0"/>
                        </a:rPr>
                        <a:t>Optical</a:t>
                      </a:r>
                    </a:p>
                  </a:txBody>
                  <a:tcPr marL="91426" marR="91426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alatino Linotype" charset="0"/>
                          <a:ea typeface="MS PGothic" charset="0"/>
                          <a:cs typeface="MS PGothic" charset="0"/>
                        </a:rPr>
                        <a:t>O1 Matrix-fluorescence</a:t>
                      </a:r>
                    </a:p>
                  </a:txBody>
                  <a:tcPr marL="91426" marR="91426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519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alatino Linotype" charset="0"/>
                        <a:ea typeface="MS PGothic" charset="0"/>
                        <a:cs typeface="MS PGothic" charset="0"/>
                      </a:endParaRPr>
                    </a:p>
                  </a:txBody>
                  <a:tcPr marL="91426" marR="91426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alatino Linotype" charset="0"/>
                          <a:ea typeface="MS PGothic" charset="0"/>
                          <a:cs typeface="MS PGothic" charset="0"/>
                        </a:rPr>
                        <a:t>O2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alatino Linotype" charset="0"/>
                          <a:ea typeface="MS PGothic" charset="0"/>
                          <a:cs typeface="MS PGothic" charset="0"/>
                        </a:rPr>
                        <a:t>Hyperspectral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alatino Linotype" charset="0"/>
                          <a:ea typeface="MS PGothic" charset="0"/>
                          <a:cs typeface="MS PGothic" charset="0"/>
                        </a:rPr>
                        <a:t>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alatino Linotype" charset="0"/>
                        <a:ea typeface="MS PGothic" charset="0"/>
                        <a:cs typeface="MS PGothic" charset="0"/>
                      </a:endParaRPr>
                    </a:p>
                  </a:txBody>
                  <a:tcPr marL="91426" marR="91426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519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alatino Linotype" charset="0"/>
                        <a:ea typeface="MS PGothic" charset="0"/>
                        <a:cs typeface="MS PGothic" charset="0"/>
                      </a:endParaRPr>
                    </a:p>
                  </a:txBody>
                  <a:tcPr marL="91426" marR="91426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alatino Linotype" charset="0"/>
                          <a:ea typeface="MS PGothic" charset="0"/>
                          <a:cs typeface="MS PGothic" charset="0"/>
                        </a:rPr>
                        <a:t>O3 Carbon</a:t>
                      </a:r>
                    </a:p>
                  </a:txBody>
                  <a:tcPr marL="91426" marR="91426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5804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alatino Linotype" charset="0"/>
                          <a:ea typeface="MS PGothic" charset="0"/>
                          <a:cs typeface="MS PGothic" charset="0"/>
                        </a:rPr>
                        <a:t>Passive Acoustics</a:t>
                      </a:r>
                    </a:p>
                  </a:txBody>
                  <a:tcPr marL="91426" marR="91426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alatino Linotype" charset="0"/>
                          <a:ea typeface="MS PGothic" charset="0"/>
                          <a:cs typeface="MS PGothic" charset="0"/>
                        </a:rPr>
                        <a:t>A1 Preprocessed</a:t>
                      </a:r>
                    </a:p>
                  </a:txBody>
                  <a:tcPr marL="91426" marR="91426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5804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alatino Linotype" charset="0"/>
                        <a:ea typeface="MS PGothic" charset="0"/>
                        <a:cs typeface="MS PGothic" charset="0"/>
                      </a:endParaRPr>
                    </a:p>
                  </a:txBody>
                  <a:tcPr marL="91426" marR="91426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alatino Linotype" charset="0"/>
                          <a:ea typeface="MS PGothic" charset="0"/>
                          <a:cs typeface="MS PGothic" charset="0"/>
                        </a:rPr>
                        <a:t>A2 Real-time</a:t>
                      </a:r>
                    </a:p>
                  </a:txBody>
                  <a:tcPr marL="91426" marR="91426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5804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alatino Linotype" charset="0"/>
                          <a:ea typeface="MS PGothic" charset="0"/>
                          <a:cs typeface="MS PGothic" charset="0"/>
                        </a:rPr>
                        <a:t>RECOPESCA/EAF</a:t>
                      </a:r>
                    </a:p>
                  </a:txBody>
                  <a:tcPr marL="91426" marR="91426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alatino Linotype" charset="0"/>
                          <a:ea typeface="MS PGothic" charset="0"/>
                          <a:cs typeface="MS PGothic" charset="0"/>
                        </a:rPr>
                        <a:t>EAF/ Chlorophyll</a:t>
                      </a:r>
                    </a:p>
                  </a:txBody>
                  <a:tcPr marL="91426" marR="91426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5804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alatino Linotype" charset="0"/>
                        <a:ea typeface="MS PGothic" charset="0"/>
                        <a:cs typeface="MS PGothic" charset="0"/>
                      </a:endParaRPr>
                    </a:p>
                  </a:txBody>
                  <a:tcPr marL="91426" marR="91426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alatino Linotype" charset="0"/>
                          <a:ea typeface="MS PGothic" charset="0"/>
                          <a:cs typeface="MS PGothic" charset="0"/>
                        </a:rPr>
                        <a:t>EAF/Oxygen</a:t>
                      </a:r>
                    </a:p>
                  </a:txBody>
                  <a:tcPr marL="91426" marR="91426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5804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charset="0"/>
                          <a:ea typeface="MS PGothic" charset="0"/>
                          <a:cs typeface="MS PGothic" charset="0"/>
                        </a:rPr>
                        <a:t>Cross-cutting Technologies</a:t>
                      </a:r>
                    </a:p>
                  </a:txBody>
                  <a:tcPr marL="91426" marR="91426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2568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015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charset="0"/>
                          <a:ea typeface="MS PGothic" charset="0"/>
                          <a:cs typeface="MS PGothic" charset="0"/>
                        </a:rPr>
                        <a:t>Smart Sensor Interface – OGC PUCK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charset="0"/>
                          <a:ea typeface="MS PGothic" charset="0"/>
                          <a:cs typeface="MS PGothic" charset="0"/>
                        </a:rPr>
                        <a:t>+ SWE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charset="0"/>
                        <a:ea typeface="MS PGothic" charset="0"/>
                        <a:cs typeface="MS PGothic" charset="0"/>
                      </a:endParaRPr>
                    </a:p>
                  </a:txBody>
                  <a:tcPr marL="91426" marR="91426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alatino Linotype" charset="0"/>
                          <a:ea typeface="MS PGothic" charset="0"/>
                          <a:cs typeface="MS PGothic" charset="0"/>
                        </a:rPr>
                        <a:t>Bio-fouling prevention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charset="0"/>
                        <a:ea typeface="MS PGothic" charset="0"/>
                        <a:cs typeface="MS PGothic" charset="0"/>
                      </a:endParaRPr>
                    </a:p>
                  </a:txBody>
                  <a:tcPr marL="91426" marR="91426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5804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charset="0"/>
                          <a:ea typeface="MS PGothic" charset="0"/>
                          <a:cs typeface="MS PGothic" charset="0"/>
                        </a:rPr>
                        <a:t>Target Platforms</a:t>
                      </a:r>
                    </a:p>
                  </a:txBody>
                  <a:tcPr marL="91426" marR="91426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2568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01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alatino Linotype" charset="0"/>
                          <a:ea typeface="MS PGothic" charset="0"/>
                          <a:cs typeface="MS PGothic" charset="0"/>
                        </a:rPr>
                        <a:t>Gliders</a:t>
                      </a:r>
                    </a:p>
                  </a:txBody>
                  <a:tcPr marL="91426" marR="91426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alatino Linotype" charset="0"/>
                          <a:ea typeface="MS PGothic" charset="0"/>
                          <a:cs typeface="MS PGothic" charset="0"/>
                        </a:rPr>
                        <a:t>Drifters/profilers</a:t>
                      </a:r>
                    </a:p>
                  </a:txBody>
                  <a:tcPr marL="91426" marR="91426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alatino Linotype" charset="0"/>
                          <a:ea typeface="MS PGothic" charset="0"/>
                          <a:cs typeface="MS PGothic" charset="0"/>
                        </a:rPr>
                        <a:t>Cable Observatories</a:t>
                      </a:r>
                    </a:p>
                  </a:txBody>
                  <a:tcPr marL="91426" marR="91426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alatino Linotype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alatino Linotype" charset="0"/>
                          <a:ea typeface="MS PGothic" charset="0"/>
                          <a:cs typeface="MS PGothic" charset="0"/>
                        </a:rPr>
                        <a:t>Ferries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alatino Linotype" charset="0"/>
                        <a:ea typeface="MS PGothic" charset="0"/>
                        <a:cs typeface="MS PGothic" charset="0"/>
                      </a:endParaRPr>
                    </a:p>
                  </a:txBody>
                  <a:tcPr marL="91426" marR="91426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</a:tr>
              <a:tr h="3658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alatino Linotype" charset="0"/>
                          <a:ea typeface="MS PGothic" charset="0"/>
                          <a:cs typeface="MS PGothic" charset="0"/>
                        </a:rPr>
                        <a:t>Trawlers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alatino Linotype" charset="0"/>
                        <a:ea typeface="MS PGothic" charset="0"/>
                        <a:cs typeface="MS PGothic" charset="0"/>
                      </a:endParaRPr>
                    </a:p>
                  </a:txBody>
                  <a:tcPr marL="91426" marR="91426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alatino Linotype" charset="0"/>
                          <a:ea typeface="MS PGothic" charset="0"/>
                          <a:cs typeface="MS PGothic" charset="0"/>
                        </a:rPr>
                        <a:t>Nets &amp; Lines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alatino Linotype" charset="0"/>
                        <a:ea typeface="MS PGothic" charset="0"/>
                        <a:cs typeface="MS PGothic" charset="0"/>
                      </a:endParaRPr>
                    </a:p>
                  </a:txBody>
                  <a:tcPr marL="91426" marR="91426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alatino Linotype" charset="0"/>
                          <a:ea typeface="MS PGothic" charset="0"/>
                          <a:cs typeface="MS PGothic" charset="0"/>
                        </a:rPr>
                        <a:t>Other leisure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alatino Linotype" charset="0"/>
                        <a:ea typeface="MS PGothic" charset="0"/>
                        <a:cs typeface="MS PGothic" charset="0"/>
                      </a:endParaRPr>
                    </a:p>
                  </a:txBody>
                  <a:tcPr marL="91426" marR="91426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alatino Linotype" charset="0"/>
                          <a:ea typeface="MS PGothic" charset="0"/>
                          <a:cs typeface="MS PGothic" charset="0"/>
                        </a:rPr>
                        <a:t>Stand alone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alatino Linotype" charset="0"/>
                        <a:ea typeface="MS PGothic" charset="0"/>
                        <a:cs typeface="MS PGothic" charset="0"/>
                      </a:endParaRPr>
                    </a:p>
                  </a:txBody>
                  <a:tcPr marL="91426" marR="91426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</a:tr>
            </a:tbl>
          </a:graphicData>
        </a:graphic>
      </p:graphicFrame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GB" dirty="0" err="1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NeXOS</a:t>
            </a:r>
            <a:endParaRPr lang="en-GB" dirty="0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3046927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" y="0"/>
            <a:ext cx="3036093" cy="685799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61"/>
            <a:ext cx="8229600" cy="790539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Century Gothic" panose="020B0502020202020204" pitchFamily="34" charset="0"/>
              </a:rPr>
              <a:t>From basic principles to </a:t>
            </a:r>
            <a:br>
              <a:rPr lang="en-GB" b="1" dirty="0" smtClean="0">
                <a:latin typeface="Century Gothic" panose="020B0502020202020204" pitchFamily="34" charset="0"/>
              </a:rPr>
            </a:br>
            <a:r>
              <a:rPr lang="en-GB" b="1" dirty="0" smtClean="0">
                <a:latin typeface="Century Gothic" panose="020B0502020202020204" pitchFamily="34" charset="0"/>
              </a:rPr>
              <a:t>operational systems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>
                <a:latin typeface="Century Gothic" panose="020B0502020202020204" pitchFamily="34" charset="0"/>
              </a:rPr>
              <a:t>Technology Readiness Levels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97A8-1055-461F-950A-190554E450B0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/>
              <a:t>21/06/17</a:t>
            </a:fld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5460-39C6-410C-A80A-96E592A539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/>
              <a:t>8</a:t>
            </a:fld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6770819"/>
              </p:ext>
            </p:extLst>
          </p:nvPr>
        </p:nvGraphicFramePr>
        <p:xfrm>
          <a:off x="323528" y="2564904"/>
          <a:ext cx="9658249" cy="2968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2" name="Document" r:id="rId4" imgW="6197600" imgH="1905000" progId="Word.Document.12">
                  <p:embed/>
                </p:oleObj>
              </mc:Choice>
              <mc:Fallback>
                <p:oleObj name="Document" r:id="rId4" imgW="6197600" imgH="1905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528" y="2564904"/>
                        <a:ext cx="9658249" cy="2968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GB" dirty="0" err="1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NeXOS</a:t>
            </a:r>
            <a:endParaRPr lang="en-GB" dirty="0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1089512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CB72-38C9-4383-AE92-5A52D1783104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21/06/17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5460-39C6-410C-A80A-96E592A539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pPr/>
              <a:t>9</a:t>
            </a:fld>
            <a:endParaRPr lang="en-GB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2736"/>
            <a:ext cx="9144000" cy="1089006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08396"/>
              </p:ext>
            </p:extLst>
          </p:nvPr>
        </p:nvGraphicFramePr>
        <p:xfrm>
          <a:off x="827584" y="2780928"/>
          <a:ext cx="7467600" cy="153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8" name="Microsoft Excel Macro-Enabled Worksheet" r:id="rId4" imgW="7467600" imgH="1536700" progId="Excel.SheetMacroEnabled.12">
                  <p:embed/>
                </p:oleObj>
              </mc:Choice>
              <mc:Fallback>
                <p:oleObj name="Microsoft Excel Macro-Enabled Worksheet" r:id="rId4" imgW="7467600" imgH="1536700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7584" y="2780928"/>
                        <a:ext cx="7467600" cy="153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03648" y="2276872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>
                <a:solidFill>
                  <a:prstClr val="black"/>
                </a:solidFill>
                <a:latin typeface="Futura Bk BT"/>
              </a:rPr>
              <a:t>Research to Prove </a:t>
            </a:r>
            <a:r>
              <a:rPr lang="en-US" dirty="0" smtClean="0">
                <a:solidFill>
                  <a:prstClr val="black"/>
                </a:solidFill>
                <a:latin typeface="Futura Bk BT"/>
              </a:rPr>
              <a:t>Feasibility (TRL 2&amp;3)</a:t>
            </a:r>
            <a:endParaRPr lang="en-US" dirty="0">
              <a:solidFill>
                <a:prstClr val="black"/>
              </a:solidFill>
              <a:latin typeface="Futura Bk BT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9847570"/>
              </p:ext>
            </p:extLst>
          </p:nvPr>
        </p:nvGraphicFramePr>
        <p:xfrm>
          <a:off x="827584" y="4869160"/>
          <a:ext cx="746760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9" name="Microsoft Excel Macro-Enabled Worksheet" r:id="rId6" imgW="7467600" imgH="1257300" progId="Excel.SheetMacroEnabled.12">
                  <p:embed/>
                </p:oleObj>
              </mc:Choice>
              <mc:Fallback>
                <p:oleObj name="Microsoft Excel Macro-Enabled Worksheet" r:id="rId6" imgW="7467600" imgH="1257300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7584" y="4869160"/>
                        <a:ext cx="7467600" cy="1257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475656" y="4365104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  <a:latin typeface="Futura Bk BT"/>
              </a:rPr>
              <a:t>System commissioning (TRL 7&amp;</a:t>
            </a:r>
            <a:r>
              <a:rPr lang="en-US" dirty="0">
                <a:solidFill>
                  <a:prstClr val="black"/>
                </a:solidFill>
                <a:latin typeface="Futura Bk BT"/>
              </a:rPr>
              <a:t>8</a:t>
            </a:r>
            <a:r>
              <a:rPr lang="en-US" dirty="0" smtClean="0">
                <a:solidFill>
                  <a:prstClr val="black"/>
                </a:solidFill>
                <a:latin typeface="Futura Bk BT"/>
              </a:rPr>
              <a:t>)</a:t>
            </a:r>
            <a:endParaRPr lang="en-US" dirty="0">
              <a:solidFill>
                <a:prstClr val="black"/>
              </a:solidFill>
              <a:latin typeface="Futura Bk BT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GB" dirty="0" err="1" smtClean="0">
                <a:solidFill>
                  <a:prstClr val="black">
                    <a:tint val="75000"/>
                  </a:prstClr>
                </a:solidFill>
                <a:latin typeface="Futura Bk BT"/>
              </a:rPr>
              <a:t>NeXOS</a:t>
            </a:r>
            <a:endParaRPr lang="en-GB" dirty="0">
              <a:solidFill>
                <a:prstClr val="black">
                  <a:tint val="75000"/>
                </a:prstClr>
              </a:solidFill>
              <a:latin typeface="Futura Bk BT"/>
            </a:endParaRPr>
          </a:p>
        </p:txBody>
      </p:sp>
    </p:spTree>
    <p:extLst>
      <p:ext uri="{BB962C8B-B14F-4D97-AF65-F5344CB8AC3E}">
        <p14:creationId xmlns:p14="http://schemas.microsoft.com/office/powerpoint/2010/main" val="1902662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tlantOS">
      <a:majorFont>
        <a:latin typeface="Futura Hv BT"/>
        <a:ea typeface=""/>
        <a:cs typeface=""/>
      </a:majorFont>
      <a:minorFont>
        <a:latin typeface="Futura Bk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2221</TotalTime>
  <Words>968</Words>
  <Application>Microsoft Macintosh PowerPoint</Application>
  <PresentationFormat>On-screen Show (4:3)</PresentationFormat>
  <Paragraphs>260</Paragraphs>
  <Slides>38</Slides>
  <Notes>4</Notes>
  <HiddenSlides>14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Office Theme</vt:lpstr>
      <vt:lpstr>Executive</vt:lpstr>
      <vt:lpstr>1_Office Theme</vt:lpstr>
      <vt:lpstr>Document</vt:lpstr>
      <vt:lpstr>Microsoft Excel Macro-Enabled Worksheet</vt:lpstr>
      <vt:lpstr>NeXOS development and end-to-end integration of compact, low-power, multifunctional ocean sensors </vt:lpstr>
      <vt:lpstr>NeXOS </vt:lpstr>
      <vt:lpstr>NeXOS innovations</vt:lpstr>
      <vt:lpstr>NeXOS Objectives</vt:lpstr>
      <vt:lpstr>Sensors, Platforms and Oceanscape</vt:lpstr>
      <vt:lpstr>NeXOS &amp; MSFD GES</vt:lpstr>
      <vt:lpstr>PowerPoint Presentation</vt:lpstr>
      <vt:lpstr>From basic principles to  operational systems</vt:lpstr>
      <vt:lpstr>PowerPoint Presentation</vt:lpstr>
      <vt:lpstr>PowerPoint Presentation</vt:lpstr>
      <vt:lpstr>PowerPoint Presentation</vt:lpstr>
      <vt:lpstr>NeXOS O1 – Fluorescence matrix TRL 5 to 7</vt:lpstr>
      <vt:lpstr>NeXOS O1 – Fluorescence matrix TRL 5 to 7</vt:lpstr>
      <vt:lpstr>PowerPoint Presentation</vt:lpstr>
      <vt:lpstr>PowerPoint Presentation</vt:lpstr>
      <vt:lpstr>Phytoplankton Identification  with NeXOS O2</vt:lpstr>
      <vt:lpstr>NeXOS O3 – Carbon Sensor System TRL 4 to 7</vt:lpstr>
      <vt:lpstr>Recopesca</vt:lpstr>
      <vt:lpstr>NeXOS new Recopesca sensors TRL 3 to 7 (status: 5)</vt:lpstr>
      <vt:lpstr>NeXOS Acoustic Sensors TRL 2 to 8 (current:6)</vt:lpstr>
      <vt:lpstr>Passive Acoustic Sensors</vt:lpstr>
      <vt:lpstr>NeXOS Acoustic Sensors TRL 2 to 8 (current:6)</vt:lpstr>
      <vt:lpstr>PowerPoint Presentation</vt:lpstr>
      <vt:lpstr>Web of Things OGC SWE and OGC PUCK open standards TRL 4 to 7</vt:lpstr>
      <vt:lpstr>Web of Things Smart Sensor Interface  TRL 3 to 8</vt:lpstr>
      <vt:lpstr>SM(i)LE</vt:lpstr>
      <vt:lpstr>PowerPoint Presentation</vt:lpstr>
      <vt:lpstr>PowerPoint Presentation</vt:lpstr>
      <vt:lpstr>PowerPoint Presentation</vt:lpstr>
      <vt:lpstr>PowerPoint Presentation</vt:lpstr>
      <vt:lpstr>NeXOS SWE User front end</vt:lpstr>
      <vt:lpstr>NeXOS Test and Demo Scenarios</vt:lpstr>
      <vt:lpstr>Status &amp; Next Steps</vt:lpstr>
      <vt:lpstr>PLOCAN Wave glider with OGC-PUCK, SWE Bridge and NeXOS sensors</vt:lpstr>
      <vt:lpstr>Argo float (Provor) with A1, Seaexplorer with A1 and O1 miniflu – OGC SWE &amp; PUCK enabled</vt:lpstr>
      <vt:lpstr>Ferrybox and sailbuoy with pCO2 and pH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compact passive digital acoustic sensor devices with embedded preprocessing </dc:title>
  <dc:creator>Eric Delory</dc:creator>
  <cp:lastModifiedBy>Eric Delory</cp:lastModifiedBy>
  <cp:revision>36</cp:revision>
  <dcterms:created xsi:type="dcterms:W3CDTF">2017-06-19T13:47:40Z</dcterms:created>
  <dcterms:modified xsi:type="dcterms:W3CDTF">2017-06-22T12:05:06Z</dcterms:modified>
</cp:coreProperties>
</file>