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404" r:id="rId3"/>
    <p:sldId id="344" r:id="rId4"/>
    <p:sldId id="398" r:id="rId5"/>
    <p:sldId id="385" r:id="rId6"/>
    <p:sldId id="365" r:id="rId7"/>
    <p:sldId id="377" r:id="rId8"/>
    <p:sldId id="367" r:id="rId9"/>
    <p:sldId id="418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6" r:id="rId20"/>
    <p:sldId id="417" r:id="rId21"/>
    <p:sldId id="399" r:id="rId22"/>
    <p:sldId id="406" r:id="rId23"/>
    <p:sldId id="354" r:id="rId24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66"/>
    <a:srgbClr val="3333FF"/>
    <a:srgbClr val="FF3300"/>
    <a:srgbClr val="FF00FF"/>
    <a:srgbClr val="66FFFF"/>
    <a:srgbClr val="66CCFF"/>
    <a:srgbClr val="FDFFE5"/>
    <a:srgbClr val="FF9966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5" autoAdjust="0"/>
    <p:restoredTop sz="86341" autoAdjust="0"/>
  </p:normalViewPr>
  <p:slideViewPr>
    <p:cSldViewPr>
      <p:cViewPr>
        <p:scale>
          <a:sx n="60" d="100"/>
          <a:sy n="60" d="100"/>
        </p:scale>
        <p:origin x="-165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0521F4-2555-419B-B74E-F0E11B2A377C}" type="datetimeFigureOut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71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FC771-D268-4519-8CC1-C0F3E3A974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074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are currently the 3 most in demand jobs in your sector?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Cruise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5.2.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 ranking variables of QA1 for Cruise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96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do you expect to be the 3 most in demand jobs in your sector in the next 10 years?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Cruise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3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are currently the 3 most in demand jobs in your sector?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Marine Aquaculture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218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do you expect to be the 3 most in demand jobs in your sector in the next 10 years?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Marine Aquaculture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5.5.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Highest ranking variables of QB1 for Marine Aquaculture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08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are currently the 3 most in demand jobs in your sector?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Maritime Transport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95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do you expect to be the 3 most in demand jobs in your sector in the next 10 years?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Maritime Transport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41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are currently the 3 most in demand jobs in your sector?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– Offshore Oil &amp; 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Table 5.8.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Highest ranking variables of QA1 for Offshore Oil &amp; Gas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C771-D268-4519-8CC1-C0F3E3A974A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435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A86FA-E1F1-4AE4-AA63-289A52FEE7F0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230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AFC71-6FB5-411B-86AA-C5D3C14588A5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02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4DD9C-569E-4DF8-B382-44AEC0770985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34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1551099" y="2170444"/>
            <a:ext cx="6808116" cy="37178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1pPr>
            <a:lvl2pPr marL="4572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2pPr>
            <a:lvl3pPr marL="9144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3pPr>
            <a:lvl4pPr marL="13716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4pPr>
            <a:lvl5pPr marL="1828800" indent="0">
              <a:buNone/>
              <a:defRPr sz="2400">
                <a:solidFill>
                  <a:srgbClr val="25305B"/>
                </a:solidFill>
                <a:latin typeface="Tahoma"/>
                <a:cs typeface="Tahoma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551099" y="777165"/>
            <a:ext cx="6808116" cy="1039091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600">
                <a:solidFill>
                  <a:srgbClr val="E9443F"/>
                </a:solidFill>
                <a:latin typeface="Tahoma"/>
                <a:cs typeface="Tahoma"/>
              </a:defRPr>
            </a:lvl1pPr>
          </a:lstStyle>
          <a:p>
            <a:r>
              <a:rPr lang="en-GB" dirty="0"/>
              <a:t>CLICK TO EDIT TITLE STYLE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4801" y="639129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6A5B7-9B5D-0846-8451-D27D0226E5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702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D24ABF-3A19-4B7D-86D3-7A4858C3FEB4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55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D66C3-B0D2-4A92-811A-ADB291069FD3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9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3E1E6-04B4-495B-9160-EAAC7E23EFEE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67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5970B-DE32-42B1-BF8B-DF10E7B1117E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537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52966-4CCE-4C47-B64D-97A5412815DD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405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C04AD-20CB-4BD8-BE14-91E6413D4E65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09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07B69-1D48-467B-9C3B-6E2283A03927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4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683C2-E86A-4D1C-85CB-C3694F3D3D00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180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C7FAF-BA61-45E0-AF9A-73E1D80AE6E3}" type="datetime1">
              <a:rPr lang="en-US" smtClean="0"/>
              <a:pPr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3223B-A846-42FF-BC5F-558EBDD49A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6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3" Type="http://schemas.openxmlformats.org/officeDocument/2006/relationships/image" Target="../media/image5.gif"/><Relationship Id="rId7" Type="http://schemas.openxmlformats.org/officeDocument/2006/relationships/image" Target="../media/image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gif"/><Relationship Id="rId5" Type="http://schemas.openxmlformats.org/officeDocument/2006/relationships/image" Target="../media/image7.gif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12" Type="http://schemas.openxmlformats.org/officeDocument/2006/relationships/image" Target="../media/image5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jpeg"/><Relationship Id="rId5" Type="http://schemas.openxmlformats.org/officeDocument/2006/relationships/image" Target="../media/image43.jpeg"/><Relationship Id="rId10" Type="http://schemas.openxmlformats.org/officeDocument/2006/relationships/image" Target="../media/image48.jpeg"/><Relationship Id="rId4" Type="http://schemas.openxmlformats.org/officeDocument/2006/relationships/image" Target="../media/image42.jpeg"/><Relationship Id="rId9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62.jpeg"/><Relationship Id="rId3" Type="http://schemas.openxmlformats.org/officeDocument/2006/relationships/image" Target="../media/image19.jpeg"/><Relationship Id="rId7" Type="http://schemas.openxmlformats.org/officeDocument/2006/relationships/image" Target="../media/image56.jpeg"/><Relationship Id="rId12" Type="http://schemas.openxmlformats.org/officeDocument/2006/relationships/image" Target="../media/image61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5" Type="http://schemas.openxmlformats.org/officeDocument/2006/relationships/image" Target="../media/image6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Relationship Id="rId1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png"/><Relationship Id="rId5" Type="http://schemas.openxmlformats.org/officeDocument/2006/relationships/hyperlink" Target="mailto:admin@marinem.org" TargetMode="External"/><Relationship Id="rId4" Type="http://schemas.openxmlformats.org/officeDocument/2006/relationships/hyperlink" Target="http://www.bluecareers.org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8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gif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6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emf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19.jpeg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19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28600" y="3124200"/>
            <a:ext cx="87487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0066"/>
                </a:solidFill>
              </a:rPr>
              <a:t>Call for Proposals EASME/EMFF/2016/1.2.1.2: </a:t>
            </a:r>
            <a:endParaRPr lang="el-GR" sz="2400" b="1" dirty="0">
              <a:solidFill>
                <a:srgbClr val="000066"/>
              </a:solidFill>
            </a:endParaRPr>
          </a:p>
          <a:p>
            <a:pPr algn="ctr"/>
            <a:r>
              <a:rPr lang="en-US" sz="2400" b="1" dirty="0">
                <a:solidFill>
                  <a:srgbClr val="000066"/>
                </a:solidFill>
              </a:rPr>
              <a:t>"Blue Careers in Europe“</a:t>
            </a:r>
          </a:p>
          <a:p>
            <a:pPr algn="ctr"/>
            <a:r>
              <a:rPr lang="en-US" sz="2400" b="1" dirty="0">
                <a:solidFill>
                  <a:srgbClr val="000066"/>
                </a:solidFill>
              </a:rPr>
              <a:t>Proposal N° EASME/EMFF/2016/1.2.1.2/002</a:t>
            </a: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1143001"/>
            <a:ext cx="9144000" cy="175432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Blue Career Centre of Eastern Mediterranean and Black Sea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9144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432515" y="5045114"/>
            <a:ext cx="853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00FF"/>
                </a:solidFill>
              </a:rPr>
              <a:t>Zacharias Siokouros, Maritime Institute of Eastern Mediterranean</a:t>
            </a:r>
            <a:endParaRPr lang="el-GR" sz="2000" b="1" dirty="0">
              <a:solidFill>
                <a:srgbClr val="0000FF"/>
              </a:solidFill>
            </a:endParaRPr>
          </a:p>
        </p:txBody>
      </p:sp>
      <p:pic>
        <p:nvPicPr>
          <p:cNvPr id="17" name="Picture 10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429000"/>
            <a:ext cx="709200" cy="7092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18"/>
            <a:ext cx="2243821" cy="720000"/>
          </a:xfrm>
          <a:prstGeom prst="rect">
            <a:avLst/>
          </a:prstGeom>
        </p:spPr>
      </p:pic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2483768" y="0"/>
            <a:ext cx="6660232" cy="8345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>
                <a:solidFill>
                  <a:srgbClr val="000066"/>
                </a:solidFill>
              </a:rPr>
              <a:t>MENTOR</a:t>
            </a:r>
            <a:endParaRPr lang="en-US" sz="3600" b="1" i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Grafik 3" descr="bluecaree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378" y="3416914"/>
            <a:ext cx="1038225" cy="927836"/>
          </a:xfrm>
          <a:prstGeom prst="ellipse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446" y="3097468"/>
            <a:ext cx="11568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3333FF"/>
                </a:solidFill>
              </a:rPr>
              <a:t>Blue Careers</a:t>
            </a:r>
            <a:endParaRPr lang="el-GR" sz="1400" b="1" dirty="0">
              <a:solidFill>
                <a:srgbClr val="3333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982" y="6228601"/>
            <a:ext cx="864960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00FF"/>
                </a:solidFill>
              </a:rPr>
              <a:t>Expert Group </a:t>
            </a:r>
            <a:r>
              <a:rPr lang="en-US" sz="1600" b="1" dirty="0">
                <a:solidFill>
                  <a:srgbClr val="0000FF"/>
                </a:solidFill>
              </a:rPr>
              <a:t>on skills and career development in the blue </a:t>
            </a:r>
            <a:r>
              <a:rPr lang="en-US" sz="1600" b="1" dirty="0" smtClean="0">
                <a:solidFill>
                  <a:srgbClr val="0000FF"/>
                </a:solidFill>
              </a:rPr>
              <a:t>economy, Brussels, 16-17 January 2018</a:t>
            </a:r>
            <a:endParaRPr lang="el-GR" sz="1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1340768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QA1. Which are currently the 3 most in demand jobs in your sector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QA2. Which are currently the 3 most in demand tertiary-education degrees in your sector</a:t>
            </a:r>
            <a:r>
              <a:rPr lang="en-US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b="1" i="1" dirty="0"/>
              <a:t>QA3. Which are currently the 3 most important – in your opinion - technical skills required for someone entering your sector? Please refer to List 1 for examples of Technical </a:t>
            </a:r>
            <a:r>
              <a:rPr lang="en-US" b="1" i="1" dirty="0" smtClean="0"/>
              <a:t>Skills</a:t>
            </a:r>
          </a:p>
          <a:p>
            <a:r>
              <a:rPr lang="en-US" b="1" i="1" dirty="0"/>
              <a:t>QA4. Which technical skills do you think are still missing from people entering your sector?</a:t>
            </a:r>
          </a:p>
          <a:p>
            <a:r>
              <a:rPr lang="en-US" b="1" i="1" dirty="0" smtClean="0"/>
              <a:t>QA5</a:t>
            </a:r>
            <a:r>
              <a:rPr lang="en-US" b="1" i="1" dirty="0"/>
              <a:t>. Which are currently the 3 most important – in your opinion - behavioral competencies for someone entering your sector? Please choose from List 2 of Behavioral Competencies.</a:t>
            </a:r>
          </a:p>
          <a:p>
            <a:r>
              <a:rPr lang="en-US" b="1" i="1" dirty="0" smtClean="0"/>
              <a:t>QA6</a:t>
            </a:r>
            <a:r>
              <a:rPr lang="en-US" b="1" i="1" dirty="0"/>
              <a:t>. Which behavioral competencies do you think are still missing from people entering your sector?</a:t>
            </a:r>
          </a:p>
          <a:p>
            <a:r>
              <a:rPr lang="en-GB" b="1" i="1" dirty="0" smtClean="0"/>
              <a:t>QB6</a:t>
            </a:r>
            <a:r>
              <a:rPr lang="en-GB" b="1" i="1" dirty="0"/>
              <a:t>.  Which are the top 3 new technological and/or operational trends in your sector in the next 10 years in relation to future job opportunities? (Indicatively, automation, digitization, robotics, augmented reality, big data, etc.)</a:t>
            </a:r>
            <a:endParaRPr lang="en-US" b="1" i="1" dirty="0"/>
          </a:p>
          <a:p>
            <a:endParaRPr lang="en-GB" b="1" i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GB" sz="2400" b="1" dirty="0">
                <a:solidFill>
                  <a:srgbClr val="000066"/>
                </a:solidFill>
              </a:rPr>
              <a:t>D2.1. Career Guidance Framework: Mapping the needs of the selected MEAs and specifications for the construction of the personalized profile for blue professionals</a:t>
            </a: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8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5665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2300" b="1" dirty="0" smtClean="0">
                <a:solidFill>
                  <a:srgbClr val="000066"/>
                </a:solidFill>
              </a:rPr>
              <a:t>Technical skills </a:t>
            </a:r>
            <a:endParaRPr lang="en-US" sz="23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370789"/>
              </p:ext>
            </p:extLst>
          </p:nvPr>
        </p:nvGraphicFramePr>
        <p:xfrm>
          <a:off x="107502" y="692695"/>
          <a:ext cx="8928995" cy="525236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1785799"/>
                <a:gridCol w="1785799"/>
                <a:gridCol w="1785799"/>
                <a:gridCol w="1785799"/>
                <a:gridCol w="1785799"/>
              </a:tblGrid>
              <a:tr h="761964"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Auditing Management Systems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Driving specialized vehicles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Hydraulics / Pneumatics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Operating Systems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Sensors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1964"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Big Data Analytics</a:t>
                      </a:r>
                    </a:p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Electrical &amp; Control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Hygiene / Sanitation</a:t>
                      </a:r>
                    </a:p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Project Management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Social Media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0787"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Communications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Electronics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Languages (specify)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Rigging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Technical Design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1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Customer Care</a:t>
                      </a:r>
                    </a:p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Energy Management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Machinery Damage &amp; Repair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Risk Assessment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Technical Writing &amp; Reporting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1964"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Diagnostic Engineering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First Aid / Medical Care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Management Systems (ISO)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Safety / Survival / Firefighting (STCW / OPITO)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Testing, Inspection and Verification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1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Diving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Hardware / Computer /IT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 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effectLst/>
                        </a:rPr>
                        <a:t>Navigating specialized crafts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Seamanship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Training (others)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1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Drilling</a:t>
                      </a:r>
                    </a:p>
                    <a:p>
                      <a:pPr marL="57150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Hatchery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Occupational Health &amp; Safety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Security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Welding / Materials &amp; NDE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178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5665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2300" b="1" dirty="0" smtClean="0">
                <a:solidFill>
                  <a:srgbClr val="000066"/>
                </a:solidFill>
              </a:rPr>
              <a:t>Behavioral </a:t>
            </a:r>
            <a:r>
              <a:rPr lang="en-US" sz="2300" b="1" dirty="0">
                <a:solidFill>
                  <a:srgbClr val="000066"/>
                </a:solidFill>
              </a:rPr>
              <a:t>competencies </a:t>
            </a:r>
            <a:endParaRPr lang="en-US" sz="23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093463"/>
              </p:ext>
            </p:extLst>
          </p:nvPr>
        </p:nvGraphicFramePr>
        <p:xfrm>
          <a:off x="457200" y="886906"/>
          <a:ext cx="8229600" cy="49894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618"/>
                <a:gridCol w="7167982"/>
              </a:tblGrid>
              <a:tr h="1905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Behavioural Competencies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Leading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Persuasive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3.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Deciding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Planning &amp; Organizing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Business awareness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6.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Analysing/Problem solving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7.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Customer Orientation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Communication Orally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9.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Communication in writing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10.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Networking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11.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Teamwork/Collaboration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Interpersonal sensitivity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13.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Flexibility/Adaptability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14.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Resilience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15.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Personal Motivation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16.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Adherence to principles and values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017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5665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2300" b="1" dirty="0" smtClean="0">
                <a:solidFill>
                  <a:srgbClr val="000066"/>
                </a:solidFill>
              </a:rPr>
              <a:t>Technological trends</a:t>
            </a:r>
            <a:endParaRPr lang="en-US" sz="23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306587"/>
              </p:ext>
            </p:extLst>
          </p:nvPr>
        </p:nvGraphicFramePr>
        <p:xfrm>
          <a:off x="107504" y="604656"/>
          <a:ext cx="8928992" cy="526757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8959"/>
                <a:gridCol w="8270033"/>
              </a:tblGrid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 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it-IT" sz="1700" dirty="0">
                          <a:effectLst/>
                        </a:rPr>
                        <a:t>List of technological trends that may occur in the next 10 years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Automation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2.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Innovative engineering applications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3.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Robotics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4.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Big Data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5.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Performance Management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6.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Alternative Energy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7.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Digitization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8.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Autonomous Ships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9.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Diagnostic Engineering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10.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Environmental Technology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11.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Marketing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12.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Augmented Reality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13.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Logistics organization and coordination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14.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Deep Sea Drilling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15.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New materials/3D printing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16.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Genetic improvement of major aquatic species used in aquaculture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17.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</a:rPr>
                        <a:t>Improvements in health management of cultured organisms</a:t>
                      </a:r>
                      <a:endParaRPr lang="en-GB" sz="1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582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</a:rPr>
                        <a:t>18.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 err="1">
                          <a:effectLst/>
                        </a:rPr>
                        <a:t>Larviculture</a:t>
                      </a:r>
                      <a:r>
                        <a:rPr lang="en-GB" sz="1700" dirty="0">
                          <a:effectLst/>
                        </a:rPr>
                        <a:t> nutrition</a:t>
                      </a:r>
                      <a:endParaRPr lang="en-GB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32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5665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GB" sz="2300" b="1" dirty="0">
                <a:solidFill>
                  <a:srgbClr val="000066"/>
                </a:solidFill>
              </a:rPr>
              <a:t>Which are currently the 3 most in demand jobs in your sector</a:t>
            </a:r>
            <a:r>
              <a:rPr lang="en-GB" sz="2300" b="1" dirty="0" smtClean="0">
                <a:solidFill>
                  <a:srgbClr val="000066"/>
                </a:solidFill>
              </a:rPr>
              <a:t>? </a:t>
            </a:r>
            <a:endParaRPr lang="en-US" sz="23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064579"/>
              </p:ext>
            </p:extLst>
          </p:nvPr>
        </p:nvGraphicFramePr>
        <p:xfrm>
          <a:off x="179512" y="621124"/>
          <a:ext cx="8712968" cy="53835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6382"/>
                <a:gridCol w="2472002"/>
                <a:gridCol w="2489419"/>
                <a:gridCol w="1610801"/>
                <a:gridCol w="1464364"/>
              </a:tblGrid>
              <a:tr h="319345">
                <a:tc rowSpan="2"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dirty="0">
                          <a:effectLst/>
                        </a:rPr>
                        <a:t>Cruise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193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Cyprus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Greece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Romania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6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Food &amp; Beverage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53%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33%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45%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19%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3851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Housekeeping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20%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HR Personnel/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Hotel Administration Personnel/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Bridge Officers/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E/R Officers/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Housekeeping Personnel/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Operation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11%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HR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18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Leisure Activity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15%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91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Lower Ranking E/R Crew/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Engineers/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Hotel Administration Personnel/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7%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E/R Officers/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Consultants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9%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Bridge Officers/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Personal Care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12%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233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GB" sz="2300" b="1" dirty="0">
                <a:solidFill>
                  <a:srgbClr val="000066"/>
                </a:solidFill>
              </a:rPr>
              <a:t>Which do you expect to be the 3 most in demand jobs in your sector in the next 10 </a:t>
            </a:r>
            <a:r>
              <a:rPr lang="en-GB" sz="2300" b="1" dirty="0" smtClean="0">
                <a:solidFill>
                  <a:srgbClr val="000066"/>
                </a:solidFill>
              </a:rPr>
              <a:t>years?</a:t>
            </a:r>
            <a:endParaRPr lang="en-GB" sz="2300" b="1" dirty="0">
              <a:solidFill>
                <a:srgbClr val="00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9265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74307"/>
              </p:ext>
            </p:extLst>
          </p:nvPr>
        </p:nvGraphicFramePr>
        <p:xfrm>
          <a:off x="107504" y="945946"/>
          <a:ext cx="8820979" cy="5067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5020"/>
                <a:gridCol w="2490357"/>
                <a:gridCol w="1822517"/>
                <a:gridCol w="2114119"/>
                <a:gridCol w="1858966"/>
              </a:tblGrid>
              <a:tr h="308745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dirty="0">
                          <a:effectLst/>
                        </a:rPr>
                        <a:t>Cruise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0874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Cyprus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Greece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Romania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45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Food and Beverage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53%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43%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47%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Lower ranking E/R crew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28%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189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Housekeeping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18%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Marketing/PR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Technicians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14%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26%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Personal Care and Shipboard Medical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9025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Bridge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Office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Bridge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Manager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Marketing/PR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Onshore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5%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57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462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GB" sz="2300" b="1" dirty="0">
                <a:solidFill>
                  <a:srgbClr val="000066"/>
                </a:solidFill>
              </a:rPr>
              <a:t>Which are currently the 3 most in demand jobs in your sector</a:t>
            </a:r>
            <a:r>
              <a:rPr lang="en-GB" sz="2300" b="1" dirty="0" smtClean="0">
                <a:solidFill>
                  <a:srgbClr val="000066"/>
                </a:solidFill>
              </a:rPr>
              <a:t>? </a:t>
            </a:r>
            <a:endParaRPr lang="en-GB" sz="2300" b="1" dirty="0">
              <a:solidFill>
                <a:srgbClr val="00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137028"/>
              </p:ext>
            </p:extLst>
          </p:nvPr>
        </p:nvGraphicFramePr>
        <p:xfrm>
          <a:off x="413538" y="908720"/>
          <a:ext cx="8316924" cy="37187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569"/>
                <a:gridCol w="1952669"/>
                <a:gridCol w="1952669"/>
                <a:gridCol w="2024990"/>
                <a:gridCol w="1808027"/>
              </a:tblGrid>
              <a:tr h="361241">
                <a:tc rowSpan="2"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dirty="0">
                          <a:effectLst/>
                        </a:rPr>
                        <a:t>Marine Aquaculture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612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Cyprus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Greece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Romania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48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Aquaculture low level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75%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Aquaculture low level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67%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Aquaculture scientific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37%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Aquaculture scientific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75%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236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Aquaculture     scientific       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25%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Aquaculture scientific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Technicians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17%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Aquaculture low level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33%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17%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711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---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---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Aquaculture manager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22%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Aquaculture Technicians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8%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07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GB" sz="2300" b="1" dirty="0">
                <a:solidFill>
                  <a:srgbClr val="000066"/>
                </a:solidFill>
              </a:rPr>
              <a:t>Which do you expect to be the 3 most in demand jobs in your sector in the next 10 years</a:t>
            </a:r>
            <a:r>
              <a:rPr lang="en-GB" sz="2300" b="1" dirty="0" smtClean="0">
                <a:solidFill>
                  <a:srgbClr val="000066"/>
                </a:solidFill>
              </a:rPr>
              <a:t>?</a:t>
            </a:r>
            <a:endParaRPr lang="en-GB" sz="2300" b="1" dirty="0">
              <a:solidFill>
                <a:srgbClr val="00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30873"/>
              </p:ext>
            </p:extLst>
          </p:nvPr>
        </p:nvGraphicFramePr>
        <p:xfrm>
          <a:off x="359532" y="1268760"/>
          <a:ext cx="8424936" cy="36151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923"/>
                <a:gridCol w="1885349"/>
                <a:gridCol w="1728192"/>
                <a:gridCol w="2088232"/>
                <a:gridCol w="2160240"/>
              </a:tblGrid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dirty="0">
                          <a:effectLst/>
                        </a:rPr>
                        <a:t>Marine Aquaculture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Cyprus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Greece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Romania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5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Aquaculture low level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40%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Aquaculture low level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50%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Aquaculture scientific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37%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Aquaculture scientific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42%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8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Aquaculture manager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33%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Aquaculture low level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17%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19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-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Aquaculture scientific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17%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Office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13%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Manager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17%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754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4627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GB" sz="2300" b="1" dirty="0">
                <a:solidFill>
                  <a:srgbClr val="000066"/>
                </a:solidFill>
              </a:rPr>
              <a:t>Which are currently the 3 most in demand jobs in your sector</a:t>
            </a:r>
            <a:r>
              <a:rPr lang="en-GB" sz="2300" b="1" dirty="0" smtClean="0">
                <a:solidFill>
                  <a:srgbClr val="000066"/>
                </a:solidFill>
              </a:rPr>
              <a:t>? </a:t>
            </a:r>
            <a:endParaRPr lang="en-GB" sz="2300" b="1" dirty="0">
              <a:solidFill>
                <a:srgbClr val="00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773690"/>
              </p:ext>
            </p:extLst>
          </p:nvPr>
        </p:nvGraphicFramePr>
        <p:xfrm>
          <a:off x="251520" y="1052735"/>
          <a:ext cx="8640961" cy="4147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57046"/>
                <a:gridCol w="2112077"/>
                <a:gridCol w="1691284"/>
                <a:gridCol w="1691284"/>
                <a:gridCol w="2489270"/>
              </a:tblGrid>
              <a:tr h="357287">
                <a:tc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dirty="0">
                          <a:effectLst/>
                        </a:rPr>
                        <a:t>Maritime Transport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57287">
                <a:tc>
                  <a:txBody>
                    <a:bodyPr/>
                    <a:lstStyle/>
                    <a:p>
                      <a:endParaRPr lang="en-GB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Cyprus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Greece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Romania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8299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25%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45%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18%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9688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Port Operation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13%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Onshore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15%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Onshore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16%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Engineers/ Bridge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14%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631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Lower Ranking E/R Crew/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Operation Personnel/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Technicians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11%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10%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Manager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10%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</a:rPr>
                        <a:t>-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95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0021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GB" sz="2300" b="1" dirty="0">
                <a:solidFill>
                  <a:srgbClr val="000066"/>
                </a:solidFill>
              </a:rPr>
              <a:t>Which do you expect to be the 3 most in demand jobs in your sector in the next 10 years</a:t>
            </a:r>
            <a:r>
              <a:rPr lang="en-GB" sz="2300" b="1" dirty="0" smtClean="0">
                <a:solidFill>
                  <a:srgbClr val="000066"/>
                </a:solidFill>
              </a:rPr>
              <a:t>?</a:t>
            </a:r>
            <a:endParaRPr lang="en-GB" sz="2300" b="1" dirty="0">
              <a:solidFill>
                <a:srgbClr val="00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583101"/>
              </p:ext>
            </p:extLst>
          </p:nvPr>
        </p:nvGraphicFramePr>
        <p:xfrm>
          <a:off x="251521" y="980729"/>
          <a:ext cx="8568951" cy="36877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5173"/>
                <a:gridCol w="3008592"/>
                <a:gridCol w="1611684"/>
                <a:gridCol w="1676751"/>
                <a:gridCol w="1676751"/>
              </a:tblGrid>
              <a:tr h="33952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dirty="0">
                          <a:effectLst/>
                        </a:rPr>
                        <a:t>Maritime Transport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33952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Cyprus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Greece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Romania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16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19%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Technicians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36%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64%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16%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8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Lower ranking deck crew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15%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13%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Onshore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18%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Bridge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Manager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14%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1281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3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Technicians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13%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Bridge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12%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Bridge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E/R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6%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-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124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43675"/>
            <a:ext cx="6562800" cy="492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24"/>
          <p:cNvSpPr txBox="1"/>
          <p:nvPr/>
        </p:nvSpPr>
        <p:spPr>
          <a:xfrm>
            <a:off x="6750496" y="1240583"/>
            <a:ext cx="2411760" cy="2062103"/>
          </a:xfrm>
          <a:prstGeom prst="rect">
            <a:avLst/>
          </a:prstGeom>
          <a:solidFill>
            <a:srgbClr val="FCFFD5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Blip>
                <a:blip r:embed="rId3"/>
              </a:buBlip>
            </a:pPr>
            <a:r>
              <a:rPr lang="en-US" sz="1600" b="1" dirty="0"/>
              <a:t> </a:t>
            </a:r>
            <a:r>
              <a:rPr lang="en-US" sz="1600" b="1" dirty="0" err="1"/>
              <a:t>Mar.In.E.M</a:t>
            </a:r>
            <a:r>
              <a:rPr lang="en-US" sz="1600" b="1" dirty="0"/>
              <a:t>.</a:t>
            </a:r>
          </a:p>
          <a:p>
            <a:pPr>
              <a:buBlip>
                <a:blip r:embed="rId3"/>
              </a:buBlip>
            </a:pPr>
            <a:r>
              <a:rPr lang="en-US" sz="1600" b="1" dirty="0"/>
              <a:t> “</a:t>
            </a:r>
            <a:r>
              <a:rPr lang="en-US" sz="1600" b="1" i="1" dirty="0">
                <a:solidFill>
                  <a:srgbClr val="000066"/>
                </a:solidFill>
              </a:rPr>
              <a:t>Study supporting a possible </a:t>
            </a:r>
            <a:r>
              <a:rPr lang="en-US" sz="1600" b="1" i="1" dirty="0" smtClean="0">
                <a:solidFill>
                  <a:srgbClr val="000066"/>
                </a:solidFill>
              </a:rPr>
              <a:t>network </a:t>
            </a:r>
            <a:r>
              <a:rPr lang="en-US" sz="1600" b="1" i="1" dirty="0">
                <a:solidFill>
                  <a:srgbClr val="000066"/>
                </a:solidFill>
              </a:rPr>
              <a:t>of maritime training academies and institutes in the Mediterranean sea basin</a:t>
            </a:r>
            <a:r>
              <a:rPr lang="en-US" sz="1600" b="1" dirty="0"/>
              <a:t>” (EC)</a:t>
            </a:r>
          </a:p>
          <a:p>
            <a:endParaRPr lang="el-GR" sz="16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0697" y="119508"/>
            <a:ext cx="8961559" cy="6526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   Focus Group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Larnaka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(Cyprus),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Friday 15 January 2016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Integrated maritime education opportunities in the area of Maritime Technologies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C:\Users\pc7\Pictures\Flag_of_Europ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376" y="2730599"/>
            <a:ext cx="648163" cy="432000"/>
          </a:xfrm>
          <a:prstGeom prst="rect">
            <a:avLst/>
          </a:prstGeom>
          <a:noFill/>
        </p:spPr>
      </p:pic>
      <p:pic>
        <p:nvPicPr>
          <p:cNvPr id="8" name="11 - Εικόνα" descr="le.gif"/>
          <p:cNvPicPr>
            <a:picLocks noChangeAspect="1"/>
          </p:cNvPicPr>
          <p:nvPr/>
        </p:nvPicPr>
        <p:blipFill>
          <a:blip r:embed="rId5" cstate="print"/>
          <a:srcRect b="9033"/>
          <a:stretch>
            <a:fillRect/>
          </a:stretch>
        </p:blipFill>
        <p:spPr>
          <a:xfrm>
            <a:off x="4536504" y="1639714"/>
            <a:ext cx="1077503" cy="648000"/>
          </a:xfrm>
          <a:prstGeom prst="rect">
            <a:avLst/>
          </a:prstGeom>
        </p:spPr>
      </p:pic>
      <p:pic>
        <p:nvPicPr>
          <p:cNvPr id="9" name="Picture 7" descr="C:\Users\pc7\Pictures\jo.gif"/>
          <p:cNvPicPr>
            <a:picLocks noChangeAspect="1" noChangeArrowheads="1"/>
          </p:cNvPicPr>
          <p:nvPr/>
        </p:nvPicPr>
        <p:blipFill>
          <a:blip r:embed="rId6" cstate="print"/>
          <a:srcRect b="10201"/>
          <a:stretch>
            <a:fillRect/>
          </a:stretch>
        </p:blipFill>
        <p:spPr bwMode="auto">
          <a:xfrm>
            <a:off x="3384376" y="1639714"/>
            <a:ext cx="1101506" cy="648000"/>
          </a:xfrm>
          <a:prstGeom prst="rect">
            <a:avLst/>
          </a:prstGeom>
          <a:noFill/>
        </p:spPr>
      </p:pic>
      <p:pic>
        <p:nvPicPr>
          <p:cNvPr id="10" name="Picture 4" descr="C:\Users\pc7\Pictures\cy-s.gif"/>
          <p:cNvPicPr>
            <a:picLocks noChangeAspect="1" noChangeArrowheads="1"/>
          </p:cNvPicPr>
          <p:nvPr/>
        </p:nvPicPr>
        <p:blipFill>
          <a:blip r:embed="rId7" cstate="print"/>
          <a:srcRect b="8081"/>
          <a:stretch>
            <a:fillRect/>
          </a:stretch>
        </p:blipFill>
        <p:spPr bwMode="auto">
          <a:xfrm>
            <a:off x="0" y="1639714"/>
            <a:ext cx="1077725" cy="648000"/>
          </a:xfrm>
          <a:prstGeom prst="rect">
            <a:avLst/>
          </a:prstGeom>
          <a:noFill/>
        </p:spPr>
      </p:pic>
      <p:pic>
        <p:nvPicPr>
          <p:cNvPr id="11" name="Picture 3" descr="C:\Users\pc7\Pictures\gr.gif"/>
          <p:cNvPicPr>
            <a:picLocks noChangeAspect="1" noChangeArrowheads="1"/>
          </p:cNvPicPr>
          <p:nvPr/>
        </p:nvPicPr>
        <p:blipFill>
          <a:blip r:embed="rId8" cstate="print"/>
          <a:srcRect b="8081"/>
          <a:stretch>
            <a:fillRect/>
          </a:stretch>
        </p:blipFill>
        <p:spPr bwMode="auto">
          <a:xfrm>
            <a:off x="2232248" y="1639714"/>
            <a:ext cx="1096615" cy="648000"/>
          </a:xfrm>
          <a:prstGeom prst="rect">
            <a:avLst/>
          </a:prstGeom>
          <a:noFill/>
        </p:spPr>
      </p:pic>
      <p:pic>
        <p:nvPicPr>
          <p:cNvPr id="12" name="Picture 6" descr="C:\Users\pc7\Pictures\eg-m.gif"/>
          <p:cNvPicPr>
            <a:picLocks noChangeAspect="1" noChangeArrowheads="1"/>
          </p:cNvPicPr>
          <p:nvPr/>
        </p:nvPicPr>
        <p:blipFill>
          <a:blip r:embed="rId9" cstate="print"/>
          <a:srcRect b="12162"/>
          <a:stretch>
            <a:fillRect/>
          </a:stretch>
        </p:blipFill>
        <p:spPr bwMode="auto">
          <a:xfrm>
            <a:off x="1080120" y="1639714"/>
            <a:ext cx="1106578" cy="648000"/>
          </a:xfrm>
          <a:prstGeom prst="rect">
            <a:avLst/>
          </a:prstGeom>
          <a:noFill/>
        </p:spPr>
      </p:pic>
      <p:pic>
        <p:nvPicPr>
          <p:cNvPr id="13" name="12 - Εικόνα" descr="tr.gif"/>
          <p:cNvPicPr>
            <a:picLocks noChangeAspect="1"/>
          </p:cNvPicPr>
          <p:nvPr/>
        </p:nvPicPr>
        <p:blipFill>
          <a:blip r:embed="rId10" cstate="print"/>
          <a:srcRect b="9375"/>
          <a:stretch>
            <a:fillRect/>
          </a:stretch>
        </p:blipFill>
        <p:spPr>
          <a:xfrm>
            <a:off x="5616624" y="1639714"/>
            <a:ext cx="1072549" cy="648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876256" y="3789040"/>
            <a:ext cx="2160240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600" b="1" dirty="0"/>
              <a:t>Establish a </a:t>
            </a:r>
            <a:r>
              <a:rPr lang="en-US" sz="1600" b="1" dirty="0">
                <a:solidFill>
                  <a:srgbClr val="000066"/>
                </a:solidFill>
              </a:rPr>
              <a:t>Blue Career Center</a:t>
            </a:r>
            <a:r>
              <a:rPr lang="en-US" sz="1600" b="1" dirty="0"/>
              <a:t> in the Eastern Mediterranean</a:t>
            </a:r>
            <a:endParaRPr lang="el-GR" sz="1600" b="1" dirty="0"/>
          </a:p>
        </p:txBody>
      </p:sp>
      <p:sp>
        <p:nvSpPr>
          <p:cNvPr id="16" name="Right Arrow 15"/>
          <p:cNvSpPr/>
          <p:nvPr/>
        </p:nvSpPr>
        <p:spPr>
          <a:xfrm>
            <a:off x="6012160" y="4005064"/>
            <a:ext cx="720080" cy="360040"/>
          </a:xfrm>
          <a:prstGeom prst="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152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62324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GB" sz="2300" b="1" dirty="0">
                <a:solidFill>
                  <a:srgbClr val="000066"/>
                </a:solidFill>
              </a:rPr>
              <a:t>Which are currently the 3 most in demand jobs in your sector</a:t>
            </a:r>
            <a:r>
              <a:rPr lang="en-GB" sz="2300" b="1" dirty="0" smtClean="0">
                <a:solidFill>
                  <a:srgbClr val="000066"/>
                </a:solidFill>
              </a:rPr>
              <a:t>? </a:t>
            </a:r>
            <a:endParaRPr lang="en-GB" sz="2300" b="1" dirty="0">
              <a:solidFill>
                <a:srgbClr val="000066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759199"/>
              </p:ext>
            </p:extLst>
          </p:nvPr>
        </p:nvGraphicFramePr>
        <p:xfrm>
          <a:off x="287524" y="980728"/>
          <a:ext cx="8568952" cy="42457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8511"/>
                <a:gridCol w="1797753"/>
                <a:gridCol w="2016224"/>
                <a:gridCol w="1944216"/>
                <a:gridCol w="2232248"/>
              </a:tblGrid>
              <a:tr h="191585">
                <a:tc rowSpan="2">
                  <a:txBody>
                    <a:bodyPr/>
                    <a:lstStyle/>
                    <a:p>
                      <a:endParaRPr lang="en-GB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300" dirty="0">
                          <a:effectLst/>
                        </a:rPr>
                        <a:t>Offshore Oil &amp; Gas</a:t>
                      </a:r>
                      <a:endParaRPr lang="en-GB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9158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Cyprus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Greece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000" dirty="0">
                          <a:effectLst/>
                        </a:rPr>
                        <a:t>Romania</a:t>
                      </a:r>
                      <a:endParaRPr lang="en-GB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8530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83%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Office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Mid level offshore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18%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Mid level offshore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16%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Bridge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33%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54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2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Technicians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17%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Engineers/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Logistic Personnel/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High level offshore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>
                          <a:effectLst/>
                        </a:rPr>
                        <a:t>12%</a:t>
                      </a:r>
                      <a:endParaRPr lang="en-GB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High level offshore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12%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Food &amp; Beverage Personnel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Engineers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Housekeeping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Onshore Officers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</a:rPr>
                        <a:t>17%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748044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267744" y="-183211"/>
            <a:ext cx="7055768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Visits to Schools - Conferences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" y="58484"/>
            <a:ext cx="2019439" cy="64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8C53CD29-419C-4B51-80C9-4259FCC73E1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839325"/>
            <a:ext cx="3200400" cy="1799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07FC7602-38C8-47D8-9785-33B1E61EF45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98983" y="1129989"/>
            <a:ext cx="2400935" cy="17995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5B87C7D-C32D-4E15-BA5F-63B6937C027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839325"/>
            <a:ext cx="3200400" cy="179959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21E1CF4-4809-4953-A188-6A4DDE1003D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638914"/>
            <a:ext cx="3234333" cy="239739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972925BF-4765-44CD-BE21-A7E6D6267E9B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445" y="831164"/>
            <a:ext cx="1011555" cy="17995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0D2DED5D-F629-4E34-AB16-F5031D0B77EF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040831"/>
            <a:ext cx="3200400" cy="179959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C8DAE0F-5856-4A4D-913A-998D98DB87E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" y="5036306"/>
            <a:ext cx="3200400" cy="1799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18DCA93-9F3C-497E-AE66-AE8BFC3E21E6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592" y="4342130"/>
            <a:ext cx="3354705" cy="25158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244913D-0738-4ECB-942B-D60D55D2DC6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280" y="2630754"/>
            <a:ext cx="3354931" cy="2516400"/>
          </a:xfrm>
          <a:prstGeom prst="rect">
            <a:avLst/>
          </a:prstGeom>
        </p:spPr>
      </p:pic>
      <p:pic>
        <p:nvPicPr>
          <p:cNvPr id="24" name="Picture 23" descr="C:\PROJECTS\MENTOR\DISSEMINATION\Conferences-Events\ASTUCON_Nov12017\Photo1.jpg">
            <a:extLst>
              <a:ext uri="{FF2B5EF4-FFF2-40B4-BE49-F238E27FC236}">
                <a16:creationId xmlns:a16="http://schemas.microsoft.com/office/drawing/2014/main" xmlns="" id="{83F3E9D9-82AF-4375-B646-E607F3F4A53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228" y="2239642"/>
            <a:ext cx="1225751" cy="21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B50817E-C16E-4904-B44B-F0183383EFB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10" y="3236716"/>
            <a:ext cx="3200086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9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6948864D-68C7-46FB-B353-124EB330A76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4045" y="828453"/>
            <a:ext cx="2699611" cy="180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748044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1619672" y="-183211"/>
            <a:ext cx="770384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Blue Career Fairs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76" y="58484"/>
            <a:ext cx="2019439" cy="648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367F1F8-F448-4EB4-BB34-A73C4E650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488" y="2199931"/>
            <a:ext cx="2560903" cy="144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9CAFCAE-FB30-4AB9-B778-F97E761E935A}"/>
              </a:ext>
            </a:extLst>
          </p:cNvPr>
          <p:cNvSpPr txBox="1"/>
          <p:nvPr/>
        </p:nvSpPr>
        <p:spPr>
          <a:xfrm>
            <a:off x="2825373" y="3902621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Blue Career Fair, Limassol, 8.12.2017</a:t>
            </a: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CC80C393-AA01-430B-B54D-89A1BBC4450D}"/>
              </a:ext>
            </a:extLst>
          </p:cNvPr>
          <p:cNvSpPr txBox="1"/>
          <p:nvPr/>
        </p:nvSpPr>
        <p:spPr>
          <a:xfrm>
            <a:off x="7289901" y="5510637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Blue Career Fair, </a:t>
            </a:r>
            <a:r>
              <a:rPr lang="en-US" b="1" dirty="0" err="1" smtClean="0">
                <a:solidFill>
                  <a:srgbClr val="0000FF"/>
                </a:solidFill>
              </a:rPr>
              <a:t>LarnaKa</a:t>
            </a:r>
            <a:r>
              <a:rPr lang="en-US" b="1" dirty="0">
                <a:solidFill>
                  <a:srgbClr val="0000FF"/>
                </a:solidFill>
              </a:rPr>
              <a:t>, 11.12.2017</a:t>
            </a: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8D018017-8389-4CC0-B8A9-9A83E7C9EAD6}"/>
              </a:ext>
            </a:extLst>
          </p:cNvPr>
          <p:cNvSpPr txBox="1"/>
          <p:nvPr/>
        </p:nvSpPr>
        <p:spPr>
          <a:xfrm>
            <a:off x="9099" y="1081162"/>
            <a:ext cx="169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Blue Career Fair, Constanta, 27.10.2017</a:t>
            </a:r>
            <a:endParaRPr lang="el-GR" b="1" dirty="0">
              <a:solidFill>
                <a:srgbClr val="0000FF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2646DA6-9427-45CC-AFC5-7961571C7720}"/>
              </a:ext>
            </a:extLst>
          </p:cNvPr>
          <p:cNvSpPr txBox="1"/>
          <p:nvPr/>
        </p:nvSpPr>
        <p:spPr>
          <a:xfrm>
            <a:off x="5448943" y="2605123"/>
            <a:ext cx="1694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Blue Career Fair, Athens, 27.10.2017</a:t>
            </a:r>
            <a:endParaRPr lang="el-GR" b="1" dirty="0">
              <a:solidFill>
                <a:srgbClr val="0000FF"/>
              </a:solidFill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3DA96154-6C9E-4151-9F1C-B6EFA6CEC39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" y="5072302"/>
            <a:ext cx="2559050" cy="18000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70E2609-0461-4052-842E-0B688A93B5D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99" y="5072302"/>
            <a:ext cx="1216660" cy="1800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3E44E577-5EB3-4F6E-AC9E-31099374A9F2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699" y="5044102"/>
            <a:ext cx="3200400" cy="179959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8A9B7F8-0A75-439E-86DF-EBAD8A8D5663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" y="3644514"/>
            <a:ext cx="2559050" cy="14395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72A553B2-B6FE-46CB-9CD5-4AB3BBCB54BC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687" y="3632757"/>
            <a:ext cx="2559050" cy="143954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C4414EFE-CCFB-4F12-8FCB-D145534DFF7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950" y="3632757"/>
            <a:ext cx="2559050" cy="143954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8CDD71C-E291-45E8-9161-E821CC263F5E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5665" y="2207327"/>
            <a:ext cx="1918335" cy="143954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F3D6D06D-6DFE-4C43-8BE5-DBC3F5029C24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9" y="2207327"/>
            <a:ext cx="1918335" cy="14395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xmlns="" id="{231CCB6E-2FA7-4C38-AF63-F9EF5ED5BE9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206" y="2196572"/>
            <a:ext cx="1918335" cy="1439545"/>
          </a:xfrm>
          <a:prstGeom prst="rect">
            <a:avLst/>
          </a:prstGeom>
        </p:spPr>
      </p:pic>
      <p:pic>
        <p:nvPicPr>
          <p:cNvPr id="39" name="Picture 38" descr="D:\N1 IO\8 PROIECTE\6 MENTOR\2017.09.28 Materiale eveniment\Blue Career Day\jobs sailor jpeg\_MG_0047 copy.jpg">
            <a:extLst>
              <a:ext uri="{FF2B5EF4-FFF2-40B4-BE49-F238E27FC236}">
                <a16:creationId xmlns:a16="http://schemas.microsoft.com/office/drawing/2014/main" xmlns="" id="{EC2192B2-C7C6-4AD5-B519-1E3F99F7B2E0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/>
        </p:blipFill>
        <p:spPr bwMode="auto">
          <a:xfrm>
            <a:off x="1577190" y="828453"/>
            <a:ext cx="4862830" cy="180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49EBF684-E829-42CC-B780-BB207CCAB927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40" y="805123"/>
            <a:ext cx="188976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6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-3215" y="4884125"/>
            <a:ext cx="9144000" cy="8374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i="1" dirty="0">
                <a:solidFill>
                  <a:srgbClr val="0000FF"/>
                </a:solidFill>
              </a:rPr>
              <a:t>Thank you very much for your attention!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86510"/>
            <a:ext cx="4263259" cy="136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563888" y="6181099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i="1" dirty="0">
                <a:solidFill>
                  <a:srgbClr val="000066"/>
                </a:solidFill>
              </a:rPr>
              <a:t>MENTOR</a:t>
            </a:r>
            <a:r>
              <a:rPr lang="en-US" b="1" dirty="0">
                <a:solidFill>
                  <a:srgbClr val="000066"/>
                </a:solidFill>
              </a:rPr>
              <a:t> is co-funded by the</a:t>
            </a:r>
          </a:p>
          <a:p>
            <a:pPr algn="r"/>
            <a:r>
              <a:rPr lang="en-US" b="1" dirty="0">
                <a:solidFill>
                  <a:srgbClr val="000066"/>
                </a:solidFill>
              </a:rPr>
              <a:t> European Maritime and Fisheries Fund </a:t>
            </a:r>
            <a:endParaRPr lang="el-GR" dirty="0"/>
          </a:p>
        </p:txBody>
      </p:sp>
      <p:pic>
        <p:nvPicPr>
          <p:cNvPr id="6" name="Picture 10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1585" y="6146450"/>
            <a:ext cx="709200" cy="709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5580112" y="1292567"/>
            <a:ext cx="306327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2400" b="1" dirty="0">
                <a:solidFill>
                  <a:srgbClr val="000066"/>
                </a:solidFill>
                <a:hlinkClick r:id="rId4"/>
              </a:rPr>
              <a:t>www.bluecareers.org</a:t>
            </a:r>
            <a:endParaRPr lang="fr-BE" sz="2400" b="1" dirty="0">
              <a:solidFill>
                <a:srgbClr val="000066"/>
              </a:solidFill>
            </a:endParaRPr>
          </a:p>
          <a:p>
            <a:endParaRPr lang="fr-BE" sz="2400" b="1" dirty="0">
              <a:solidFill>
                <a:srgbClr val="000066"/>
              </a:solidFill>
            </a:endParaRPr>
          </a:p>
          <a:p>
            <a:r>
              <a:rPr lang="fr-BE" sz="2400" b="1" dirty="0" smtClean="0">
                <a:solidFill>
                  <a:srgbClr val="000066"/>
                </a:solidFill>
                <a:hlinkClick r:id="rId5"/>
              </a:rPr>
              <a:t>admin@marinem.org</a:t>
            </a:r>
            <a:r>
              <a:rPr lang="fr-BE" sz="2400" b="1" dirty="0" smtClean="0">
                <a:solidFill>
                  <a:srgbClr val="000066"/>
                </a:solidFill>
              </a:rPr>
              <a:t>  </a:t>
            </a:r>
            <a:endParaRPr lang="el-GR" sz="2400" b="1" dirty="0">
              <a:solidFill>
                <a:srgbClr val="000066"/>
              </a:solidFill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8345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More info and Updates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6668" y="2935024"/>
            <a:ext cx="214265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10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86" y="6032277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/>
          <p:cNvSpPr txBox="1"/>
          <p:nvPr/>
        </p:nvSpPr>
        <p:spPr>
          <a:xfrm>
            <a:off x="23882" y="1116027"/>
            <a:ext cx="7543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1.  </a:t>
            </a:r>
            <a:r>
              <a:rPr lang="en-US" sz="2000" b="1" dirty="0">
                <a:solidFill>
                  <a:srgbClr val="000066"/>
                </a:solidFill>
              </a:rPr>
              <a:t>University of Cyprus (UCY) Cyprus</a:t>
            </a:r>
          </a:p>
          <a:p>
            <a:endParaRPr lang="en-US" sz="2000" b="1" dirty="0">
              <a:solidFill>
                <a:srgbClr val="000066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2.  </a:t>
            </a:r>
            <a:r>
              <a:rPr lang="en-US" sz="2000" b="1" dirty="0">
                <a:solidFill>
                  <a:srgbClr val="000066"/>
                </a:solidFill>
              </a:rPr>
              <a:t>Maritime Institute of Easter Mediterranean (</a:t>
            </a:r>
            <a:r>
              <a:rPr lang="en-US" sz="2000" b="1" dirty="0" err="1">
                <a:solidFill>
                  <a:srgbClr val="000066"/>
                </a:solidFill>
              </a:rPr>
              <a:t>Mar.In.EM</a:t>
            </a:r>
            <a:r>
              <a:rPr lang="en-US" sz="2000" b="1" dirty="0">
                <a:solidFill>
                  <a:srgbClr val="000066"/>
                </a:solidFill>
              </a:rPr>
              <a:t>)  Cyprus</a:t>
            </a:r>
          </a:p>
          <a:p>
            <a:endParaRPr lang="en-US" sz="2000" b="1" dirty="0">
              <a:solidFill>
                <a:srgbClr val="000066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3.  </a:t>
            </a:r>
            <a:r>
              <a:rPr lang="en-US" sz="2000" b="1" dirty="0">
                <a:solidFill>
                  <a:srgbClr val="000066"/>
                </a:solidFill>
              </a:rPr>
              <a:t>Cyprus Chamber of Commerce and Industry (CCCI) Cyprus</a:t>
            </a:r>
          </a:p>
          <a:p>
            <a:endParaRPr lang="en-US" sz="2000" b="1" dirty="0">
              <a:solidFill>
                <a:srgbClr val="000066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4. </a:t>
            </a:r>
            <a:r>
              <a:rPr lang="en-US" sz="2000" b="1" dirty="0">
                <a:solidFill>
                  <a:srgbClr val="000066"/>
                </a:solidFill>
              </a:rPr>
              <a:t>National Technical University of Athens (NTUA) Greece</a:t>
            </a:r>
          </a:p>
          <a:p>
            <a:endParaRPr lang="en-US" sz="2000" b="1" dirty="0">
              <a:solidFill>
                <a:srgbClr val="000066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5.  </a:t>
            </a:r>
            <a:r>
              <a:rPr lang="en-US" sz="2000" b="1" dirty="0">
                <a:solidFill>
                  <a:srgbClr val="000066"/>
                </a:solidFill>
              </a:rPr>
              <a:t>Agricultural University of Athens (AUA) Greece</a:t>
            </a:r>
          </a:p>
          <a:p>
            <a:endParaRPr lang="en-US" sz="2000" b="1" dirty="0">
              <a:solidFill>
                <a:srgbClr val="000066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6. </a:t>
            </a:r>
            <a:r>
              <a:rPr lang="en-US" sz="2000" b="1" dirty="0">
                <a:solidFill>
                  <a:srgbClr val="000066"/>
                </a:solidFill>
              </a:rPr>
              <a:t>Marine Cluster Bulgaria (MCB) Bulgaria</a:t>
            </a:r>
          </a:p>
          <a:p>
            <a:endParaRPr lang="en-US" sz="2000" b="1" dirty="0">
              <a:solidFill>
                <a:srgbClr val="000066"/>
              </a:solidFill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7. </a:t>
            </a:r>
            <a:r>
              <a:rPr lang="en-US" sz="2000" b="1" dirty="0">
                <a:solidFill>
                  <a:srgbClr val="000066"/>
                </a:solidFill>
              </a:rPr>
              <a:t>Constanta Maritime University (CMU) Romania</a:t>
            </a:r>
          </a:p>
          <a:p>
            <a:endParaRPr lang="el-GR" sz="2000" b="1" dirty="0">
              <a:solidFill>
                <a:srgbClr val="000066"/>
              </a:solidFill>
            </a:endParaRPr>
          </a:p>
        </p:txBody>
      </p:sp>
      <p:pic>
        <p:nvPicPr>
          <p:cNvPr id="7" name="Picture 6" descr="ccci-e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02608" y="2256079"/>
            <a:ext cx="997910" cy="57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9468" y="1045938"/>
            <a:ext cx="1485337" cy="64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" descr="Image result for NTUA 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794747"/>
            <a:ext cx="720000" cy="720000"/>
          </a:xfrm>
          <a:prstGeom prst="rect">
            <a:avLst/>
          </a:prstGeom>
          <a:noFill/>
        </p:spPr>
      </p:pic>
      <p:pic>
        <p:nvPicPr>
          <p:cNvPr id="3076" name="Picture 4" descr="Image result for Athens Agricultural University 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4200" y="3479659"/>
            <a:ext cx="1942388" cy="540000"/>
          </a:xfrm>
          <a:prstGeom prst="rect">
            <a:avLst/>
          </a:prstGeom>
          <a:noFill/>
        </p:spPr>
      </p:pic>
      <p:pic>
        <p:nvPicPr>
          <p:cNvPr id="3080" name="Picture 8" descr="Image result for Constanta Maritime University 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4725200"/>
            <a:ext cx="347760" cy="504000"/>
          </a:xfrm>
          <a:prstGeom prst="rect">
            <a:avLst/>
          </a:prstGeom>
          <a:noFill/>
        </p:spPr>
      </p:pic>
      <p:pic>
        <p:nvPicPr>
          <p:cNvPr id="16" name="Picture 15" descr="MCB new 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6016" y="4054891"/>
            <a:ext cx="643244" cy="640800"/>
          </a:xfrm>
          <a:prstGeom prst="rect">
            <a:avLst/>
          </a:prstGeom>
        </p:spPr>
      </p:pic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8345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MENTOR  Partners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34601" y="3608903"/>
            <a:ext cx="2009399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18" y="1408627"/>
            <a:ext cx="822960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13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186" y="6032277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 smtClean="0">
                <a:solidFill>
                  <a:srgbClr val="000066"/>
                </a:solidFill>
              </a:rPr>
              <a:t>MENTOR Observers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4524"/>
            <a:ext cx="4173367" cy="48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6" descr="C:\Users\pc7\Pictures\eg-m.gif"/>
          <p:cNvPicPr>
            <a:picLocks noChangeAspect="1" noChangeArrowheads="1"/>
          </p:cNvPicPr>
          <p:nvPr/>
        </p:nvPicPr>
        <p:blipFill>
          <a:blip r:embed="rId4" cstate="print"/>
          <a:srcRect b="12162"/>
          <a:stretch>
            <a:fillRect/>
          </a:stretch>
        </p:blipFill>
        <p:spPr bwMode="auto">
          <a:xfrm>
            <a:off x="3131840" y="5474630"/>
            <a:ext cx="614766" cy="3600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781981" y="5431586"/>
            <a:ext cx="5182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66"/>
                </a:solidFill>
              </a:rPr>
              <a:t>Arab </a:t>
            </a:r>
            <a:r>
              <a:rPr lang="en-US" b="1" dirty="0">
                <a:solidFill>
                  <a:srgbClr val="000066"/>
                </a:solidFill>
              </a:rPr>
              <a:t>Academy for Science, Technology </a:t>
            </a:r>
            <a:r>
              <a:rPr lang="en-US" b="1" dirty="0" smtClean="0">
                <a:solidFill>
                  <a:srgbClr val="000066"/>
                </a:solidFill>
              </a:rPr>
              <a:t>and Maritime Transport</a:t>
            </a:r>
            <a:endParaRPr lang="en-US" b="1" dirty="0">
              <a:solidFill>
                <a:srgbClr val="000066"/>
              </a:solidFill>
            </a:endParaRPr>
          </a:p>
        </p:txBody>
      </p:sp>
      <p:pic>
        <p:nvPicPr>
          <p:cNvPr id="24" name="12 - Εικόνα" descr="tr.gif"/>
          <p:cNvPicPr>
            <a:picLocks noChangeAspect="1"/>
          </p:cNvPicPr>
          <p:nvPr/>
        </p:nvPicPr>
        <p:blipFill>
          <a:blip r:embed="rId5" cstate="print"/>
          <a:srcRect b="9375"/>
          <a:stretch>
            <a:fillRect/>
          </a:stretch>
        </p:blipFill>
        <p:spPr>
          <a:xfrm>
            <a:off x="2238040" y="2846447"/>
            <a:ext cx="595861" cy="360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15816" y="2843644"/>
            <a:ext cx="30053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Istanbul Technical University </a:t>
            </a:r>
            <a:endParaRPr lang="el-GR" dirty="0"/>
          </a:p>
        </p:txBody>
      </p:sp>
      <p:pic>
        <p:nvPicPr>
          <p:cNvPr id="25" name="11 - Εικόνα" descr="le.gif"/>
          <p:cNvPicPr>
            <a:picLocks noChangeAspect="1"/>
          </p:cNvPicPr>
          <p:nvPr/>
        </p:nvPicPr>
        <p:blipFill>
          <a:blip r:embed="rId6" cstate="print"/>
          <a:srcRect b="9033"/>
          <a:stretch>
            <a:fillRect/>
          </a:stretch>
        </p:blipFill>
        <p:spPr>
          <a:xfrm>
            <a:off x="3980573" y="4174991"/>
            <a:ext cx="598613" cy="36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31498" y="4139788"/>
            <a:ext cx="30612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Al-</a:t>
            </a:r>
            <a:r>
              <a:rPr lang="en-US" b="1" dirty="0" err="1">
                <a:solidFill>
                  <a:srgbClr val="000066"/>
                </a:solidFill>
              </a:rPr>
              <a:t>Manar</a:t>
            </a:r>
            <a:r>
              <a:rPr lang="en-US" b="1" dirty="0">
                <a:solidFill>
                  <a:srgbClr val="000066"/>
                </a:solidFill>
              </a:rPr>
              <a:t> University of Tripoli </a:t>
            </a:r>
            <a:endParaRPr lang="el-GR" dirty="0"/>
          </a:p>
        </p:txBody>
      </p:sp>
      <p:pic>
        <p:nvPicPr>
          <p:cNvPr id="26" name="Picture 7" descr="C:\Users\pc7\Pictures\jo.gif"/>
          <p:cNvPicPr>
            <a:picLocks noChangeAspect="1" noChangeArrowheads="1"/>
          </p:cNvPicPr>
          <p:nvPr/>
        </p:nvPicPr>
        <p:blipFill>
          <a:blip r:embed="rId7" cstate="print"/>
          <a:srcRect b="10201"/>
          <a:stretch>
            <a:fillRect/>
          </a:stretch>
        </p:blipFill>
        <p:spPr bwMode="auto">
          <a:xfrm>
            <a:off x="4435831" y="4840736"/>
            <a:ext cx="611948" cy="360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5047779" y="4798695"/>
            <a:ext cx="3835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0066"/>
                </a:solidFill>
              </a:rPr>
              <a:t>Jordan Academy for Maritime Studies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161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-157462"/>
            <a:ext cx="9144000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Blue Career Center -  Motivation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6897" y="599508"/>
            <a:ext cx="648072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265113" lvl="0" indent="-265113">
              <a:buBlip>
                <a:blip r:embed="rId2"/>
              </a:buBlip>
            </a:pPr>
            <a:r>
              <a:rPr lang="en-GB" b="1" dirty="0">
                <a:solidFill>
                  <a:srgbClr val="C00000"/>
                </a:solidFill>
              </a:rPr>
              <a:t>Base</a:t>
            </a:r>
            <a:r>
              <a:rPr lang="en-GB" b="1" dirty="0">
                <a:solidFill>
                  <a:srgbClr val="000066"/>
                </a:solidFill>
              </a:rPr>
              <a:t>: Cyprus</a:t>
            </a:r>
          </a:p>
          <a:p>
            <a:pPr marL="265113" lvl="0" indent="-265113">
              <a:buBlip>
                <a:blip r:embed="rId2"/>
              </a:buBlip>
            </a:pPr>
            <a:r>
              <a:rPr lang="en-GB" b="1" dirty="0">
                <a:solidFill>
                  <a:srgbClr val="C00000"/>
                </a:solidFill>
              </a:rPr>
              <a:t>Representations</a:t>
            </a:r>
            <a:r>
              <a:rPr lang="en-GB" b="1" dirty="0">
                <a:solidFill>
                  <a:srgbClr val="000066"/>
                </a:solidFill>
              </a:rPr>
              <a:t>: Greece,  Bulgaria, Romania</a:t>
            </a:r>
          </a:p>
          <a:p>
            <a:pPr marL="265113" indent="-265113"/>
            <a:r>
              <a:rPr lang="en-GB" b="1" dirty="0">
                <a:solidFill>
                  <a:srgbClr val="C00000"/>
                </a:solidFill>
              </a:rPr>
              <a:t>     Observers</a:t>
            </a:r>
            <a:r>
              <a:rPr lang="en-GB" b="1" dirty="0">
                <a:solidFill>
                  <a:srgbClr val="000066"/>
                </a:solidFill>
              </a:rPr>
              <a:t>:  Egypt, Jordan, Lebanon, Turkey</a:t>
            </a:r>
          </a:p>
          <a:p>
            <a:pPr marL="265113" lvl="0" indent="-265113">
              <a:buBlip>
                <a:blip r:embed="rId2"/>
              </a:buBlip>
            </a:pPr>
            <a:r>
              <a:rPr lang="en-GB" b="1" dirty="0">
                <a:solidFill>
                  <a:srgbClr val="000066"/>
                </a:solidFill>
              </a:rPr>
              <a:t>  </a:t>
            </a:r>
            <a:r>
              <a:rPr lang="en-GB" b="1" dirty="0">
                <a:solidFill>
                  <a:srgbClr val="C00000"/>
                </a:solidFill>
              </a:rPr>
              <a:t>Aim</a:t>
            </a:r>
            <a:r>
              <a:rPr lang="en-GB" b="1" dirty="0">
                <a:solidFill>
                  <a:srgbClr val="000066"/>
                </a:solidFill>
              </a:rPr>
              <a:t>: </a:t>
            </a:r>
          </a:p>
          <a:p>
            <a:pPr marL="265113" lvl="0" indent="-265113"/>
            <a:r>
              <a:rPr lang="en-GB" b="1" dirty="0">
                <a:solidFill>
                  <a:srgbClr val="000066"/>
                </a:solidFill>
              </a:rPr>
              <a:t>       - </a:t>
            </a:r>
            <a:r>
              <a:rPr lang="en-GB" b="1" dirty="0" smtClean="0">
                <a:solidFill>
                  <a:srgbClr val="000066"/>
                </a:solidFill>
              </a:rPr>
              <a:t>provide </a:t>
            </a:r>
            <a:r>
              <a:rPr lang="en-GB" b="1" dirty="0">
                <a:solidFill>
                  <a:srgbClr val="000066"/>
                </a:solidFill>
              </a:rPr>
              <a:t>prospects for young jobseekers in blue economy </a:t>
            </a:r>
          </a:p>
          <a:p>
            <a:pPr marL="265113" lvl="0" indent="-265113"/>
            <a:r>
              <a:rPr lang="en-GB" b="1" dirty="0">
                <a:solidFill>
                  <a:srgbClr val="000066"/>
                </a:solidFill>
              </a:rPr>
              <a:t>       - </a:t>
            </a:r>
            <a:r>
              <a:rPr lang="en-GB" b="1" dirty="0" smtClean="0">
                <a:solidFill>
                  <a:srgbClr val="000066"/>
                </a:solidFill>
              </a:rPr>
              <a:t>support </a:t>
            </a:r>
            <a:r>
              <a:rPr lang="en-GB" b="1" dirty="0">
                <a:solidFill>
                  <a:srgbClr val="000066"/>
                </a:solidFill>
              </a:rPr>
              <a:t>businesses in finding </a:t>
            </a:r>
            <a:r>
              <a:rPr lang="en-GB" b="1" dirty="0" smtClean="0">
                <a:solidFill>
                  <a:srgbClr val="000066"/>
                </a:solidFill>
              </a:rPr>
              <a:t>staff </a:t>
            </a:r>
            <a:r>
              <a:rPr lang="en-GB" b="1" dirty="0">
                <a:solidFill>
                  <a:srgbClr val="000066"/>
                </a:solidFill>
              </a:rPr>
              <a:t>with proper </a:t>
            </a:r>
            <a:r>
              <a:rPr lang="en-GB" b="1" dirty="0" smtClean="0">
                <a:solidFill>
                  <a:srgbClr val="000066"/>
                </a:solidFill>
              </a:rPr>
              <a:t>qualifications</a:t>
            </a:r>
            <a:endParaRPr lang="el-GR" b="1" dirty="0">
              <a:solidFill>
                <a:srgbClr val="000066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58845" y="3091691"/>
            <a:ext cx="6696744" cy="2893100"/>
          </a:xfrm>
          <a:prstGeom prst="rect">
            <a:avLst/>
          </a:prstGeom>
          <a:solidFill>
            <a:srgbClr val="FDFFE5"/>
          </a:solidFill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000066"/>
                </a:solidFill>
              </a:rPr>
              <a:t>	    </a:t>
            </a:r>
            <a:endParaRPr lang="el-GR" sz="1600" b="1" dirty="0">
              <a:solidFill>
                <a:srgbClr val="000066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1600" b="1" dirty="0">
                <a:solidFill>
                  <a:srgbClr val="000066"/>
                </a:solidFill>
              </a:rPr>
              <a:t> Attract higher education graduates or persons with  vocational/technical qualifications for  maritime </a:t>
            </a:r>
            <a:r>
              <a:rPr lang="en-GB" sz="1600" b="1" dirty="0" smtClean="0">
                <a:solidFill>
                  <a:srgbClr val="000066"/>
                </a:solidFill>
              </a:rPr>
              <a:t>professions</a:t>
            </a:r>
          </a:p>
          <a:p>
            <a:endParaRPr lang="en-GB" sz="1100" b="1" dirty="0" smtClean="0">
              <a:solidFill>
                <a:srgbClr val="000066"/>
              </a:solidFill>
            </a:endParaRPr>
          </a:p>
          <a:p>
            <a:pPr>
              <a:buBlip>
                <a:blip r:embed="rId2"/>
              </a:buBlip>
            </a:pPr>
            <a:r>
              <a:rPr lang="en-GB" sz="1600" b="1" dirty="0" smtClean="0">
                <a:solidFill>
                  <a:srgbClr val="000066"/>
                </a:solidFill>
              </a:rPr>
              <a:t>Offer mentoring and career guidance to students (age 15-18) for Key Blue sectors of the region</a:t>
            </a:r>
          </a:p>
          <a:p>
            <a:endParaRPr lang="en-US" sz="1100" b="1" dirty="0" smtClean="0">
              <a:solidFill>
                <a:srgbClr val="000066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1600" b="1" dirty="0" smtClean="0">
                <a:solidFill>
                  <a:srgbClr val="000066"/>
                </a:solidFill>
              </a:rPr>
              <a:t> </a:t>
            </a:r>
            <a:r>
              <a:rPr lang="en-GB" sz="1600" b="1" dirty="0">
                <a:solidFill>
                  <a:srgbClr val="000066"/>
                </a:solidFill>
              </a:rPr>
              <a:t>Re-train and up-skill workers employed in other sectors and/or people currently unemployed for a job in the blue </a:t>
            </a:r>
            <a:r>
              <a:rPr lang="en-GB" sz="1600" b="1" dirty="0" smtClean="0">
                <a:solidFill>
                  <a:srgbClr val="000066"/>
                </a:solidFill>
              </a:rPr>
              <a:t>economy</a:t>
            </a:r>
          </a:p>
          <a:p>
            <a:endParaRPr lang="en-US" sz="1100" b="1" dirty="0">
              <a:solidFill>
                <a:srgbClr val="000066"/>
              </a:solidFill>
            </a:endParaRPr>
          </a:p>
          <a:p>
            <a:pPr>
              <a:buBlip>
                <a:blip r:embed="rId2"/>
              </a:buBlip>
            </a:pPr>
            <a:r>
              <a:rPr lang="en-US" sz="1600" b="1" dirty="0">
                <a:solidFill>
                  <a:srgbClr val="000066"/>
                </a:solidFill>
              </a:rPr>
              <a:t> </a:t>
            </a:r>
            <a:r>
              <a:rPr lang="en-GB" sz="1600" b="1" dirty="0">
                <a:solidFill>
                  <a:srgbClr val="000066"/>
                </a:solidFill>
              </a:rPr>
              <a:t>Expand the skills of people currently employed in the blue economy </a:t>
            </a:r>
            <a:r>
              <a:rPr lang="en-GB" sz="1600" b="1" dirty="0" smtClean="0">
                <a:solidFill>
                  <a:srgbClr val="000066"/>
                </a:solidFill>
              </a:rPr>
              <a:t>and </a:t>
            </a:r>
            <a:r>
              <a:rPr lang="en-GB" sz="1600" b="1" dirty="0">
                <a:solidFill>
                  <a:srgbClr val="000066"/>
                </a:solidFill>
              </a:rPr>
              <a:t>facilitate their mobility to other maritime </a:t>
            </a:r>
            <a:r>
              <a:rPr lang="en-GB" sz="1600" b="1" dirty="0" smtClean="0">
                <a:solidFill>
                  <a:srgbClr val="000066"/>
                </a:solidFill>
              </a:rPr>
              <a:t>jobs</a:t>
            </a:r>
            <a:endParaRPr lang="el-GR" sz="1600" b="1" dirty="0">
              <a:solidFill>
                <a:srgbClr val="000066"/>
              </a:solidFill>
            </a:endParaRPr>
          </a:p>
        </p:txBody>
      </p:sp>
      <p:pic>
        <p:nvPicPr>
          <p:cNvPr id="26" name="Picture 2" descr="“Blue Career 2014” even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064" y="614322"/>
            <a:ext cx="2377440" cy="175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 descr="Leafle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1064" y="2636912"/>
            <a:ext cx="2247198" cy="32004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3" t="1114" r="1866" b="1950"/>
          <a:stretch/>
        </p:blipFill>
        <p:spPr bwMode="auto">
          <a:xfrm>
            <a:off x="5072057" y="675536"/>
            <a:ext cx="1228135" cy="10972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383BDA1-3A1A-48C5-92D8-66CA17B990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97" y="2590034"/>
            <a:ext cx="1202320" cy="802800"/>
          </a:xfrm>
          <a:prstGeom prst="rect">
            <a:avLst/>
          </a:prstGeom>
        </p:spPr>
      </p:pic>
      <p:sp>
        <p:nvSpPr>
          <p:cNvPr id="13" name="Rectangle 2">
            <a:extLst>
              <a:ext uri="{FF2B5EF4-FFF2-40B4-BE49-F238E27FC236}">
                <a16:creationId xmlns:a16="http://schemas.microsoft.com/office/drawing/2014/main" xmlns="" id="{A479070E-44ED-447B-B15C-1093E0F9C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7268" y="2335528"/>
            <a:ext cx="7706321" cy="92333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eaLnBrk="0" hangingPunct="0">
              <a:lnSpc>
                <a:spcPct val="150000"/>
              </a:lnSpc>
            </a:pPr>
            <a:r>
              <a:rPr lang="en-US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Objectives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3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1D84D8B-5116-491A-894F-F6DD6907C5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01128"/>
            <a:ext cx="1245547" cy="108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75E76FD-B3EC-45A7-89DF-DFE6718DDB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836712"/>
            <a:ext cx="1243732" cy="108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345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Important Blue Economy Sectors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-324544" y="826837"/>
            <a:ext cx="6336704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endParaRPr lang="en-GB" b="1" dirty="0" smtClean="0">
              <a:solidFill>
                <a:srgbClr val="C0000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GB" sz="2400" b="1" dirty="0" smtClean="0">
                <a:solidFill>
                  <a:srgbClr val="C00000"/>
                </a:solidFill>
              </a:rPr>
              <a:t>Maritime </a:t>
            </a:r>
            <a:r>
              <a:rPr lang="en-GB" sz="2400" b="1" dirty="0">
                <a:solidFill>
                  <a:srgbClr val="C00000"/>
                </a:solidFill>
              </a:rPr>
              <a:t>Transport </a:t>
            </a:r>
            <a:r>
              <a:rPr lang="en-GB" sz="2400" b="1" dirty="0">
                <a:solidFill>
                  <a:srgbClr val="000066"/>
                </a:solidFill>
              </a:rPr>
              <a:t>(i.e. shipping, ports, shipbuilding and ship-repairs) </a:t>
            </a:r>
          </a:p>
          <a:p>
            <a:pPr lvl="1"/>
            <a:endParaRPr lang="en-GB" sz="4000" b="1" dirty="0">
              <a:solidFill>
                <a:srgbClr val="000066"/>
              </a:solidFill>
            </a:endParaRPr>
          </a:p>
          <a:p>
            <a:pPr lvl="1"/>
            <a:r>
              <a:rPr lang="en-GB" sz="2400" b="1" dirty="0">
                <a:solidFill>
                  <a:srgbClr val="C00000"/>
                </a:solidFill>
              </a:rPr>
              <a:t>2.	Cruise Tourism</a:t>
            </a:r>
            <a:r>
              <a:rPr lang="en-GB" sz="2400" b="1" dirty="0">
                <a:solidFill>
                  <a:srgbClr val="000066"/>
                </a:solidFill>
              </a:rPr>
              <a:t> </a:t>
            </a:r>
          </a:p>
          <a:p>
            <a:pPr marL="914400" lvl="1" indent="-457200">
              <a:buFont typeface="+mj-lt"/>
              <a:buAutoNum type="arabicPeriod"/>
            </a:pPr>
            <a:endParaRPr lang="en-GB" sz="2400" b="1" dirty="0">
              <a:solidFill>
                <a:srgbClr val="000066"/>
              </a:solidFill>
            </a:endParaRPr>
          </a:p>
          <a:p>
            <a:pPr lvl="1"/>
            <a:endParaRPr lang="en-GB" sz="4000" b="1" dirty="0">
              <a:solidFill>
                <a:srgbClr val="000066"/>
              </a:solidFill>
            </a:endParaRPr>
          </a:p>
          <a:p>
            <a:pPr lvl="1"/>
            <a:r>
              <a:rPr lang="en-GB" sz="2400" b="1" dirty="0">
                <a:solidFill>
                  <a:srgbClr val="C00000"/>
                </a:solidFill>
              </a:rPr>
              <a:t>3.	Marine </a:t>
            </a:r>
            <a:r>
              <a:rPr lang="en-GB" sz="2400" b="1" dirty="0" smtClean="0">
                <a:solidFill>
                  <a:srgbClr val="C00000"/>
                </a:solidFill>
              </a:rPr>
              <a:t>Aquaculture</a:t>
            </a:r>
            <a:endParaRPr lang="en-GB" sz="2400" b="1" dirty="0">
              <a:solidFill>
                <a:srgbClr val="000066"/>
              </a:solidFill>
            </a:endParaRPr>
          </a:p>
          <a:p>
            <a:pPr lvl="1"/>
            <a:endParaRPr lang="en-GB" sz="2400" b="1" dirty="0">
              <a:solidFill>
                <a:srgbClr val="000066"/>
              </a:solidFill>
            </a:endParaRPr>
          </a:p>
          <a:p>
            <a:pPr lvl="1"/>
            <a:endParaRPr lang="en-GB" sz="4000" b="1" dirty="0">
              <a:solidFill>
                <a:srgbClr val="000066"/>
              </a:solidFill>
            </a:endParaRPr>
          </a:p>
          <a:p>
            <a:pPr lvl="1"/>
            <a:r>
              <a:rPr lang="en-GB" sz="2400" b="1" dirty="0">
                <a:solidFill>
                  <a:srgbClr val="C00000"/>
                </a:solidFill>
              </a:rPr>
              <a:t>4.	Offshore oil and gas</a:t>
            </a:r>
            <a:r>
              <a:rPr lang="en-GB" sz="2400" b="1" dirty="0">
                <a:solidFill>
                  <a:srgbClr val="000066"/>
                </a:solidFill>
              </a:rPr>
              <a:t> </a:t>
            </a:r>
          </a:p>
          <a:p>
            <a:pPr marL="457200" indent="-457200">
              <a:buAutoNum type="arabicPeriod"/>
            </a:pPr>
            <a:endParaRPr lang="en-GB" sz="2400" b="1" dirty="0">
              <a:solidFill>
                <a:srgbClr val="000066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pic>
        <p:nvPicPr>
          <p:cNvPr id="13" name="Picture 4" descr="https://www.omm.com/~/media/images/site/services/industries/transportation-ports_rail_roads_maritime_transport_and_shipping_780x520px.ash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836712"/>
            <a:ext cx="161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Σχετική εικόνα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1"/>
          <a:stretch/>
        </p:blipFill>
        <p:spPr bwMode="auto">
          <a:xfrm>
            <a:off x="3873568" y="2204984"/>
            <a:ext cx="2358313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Αποτέλεσμα εικόνας για marine cage farm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128"/>
            <a:ext cx="2243077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B75439FF-C79F-482D-A698-8684B84485F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453" y="4869280"/>
            <a:ext cx="1245547" cy="108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6AA1F772-5E17-4963-B5B7-5606EAF096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319" y="2204864"/>
            <a:ext cx="1236522" cy="10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448" t="-265773" r="185448" b="284775"/>
          <a:stretch/>
        </p:blipFill>
        <p:spPr>
          <a:xfrm>
            <a:off x="1524002" y="1655804"/>
            <a:ext cx="1757925" cy="91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 b="7569"/>
          <a:stretch/>
        </p:blipFill>
        <p:spPr>
          <a:xfrm>
            <a:off x="4773136" y="4867245"/>
            <a:ext cx="2103120" cy="115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34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345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Expected  Results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0486" y="1103253"/>
            <a:ext cx="874871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lvl="0" indent="-457200" algn="just">
              <a:buAutoNum type="arabicPeriod"/>
            </a:pPr>
            <a:r>
              <a:rPr lang="en-GB" sz="2000" b="1" dirty="0">
                <a:solidFill>
                  <a:srgbClr val="C00000"/>
                </a:solidFill>
              </a:rPr>
              <a:t>Establishment of the Blue Career Centre </a:t>
            </a:r>
            <a:endParaRPr lang="en-GB" sz="2000" b="1" dirty="0" smtClean="0">
              <a:solidFill>
                <a:srgbClr val="C00000"/>
              </a:solidFill>
            </a:endParaRPr>
          </a:p>
          <a:p>
            <a:pPr marL="457200" lvl="0" indent="-457200" algn="just">
              <a:buAutoNum type="arabicPeriod"/>
            </a:pPr>
            <a:endParaRPr lang="en-GB" sz="2000" b="1" dirty="0" smtClean="0">
              <a:solidFill>
                <a:srgbClr val="C00000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Mapping of the provided maritime education and training </a:t>
            </a:r>
            <a:r>
              <a:rPr lang="en-GB" sz="2000" b="1" dirty="0" err="1">
                <a:solidFill>
                  <a:srgbClr val="C00000"/>
                </a:solidFill>
              </a:rPr>
              <a:t>centers</a:t>
            </a:r>
            <a:r>
              <a:rPr lang="en-GB" sz="2000" b="1" dirty="0">
                <a:solidFill>
                  <a:srgbClr val="C00000"/>
                </a:solidFill>
              </a:rPr>
              <a:t> </a:t>
            </a:r>
            <a:r>
              <a:rPr lang="en-GB" sz="2000" b="1" dirty="0" smtClean="0">
                <a:solidFill>
                  <a:srgbClr val="000066"/>
                </a:solidFill>
              </a:rPr>
              <a:t> </a:t>
            </a:r>
          </a:p>
          <a:p>
            <a:pPr marL="457200" lvl="0" indent="-457200" algn="just">
              <a:buAutoNum type="arabicPeriod"/>
            </a:pPr>
            <a:endParaRPr lang="en-GB" sz="2000" b="1" dirty="0" smtClean="0">
              <a:solidFill>
                <a:srgbClr val="000066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Development </a:t>
            </a:r>
            <a:r>
              <a:rPr lang="en-GB" sz="2000" b="1" dirty="0">
                <a:solidFill>
                  <a:srgbClr val="C00000"/>
                </a:solidFill>
              </a:rPr>
              <a:t>of re-training schemes for blue </a:t>
            </a:r>
            <a:r>
              <a:rPr lang="en-GB" sz="2000" b="1" dirty="0" smtClean="0">
                <a:solidFill>
                  <a:srgbClr val="C00000"/>
                </a:solidFill>
              </a:rPr>
              <a:t>professionals</a:t>
            </a:r>
          </a:p>
          <a:p>
            <a:pPr marL="457200" lvl="0" indent="-457200" algn="just">
              <a:buAutoNum type="arabicPeriod"/>
            </a:pPr>
            <a:endParaRPr lang="en-GB" sz="2000" b="1" dirty="0">
              <a:solidFill>
                <a:srgbClr val="C00000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Mentoring </a:t>
            </a:r>
            <a:r>
              <a:rPr lang="en-GB" sz="2000" b="1" dirty="0">
                <a:solidFill>
                  <a:srgbClr val="C00000"/>
                </a:solidFill>
              </a:rPr>
              <a:t>and career guidance to </a:t>
            </a:r>
            <a:r>
              <a:rPr lang="en-GB" sz="2000" b="1" dirty="0" smtClean="0">
                <a:solidFill>
                  <a:srgbClr val="C00000"/>
                </a:solidFill>
              </a:rPr>
              <a:t>students</a:t>
            </a:r>
          </a:p>
          <a:p>
            <a:pPr marL="457200" lvl="0" indent="-457200" algn="just">
              <a:buAutoNum type="arabicPeriod"/>
            </a:pPr>
            <a:endParaRPr lang="en-GB" sz="2000" b="1" dirty="0">
              <a:solidFill>
                <a:srgbClr val="C00000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Re-train </a:t>
            </a:r>
            <a:r>
              <a:rPr lang="en-GB" sz="2000" b="1" dirty="0">
                <a:solidFill>
                  <a:srgbClr val="C00000"/>
                </a:solidFill>
              </a:rPr>
              <a:t>blue </a:t>
            </a:r>
            <a:r>
              <a:rPr lang="en-GB" sz="2000" b="1" dirty="0" smtClean="0">
                <a:solidFill>
                  <a:srgbClr val="C00000"/>
                </a:solidFill>
              </a:rPr>
              <a:t>professionals</a:t>
            </a:r>
          </a:p>
          <a:p>
            <a:pPr marL="457200" lvl="0" indent="-457200" algn="just">
              <a:buAutoNum type="arabicPeriod"/>
            </a:pPr>
            <a:endParaRPr lang="en-GB" sz="2000" b="1" dirty="0">
              <a:solidFill>
                <a:srgbClr val="C00000"/>
              </a:solidFill>
            </a:endParaRPr>
          </a:p>
          <a:p>
            <a:pPr marL="457200" lvl="0" indent="-457200" algn="just">
              <a:buAutoNum type="arabicPeriod"/>
            </a:pPr>
            <a:r>
              <a:rPr lang="en-GB" sz="2000" b="1" dirty="0" smtClean="0">
                <a:solidFill>
                  <a:srgbClr val="C00000"/>
                </a:solidFill>
              </a:rPr>
              <a:t>Establish </a:t>
            </a:r>
            <a:r>
              <a:rPr lang="en-GB" sz="2000" b="1" dirty="0">
                <a:solidFill>
                  <a:srgbClr val="C00000"/>
                </a:solidFill>
              </a:rPr>
              <a:t>introductory e-learning </a:t>
            </a:r>
            <a:r>
              <a:rPr lang="en-GB" sz="2000" b="1" dirty="0" smtClean="0">
                <a:solidFill>
                  <a:srgbClr val="C00000"/>
                </a:solidFill>
              </a:rPr>
              <a:t>courses</a:t>
            </a:r>
            <a:endParaRPr lang="el-GR" sz="2400" b="1" dirty="0">
              <a:solidFill>
                <a:srgbClr val="000066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" y="93262"/>
            <a:ext cx="2019439" cy="64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8F7C4340-508C-4B1F-A057-F7CC1584C9D0}"/>
              </a:ext>
            </a:extLst>
          </p:cNvPr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D379275-AEF7-449F-8EC5-8D1CD58CCC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60" y="5235702"/>
            <a:ext cx="1805940" cy="1568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7632689-85A6-49D1-B0B0-A70A6D48A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5280660"/>
            <a:ext cx="1805940" cy="15773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B0FE9C1-88A4-47C3-9819-2088F354A02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1" y="5295741"/>
            <a:ext cx="1808226" cy="1565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D7478594-09F3-492B-B617-1085122D94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35" y="5267007"/>
            <a:ext cx="1805940" cy="156591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4093019-B83D-46CE-B003-37005AAAA1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" y="5260453"/>
            <a:ext cx="1805940" cy="156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3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83452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>
              <a:lnSpc>
                <a:spcPct val="150000"/>
              </a:lnSpc>
            </a:pPr>
            <a:r>
              <a:rPr lang="en-US" sz="3600" b="1" dirty="0">
                <a:solidFill>
                  <a:srgbClr val="000066"/>
                </a:solidFill>
              </a:rPr>
              <a:t>Expected  </a:t>
            </a:r>
            <a:r>
              <a:rPr lang="en-US" sz="3600" b="1" dirty="0" smtClean="0">
                <a:solidFill>
                  <a:srgbClr val="000066"/>
                </a:solidFill>
              </a:rPr>
              <a:t>Results</a:t>
            </a:r>
            <a:endParaRPr lang="en-US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28600" y="1122997"/>
            <a:ext cx="8748713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eriod" startAt="7"/>
            </a:pPr>
            <a:r>
              <a:rPr lang="en-GB" sz="2000" b="1" dirty="0">
                <a:solidFill>
                  <a:srgbClr val="C00000"/>
                </a:solidFill>
              </a:rPr>
              <a:t>Sharing and pooling of </a:t>
            </a:r>
            <a:r>
              <a:rPr lang="en-GB" sz="2000" b="1" dirty="0" smtClean="0">
                <a:solidFill>
                  <a:srgbClr val="C00000"/>
                </a:solidFill>
              </a:rPr>
              <a:t>resources</a:t>
            </a:r>
            <a:endParaRPr lang="en-GB" sz="2000" b="1" dirty="0">
              <a:solidFill>
                <a:srgbClr val="000066"/>
              </a:solidFill>
            </a:endParaRPr>
          </a:p>
          <a:p>
            <a:pPr marL="457200" indent="-457200" algn="just">
              <a:buFont typeface="+mj-lt"/>
              <a:buAutoNum type="arabicPeriod" startAt="7"/>
            </a:pPr>
            <a:endParaRPr lang="en-GB" sz="2000" b="1" dirty="0" smtClean="0">
              <a:solidFill>
                <a:srgbClr val="000066"/>
              </a:solidFill>
            </a:endParaRPr>
          </a:p>
          <a:p>
            <a:pPr marL="457200" indent="-457200" algn="just">
              <a:buFont typeface="+mj-lt"/>
              <a:buAutoNum type="arabicPeriod" startAt="7"/>
            </a:pPr>
            <a:r>
              <a:rPr lang="en-GB" sz="2000" b="1" dirty="0" smtClean="0">
                <a:solidFill>
                  <a:srgbClr val="C00000"/>
                </a:solidFill>
              </a:rPr>
              <a:t>Organise </a:t>
            </a:r>
            <a:r>
              <a:rPr lang="en-GB" sz="2000" b="1" dirty="0">
                <a:solidFill>
                  <a:srgbClr val="C00000"/>
                </a:solidFill>
              </a:rPr>
              <a:t>Blue Career </a:t>
            </a:r>
            <a:r>
              <a:rPr lang="en-GB" sz="2000" b="1" dirty="0" smtClean="0">
                <a:solidFill>
                  <a:srgbClr val="C00000"/>
                </a:solidFill>
              </a:rPr>
              <a:t>Fairs</a:t>
            </a:r>
          </a:p>
          <a:p>
            <a:pPr marL="457200" indent="-457200" algn="just">
              <a:buFont typeface="+mj-lt"/>
              <a:buAutoNum type="arabicPeriod" startAt="7"/>
            </a:pPr>
            <a:endParaRPr lang="en-GB" sz="2000" b="1" dirty="0">
              <a:solidFill>
                <a:srgbClr val="C00000"/>
              </a:solidFill>
            </a:endParaRPr>
          </a:p>
          <a:p>
            <a:pPr marL="457200" indent="-457200" algn="just">
              <a:buFont typeface="+mj-lt"/>
              <a:buAutoNum type="arabicPeriod" startAt="7"/>
            </a:pPr>
            <a:r>
              <a:rPr lang="en-GB" sz="2000" b="1" dirty="0" smtClean="0">
                <a:solidFill>
                  <a:srgbClr val="C00000"/>
                </a:solidFill>
              </a:rPr>
              <a:t>Promote </a:t>
            </a:r>
            <a:r>
              <a:rPr lang="en-GB" sz="2000" b="1" dirty="0">
                <a:solidFill>
                  <a:srgbClr val="C00000"/>
                </a:solidFill>
              </a:rPr>
              <a:t>the mobility of  students and </a:t>
            </a:r>
            <a:r>
              <a:rPr lang="en-GB" sz="2000" b="1" dirty="0" smtClean="0">
                <a:solidFill>
                  <a:srgbClr val="C00000"/>
                </a:solidFill>
              </a:rPr>
              <a:t>staff</a:t>
            </a:r>
          </a:p>
          <a:p>
            <a:pPr marL="457200" indent="-457200" algn="just">
              <a:buFont typeface="+mj-lt"/>
              <a:buAutoNum type="arabicPeriod" startAt="7"/>
            </a:pPr>
            <a:endParaRPr lang="en-GB" sz="2000" b="1" dirty="0">
              <a:solidFill>
                <a:srgbClr val="000066"/>
              </a:solidFill>
            </a:endParaRPr>
          </a:p>
          <a:p>
            <a:pPr marL="457200" indent="-457200" algn="just">
              <a:buAutoNum type="arabicPeriod" startAt="10"/>
            </a:pPr>
            <a:r>
              <a:rPr lang="en-GB" sz="2000" b="1" dirty="0">
                <a:solidFill>
                  <a:srgbClr val="C00000"/>
                </a:solidFill>
              </a:rPr>
              <a:t>Balance the demand and supply of maritime, aquaculture, cruise tourism and offshore oil and gas </a:t>
            </a:r>
            <a:r>
              <a:rPr lang="en-GB" sz="2000" b="1" dirty="0" smtClean="0">
                <a:solidFill>
                  <a:srgbClr val="C00000"/>
                </a:solidFill>
              </a:rPr>
              <a:t>professionals</a:t>
            </a:r>
            <a:endParaRPr lang="en-GB" sz="1000" b="1" dirty="0">
              <a:solidFill>
                <a:srgbClr val="000066"/>
              </a:solidFill>
            </a:endParaRPr>
          </a:p>
          <a:p>
            <a:pPr marL="457200" indent="-457200" algn="just"/>
            <a:endParaRPr lang="en-GB" sz="2000" b="1" dirty="0">
              <a:solidFill>
                <a:srgbClr val="000066"/>
              </a:solidFill>
            </a:endParaRPr>
          </a:p>
          <a:p>
            <a:pPr marL="457200" indent="-457200" algn="just"/>
            <a:r>
              <a:rPr lang="en-GB" sz="2000" b="1" dirty="0">
                <a:solidFill>
                  <a:srgbClr val="C00000"/>
                </a:solidFill>
              </a:rPr>
              <a:t>11.   Promote the harmonisation of Maritime Education and Training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0317E5A-5B65-4C77-9AC9-23EDE9A515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060" y="5235702"/>
            <a:ext cx="1805940" cy="15681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6EA92E5-7EB8-476C-9E47-108F80E17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5280660"/>
            <a:ext cx="1805940" cy="157734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ED3544F-656F-49E0-B19B-2E11991294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51" y="5295741"/>
            <a:ext cx="1808226" cy="156591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C997A25B-CAD8-4C56-A517-26B3DB913C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35" y="5267007"/>
            <a:ext cx="1805940" cy="156591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F8E8755F-45A8-4EC9-BEB5-74743BF276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" y="5260453"/>
            <a:ext cx="1805940" cy="15659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86" y="93262"/>
            <a:ext cx="2019439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019800"/>
            <a:ext cx="9144000" cy="91281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162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457200" indent="-457200" algn="ctr" eaLnBrk="0" hangingPunct="0"/>
            <a:r>
              <a:rPr lang="en-GB" sz="2400" b="1" dirty="0">
                <a:solidFill>
                  <a:srgbClr val="000066"/>
                </a:solidFill>
              </a:rPr>
              <a:t>D2.1. Career Guidance Framework: Mapping the needs of the selected MEAs and specifications for the construction of the personalized profile for blue professionals</a:t>
            </a:r>
            <a:endParaRPr lang="en-US" sz="2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1099"/>
            <a:ext cx="2019439" cy="648000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158075"/>
              </p:ext>
            </p:extLst>
          </p:nvPr>
        </p:nvGraphicFramePr>
        <p:xfrm>
          <a:off x="467544" y="1628800"/>
          <a:ext cx="8208912" cy="3312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0582"/>
                <a:gridCol w="1328337"/>
                <a:gridCol w="1492092"/>
                <a:gridCol w="1424663"/>
                <a:gridCol w="1397692"/>
                <a:gridCol w="1165546"/>
              </a:tblGrid>
              <a:tr h="115212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MEA</a:t>
                      </a:r>
                    </a:p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Country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Cruise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Marine Aquaculture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Maritime Transport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Offshore Oil &amp; Gas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Total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Bulgaria</a:t>
                      </a:r>
                      <a:endParaRPr lang="en-GB" sz="2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5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15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24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Cyprus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3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23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34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Greece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6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10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7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31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Romania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8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4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16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30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Total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22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16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64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>
                          <a:effectLst/>
                        </a:rPr>
                        <a:t>17</a:t>
                      </a:r>
                      <a:endParaRPr lang="en-GB" sz="2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600"/>
                        </a:spcAft>
                      </a:pPr>
                      <a:r>
                        <a:rPr lang="en-GB" sz="2000" b="1" dirty="0">
                          <a:effectLst/>
                        </a:rPr>
                        <a:t>119</a:t>
                      </a:r>
                      <a:endParaRPr lang="en-GB" sz="2000" b="1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6363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A5008B662308645A1C9B100DBDCCF6A" ma:contentTypeVersion="1" ma:contentTypeDescription="Create a new document." ma:contentTypeScope="" ma:versionID="66cfdf0f16ba6aa6a5a965011ed424ed">
  <xsd:schema xmlns:xsd="http://www.w3.org/2001/XMLSchema" xmlns:xs="http://www.w3.org/2001/XMLSchema" xmlns:p="http://schemas.microsoft.com/office/2006/metadata/properties" xmlns:ns2="4fb4bed0-e17b-4abc-8a95-993000fe37c9" targetNamespace="http://schemas.microsoft.com/office/2006/metadata/properties" ma:root="true" ma:fieldsID="8b595613ede5c6c3892834057defd2d8" ns2:_="">
    <xsd:import namespace="4fb4bed0-e17b-4abc-8a95-993000fe37c9"/>
    <xsd:element name="properties">
      <xsd:complexType>
        <xsd:sequence>
          <xsd:element name="documentManagement">
            <xsd:complexType>
              <xsd:all>
                <xsd:element ref="ns2:Ar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b4bed0-e17b-4abc-8a95-993000fe37c9" elementFormDefault="qualified">
    <xsd:import namespace="http://schemas.microsoft.com/office/2006/documentManagement/types"/>
    <xsd:import namespace="http://schemas.microsoft.com/office/infopath/2007/PartnerControls"/>
    <xsd:element name="Ares" ma:index="8" nillable="true" ma:displayName="Ares" ma:description="To insert Ares reference and link" ma:format="Hyperlink" ma:internalName="Ares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es xmlns="4fb4bed0-e17b-4abc-8a95-993000fe37c9">
      <Url xsi:nil="true"/>
      <Description xsi:nil="true"/>
    </Ares>
  </documentManagement>
</p:properties>
</file>

<file path=customXml/itemProps1.xml><?xml version="1.0" encoding="utf-8"?>
<ds:datastoreItem xmlns:ds="http://schemas.openxmlformats.org/officeDocument/2006/customXml" ds:itemID="{D2FDF266-04AB-45D4-A53B-C5D7BF173D94}"/>
</file>

<file path=customXml/itemProps2.xml><?xml version="1.0" encoding="utf-8"?>
<ds:datastoreItem xmlns:ds="http://schemas.openxmlformats.org/officeDocument/2006/customXml" ds:itemID="{2893F5E5-ED89-485B-AC85-74463126765C}"/>
</file>

<file path=customXml/itemProps3.xml><?xml version="1.0" encoding="utf-8"?>
<ds:datastoreItem xmlns:ds="http://schemas.openxmlformats.org/officeDocument/2006/customXml" ds:itemID="{CCBCCD8C-C282-4D24-9C77-343FC469F540}"/>
</file>

<file path=docProps/app.xml><?xml version="1.0" encoding="utf-8"?>
<Properties xmlns="http://schemas.openxmlformats.org/officeDocument/2006/extended-properties" xmlns:vt="http://schemas.openxmlformats.org/officeDocument/2006/docPropsVTypes">
  <TotalTime>4681</TotalTime>
  <Words>1682</Words>
  <Application>Microsoft Office PowerPoint</Application>
  <PresentationFormat>On-screen Show (4:3)</PresentationFormat>
  <Paragraphs>531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Yioli</dc:creator>
  <cp:lastModifiedBy>STULGIS Maris (MARE)</cp:lastModifiedBy>
  <cp:revision>715</cp:revision>
  <cp:lastPrinted>2017-06-29T13:19:38Z</cp:lastPrinted>
  <dcterms:created xsi:type="dcterms:W3CDTF">2015-06-07T19:00:41Z</dcterms:created>
  <dcterms:modified xsi:type="dcterms:W3CDTF">2018-01-17T14:45:55Z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0x0101004A5008B662308645A1C9B100DBDCCF6A</vt:lpwstr>
  </property>
</Properties>
</file>