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71" r:id="rId5"/>
    <p:sldId id="344" r:id="rId6"/>
    <p:sldId id="379" r:id="rId7"/>
    <p:sldId id="262" r:id="rId8"/>
    <p:sldId id="364" r:id="rId9"/>
    <p:sldId id="378" r:id="rId10"/>
    <p:sldId id="389" r:id="rId11"/>
    <p:sldId id="380" r:id="rId12"/>
    <p:sldId id="388" r:id="rId13"/>
    <p:sldId id="387" r:id="rId14"/>
    <p:sldId id="390" r:id="rId15"/>
    <p:sldId id="384" r:id="rId16"/>
    <p:sldId id="385" r:id="rId17"/>
    <p:sldId id="270" r:id="rId1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367B93D-C2D3-D541-B9A3-4237902DBB12}">
          <p14:sldIdLst>
            <p14:sldId id="271"/>
            <p14:sldId id="344"/>
            <p14:sldId id="379"/>
            <p14:sldId id="262"/>
            <p14:sldId id="364"/>
            <p14:sldId id="378"/>
            <p14:sldId id="389"/>
            <p14:sldId id="380"/>
            <p14:sldId id="388"/>
            <p14:sldId id="387"/>
            <p14:sldId id="390"/>
            <p14:sldId id="384"/>
            <p14:sldId id="385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205E222-98BE-5350-C2D9-08C2DFC0D2C6}" name="Tina Maria Seligmann" initials="" userId="S::tms@sustainable-projects.eu::aaa5b885-f95d-4bef-ae84-de941a757e9d" providerId="AD"/>
  <p188:author id="{D7CEAEB0-08C8-39C4-96F4-A3B8E9358447}" name="Petra Remeta" initials="PR" userId="S::Petra.Remeta@trinomics.eu::0a5273bb-bcd2-4216-8bfa-7fa33404b9cd" providerId="AD"/>
  <p188:author id="{E08850C3-85CC-A5D0-5758-3D057BE9E0F7}" name="Graeme Nicholls" initials="GN" userId="Graeme Nicholls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3A66"/>
    <a:srgbClr val="003966"/>
    <a:srgbClr val="113B66"/>
    <a:srgbClr val="0F3B66"/>
    <a:srgbClr val="FFFFFF"/>
    <a:srgbClr val="F9F9F1"/>
    <a:srgbClr val="F0E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D12CFF-00B2-F603-74BF-671DCBBAD045}" v="153" dt="2024-06-07T07:03:13.588"/>
    <p1510:client id="{4D5A3A49-EAEA-C442-AF05-5F07314CA723}" v="480" dt="2024-06-06T17:45:41.352"/>
    <p1510:client id="{59B726E0-D44F-10D1-4C43-D61A2FE12932}" v="86" dt="2024-06-06T07:43:45.949"/>
    <p1510:client id="{63B4E5B0-450A-7151-F381-219BDD87D1D8}" v="81" dt="2024-06-06T08:34:12.078"/>
    <p1510:client id="{818D9FE8-18F3-2F3B-5A23-5FF235BC350C}" v="354" dt="2024-06-06T09:42:35.583"/>
    <p1510:client id="{9753521E-C265-EE8B-027A-0C5BDE8018C1}" v="334" dt="2024-06-05T16:08:06.567"/>
    <p1510:client id="{B6741559-9230-439C-31CF-7A4F7C0E15BD}" v="1536" dt="2024-06-05T15:39:51.961"/>
    <p1510:client id="{D0045693-0AAC-C432-74D4-6AEE8AA2E30E}" v="51" dt="2024-06-06T15:47:08.603"/>
    <p1510:client id="{D4FB6455-2DDD-AA48-9BE8-3B97890E77F6}" v="130" dt="2024-06-06T12:57:07.710"/>
    <p1510:client id="{E4C4E683-AF85-0666-4DA4-601530E06223}" v="19" dt="2024-06-06T18:02:44.037"/>
    <p1510:client id="{F901C703-E02C-C43E-44F6-9D8DCB097FD0}" v="318" dt="2024-06-06T10:12:24.7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Estilo medio 3 - 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Estilo medio 3 - 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Estilo medio 3 - Énfasis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4092"/>
    <p:restoredTop sz="80845"/>
  </p:normalViewPr>
  <p:slideViewPr>
    <p:cSldViewPr snapToGrid="0">
      <p:cViewPr varScale="1">
        <p:scale>
          <a:sx n="59" d="100"/>
          <a:sy n="59" d="100"/>
        </p:scale>
        <p:origin x="200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E68D0-EC8F-304E-96C3-BD05B3B1C856}" type="datetimeFigureOut">
              <a:rPr lang="es-ES" smtClean="0"/>
              <a:t>10/6/24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4F0A3-CD7D-154B-A9D2-0043E0759418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9DCDF-D395-E142-88BE-C9806182D8C3}" type="datetimeFigureOut">
              <a:rPr lang="es-ES" smtClean="0"/>
              <a:t>10/6/24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554228-843B-654E-AB0A-36561611129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15139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805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4273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4657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513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434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 </a:t>
            </a:r>
            <a:r>
              <a:rPr lang="en-US" b="1" dirty="0"/>
              <a:t>EU </a:t>
            </a:r>
            <a:r>
              <a:rPr lang="en-US" b="1" dirty="0" err="1"/>
              <a:t>Agae</a:t>
            </a:r>
            <a:r>
              <a:rPr lang="en-US" b="1" dirty="0"/>
              <a:t> Initiative </a:t>
            </a:r>
            <a:r>
              <a:rPr lang="en-US" dirty="0"/>
              <a:t>promised </a:t>
            </a:r>
            <a:r>
              <a:rPr lang="en-US" b="1" dirty="0"/>
              <a:t>23</a:t>
            </a:r>
            <a:r>
              <a:rPr lang="en-US" dirty="0"/>
              <a:t> actions regarding algae (will be completed 2030)</a:t>
            </a:r>
          </a:p>
          <a:p>
            <a:r>
              <a:rPr lang="en-US" dirty="0"/>
              <a:t>Many of the listed actions will be fulfilled by ALIS</a:t>
            </a:r>
            <a:endParaRPr lang="en-US" dirty="0">
              <a:cs typeface="Calibri"/>
            </a:endParaRPr>
          </a:p>
          <a:p>
            <a:r>
              <a:rPr lang="en-US" dirty="0"/>
              <a:t>- ALIS plays a core role in the EU Algae Initiative</a:t>
            </a:r>
            <a:endParaRPr lang="en-US" dirty="0">
              <a:cs typeface="Calibri"/>
            </a:endParaRPr>
          </a:p>
          <a:p>
            <a:endParaRPr lang="en-DE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8451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>
                <a:cs typeface="Calibri"/>
              </a:rPr>
              <a:t>All about algae feed itself &amp; compare it to different feed (fish/plant/... based) -&gt; </a:t>
            </a:r>
            <a:r>
              <a:rPr lang="en-US" b="1" dirty="0">
                <a:cs typeface="Calibri"/>
              </a:rPr>
              <a:t>nutritional </a:t>
            </a:r>
            <a:r>
              <a:rPr lang="en-US" dirty="0">
                <a:cs typeface="Calibri"/>
              </a:rPr>
              <a:t>composition </a:t>
            </a:r>
            <a:r>
              <a:rPr lang="en-US" b="1" dirty="0">
                <a:cs typeface="Calibri"/>
              </a:rPr>
              <a:t>+ economic + environmental. + processing/inclusion levels</a:t>
            </a:r>
          </a:p>
          <a:p>
            <a:pPr marL="228600" indent="-228600">
              <a:buFontTx/>
              <a:buAutoNum type="arabicParenR"/>
            </a:pPr>
            <a:r>
              <a:rPr lang="en-US" dirty="0">
                <a:cs typeface="Calibri"/>
              </a:rPr>
              <a:t>     2.1 - </a:t>
            </a:r>
            <a:r>
              <a:rPr lang="en-US" b="1" dirty="0">
                <a:cs typeface="Calibri"/>
              </a:rPr>
              <a:t>Regulatory </a:t>
            </a:r>
            <a:r>
              <a:rPr lang="en-US" dirty="0">
                <a:cs typeface="Calibri"/>
              </a:rPr>
              <a:t>aspects -&gt; mapping of regulations to give overview</a:t>
            </a:r>
          </a:p>
          <a:p>
            <a:pPr lvl="1" indent="-228600">
              <a:buFont typeface="Courier New"/>
              <a:buChar char="o"/>
            </a:pPr>
            <a:r>
              <a:rPr lang="en-US" dirty="0">
                <a:cs typeface="Calibri"/>
              </a:rPr>
              <a:t>2.2 - </a:t>
            </a:r>
            <a:r>
              <a:rPr lang="en-US" dirty="0" err="1">
                <a:cs typeface="Calibri"/>
              </a:rPr>
              <a:t>Recom</a:t>
            </a:r>
            <a:r>
              <a:rPr lang="en-US" dirty="0">
                <a:cs typeface="Calibri"/>
              </a:rPr>
              <a:t>. on </a:t>
            </a:r>
            <a:r>
              <a:rPr lang="en-US" b="1" dirty="0">
                <a:cs typeface="Calibri"/>
              </a:rPr>
              <a:t>operational criteria/industry standards</a:t>
            </a:r>
          </a:p>
          <a:p>
            <a:pPr lvl="1" indent="-228600">
              <a:buFont typeface="Courier New"/>
              <a:buChar char="o"/>
            </a:pPr>
            <a:r>
              <a:rPr lang="en-US" u="none" dirty="0">
                <a:cs typeface="Calibri"/>
              </a:rPr>
              <a:t>2.3 </a:t>
            </a:r>
            <a:r>
              <a:rPr lang="en-US" u="sng" dirty="0">
                <a:cs typeface="Calibri"/>
              </a:rPr>
              <a:t>FFDR</a:t>
            </a:r>
            <a:r>
              <a:rPr lang="en-US" dirty="0">
                <a:cs typeface="Calibri"/>
              </a:rPr>
              <a:t>: (</a:t>
            </a:r>
            <a:r>
              <a:rPr lang="en-US" dirty="0"/>
              <a:t>evolution from FIFO -&gt; focus: utilization of wild fish in feeds due to ecological concerns)</a:t>
            </a:r>
          </a:p>
          <a:p>
            <a:pPr marL="228600" lvl="1"/>
            <a:r>
              <a:rPr lang="en-US" dirty="0"/>
              <a:t> -&gt; </a:t>
            </a:r>
            <a:r>
              <a:rPr lang="en-US" b="1" u="sng" dirty="0"/>
              <a:t>Nutritional </a:t>
            </a:r>
            <a:r>
              <a:rPr lang="en-US" b="1" dirty="0"/>
              <a:t>requirements</a:t>
            </a:r>
            <a:r>
              <a:rPr lang="en-US" dirty="0"/>
              <a:t> &amp; optimal </a:t>
            </a:r>
            <a:r>
              <a:rPr lang="en-US" b="1" u="sng" dirty="0"/>
              <a:t>dietary </a:t>
            </a:r>
            <a:r>
              <a:rPr lang="en-US" b="1" dirty="0"/>
              <a:t>composition</a:t>
            </a:r>
            <a:r>
              <a:rPr lang="en-US" dirty="0"/>
              <a:t> for key European fish species. Recommendations for its </a:t>
            </a:r>
            <a:r>
              <a:rPr lang="en-US" b="1" u="sng" dirty="0"/>
              <a:t>adjustment</a:t>
            </a:r>
            <a:r>
              <a:rPr lang="en-US" dirty="0"/>
              <a:t>. Assessment of the </a:t>
            </a:r>
            <a:r>
              <a:rPr lang="en-US" b="1" u="sng" dirty="0"/>
              <a:t>environmental</a:t>
            </a:r>
            <a:r>
              <a:rPr lang="en-US" dirty="0"/>
              <a:t> impacts linked to the current FFDR in aquaculture.</a:t>
            </a:r>
          </a:p>
          <a:p>
            <a:pPr marL="228600" lvl="1"/>
            <a:r>
              <a:rPr lang="en-US" dirty="0">
                <a:cs typeface="Calibri"/>
              </a:rPr>
              <a:t> -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8225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en-US" dirty="0"/>
              <a:t>We will follow </a:t>
            </a:r>
            <a:r>
              <a:rPr lang="en-US" b="1" dirty="0"/>
              <a:t>data protection notice DPN </a:t>
            </a:r>
            <a:r>
              <a:rPr lang="en-US" dirty="0"/>
              <a:t>of the European Commission - data will be </a:t>
            </a:r>
            <a:r>
              <a:rPr lang="en-US" b="1" dirty="0" err="1"/>
              <a:t>anonymised</a:t>
            </a:r>
            <a:r>
              <a:rPr lang="en-US" b="1" dirty="0"/>
              <a:t> </a:t>
            </a:r>
            <a:r>
              <a:rPr lang="en-US" b="0" dirty="0"/>
              <a:t>(except for if you don’t if </a:t>
            </a:r>
            <a:r>
              <a:rPr lang="en-US" dirty="0"/>
              <a:t>you want that)</a:t>
            </a:r>
          </a:p>
          <a:p>
            <a:pPr marL="171450" indent="-171450">
              <a:buFont typeface="Calibri"/>
              <a:buChar char="-"/>
            </a:pPr>
            <a:r>
              <a:rPr lang="en-DE" dirty="0">
                <a:cs typeface="Calibri"/>
              </a:rPr>
              <a:t>If you want to get involved, we are happy to discuss the </a:t>
            </a:r>
            <a:r>
              <a:rPr lang="en-DE" b="0" dirty="0">
                <a:cs typeface="Calibri"/>
              </a:rPr>
              <a:t>details</a:t>
            </a:r>
            <a:endParaRPr lang="en-DE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803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49137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80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554228-843B-654E-AB0A-365616111299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4357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19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7171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2183295"/>
            <a:ext cx="9144000" cy="1903138"/>
          </a:xfrm>
          <a:noFill/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_tradnl" err="1"/>
              <a:t>Insert</a:t>
            </a:r>
            <a:r>
              <a:rPr lang="es-ES_tradnl"/>
              <a:t> </a:t>
            </a:r>
            <a:r>
              <a:rPr lang="es-ES_tradnl" err="1"/>
              <a:t>title</a:t>
            </a:r>
            <a:endParaRPr lang="es-ES"/>
          </a:p>
        </p:txBody>
      </p:sp>
      <p:sp>
        <p:nvSpPr>
          <p:cNvPr id="10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4178508"/>
            <a:ext cx="9144000" cy="1655762"/>
          </a:xfrm>
          <a:noFill/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err="1"/>
              <a:t>subtitle</a:t>
            </a:r>
            <a:endParaRPr lang="es-ES"/>
          </a:p>
        </p:txBody>
      </p:sp>
      <p:sp>
        <p:nvSpPr>
          <p:cNvPr id="5" name="Rectángulo 4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8" name="Agrupar 7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elements">
    <p:bg>
      <p:bgPr>
        <a:solidFill>
          <a:srgbClr val="F0EF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8" name="Rectángulo 7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Rectángulo 8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0" name="Rectángulo 9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2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395693"/>
            <a:ext cx="10515600" cy="415105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pic>
        <p:nvPicPr>
          <p:cNvPr id="13" name="Imagen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14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15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22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3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6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20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1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7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18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19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24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elements _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 hasCustomPrompt="1"/>
          </p:nvPr>
        </p:nvSpPr>
        <p:spPr>
          <a:xfrm>
            <a:off x="838200" y="1569720"/>
            <a:ext cx="10515600" cy="3977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DF64B4F2-F738-D840-8DD7-2DBC29824289}" type="datetimeFigureOut">
              <a:rPr lang="es-ES" smtClean="0"/>
              <a:pPr/>
              <a:t>10/6/24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fld id="{23219F32-25A7-334E-B133-72D3B04B795D}" type="slidenum">
              <a:rPr lang="es-ES" smtClean="0"/>
              <a:pPr/>
              <a:t>‹#›</a:t>
            </a:fld>
            <a:endParaRPr lang="es-ES"/>
          </a:p>
        </p:txBody>
      </p:sp>
      <p:sp>
        <p:nvSpPr>
          <p:cNvPr id="8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2" name="Agrupar 1"/>
          <p:cNvGrpSpPr/>
          <p:nvPr userDrawn="1"/>
        </p:nvGrpSpPr>
        <p:grpSpPr>
          <a:xfrm>
            <a:off x="838200" y="992188"/>
            <a:ext cx="10515600" cy="37585"/>
            <a:chOff x="838200" y="992188"/>
            <a:chExt cx="10515600" cy="37585"/>
          </a:xfrm>
        </p:grpSpPr>
        <p:sp>
          <p:nvSpPr>
            <p:cNvPr id="10" name="Rectángulo 9"/>
            <p:cNvSpPr/>
            <p:nvPr userDrawn="1"/>
          </p:nvSpPr>
          <p:spPr>
            <a:xfrm>
              <a:off x="838200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1" name="Rectángulo 10"/>
            <p:cNvSpPr/>
            <p:nvPr userDrawn="1"/>
          </p:nvSpPr>
          <p:spPr>
            <a:xfrm>
              <a:off x="4400235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7962271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0220" y="391618"/>
            <a:ext cx="2034872" cy="421183"/>
          </a:xfrm>
          <a:prstGeom prst="rect">
            <a:avLst/>
          </a:prstGeom>
        </p:spPr>
      </p:pic>
      <p:grpSp>
        <p:nvGrpSpPr>
          <p:cNvPr id="15" name="Agrupar 14"/>
          <p:cNvGrpSpPr/>
          <p:nvPr userDrawn="1"/>
        </p:nvGrpSpPr>
        <p:grpSpPr>
          <a:xfrm>
            <a:off x="4940300" y="6075251"/>
            <a:ext cx="2298700" cy="553712"/>
            <a:chOff x="4001754" y="4518660"/>
            <a:chExt cx="4175792" cy="1005866"/>
          </a:xfrm>
        </p:grpSpPr>
        <p:grpSp>
          <p:nvGrpSpPr>
            <p:cNvPr id="16" name="Agrupar 15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23" name="Elipse 22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4" name="Imagen 23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7" name="Agrupar 16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21" name="Elipse 20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2" name="Imagen 21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18" name="Agrupar 17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19" name="Elipse 18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20" name="Imagen 19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grpSp>
        <p:nvGrpSpPr>
          <p:cNvPr id="25" name="Agrupar 24"/>
          <p:cNvGrpSpPr/>
          <p:nvPr userDrawn="1"/>
        </p:nvGrpSpPr>
        <p:grpSpPr>
          <a:xfrm>
            <a:off x="838200" y="6345594"/>
            <a:ext cx="10515600" cy="37585"/>
            <a:chOff x="838200" y="992188"/>
            <a:chExt cx="10515600" cy="37585"/>
          </a:xfrm>
        </p:grpSpPr>
        <p:sp>
          <p:nvSpPr>
            <p:cNvPr id="26" name="Rectángulo 25"/>
            <p:cNvSpPr/>
            <p:nvPr userDrawn="1"/>
          </p:nvSpPr>
          <p:spPr>
            <a:xfrm>
              <a:off x="838200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8" name="Rectángulo 27"/>
            <p:cNvSpPr/>
            <p:nvPr userDrawn="1"/>
          </p:nvSpPr>
          <p:spPr>
            <a:xfrm>
              <a:off x="7962271" y="992188"/>
              <a:ext cx="3391529" cy="37585"/>
            </a:xfrm>
            <a:prstGeom prst="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1037127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ele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9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10" name="Agrupar 9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sp>
        <p:nvSpPr>
          <p:cNvPr id="15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838200" y="1592580"/>
            <a:ext cx="5159375" cy="395416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16" name="Marcador de contenido 2"/>
          <p:cNvSpPr>
            <a:spLocks noGrp="1"/>
          </p:cNvSpPr>
          <p:nvPr>
            <p:ph idx="14" hasCustomPrompt="1"/>
          </p:nvPr>
        </p:nvSpPr>
        <p:spPr>
          <a:xfrm>
            <a:off x="6172200" y="1592580"/>
            <a:ext cx="5181600" cy="3954169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grpSp>
        <p:nvGrpSpPr>
          <p:cNvPr id="27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8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7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8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1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5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6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2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3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4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39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0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9376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838200" y="2505075"/>
            <a:ext cx="5159375" cy="3118163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17" name="Marcador de contenido 2"/>
          <p:cNvSpPr>
            <a:spLocks noGrp="1"/>
          </p:cNvSpPr>
          <p:nvPr>
            <p:ph idx="14" hasCustomPrompt="1"/>
          </p:nvPr>
        </p:nvSpPr>
        <p:spPr>
          <a:xfrm>
            <a:off x="6172200" y="2505075"/>
            <a:ext cx="5181600" cy="3118163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Text</a:t>
            </a:r>
          </a:p>
          <a:p>
            <a:pPr lvl="0"/>
            <a:r>
              <a:rPr lang="es-ES_tradnl"/>
              <a:t>Text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Text</a:t>
            </a:r>
          </a:p>
          <a:p>
            <a:pPr lvl="0"/>
            <a:r>
              <a:rPr lang="es-ES_tradnl"/>
              <a:t>Text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10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100463"/>
            <a:ext cx="10515600" cy="1095506"/>
          </a:xfrm>
        </p:spPr>
        <p:txBody>
          <a:bodyPr/>
          <a:lstStyle>
            <a:lvl1pPr>
              <a:defRPr>
                <a:solidFill>
                  <a:srgbClr val="003966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2" name="Rectángulo 11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4" name="Rectángulo 13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28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9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8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9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2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6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7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3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4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5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40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1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1217076"/>
            <a:ext cx="3932237" cy="1065212"/>
          </a:xfrm>
        </p:spPr>
        <p:txBody>
          <a:bodyPr anchor="b"/>
          <a:lstStyle>
            <a:lvl1pPr>
              <a:defRPr sz="3200">
                <a:solidFill>
                  <a:schemeClr val="accent2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282288"/>
            <a:ext cx="3932237" cy="3365523"/>
          </a:xfr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Text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err="1"/>
              <a:t>footer</a:t>
            </a:r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contenido 2"/>
          <p:cNvSpPr>
            <a:spLocks noGrp="1"/>
          </p:cNvSpPr>
          <p:nvPr>
            <p:ph idx="13" hasCustomPrompt="1"/>
          </p:nvPr>
        </p:nvSpPr>
        <p:spPr>
          <a:xfrm>
            <a:off x="5183982" y="1217076"/>
            <a:ext cx="6170612" cy="443073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1">
                    <a:lumMod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</a:schemeClr>
                </a:solidFill>
              </a:defRPr>
            </a:lvl5pPr>
          </a:lstStyle>
          <a:p>
            <a:pPr lvl="0"/>
            <a:r>
              <a:rPr lang="es-ES_tradnl" err="1"/>
              <a:t>First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1"/>
            <a:r>
              <a:rPr lang="es-ES_tradnl" err="1"/>
              <a:t>Second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2"/>
            <a:r>
              <a:rPr lang="es-ES_tradnl" err="1"/>
              <a:t>Third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3"/>
            <a:r>
              <a:rPr lang="es-ES_tradnl" err="1"/>
              <a:t>Fourth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_tradnl"/>
          </a:p>
          <a:p>
            <a:pPr lvl="4"/>
            <a:r>
              <a:rPr lang="es-ES_tradnl" err="1"/>
              <a:t>Fifth</a:t>
            </a:r>
            <a:r>
              <a:rPr lang="es-ES_tradnl"/>
              <a:t> </a:t>
            </a:r>
            <a:r>
              <a:rPr lang="es-ES_tradnl" err="1"/>
              <a:t>level</a:t>
            </a:r>
            <a:endParaRPr lang="es-ES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6279" y="205910"/>
            <a:ext cx="2160104" cy="786278"/>
          </a:xfrm>
          <a:prstGeom prst="rect">
            <a:avLst/>
          </a:prstGeom>
        </p:spPr>
      </p:pic>
      <p:grpSp>
        <p:nvGrpSpPr>
          <p:cNvPr id="10" name="Agrupar 9"/>
          <p:cNvGrpSpPr/>
          <p:nvPr userDrawn="1"/>
        </p:nvGrpSpPr>
        <p:grpSpPr>
          <a:xfrm>
            <a:off x="838200" y="992188"/>
            <a:ext cx="10515600" cy="37585"/>
            <a:chOff x="838200" y="1690688"/>
            <a:chExt cx="11237844" cy="108295"/>
          </a:xfrm>
        </p:grpSpPr>
        <p:sp>
          <p:nvSpPr>
            <p:cNvPr id="11" name="Rectángulo 10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2" name="Rectángulo 11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3" name="Rectángulo 12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grpSp>
        <p:nvGrpSpPr>
          <p:cNvPr id="25" name="Agrupar 13"/>
          <p:cNvGrpSpPr/>
          <p:nvPr userDrawn="1"/>
        </p:nvGrpSpPr>
        <p:grpSpPr>
          <a:xfrm>
            <a:off x="4940300" y="6075254"/>
            <a:ext cx="2298700" cy="553712"/>
            <a:chOff x="4001754" y="4518660"/>
            <a:chExt cx="4175792" cy="1005866"/>
          </a:xfrm>
        </p:grpSpPr>
        <p:grpSp>
          <p:nvGrpSpPr>
            <p:cNvPr id="28" name="Agrupar 14"/>
            <p:cNvGrpSpPr/>
            <p:nvPr userDrawn="1"/>
          </p:nvGrpSpPr>
          <p:grpSpPr>
            <a:xfrm>
              <a:off x="7171706" y="4518660"/>
              <a:ext cx="1005840" cy="1005840"/>
              <a:chOff x="5586730" y="4518660"/>
              <a:chExt cx="1005840" cy="1005840"/>
            </a:xfrm>
          </p:grpSpPr>
          <p:sp>
            <p:nvSpPr>
              <p:cNvPr id="35" name="Elipse 21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4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6" name="Imagen 22"/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5500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29" name="Agrupar 15"/>
            <p:cNvGrpSpPr/>
            <p:nvPr userDrawn="1"/>
          </p:nvGrpSpPr>
          <p:grpSpPr>
            <a:xfrm>
              <a:off x="5586730" y="4518660"/>
              <a:ext cx="1005840" cy="1005840"/>
              <a:chOff x="5586730" y="4518660"/>
              <a:chExt cx="1005840" cy="1005840"/>
            </a:xfrm>
          </p:grpSpPr>
          <p:sp>
            <p:nvSpPr>
              <p:cNvPr id="33" name="Elipse 19"/>
              <p:cNvSpPr/>
              <p:nvPr userDrawn="1"/>
            </p:nvSpPr>
            <p:spPr>
              <a:xfrm>
                <a:off x="5586730" y="4518660"/>
                <a:ext cx="1005840" cy="1005840"/>
              </a:xfrm>
              <a:prstGeom prst="ellipse">
                <a:avLst/>
              </a:prstGeom>
              <a:solidFill>
                <a:schemeClr val="accent2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4" name="Imagen 20"/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8650" y="4580580"/>
                <a:ext cx="882000" cy="882000"/>
              </a:xfrm>
              <a:prstGeom prst="rect">
                <a:avLst/>
              </a:prstGeom>
            </p:spPr>
          </p:pic>
        </p:grpSp>
        <p:grpSp>
          <p:nvGrpSpPr>
            <p:cNvPr id="30" name="Agrupar 16"/>
            <p:cNvGrpSpPr/>
            <p:nvPr userDrawn="1"/>
          </p:nvGrpSpPr>
          <p:grpSpPr>
            <a:xfrm>
              <a:off x="4001754" y="4518686"/>
              <a:ext cx="1005840" cy="1005840"/>
              <a:chOff x="4001754" y="4518686"/>
              <a:chExt cx="1005840" cy="1005840"/>
            </a:xfrm>
          </p:grpSpPr>
          <p:sp>
            <p:nvSpPr>
              <p:cNvPr id="31" name="Elipse 17"/>
              <p:cNvSpPr/>
              <p:nvPr userDrawn="1"/>
            </p:nvSpPr>
            <p:spPr>
              <a:xfrm>
                <a:off x="4001754" y="4518686"/>
                <a:ext cx="1005840" cy="1005840"/>
              </a:xfrm>
              <a:prstGeom prst="ellipse">
                <a:avLst/>
              </a:prstGeom>
              <a:solidFill>
                <a:schemeClr val="accent1"/>
              </a:solidFill>
              <a:ln w="254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/>
              </a:p>
            </p:txBody>
          </p:sp>
          <p:pic>
            <p:nvPicPr>
              <p:cNvPr id="32" name="Imagen 18"/>
              <p:cNvPicPr>
                <a:picLocks noChangeAspect="1"/>
              </p:cNvPicPr>
              <p:nvPr userDrawn="1"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0050" y="4580632"/>
                <a:ext cx="881948" cy="881948"/>
              </a:xfrm>
              <a:prstGeom prst="rect">
                <a:avLst/>
              </a:prstGeom>
            </p:spPr>
          </p:pic>
        </p:grpSp>
      </p:grpSp>
      <p:sp>
        <p:nvSpPr>
          <p:cNvPr id="37" name="Rectángulo 23"/>
          <p:cNvSpPr/>
          <p:nvPr userDrawn="1"/>
        </p:nvSpPr>
        <p:spPr>
          <a:xfrm>
            <a:off x="838200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Rectángulo 24"/>
          <p:cNvSpPr/>
          <p:nvPr userDrawn="1"/>
        </p:nvSpPr>
        <p:spPr>
          <a:xfrm>
            <a:off x="7962271" y="6345597"/>
            <a:ext cx="3391529" cy="37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743" y="1812356"/>
            <a:ext cx="1976514" cy="719450"/>
          </a:xfrm>
          <a:prstGeom prst="rect">
            <a:avLst/>
          </a:prstGeom>
        </p:spPr>
      </p:pic>
      <p:sp>
        <p:nvSpPr>
          <p:cNvPr id="6" name="Título 1"/>
          <p:cNvSpPr txBox="1">
            <a:spLocks/>
          </p:cNvSpPr>
          <p:nvPr userDrawn="1"/>
        </p:nvSpPr>
        <p:spPr>
          <a:xfrm>
            <a:off x="838200" y="2965856"/>
            <a:ext cx="10515600" cy="365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Thank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you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for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your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attention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,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please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contact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us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for</a:t>
            </a:r>
            <a:r>
              <a:rPr lang="es-ES_tradnl" sz="1200">
                <a:solidFill>
                  <a:schemeClr val="tx1">
                    <a:lumMod val="50000"/>
                  </a:schemeClr>
                </a:solidFill>
                <a:latin typeface="+mn-lt"/>
              </a:rPr>
              <a:t> more </a:t>
            </a:r>
            <a:r>
              <a:rPr lang="es-ES_tradnl" sz="1200" err="1">
                <a:solidFill>
                  <a:schemeClr val="tx1">
                    <a:lumMod val="50000"/>
                  </a:schemeClr>
                </a:solidFill>
                <a:latin typeface="+mn-lt"/>
              </a:rPr>
              <a:t>information</a:t>
            </a:r>
            <a:endParaRPr lang="es-ES" sz="1200">
              <a:solidFill>
                <a:schemeClr val="tx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9164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s-ES_tradnl" err="1"/>
              <a:t>Team</a:t>
            </a:r>
            <a:r>
              <a:rPr lang="es-ES_tradnl"/>
              <a:t> </a:t>
            </a:r>
            <a:r>
              <a:rPr lang="es-ES_tradnl" err="1"/>
              <a:t>member</a:t>
            </a:r>
            <a:endParaRPr lang="es-ES"/>
          </a:p>
        </p:txBody>
      </p:sp>
      <p:sp>
        <p:nvSpPr>
          <p:cNvPr id="11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5020941"/>
            <a:ext cx="9296400" cy="5161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s-ES_tradnl" err="1"/>
              <a:t>Contact</a:t>
            </a:r>
            <a:r>
              <a:rPr lang="es-ES_tradnl"/>
              <a:t> </a:t>
            </a:r>
            <a:r>
              <a:rPr lang="es-ES_tradnl" err="1"/>
              <a:t>details</a:t>
            </a:r>
            <a:endParaRPr lang="es-ES_tradnl"/>
          </a:p>
          <a:p>
            <a:pPr lvl="0"/>
            <a:r>
              <a:rPr lang="es-ES_tradnl"/>
              <a:t>More </a:t>
            </a:r>
            <a:r>
              <a:rPr lang="es-ES_tradnl" err="1"/>
              <a:t>details</a:t>
            </a:r>
            <a:endParaRPr lang="es-ES"/>
          </a:p>
        </p:txBody>
      </p:sp>
      <p:sp>
        <p:nvSpPr>
          <p:cNvPr id="12" name="Marcador de imagen 11"/>
          <p:cNvSpPr>
            <a:spLocks noGrp="1"/>
          </p:cNvSpPr>
          <p:nvPr>
            <p:ph type="pic" sz="quarter" idx="12" hasCustomPrompt="1"/>
          </p:nvPr>
        </p:nvSpPr>
        <p:spPr>
          <a:xfrm>
            <a:off x="5578257" y="3510650"/>
            <a:ext cx="1035486" cy="1035484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900"/>
            </a:lvl1pPr>
          </a:lstStyle>
          <a:p>
            <a:r>
              <a:rPr lang="es-ES"/>
              <a:t>[</a:t>
            </a:r>
            <a:r>
              <a:rPr lang="es-ES" err="1"/>
              <a:t>Insert</a:t>
            </a:r>
            <a:r>
              <a:rPr lang="es-ES"/>
              <a:t> Picture]</a:t>
            </a:r>
          </a:p>
        </p:txBody>
      </p:sp>
    </p:spTree>
    <p:extLst>
      <p:ext uri="{BB962C8B-B14F-4D97-AF65-F5344CB8AC3E}">
        <p14:creationId xmlns:p14="http://schemas.microsoft.com/office/powerpoint/2010/main" val="17806957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19" y="205910"/>
            <a:ext cx="1257963" cy="4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909002904"/>
              </p:ext>
            </p:extLst>
          </p:nvPr>
        </p:nvGraphicFramePr>
        <p:xfrm>
          <a:off x="576581" y="1542627"/>
          <a:ext cx="5313678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8" name="Tabla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496987743"/>
              </p:ext>
            </p:extLst>
          </p:nvPr>
        </p:nvGraphicFramePr>
        <p:xfrm>
          <a:off x="6177281" y="1538394"/>
          <a:ext cx="5313678" cy="10972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9" name="Tabla 8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04569917"/>
              </p:ext>
            </p:extLst>
          </p:nvPr>
        </p:nvGraphicFramePr>
        <p:xfrm>
          <a:off x="576581" y="3043767"/>
          <a:ext cx="5313678" cy="109728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0" name="Tabla 9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59259470"/>
              </p:ext>
            </p:extLst>
          </p:nvPr>
        </p:nvGraphicFramePr>
        <p:xfrm>
          <a:off x="6177281" y="3043767"/>
          <a:ext cx="5313678" cy="1097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1" name="Tabla 10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706043324"/>
              </p:ext>
            </p:extLst>
          </p:nvPr>
        </p:nvGraphicFramePr>
        <p:xfrm>
          <a:off x="576581" y="4555914"/>
          <a:ext cx="5313678" cy="1097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359512183"/>
              </p:ext>
            </p:extLst>
          </p:nvPr>
        </p:nvGraphicFramePr>
        <p:xfrm>
          <a:off x="6177281" y="4549140"/>
          <a:ext cx="5313678" cy="109728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7712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712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s-ES" err="1"/>
                        <a:t>Column</a:t>
                      </a:r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" name="CuadroTexto 12"/>
          <p:cNvSpPr txBox="1"/>
          <p:nvPr userDrawn="1"/>
        </p:nvSpPr>
        <p:spPr>
          <a:xfrm>
            <a:off x="576581" y="624655"/>
            <a:ext cx="1767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err="1"/>
              <a:t>Example</a:t>
            </a:r>
            <a:r>
              <a:rPr lang="es-ES"/>
              <a:t> </a:t>
            </a:r>
            <a:r>
              <a:rPr lang="es-ES" err="1"/>
              <a:t>Tables</a:t>
            </a:r>
            <a:endParaRPr lang="es-ES"/>
          </a:p>
        </p:txBody>
      </p:sp>
      <p:pic>
        <p:nvPicPr>
          <p:cNvPr id="14" name="Imagen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419" y="205910"/>
            <a:ext cx="1257963" cy="45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0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2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01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311" y="551828"/>
            <a:ext cx="3593378" cy="1307990"/>
          </a:xfrm>
          <a:prstGeom prst="rect">
            <a:avLst/>
          </a:prstGeom>
        </p:spPr>
      </p:pic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4274820" y="4552770"/>
            <a:ext cx="3642360" cy="952500"/>
            <a:chOff x="-106680" y="4556760"/>
            <a:chExt cx="12466320" cy="952500"/>
          </a:xfrm>
        </p:grpSpPr>
        <p:cxnSp>
          <p:nvCxnSpPr>
            <p:cNvPr id="12" name="Conector recto 11"/>
            <p:cNvCxnSpPr/>
            <p:nvPr userDrawn="1"/>
          </p:nvCxnSpPr>
          <p:spPr>
            <a:xfrm>
              <a:off x="-106680" y="45567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recto 12"/>
            <p:cNvCxnSpPr/>
            <p:nvPr userDrawn="1"/>
          </p:nvCxnSpPr>
          <p:spPr>
            <a:xfrm>
              <a:off x="-106680" y="5509260"/>
              <a:ext cx="1246632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9" name="Marcador de texto 8"/>
          <p:cNvSpPr>
            <a:spLocks noGrp="1"/>
          </p:cNvSpPr>
          <p:nvPr>
            <p:ph type="body" sz="quarter" idx="10" hasCustomPrompt="1"/>
          </p:nvPr>
        </p:nvSpPr>
        <p:spPr>
          <a:xfrm>
            <a:off x="1447800" y="4663236"/>
            <a:ext cx="9296400" cy="297411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 err="1"/>
              <a:t>author</a:t>
            </a:r>
            <a:endParaRPr lang="es-ES"/>
          </a:p>
        </p:txBody>
      </p:sp>
      <p:sp>
        <p:nvSpPr>
          <p:cNvPr id="20" name="Marcador de texto 8"/>
          <p:cNvSpPr>
            <a:spLocks noGrp="1"/>
          </p:cNvSpPr>
          <p:nvPr>
            <p:ph type="body" sz="quarter" idx="11" hasCustomPrompt="1"/>
          </p:nvPr>
        </p:nvSpPr>
        <p:spPr>
          <a:xfrm>
            <a:off x="1447800" y="4960648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 err="1"/>
              <a:t>location</a:t>
            </a:r>
            <a:endParaRPr lang="es-ES"/>
          </a:p>
        </p:txBody>
      </p:sp>
      <p:sp>
        <p:nvSpPr>
          <p:cNvPr id="21" name="Marcador de texto 8"/>
          <p:cNvSpPr>
            <a:spLocks noGrp="1"/>
          </p:cNvSpPr>
          <p:nvPr>
            <p:ph type="body" sz="quarter" idx="12" hasCustomPrompt="1"/>
          </p:nvPr>
        </p:nvSpPr>
        <p:spPr>
          <a:xfrm>
            <a:off x="1447800" y="5136283"/>
            <a:ext cx="9296400" cy="247530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alpha val="65000"/>
                  </a:schemeClr>
                </a:solidFill>
              </a:defRPr>
            </a:lvl1pPr>
          </a:lstStyle>
          <a:p>
            <a:pPr lvl="0"/>
            <a:r>
              <a:rPr lang="es-ES_tradnl"/>
              <a:t>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689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pic>
        <p:nvPicPr>
          <p:cNvPr id="4" name="Imagen 15">
            <a:extLst>
              <a:ext uri="{FF2B5EF4-FFF2-40B4-BE49-F238E27FC236}">
                <a16:creationId xmlns:a16="http://schemas.microsoft.com/office/drawing/2014/main" id="{02BA2DB4-A389-76DC-7EDA-81DF599FB4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41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Rectángulo 2"/>
          <p:cNvSpPr/>
          <p:nvPr userDrawn="1"/>
        </p:nvSpPr>
        <p:spPr>
          <a:xfrm>
            <a:off x="0" y="0"/>
            <a:ext cx="12192000" cy="24116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838200" y="2312475"/>
            <a:ext cx="10515600" cy="37585"/>
            <a:chOff x="838200" y="1690688"/>
            <a:chExt cx="11237844" cy="108295"/>
          </a:xfrm>
        </p:grpSpPr>
        <p:sp>
          <p:nvSpPr>
            <p:cNvPr id="16" name="Rectángulo 15"/>
            <p:cNvSpPr/>
            <p:nvPr userDrawn="1"/>
          </p:nvSpPr>
          <p:spPr>
            <a:xfrm>
              <a:off x="838200" y="1690688"/>
              <a:ext cx="3624470" cy="10829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7" name="Rectángulo 16"/>
            <p:cNvSpPr/>
            <p:nvPr userDrawn="1"/>
          </p:nvSpPr>
          <p:spPr>
            <a:xfrm>
              <a:off x="4644887" y="1690688"/>
              <a:ext cx="3624470" cy="1082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Rectángulo 17"/>
            <p:cNvSpPr/>
            <p:nvPr userDrawn="1"/>
          </p:nvSpPr>
          <p:spPr>
            <a:xfrm>
              <a:off x="8451574" y="1690688"/>
              <a:ext cx="3624470" cy="10829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209778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sp>
        <p:nvSpPr>
          <p:cNvPr id="9" name="Elipse 8"/>
          <p:cNvSpPr/>
          <p:nvPr userDrawn="1"/>
        </p:nvSpPr>
        <p:spPr>
          <a:xfrm>
            <a:off x="5586730" y="4518660"/>
            <a:ext cx="1005840" cy="100584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50" y="4580580"/>
            <a:ext cx="882000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sp>
        <p:nvSpPr>
          <p:cNvPr id="9" name="Elipse 8"/>
          <p:cNvSpPr/>
          <p:nvPr userDrawn="1"/>
        </p:nvSpPr>
        <p:spPr>
          <a:xfrm>
            <a:off x="5586730" y="4518660"/>
            <a:ext cx="1005840" cy="1005840"/>
          </a:xfrm>
          <a:prstGeom prst="ellipse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000" y="4580580"/>
            <a:ext cx="882000" cy="8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477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8200" y="2682267"/>
            <a:ext cx="10515600" cy="1325563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10" name="Título 1"/>
          <p:cNvSpPr txBox="1">
            <a:spLocks/>
          </p:cNvSpPr>
          <p:nvPr userDrawn="1"/>
        </p:nvSpPr>
        <p:spPr>
          <a:xfrm>
            <a:off x="838200" y="5913147"/>
            <a:ext cx="10515600" cy="449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1600" b="0" i="0" err="1">
                <a:solidFill>
                  <a:schemeClr val="bg1"/>
                </a:solidFill>
                <a:latin typeface="+mn-lt"/>
              </a:rPr>
              <a:t>www.trinomics.eu</a:t>
            </a:r>
            <a:endParaRPr lang="es-ES" sz="1600" b="0" i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537" y="1010266"/>
            <a:ext cx="2564226" cy="530750"/>
          </a:xfrm>
          <a:prstGeom prst="rect">
            <a:avLst/>
          </a:prstGeom>
        </p:spPr>
      </p:pic>
      <p:grpSp>
        <p:nvGrpSpPr>
          <p:cNvPr id="3" name="Agrupar 2"/>
          <p:cNvGrpSpPr/>
          <p:nvPr userDrawn="1"/>
        </p:nvGrpSpPr>
        <p:grpSpPr>
          <a:xfrm>
            <a:off x="7171706" y="4518660"/>
            <a:ext cx="1005840" cy="1005840"/>
            <a:chOff x="5586730" y="4518660"/>
            <a:chExt cx="1005840" cy="1005840"/>
          </a:xfrm>
        </p:grpSpPr>
        <p:sp>
          <p:nvSpPr>
            <p:cNvPr id="9" name="Elipse 8"/>
            <p:cNvSpPr/>
            <p:nvPr userDrawn="1"/>
          </p:nvSpPr>
          <p:spPr>
            <a:xfrm>
              <a:off x="5586730" y="4518660"/>
              <a:ext cx="1005840" cy="1005840"/>
            </a:xfrm>
            <a:prstGeom prst="ellipse">
              <a:avLst/>
            </a:prstGeom>
            <a:solidFill>
              <a:schemeClr val="accent4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4" name="Imagen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5000" y="4580580"/>
              <a:ext cx="882000" cy="882000"/>
            </a:xfrm>
            <a:prstGeom prst="rect">
              <a:avLst/>
            </a:prstGeom>
          </p:spPr>
        </p:pic>
      </p:grpSp>
      <p:grpSp>
        <p:nvGrpSpPr>
          <p:cNvPr id="7" name="Agrupar 6"/>
          <p:cNvGrpSpPr/>
          <p:nvPr userDrawn="1"/>
        </p:nvGrpSpPr>
        <p:grpSpPr>
          <a:xfrm>
            <a:off x="5586730" y="4518660"/>
            <a:ext cx="1005840" cy="1005840"/>
            <a:chOff x="5586730" y="4518660"/>
            <a:chExt cx="1005840" cy="1005840"/>
          </a:xfrm>
        </p:grpSpPr>
        <p:sp>
          <p:nvSpPr>
            <p:cNvPr id="8" name="Elipse 7"/>
            <p:cNvSpPr/>
            <p:nvPr userDrawn="1"/>
          </p:nvSpPr>
          <p:spPr>
            <a:xfrm>
              <a:off x="5586730" y="4518660"/>
              <a:ext cx="1005840" cy="1005840"/>
            </a:xfrm>
            <a:prstGeom prst="ellipse">
              <a:avLst/>
            </a:prstGeom>
            <a:solidFill>
              <a:schemeClr val="accent2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650" y="4580580"/>
              <a:ext cx="882000" cy="882000"/>
            </a:xfrm>
            <a:prstGeom prst="rect">
              <a:avLst/>
            </a:prstGeom>
          </p:spPr>
        </p:pic>
      </p:grpSp>
      <p:grpSp>
        <p:nvGrpSpPr>
          <p:cNvPr id="6" name="Agrupar 5"/>
          <p:cNvGrpSpPr/>
          <p:nvPr userDrawn="1"/>
        </p:nvGrpSpPr>
        <p:grpSpPr>
          <a:xfrm>
            <a:off x="4001754" y="4518686"/>
            <a:ext cx="1005840" cy="1005840"/>
            <a:chOff x="4001754" y="4518686"/>
            <a:chExt cx="1005840" cy="1005840"/>
          </a:xfrm>
        </p:grpSpPr>
        <p:sp>
          <p:nvSpPr>
            <p:cNvPr id="13" name="Elipse 12"/>
            <p:cNvSpPr/>
            <p:nvPr userDrawn="1"/>
          </p:nvSpPr>
          <p:spPr>
            <a:xfrm>
              <a:off x="4001754" y="4518686"/>
              <a:ext cx="1005840" cy="1005840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0050" y="4580632"/>
              <a:ext cx="881948" cy="881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9126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err="1"/>
              <a:t>Title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64B4F2-F738-D840-8DD7-2DBC29824289}" type="datetimeFigureOut">
              <a:rPr lang="es-ES" smtClean="0"/>
              <a:t>10/6/24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19F32-25A7-334E-B133-72D3B04B795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2" r:id="rId2"/>
    <p:sldLayoutId id="2147483673" r:id="rId3"/>
    <p:sldLayoutId id="2147483674" r:id="rId4"/>
    <p:sldLayoutId id="2147483675" r:id="rId5"/>
    <p:sldLayoutId id="2147483682" r:id="rId6"/>
    <p:sldLayoutId id="2147483676" r:id="rId7"/>
    <p:sldLayoutId id="2147483677" r:id="rId8"/>
    <p:sldLayoutId id="2147483678" r:id="rId9"/>
    <p:sldLayoutId id="2147483649" r:id="rId10"/>
    <p:sldLayoutId id="2147483654" r:id="rId11"/>
    <p:sldLayoutId id="2147483667" r:id="rId12"/>
    <p:sldLayoutId id="2147483666" r:id="rId13"/>
    <p:sldLayoutId id="2147483653" r:id="rId14"/>
    <p:sldLayoutId id="2147483656" r:id="rId15"/>
    <p:sldLayoutId id="2147483679" r:id="rId16"/>
    <p:sldLayoutId id="2147483662" r:id="rId17"/>
    <p:sldLayoutId id="21474836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image" Target="../media/image8.png"/><Relationship Id="rId9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0" dirty="0">
                <a:effectLst/>
                <a:latin typeface="Lucida Grande" panose="020B0600040502020204" pitchFamily="34" charset="0"/>
              </a:rPr>
              <a:t>Study to Support a </a:t>
            </a:r>
            <a:br>
              <a:rPr lang="en-GB" b="1" i="0" dirty="0">
                <a:effectLst/>
                <a:latin typeface="Lucida Grande" panose="020B0600040502020204" pitchFamily="34" charset="0"/>
              </a:rPr>
            </a:br>
            <a:r>
              <a:rPr lang="en-GB" b="1" i="0" dirty="0">
                <a:effectLst/>
                <a:latin typeface="Lucida Grande" panose="020B0600040502020204" pitchFamily="34" charset="0"/>
              </a:rPr>
              <a:t>Sustainable Algae Industry</a:t>
            </a:r>
            <a:endParaRPr lang="es-ES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>
          <a:xfrm>
            <a:off x="1447800" y="4128349"/>
            <a:ext cx="9296400" cy="401850"/>
          </a:xfrm>
        </p:spPr>
        <p:txBody>
          <a:bodyPr>
            <a:normAutofit/>
          </a:bodyPr>
          <a:lstStyle/>
          <a:p>
            <a:r>
              <a:rPr lang="it-IT" dirty="0"/>
              <a:t>CINEA/2023/OP/0006/SI2.906327</a:t>
            </a:r>
            <a:endParaRPr lang="es-ES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11"/>
          </p:nvPr>
        </p:nvSpPr>
        <p:spPr>
          <a:xfrm>
            <a:off x="1447800" y="4668381"/>
            <a:ext cx="9296400" cy="247530"/>
          </a:xfrm>
        </p:spPr>
        <p:txBody>
          <a:bodyPr/>
          <a:lstStyle/>
          <a:p>
            <a:r>
              <a:rPr lang="es-ES"/>
              <a:t>online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2"/>
          </p:nvPr>
        </p:nvSpPr>
        <p:spPr>
          <a:xfrm>
            <a:off x="1447800" y="5097253"/>
            <a:ext cx="9296400" cy="439327"/>
          </a:xfrm>
        </p:spPr>
        <p:txBody>
          <a:bodyPr/>
          <a:lstStyle/>
          <a:p>
            <a:r>
              <a:rPr lang="es-ES" dirty="0"/>
              <a:t>07th </a:t>
            </a:r>
            <a:r>
              <a:rPr lang="en-GB" dirty="0"/>
              <a:t>June</a:t>
            </a:r>
            <a:r>
              <a:rPr lang="es-ES" dirty="0"/>
              <a:t>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4DB4AF-BB88-EBAD-CCBA-35553BA6B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8" y="119780"/>
            <a:ext cx="2616590" cy="81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F75043-1609-2E89-B387-B0FF5C5ADF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3390" y="1001568"/>
            <a:ext cx="2683746" cy="551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EC1851-6E88-ED71-FCBD-AACC2DBBAE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366" y="239201"/>
            <a:ext cx="2857500" cy="5810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7477C6-931D-F217-E875-A80BCA3D6F86}"/>
              </a:ext>
            </a:extLst>
          </p:cNvPr>
          <p:cNvSpPr txBox="1"/>
          <p:nvPr/>
        </p:nvSpPr>
        <p:spPr>
          <a:xfrm>
            <a:off x="8151280" y="1734640"/>
            <a:ext cx="32452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/>
              <a:t>ROHELINE VIHMAVARI OÜ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4CDF5B-15FE-C3DC-2BE8-66E581A46E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744" y="1015494"/>
            <a:ext cx="1341187" cy="11994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1179231-3710-473A-E602-233D64349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8" y="136507"/>
            <a:ext cx="2616590" cy="8198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E0DAD4-F1D0-1ED9-ECB1-33672A2343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64" y="119780"/>
            <a:ext cx="1304802" cy="108221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3218D94D-E1B9-3FC1-ACEB-6B285A58A01A}"/>
              </a:ext>
            </a:extLst>
          </p:cNvPr>
          <p:cNvSpPr/>
          <p:nvPr/>
        </p:nvSpPr>
        <p:spPr>
          <a:xfrm>
            <a:off x="5029200" y="5905500"/>
            <a:ext cx="2336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14544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D78CA-70D3-70B9-47DB-FEA5C749C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Projects &amp;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CF0F81-058D-D01E-1CF6-14DE628E4DCC}"/>
              </a:ext>
            </a:extLst>
          </p:cNvPr>
          <p:cNvSpPr txBox="1"/>
          <p:nvPr/>
        </p:nvSpPr>
        <p:spPr>
          <a:xfrm>
            <a:off x="475555" y="5429423"/>
            <a:ext cx="11240183" cy="477054"/>
          </a:xfrm>
          <a:prstGeom prst="rect">
            <a:avLst/>
          </a:prstGeom>
          <a:solidFill>
            <a:srgbClr val="003966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500" b="1" i="1" dirty="0">
                <a:solidFill>
                  <a:srgbClr val="FFFFFF"/>
                </a:solidFill>
              </a:rPr>
              <a:t>Let us know, if you have more relevant studies/projects/papers to share!</a:t>
            </a:r>
            <a:endParaRPr lang="en-US" sz="2500" i="1">
              <a:solidFill>
                <a:srgbClr val="FFFFFF"/>
              </a:solidFill>
            </a:endParaRPr>
          </a:p>
        </p:txBody>
      </p:sp>
      <p:pic>
        <p:nvPicPr>
          <p:cNvPr id="10" name="Picture 9" descr="A close-up of a fishing boat&#10;&#10;Description automatically generated">
            <a:extLst>
              <a:ext uri="{FF2B5EF4-FFF2-40B4-BE49-F238E27FC236}">
                <a16:creationId xmlns:a16="http://schemas.microsoft.com/office/drawing/2014/main" id="{E2FAB19D-934C-58DB-D434-00456B561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9406" y="1510355"/>
            <a:ext cx="2389415" cy="3629025"/>
          </a:xfrm>
          <a:prstGeom prst="rect">
            <a:avLst/>
          </a:prstGeom>
        </p:spPr>
      </p:pic>
      <p:pic>
        <p:nvPicPr>
          <p:cNvPr id="11" name="Picture 10" descr="The State of World Fisheries and Aquaculture 2022">
            <a:extLst>
              <a:ext uri="{FF2B5EF4-FFF2-40B4-BE49-F238E27FC236}">
                <a16:creationId xmlns:a16="http://schemas.microsoft.com/office/drawing/2014/main" id="{BFCE0B65-E22F-3E0D-517D-DE1830D99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887" y="1520612"/>
            <a:ext cx="2409825" cy="3614057"/>
          </a:xfrm>
          <a:prstGeom prst="rect">
            <a:avLst/>
          </a:prstGeom>
        </p:spPr>
      </p:pic>
      <p:pic>
        <p:nvPicPr>
          <p:cNvPr id="14" name="Picture 13" descr="A close up of a pile of seaweed&#10;&#10;Description automatically generated">
            <a:extLst>
              <a:ext uri="{FF2B5EF4-FFF2-40B4-BE49-F238E27FC236}">
                <a16:creationId xmlns:a16="http://schemas.microsoft.com/office/drawing/2014/main" id="{9C198FE6-8749-78FB-6A56-A0B8B4EF1F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6246" y="1523243"/>
            <a:ext cx="2544535" cy="36167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AC5233-2EE0-BD3C-4FA9-D49258A48CB0}"/>
              </a:ext>
            </a:extLst>
          </p:cNvPr>
          <p:cNvSpPr txBox="1"/>
          <p:nvPr/>
        </p:nvSpPr>
        <p:spPr>
          <a:xfrm>
            <a:off x="7856243" y="5910176"/>
            <a:ext cx="475603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Segoe UI"/>
              </a:rPr>
              <a:t>​</a:t>
            </a:r>
            <a:br>
              <a:rPr lang="en-GB" sz="2000" dirty="0">
                <a:cs typeface="Segoe UI"/>
              </a:rPr>
            </a:br>
            <a:r>
              <a:rPr lang="en-GB" sz="1200" dirty="0">
                <a:cs typeface="Segoe UI"/>
              </a:rPr>
              <a:t>​</a:t>
            </a:r>
          </a:p>
          <a:p>
            <a:r>
              <a:rPr lang="en-GB" sz="2000" b="1" u="sng" dirty="0">
                <a:solidFill>
                  <a:srgbClr val="003966"/>
                </a:solidFill>
                <a:cs typeface="Segoe UI"/>
              </a:rPr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3339564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202B047-207B-91B7-1936-85286799CEDE}"/>
              </a:ext>
            </a:extLst>
          </p:cNvPr>
          <p:cNvSpPr/>
          <p:nvPr/>
        </p:nvSpPr>
        <p:spPr>
          <a:xfrm>
            <a:off x="988005" y="2921378"/>
            <a:ext cx="10179015" cy="2398889"/>
          </a:xfrm>
          <a:prstGeom prst="roundRect">
            <a:avLst/>
          </a:prstGeom>
          <a:solidFill>
            <a:srgbClr val="0039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E9143F-59E5-A6A0-ABE5-D110674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How can I get Involved?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1A2C34-AC5D-852D-586D-6FFEEFDDD32F}"/>
              </a:ext>
            </a:extLst>
          </p:cNvPr>
          <p:cNvSpPr txBox="1">
            <a:spLocks/>
          </p:cNvSpPr>
          <p:nvPr/>
        </p:nvSpPr>
        <p:spPr>
          <a:xfrm>
            <a:off x="1393974" y="2051985"/>
            <a:ext cx="11493969" cy="46942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39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 dirty="0"/>
              <a:t>         </a:t>
            </a:r>
            <a:r>
              <a:rPr lang="en-GB" b="1" u="sng" dirty="0"/>
              <a:t>We need YOUR help! </a:t>
            </a:r>
            <a:endParaRPr lang="en-US" dirty="0"/>
          </a:p>
          <a:p>
            <a:pPr marL="0" indent="0">
              <a:buNone/>
            </a:pPr>
            <a:br>
              <a:rPr lang="en-GB" dirty="0"/>
            </a:br>
            <a:endParaRPr lang="en-GB" sz="180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</a:rPr>
              <a:t>NOW: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Information, Studies, Projects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You could help guiding us as a member of the task force</a:t>
            </a:r>
          </a:p>
          <a:p>
            <a:pPr marL="0" indent="0" algn="ctr">
              <a:buNone/>
            </a:pPr>
            <a:br>
              <a:rPr lang="en-GB" sz="2400" u="sng" dirty="0"/>
            </a:br>
            <a:endParaRPr lang="en-GB" sz="1400" u="sng"/>
          </a:p>
          <a:p>
            <a:pPr marL="0" indent="0">
              <a:buNone/>
            </a:pPr>
            <a:endParaRPr lang="en-GB" sz="2400" b="1" u="sng" dirty="0"/>
          </a:p>
          <a:p>
            <a:pPr marL="0" indent="0">
              <a:buFont typeface="Arial"/>
              <a:buNone/>
            </a:pP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F893D-E8A6-7F82-D0C4-2019589C9191}"/>
              </a:ext>
            </a:extLst>
          </p:cNvPr>
          <p:cNvSpPr txBox="1"/>
          <p:nvPr/>
        </p:nvSpPr>
        <p:spPr>
          <a:xfrm>
            <a:off x="7856243" y="5910176"/>
            <a:ext cx="475603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Segoe UI"/>
              </a:rPr>
              <a:t>​</a:t>
            </a:r>
            <a:br>
              <a:rPr lang="en-GB" sz="2000" dirty="0">
                <a:cs typeface="Segoe UI"/>
              </a:rPr>
            </a:br>
            <a:r>
              <a:rPr lang="en-GB" sz="1200" dirty="0">
                <a:cs typeface="Segoe UI"/>
              </a:rPr>
              <a:t>​</a:t>
            </a:r>
          </a:p>
          <a:p>
            <a:r>
              <a:rPr lang="en-GB" sz="2000" b="1" u="sng" dirty="0">
                <a:solidFill>
                  <a:srgbClr val="003966"/>
                </a:solidFill>
                <a:cs typeface="Segoe UI"/>
              </a:rPr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327785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43F-59E5-A6A0-ABE5-D110674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/>
              <a:t>How can I get</a:t>
            </a:r>
            <a:r>
              <a:rPr lang="en-DE" dirty="0"/>
              <a:t>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90FBC0-95B8-EDBF-6732-2CD0047A9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040" y="1715732"/>
            <a:ext cx="11247872" cy="464849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GB" sz="3200" b="1" dirty="0"/>
              <a:t>Planned activities:</a:t>
            </a:r>
            <a:endParaRPr lang="en-GB" sz="3200" dirty="0"/>
          </a:p>
          <a:p>
            <a:pPr>
              <a:buFont typeface="Arial" pitchFamily="2" charset="2"/>
              <a:buChar char="•"/>
            </a:pPr>
            <a:endParaRPr lang="en-GB" sz="2400" b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/>
                </a:solidFill>
                <a:highlight>
                  <a:srgbClr val="0D3A66"/>
                </a:highlight>
              </a:rPr>
              <a:t> </a:t>
            </a:r>
            <a:r>
              <a:rPr lang="en-GB" sz="2400" b="1" dirty="0">
                <a:solidFill>
                  <a:schemeClr val="bg1"/>
                </a:solidFill>
                <a:highlight>
                  <a:srgbClr val="0D3A66"/>
                </a:highlight>
              </a:rPr>
              <a:t> 10 Interviews  </a:t>
            </a:r>
            <a:r>
              <a:rPr lang="en-GB" sz="2400" b="1" dirty="0"/>
              <a:t> - </a:t>
            </a:r>
            <a:r>
              <a:rPr lang="en-GB" sz="2400" b="0" dirty="0">
                <a:solidFill>
                  <a:srgbClr val="003966"/>
                </a:solidFill>
              </a:rPr>
              <a:t>with industry and associations (fish &amp; fish feed producers)</a:t>
            </a:r>
          </a:p>
          <a:p>
            <a:pPr lvl="1">
              <a:buFont typeface="Courier New" pitchFamily="2" charset="2"/>
              <a:buChar char="o"/>
            </a:pPr>
            <a:r>
              <a:rPr lang="en-GB" sz="2000" dirty="0">
                <a:solidFill>
                  <a:srgbClr val="003966"/>
                </a:solidFill>
                <a:sym typeface="Wingdings" pitchFamily="2" charset="2"/>
              </a:rPr>
              <a:t>August/September 2024</a:t>
            </a:r>
            <a:endParaRPr lang="en-GB" sz="2000" dirty="0">
              <a:solidFill>
                <a:srgbClr val="003966"/>
              </a:solidFill>
            </a:endParaRPr>
          </a:p>
          <a:p>
            <a:pPr>
              <a:buFont typeface="Arial,Sans-Serif" pitchFamily="2" charset="2"/>
              <a:buChar char="•"/>
            </a:pPr>
            <a:endParaRPr lang="en-GB" sz="2400" b="1">
              <a:solidFill>
                <a:srgbClr val="003966"/>
              </a:solidFill>
            </a:endParaRPr>
          </a:p>
          <a:p>
            <a:pPr marL="285750" indent="-285750">
              <a:buFont typeface="Arial,Sans-Serif" pitchFamily="2" charset="2"/>
            </a:pPr>
            <a:r>
              <a:rPr lang="en-GB" sz="2400" b="1" dirty="0">
                <a:solidFill>
                  <a:schemeClr val="accent6"/>
                </a:solidFill>
                <a:highlight>
                  <a:srgbClr val="0F3B66"/>
                </a:highlight>
              </a:rPr>
              <a:t> </a:t>
            </a:r>
            <a:r>
              <a:rPr lang="en-GB" sz="2400" b="1" dirty="0">
                <a:solidFill>
                  <a:schemeClr val="bg1"/>
                </a:solidFill>
                <a:highlight>
                  <a:srgbClr val="0F3B66"/>
                </a:highlight>
              </a:rPr>
              <a:t> Surveys  </a:t>
            </a:r>
            <a:r>
              <a:rPr lang="en-GB" sz="2400" b="1" dirty="0"/>
              <a:t> </a:t>
            </a:r>
            <a:r>
              <a:rPr lang="en-GB" sz="2400" kern="1200" dirty="0">
                <a:solidFill>
                  <a:srgbClr val="003966"/>
                </a:solidFill>
                <a:effectLst/>
              </a:rPr>
              <a:t>(on</a:t>
            </a:r>
            <a:r>
              <a:rPr lang="en-GB" sz="2400" b="1" kern="1200" dirty="0">
                <a:solidFill>
                  <a:srgbClr val="003966"/>
                </a:solidFill>
                <a:effectLst/>
              </a:rPr>
              <a:t> </a:t>
            </a:r>
            <a:r>
              <a:rPr lang="en-GB" sz="2400" kern="1200" dirty="0">
                <a:solidFill>
                  <a:srgbClr val="003966"/>
                </a:solidFill>
                <a:effectLst/>
              </a:rPr>
              <a:t>FFDR assessment, incl. consumer safety, and blend-in targets</a:t>
            </a:r>
            <a:r>
              <a:rPr lang="en-GB" sz="2400" dirty="0"/>
              <a:t>)</a:t>
            </a:r>
            <a:endParaRPr lang="en-US" sz="2400" dirty="0">
              <a:solidFill>
                <a:srgbClr val="7D8899"/>
              </a:solidFill>
            </a:endParaRPr>
          </a:p>
          <a:p>
            <a:pPr lvl="1">
              <a:buFont typeface="Courier New,monospace"/>
              <a:buChar char="o"/>
            </a:pPr>
            <a:r>
              <a:rPr lang="en-GB" sz="2000" dirty="0">
                <a:solidFill>
                  <a:srgbClr val="003966"/>
                </a:solidFill>
              </a:rPr>
              <a:t>Autumn</a:t>
            </a:r>
            <a:r>
              <a:rPr lang="en-GB" sz="2000" dirty="0">
                <a:solidFill>
                  <a:srgbClr val="003966"/>
                </a:solidFill>
                <a:sym typeface="Wingdings" pitchFamily="2" charset="2"/>
              </a:rPr>
              <a:t> 2024</a:t>
            </a:r>
            <a:endParaRPr lang="en-GB" sz="1400" dirty="0">
              <a:solidFill>
                <a:srgbClr val="003966"/>
              </a:solidFill>
            </a:endParaRPr>
          </a:p>
          <a:p>
            <a:pPr marL="0" indent="0">
              <a:buNone/>
            </a:pPr>
            <a:endParaRPr lang="en-GB" sz="1600">
              <a:solidFill>
                <a:srgbClr val="00396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chemeClr val="accent6"/>
                </a:solidFill>
                <a:highlight>
                  <a:srgbClr val="113B66"/>
                </a:highlight>
              </a:rPr>
              <a:t> </a:t>
            </a:r>
            <a:r>
              <a:rPr lang="en-GB" sz="2400" b="1" dirty="0">
                <a:solidFill>
                  <a:schemeClr val="bg1"/>
                </a:solidFill>
                <a:highlight>
                  <a:srgbClr val="113B66"/>
                </a:highlight>
              </a:rPr>
              <a:t> Workshop  </a:t>
            </a:r>
            <a:r>
              <a:rPr lang="en-GB" sz="2400" dirty="0"/>
              <a:t> - </a:t>
            </a:r>
            <a:r>
              <a:rPr lang="en-GB" sz="2400" dirty="0">
                <a:solidFill>
                  <a:srgbClr val="003966"/>
                </a:solidFill>
              </a:rPr>
              <a:t>with WG4 to validate results and develop recommendations</a:t>
            </a:r>
          </a:p>
          <a:p>
            <a:pPr lvl="1">
              <a:buFont typeface="Courier New" pitchFamily="2" charset="2"/>
              <a:buChar char="o"/>
            </a:pPr>
            <a:r>
              <a:rPr lang="en-GB" sz="2000" dirty="0">
                <a:solidFill>
                  <a:srgbClr val="003966"/>
                </a:solidFill>
                <a:sym typeface="Wingdings" pitchFamily="2" charset="2"/>
              </a:rPr>
              <a:t>December 2024</a:t>
            </a:r>
            <a:endParaRPr lang="en-GB" sz="2000" dirty="0">
              <a:solidFill>
                <a:srgbClr val="003966"/>
              </a:solidFill>
            </a:endParaRPr>
          </a:p>
          <a:p>
            <a:pPr marL="0" indent="0">
              <a:buNone/>
            </a:pPr>
            <a:endParaRPr lang="en-GB" sz="2800" dirty="0">
              <a:solidFill>
                <a:srgbClr val="003966"/>
              </a:solidFill>
            </a:endParaRP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86E6BD-338C-379B-79FE-12E5A6DD1451}"/>
              </a:ext>
            </a:extLst>
          </p:cNvPr>
          <p:cNvSpPr txBox="1"/>
          <p:nvPr/>
        </p:nvSpPr>
        <p:spPr>
          <a:xfrm>
            <a:off x="7856243" y="5910176"/>
            <a:ext cx="475603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Segoe UI"/>
              </a:rPr>
              <a:t>​</a:t>
            </a:r>
            <a:br>
              <a:rPr lang="en-GB" sz="2000" dirty="0">
                <a:cs typeface="Segoe UI"/>
              </a:rPr>
            </a:br>
            <a:r>
              <a:rPr lang="en-GB" sz="1200" dirty="0">
                <a:cs typeface="Segoe UI"/>
              </a:rPr>
              <a:t>​</a:t>
            </a:r>
          </a:p>
          <a:p>
            <a:r>
              <a:rPr lang="en-GB" sz="2000" b="1" u="sng" dirty="0">
                <a:solidFill>
                  <a:srgbClr val="003966"/>
                </a:solidFill>
                <a:cs typeface="Segoe UI"/>
              </a:rPr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2330409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9143F-59E5-A6A0-ABE5-D11067495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Slido</a:t>
            </a:r>
            <a:r>
              <a:rPr lang="en-US" dirty="0"/>
              <a:t> Survey</a:t>
            </a:r>
          </a:p>
        </p:txBody>
      </p:sp>
      <p:pic>
        <p:nvPicPr>
          <p:cNvPr id="3" name="Picture 2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52F9E01-B5A0-1F07-6E30-60E65AAF1E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45" y="1607333"/>
            <a:ext cx="2675062" cy="2664479"/>
          </a:xfrm>
          <a:prstGeom prst="rect">
            <a:avLst/>
          </a:prstGeom>
          <a:ln w="57150">
            <a:solidFill>
              <a:srgbClr val="00396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C6B764-115C-1412-0F87-2450C17ABA0E}"/>
              </a:ext>
            </a:extLst>
          </p:cNvPr>
          <p:cNvSpPr txBox="1"/>
          <p:nvPr/>
        </p:nvSpPr>
        <p:spPr>
          <a:xfrm>
            <a:off x="2880243" y="4680084"/>
            <a:ext cx="6426562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u="sng" dirty="0">
                <a:solidFill>
                  <a:schemeClr val="tx2"/>
                </a:solidFill>
              </a:rPr>
              <a:t>Scan QR-Code</a:t>
            </a:r>
            <a:r>
              <a:rPr lang="en-US" sz="2200" dirty="0">
                <a:solidFill>
                  <a:schemeClr val="tx2"/>
                </a:solidFill>
              </a:rPr>
              <a:t> with your phone</a:t>
            </a:r>
            <a:endParaRPr lang="en-US" dirty="0">
              <a:solidFill>
                <a:schemeClr val="tx2"/>
              </a:solidFill>
            </a:endParaRPr>
          </a:p>
          <a:p>
            <a:pPr algn="ctr"/>
            <a:r>
              <a:rPr lang="en-US" sz="2200" dirty="0">
                <a:solidFill>
                  <a:schemeClr val="tx2"/>
                </a:solidFill>
              </a:rPr>
              <a:t>OR</a:t>
            </a:r>
          </a:p>
          <a:p>
            <a:pPr algn="ctr"/>
            <a:r>
              <a:rPr lang="en-US" sz="2200" dirty="0">
                <a:solidFill>
                  <a:schemeClr val="tx2"/>
                </a:solidFill>
              </a:rPr>
              <a:t>Join at </a:t>
            </a:r>
            <a:r>
              <a:rPr lang="en-US" sz="2200" b="1" u="sng" dirty="0">
                <a:solidFill>
                  <a:schemeClr val="tx2"/>
                </a:solidFill>
              </a:rPr>
              <a:t>slido.com</a:t>
            </a:r>
            <a:r>
              <a:rPr lang="en-US" sz="2200" dirty="0">
                <a:solidFill>
                  <a:schemeClr val="tx2"/>
                </a:solidFill>
              </a:rPr>
              <a:t> and enter </a:t>
            </a:r>
            <a:r>
              <a:rPr lang="en-US" sz="2200" b="1" u="sng" dirty="0">
                <a:solidFill>
                  <a:schemeClr val="tx2"/>
                </a:solidFill>
                <a:ea typeface="+mn-lt"/>
                <a:cs typeface="+mn-lt"/>
              </a:rPr>
              <a:t>#2912726</a:t>
            </a:r>
            <a:endParaRPr lang="en-US" sz="2200" b="1" dirty="0">
              <a:solidFill>
                <a:schemeClr val="tx2"/>
              </a:solidFill>
            </a:endParaRPr>
          </a:p>
          <a:p>
            <a:pPr algn="ctr"/>
            <a:br>
              <a:rPr lang="en-US" dirty="0"/>
            </a:b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292BB1-85A9-90C5-379B-BF1A90690A92}"/>
              </a:ext>
            </a:extLst>
          </p:cNvPr>
          <p:cNvSpPr txBox="1"/>
          <p:nvPr/>
        </p:nvSpPr>
        <p:spPr>
          <a:xfrm>
            <a:off x="7856243" y="5910176"/>
            <a:ext cx="475603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Segoe UI"/>
              </a:rPr>
              <a:t>​</a:t>
            </a:r>
            <a:br>
              <a:rPr lang="en-GB" sz="2000" dirty="0">
                <a:cs typeface="Segoe UI"/>
              </a:rPr>
            </a:br>
            <a:r>
              <a:rPr lang="en-GB" sz="1200" dirty="0">
                <a:cs typeface="Segoe UI"/>
              </a:rPr>
              <a:t>​</a:t>
            </a:r>
          </a:p>
          <a:p>
            <a:r>
              <a:rPr lang="en-GB" sz="2000" b="1" u="sng" dirty="0">
                <a:solidFill>
                  <a:srgbClr val="003966"/>
                </a:solidFill>
                <a:cs typeface="Segoe UI"/>
              </a:rPr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2135320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00809-5472-C617-2CC6-2558180CD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839" y="4405130"/>
            <a:ext cx="10515600" cy="1325563"/>
          </a:xfrm>
        </p:spPr>
        <p:txBody>
          <a:bodyPr/>
          <a:lstStyle/>
          <a:p>
            <a:r>
              <a:rPr lang="en-US"/>
              <a:t>Thank you!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D7ABF-DFCA-EA28-F803-C1BB27B91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390" y="1001568"/>
            <a:ext cx="2683746" cy="551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27DBEB-03AF-0CD5-7420-562DADF56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2366" y="239201"/>
            <a:ext cx="2857500" cy="5810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B8962D-6C93-1B89-F7C3-E3E435083711}"/>
              </a:ext>
            </a:extLst>
          </p:cNvPr>
          <p:cNvSpPr txBox="1"/>
          <p:nvPr/>
        </p:nvSpPr>
        <p:spPr>
          <a:xfrm>
            <a:off x="8151280" y="1734640"/>
            <a:ext cx="324526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GB" sz="2000" dirty="0"/>
              <a:t>ROHELINE VIHMAVARI OÜ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292456-1CF7-304C-BD88-42A71CB3A2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338" y="136507"/>
            <a:ext cx="2616590" cy="8198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8EE151-871F-2765-5C40-6D8976EBB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37" y="142083"/>
            <a:ext cx="1131554" cy="9385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F99324-9332-AD4E-BE33-6AD7E4DC6B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341" y="987530"/>
            <a:ext cx="1341187" cy="11994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AEB0E9-58E6-2509-B977-03D839ADDD9E}"/>
              </a:ext>
            </a:extLst>
          </p:cNvPr>
          <p:cNvSpPr/>
          <p:nvPr/>
        </p:nvSpPr>
        <p:spPr>
          <a:xfrm>
            <a:off x="5029200" y="5905500"/>
            <a:ext cx="2336800" cy="457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4" name="Graphic 3" descr="Seaweed outline">
            <a:extLst>
              <a:ext uri="{FF2B5EF4-FFF2-40B4-BE49-F238E27FC236}">
                <a16:creationId xmlns:a16="http://schemas.microsoft.com/office/drawing/2014/main" id="{197B1519-D798-D6CE-91BA-177819B47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38800" y="3315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1430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34F-0716-4C4E-B44B-D2F9B69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Study Objectives</a:t>
            </a:r>
            <a:endParaRPr lang="en-GB" sz="40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0EA04-90A5-8F29-A7E6-6CBD5C84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95693"/>
            <a:ext cx="6191602" cy="47103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b="1" u="sng" dirty="0"/>
              <a:t>Algae </a:t>
            </a:r>
            <a:r>
              <a:rPr lang="en-US" sz="2400" u="sng" dirty="0"/>
              <a:t>as </a:t>
            </a:r>
            <a:r>
              <a:rPr lang="en-US" sz="2400" b="1" u="sng" dirty="0"/>
              <a:t>key pathway</a:t>
            </a:r>
            <a:r>
              <a:rPr lang="en-US" sz="2400" dirty="0"/>
              <a:t> to addressing: </a:t>
            </a:r>
            <a:br>
              <a:rPr lang="en-US" sz="2400" dirty="0"/>
            </a:br>
            <a:r>
              <a:rPr lang="en-US" sz="2400" dirty="0"/>
              <a:t>food security, climate change mitigation, employment and waste-related issues</a:t>
            </a:r>
            <a:endParaRPr lang="en-US" dirty="0"/>
          </a:p>
          <a:p>
            <a:pPr marL="0" indent="0">
              <a:buNone/>
            </a:pPr>
            <a:endParaRPr lang="en-US" sz="2400"/>
          </a:p>
          <a:p>
            <a:r>
              <a:rPr lang="en-US" sz="2400" b="1" u="sng" dirty="0"/>
              <a:t>Project</a:t>
            </a:r>
            <a:r>
              <a:rPr lang="en-US" sz="2400" dirty="0"/>
              <a:t>: understand the potential, risks, challenges to the development of a sustainable EU algae sector </a:t>
            </a:r>
          </a:p>
          <a:p>
            <a:endParaRPr lang="en-US" sz="2400"/>
          </a:p>
          <a:p>
            <a:r>
              <a:rPr lang="en-US" sz="2400" b="1" u="sng" dirty="0"/>
              <a:t>6 distinct topics</a:t>
            </a:r>
            <a:r>
              <a:rPr lang="en-US" sz="2400" dirty="0"/>
              <a:t> (work packages)</a:t>
            </a:r>
            <a:br>
              <a:rPr lang="en-US" sz="24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 &gt; comprehensive picture of whether/how algae </a:t>
            </a:r>
            <a:br>
              <a:rPr lang="en-US" sz="2000" dirty="0">
                <a:ea typeface="+mn-lt"/>
                <a:cs typeface="+mn-lt"/>
              </a:rPr>
            </a:br>
            <a:r>
              <a:rPr lang="en-US" sz="2000" dirty="0">
                <a:ea typeface="+mn-lt"/>
                <a:cs typeface="+mn-lt"/>
              </a:rPr>
              <a:t>   can support the objectives of the EU Green Deal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7DFB9D-BE06-4190-6493-AC14BA6748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383" y="1376132"/>
            <a:ext cx="3754269" cy="44564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FEA941-A0EF-7955-D251-508C8061CEB4}"/>
              </a:ext>
            </a:extLst>
          </p:cNvPr>
          <p:cNvSpPr txBox="1"/>
          <p:nvPr/>
        </p:nvSpPr>
        <p:spPr>
          <a:xfrm>
            <a:off x="7662376" y="5835950"/>
            <a:ext cx="336335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50" i="1"/>
              <a:t>Picture: </a:t>
            </a:r>
            <a:r>
              <a:rPr lang="en-GB" sz="1050" i="1"/>
              <a:t>Seaweed growing on bottom of sea </a:t>
            </a:r>
            <a:r>
              <a:rPr lang="en-GB" sz="1050"/>
              <a:t> </a:t>
            </a:r>
            <a:endParaRPr lang="en-DE" sz="1050"/>
          </a:p>
        </p:txBody>
      </p:sp>
    </p:spTree>
    <p:extLst>
      <p:ext uri="{BB962C8B-B14F-4D97-AF65-F5344CB8AC3E}">
        <p14:creationId xmlns:p14="http://schemas.microsoft.com/office/powerpoint/2010/main" val="83514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934F-0716-4C4E-B44B-D2F9B69F9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Work Plan</a:t>
            </a:r>
            <a:endParaRPr lang="en-GB" sz="40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7A2A14E-A51D-9837-3FF2-99BCF21873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1514983"/>
              </p:ext>
            </p:extLst>
          </p:nvPr>
        </p:nvGraphicFramePr>
        <p:xfrm>
          <a:off x="492369" y="1465384"/>
          <a:ext cx="10853596" cy="3506850"/>
        </p:xfrm>
        <a:graphic>
          <a:graphicData uri="http://schemas.openxmlformats.org/drawingml/2006/table">
            <a:tbl>
              <a:tblPr/>
              <a:tblGrid>
                <a:gridCol w="2970028">
                  <a:extLst>
                    <a:ext uri="{9D8B030D-6E8A-4147-A177-3AD203B41FA5}">
                      <a16:colId xmlns:a16="http://schemas.microsoft.com/office/drawing/2014/main" val="3040369962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6675380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65045523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208164944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275530313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35063241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1295539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9691720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17507767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275572829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1599317304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14843860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96428538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4095490727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2410679330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1843986081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668663366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48800471"/>
                    </a:ext>
                  </a:extLst>
                </a:gridCol>
                <a:gridCol w="437976">
                  <a:extLst>
                    <a:ext uri="{9D8B030D-6E8A-4147-A177-3AD203B41FA5}">
                      <a16:colId xmlns:a16="http://schemas.microsoft.com/office/drawing/2014/main" val="3442202488"/>
                    </a:ext>
                  </a:extLst>
                </a:gridCol>
              </a:tblGrid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Year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2024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2025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3376861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Calendar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14.3.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14.4.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14.6.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14.8.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14.9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14.10.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14.12.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14.1.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14.2.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14.3.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14.4.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14.5.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14.6.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687962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Month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2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8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9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10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11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12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13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14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15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17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18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5514141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Work Packages 1-6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9667713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literature research and data collection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7351345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stakeholder consultations (interviews, surveys)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5569040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analysis and synthesis of findings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8788947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validation (stakeholder workshops)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8261336"/>
                  </a:ext>
                </a:extLst>
              </a:tr>
              <a:tr h="389650">
                <a:tc>
                  <a:txBody>
                    <a:bodyPr/>
                    <a:lstStyle/>
                    <a:p>
                      <a:pPr algn="l" fontAlgn="ctr"/>
                      <a:r>
                        <a:rPr lang="en-GB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/>
                        </a:rPr>
                        <a:t>development of final reports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ltUpDiag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GB" sz="1000" b="1" i="0" u="none" strike="noStrike" dirty="0">
                        <a:solidFill>
                          <a:srgbClr val="000000"/>
                        </a:solidFill>
                        <a:effectLst/>
                        <a:latin typeface="Trebuchet MS"/>
                      </a:endParaRP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Trebuchet MS" panose="020B0603020202020204" pitchFamily="34" charset="0"/>
                        </a:rPr>
                        <a:t> </a:t>
                      </a:r>
                    </a:p>
                  </a:txBody>
                  <a:tcPr marL="3175" marR="3175" marT="317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179453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23DA2B3-C06E-EE7D-934C-4C610D5C0EA9}"/>
              </a:ext>
            </a:extLst>
          </p:cNvPr>
          <p:cNvSpPr txBox="1"/>
          <p:nvPr/>
        </p:nvSpPr>
        <p:spPr>
          <a:xfrm>
            <a:off x="370231" y="5099702"/>
            <a:ext cx="114515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3966"/>
                </a:solidFill>
              </a:rPr>
              <a:t>The final reports will seek to create new knowledge and concrete recommendations on how to move forward towards a sustainable algae industry in the EU.</a:t>
            </a:r>
            <a:endParaRPr lang="en-NL" sz="2000">
              <a:solidFill>
                <a:srgbClr val="0039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21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2C115E-8070-DE25-F938-E71D5F6B4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689" y="314097"/>
            <a:ext cx="2181161" cy="180908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68363E2-4C19-C85A-D078-9B3E72D44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26767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/>
              <a:t>Work Package 1</a:t>
            </a:r>
            <a:br>
              <a:rPr lang="en-US" b="1" dirty="0"/>
            </a:br>
            <a:br>
              <a:rPr lang="en-US" b="1" dirty="0"/>
            </a:br>
            <a:r>
              <a:rPr lang="en-US" b="1" dirty="0"/>
              <a:t>Investigating the use of algae-based feed as a replacement of fish-based feed in EU aquaculture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5590902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0C6A4C-2908-CFE6-F8A8-FA1136DD49F5}"/>
              </a:ext>
            </a:extLst>
          </p:cNvPr>
          <p:cNvSpPr/>
          <p:nvPr/>
        </p:nvSpPr>
        <p:spPr>
          <a:xfrm>
            <a:off x="833982" y="1686126"/>
            <a:ext cx="10498253" cy="3826860"/>
          </a:xfrm>
          <a:prstGeom prst="roundRect">
            <a:avLst/>
          </a:prstGeom>
          <a:solidFill>
            <a:srgbClr val="0039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solidFill>
                <a:srgbClr val="003966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BF74-3707-7E7D-464A-D2CB3FA6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2525" y="2116577"/>
            <a:ext cx="10158244" cy="45899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Conduct a comprehensive </a:t>
            </a:r>
            <a:r>
              <a:rPr lang="en-GB" sz="22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investigation</a:t>
            </a: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 into the use of algae feed in the EU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en-GB" sz="2200" dirty="0">
              <a:solidFill>
                <a:schemeClr val="bg1"/>
              </a:solidFill>
              <a:ea typeface="Calibri" panose="020F0502020204030204" pitchFamily="34" charset="0"/>
              <a:cs typeface="Times New Roman"/>
            </a:endParaRP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Explore different </a:t>
            </a:r>
            <a:r>
              <a:rPr lang="en-GB" sz="22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approaches and methodologies</a:t>
            </a:r>
            <a:r>
              <a:rPr lang="en-GB" sz="2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for substituting fish-based feed with algae-based feed ingredients in aquaculture</a:t>
            </a:r>
          </a:p>
          <a:p>
            <a:pPr marL="342900" indent="-342900">
              <a:lnSpc>
                <a:spcPct val="100000"/>
              </a:lnSpc>
              <a:buAutoNum type="arabicPeriod"/>
            </a:pPr>
            <a:endParaRPr lang="en-GB" sz="2200" dirty="0">
              <a:solidFill>
                <a:schemeClr val="bg1"/>
              </a:solidFill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Perform a </a:t>
            </a:r>
            <a:r>
              <a:rPr lang="en-GB" sz="2200" b="1" u="sng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forecast analysis</a:t>
            </a:r>
            <a:r>
              <a:rPr lang="en-GB" sz="22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 </a:t>
            </a:r>
            <a:r>
              <a:rPr lang="en-GB" sz="22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/>
              </a:rPr>
              <a:t>for the potential replacement of fish-based feed with algae-based feed in the </a:t>
            </a:r>
            <a:r>
              <a:rPr lang="en-GB" sz="2200" dirty="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EU</a:t>
            </a:r>
            <a:endParaRPr lang="en-GB" sz="2200" dirty="0">
              <a:solidFill>
                <a:schemeClr val="bg1"/>
              </a:solidFill>
              <a:effectLst/>
              <a:ea typeface="Calibri" panose="020F0502020204030204" pitchFamily="34" charset="0"/>
              <a:cs typeface="Times New Roman"/>
            </a:endParaRPr>
          </a:p>
          <a:p>
            <a:pPr marL="0" indent="0">
              <a:lnSpc>
                <a:spcPct val="100000"/>
              </a:lnSpc>
              <a:buNone/>
            </a:pP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65336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311575B-9817-0E36-FB4A-2FD1810DA0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8339490"/>
              </p:ext>
            </p:extLst>
          </p:nvPr>
        </p:nvGraphicFramePr>
        <p:xfrm>
          <a:off x="872653" y="1717188"/>
          <a:ext cx="10481144" cy="34386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3914">
                  <a:extLst>
                    <a:ext uri="{9D8B030D-6E8A-4147-A177-3AD203B41FA5}">
                      <a16:colId xmlns:a16="http://schemas.microsoft.com/office/drawing/2014/main" val="244166383"/>
                    </a:ext>
                  </a:extLst>
                </a:gridCol>
                <a:gridCol w="7287230">
                  <a:extLst>
                    <a:ext uri="{9D8B030D-6E8A-4147-A177-3AD203B41FA5}">
                      <a16:colId xmlns:a16="http://schemas.microsoft.com/office/drawing/2014/main" val="373038296"/>
                    </a:ext>
                  </a:extLst>
                </a:gridCol>
              </a:tblGrid>
              <a:tr h="986489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Project Work Package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EU Algae Communication Action from the European Commission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865494"/>
                  </a:ext>
                </a:extLst>
              </a:tr>
              <a:tr h="2452131"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dirty="0">
                          <a:effectLst/>
                        </a:rPr>
                        <a:t>WP 1 </a:t>
                      </a:r>
                      <a:br>
                        <a:rPr lang="en-GB" sz="1800" dirty="0">
                          <a:effectLst/>
                        </a:rPr>
                      </a:br>
                      <a:r>
                        <a:rPr lang="en-GB" sz="1800" dirty="0">
                          <a:effectLst/>
                        </a:rPr>
                        <a:t>on </a:t>
                      </a:r>
                      <a:r>
                        <a:rPr lang="en-GB" sz="1800" u="sng" dirty="0">
                          <a:effectLst/>
                        </a:rPr>
                        <a:t>algae-based feed </a:t>
                      </a:r>
                      <a:r>
                        <a:rPr lang="en-GB" sz="1800" dirty="0">
                          <a:effectLst/>
                        </a:rPr>
                        <a:t>as replacement of fish-based feed in aquaculture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Aft>
                          <a:spcPts val="800"/>
                        </a:spcAft>
                      </a:pPr>
                      <a:r>
                        <a:rPr lang="en-GB" sz="1800" b="1" kern="1200" dirty="0">
                          <a:solidFill>
                            <a:schemeClr val="bg1"/>
                          </a:solidFill>
                          <a:effectLst/>
                          <a:highlight>
                            <a:srgbClr val="0D3A66"/>
                          </a:highlight>
                          <a:latin typeface="+mn-lt"/>
                          <a:ea typeface="+mn-ea"/>
                          <a:cs typeface="+mn-cs"/>
                        </a:rPr>
                        <a:t> Action 7 </a:t>
                      </a:r>
                      <a:r>
                        <a:rPr lang="en-GB" sz="1800" b="1" dirty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- </a:t>
                      </a:r>
                      <a:r>
                        <a:rPr lang="en-US" sz="1800" dirty="0">
                          <a:effectLst/>
                        </a:rPr>
                        <a:t>based on the good practices, feed indicators, and other relevant information: develop </a:t>
                      </a:r>
                      <a:r>
                        <a:rPr lang="en-US" sz="1800" b="1" dirty="0">
                          <a:effectLst/>
                        </a:rPr>
                        <a:t>specific guidance </a:t>
                      </a:r>
                      <a:r>
                        <a:rPr lang="en-US" sz="1800" dirty="0">
                          <a:effectLst/>
                        </a:rPr>
                        <a:t>to promote replacing fish-based feed with algae-based feed</a:t>
                      </a:r>
                      <a:endParaRPr lang="en-US" sz="1800" dirty="0">
                        <a:effectLst/>
                        <a:latin typeface="Montserrat"/>
                        <a:ea typeface="Montserrat" panose="00000500000000000000" pitchFamily="2" charset="0"/>
                        <a:cs typeface="Times New Roman"/>
                      </a:endParaRPr>
                    </a:p>
                  </a:txBody>
                  <a:tcPr marL="65270" marR="6527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F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7714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5901BE6-8015-2EDF-F1F5-832BB54DA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0463"/>
            <a:ext cx="10515600" cy="1095506"/>
          </a:xfrm>
        </p:spPr>
        <p:txBody>
          <a:bodyPr>
            <a:normAutofit/>
          </a:bodyPr>
          <a:lstStyle/>
          <a:p>
            <a:r>
              <a:rPr lang="en-US" sz="4000" dirty="0"/>
              <a:t>EU Algae Initiative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977282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B0280BE-B8B8-D08C-B840-56498815577A}"/>
              </a:ext>
            </a:extLst>
          </p:cNvPr>
          <p:cNvSpPr/>
          <p:nvPr/>
        </p:nvSpPr>
        <p:spPr>
          <a:xfrm>
            <a:off x="818742" y="1686126"/>
            <a:ext cx="7076873" cy="2059020"/>
          </a:xfrm>
          <a:prstGeom prst="roundRect">
            <a:avLst/>
          </a:prstGeom>
          <a:solidFill>
            <a:srgbClr val="003966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dirty="0">
              <a:highlight>
                <a:srgbClr val="000080"/>
              </a:highligh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/>
              <a:t>Which Algae will we focus 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1BF74-3707-7E7D-464A-D2CB3FA6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019" y="1868684"/>
            <a:ext cx="7231838" cy="20364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lvl="1">
              <a:lnSpc>
                <a:spcPct val="100000"/>
              </a:lnSpc>
              <a:buNone/>
            </a:pPr>
            <a:r>
              <a:rPr lang="en-GB" sz="2200" b="1" u="sng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MACRO ALGAE</a:t>
            </a:r>
            <a:r>
              <a:rPr lang="en-US" sz="22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 </a:t>
            </a:r>
            <a:r>
              <a:rPr lang="en-GB" sz="2200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      </a:t>
            </a:r>
            <a:r>
              <a:rPr lang="en-GB" sz="2200" b="1" u="sng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MICRO ALGAE</a:t>
            </a:r>
            <a:endParaRPr lang="en-GB" sz="2200">
              <a:solidFill>
                <a:schemeClr val="bg1"/>
              </a:solidFill>
              <a:cs typeface="Times New Roman"/>
            </a:endParaRPr>
          </a:p>
          <a:p>
            <a:pPr marL="457200" lvl="1">
              <a:lnSpc>
                <a:spcPct val="100000"/>
              </a:lnSpc>
              <a:buFont typeface="Calibri"/>
              <a:buChar char="-"/>
            </a:pPr>
            <a:r>
              <a:rPr lang="en-GB" sz="2200" i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Saccharina        - Chlorella</a:t>
            </a:r>
          </a:p>
          <a:p>
            <a:pPr marL="457200" lvl="1">
              <a:lnSpc>
                <a:spcPct val="100000"/>
              </a:lnSpc>
              <a:buFont typeface="Calibri"/>
              <a:buChar char="-"/>
            </a:pPr>
            <a:r>
              <a:rPr lang="en-GB" sz="2200" i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Ulva          - </a:t>
            </a:r>
            <a:r>
              <a:rPr lang="en-GB" sz="2200" i="1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Nannochloropsis</a:t>
            </a:r>
          </a:p>
          <a:p>
            <a:pPr marL="457200" lvl="1">
              <a:lnSpc>
                <a:spcPct val="100000"/>
              </a:lnSpc>
              <a:buFont typeface="Calibri"/>
              <a:buChar char="-"/>
            </a:pPr>
            <a:r>
              <a:rPr lang="en-GB" sz="2200" i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Palmaria </a:t>
            </a:r>
            <a:r>
              <a:rPr lang="en-GB" sz="2200" i="1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palmata</a:t>
            </a:r>
            <a:r>
              <a:rPr lang="en-GB" sz="2200" i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    - </a:t>
            </a:r>
            <a:r>
              <a:rPr lang="en-GB" sz="2200" i="1" err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Schizochytrium</a:t>
            </a:r>
            <a:r>
              <a:rPr lang="en-GB" sz="2200" i="1">
                <a:solidFill>
                  <a:schemeClr val="bg1"/>
                </a:solidFill>
                <a:ea typeface="Calibri" panose="020F0502020204030204" pitchFamily="34" charset="0"/>
                <a:cs typeface="Times New Roman"/>
              </a:rPr>
              <a:t> sp.</a:t>
            </a:r>
            <a:endParaRPr lang="en-GB" sz="2200">
              <a:solidFill>
                <a:schemeClr val="bg1"/>
              </a:solidFill>
              <a:ea typeface="Calibri" panose="020F0502020204030204" pitchFamily="34" charset="0"/>
              <a:cs typeface="Times New Roman"/>
            </a:endParaRPr>
          </a:p>
          <a:p>
            <a:pPr marL="571500" lvl="1" indent="-342900">
              <a:lnSpc>
                <a:spcPct val="100000"/>
              </a:lnSpc>
              <a:buFont typeface="Calibri"/>
              <a:buChar char="-"/>
            </a:pPr>
            <a:endParaRPr lang="en-GB" sz="2200" i="1">
              <a:solidFill>
                <a:schemeClr val="bg1"/>
              </a:solidFill>
              <a:ea typeface="+mn-lt"/>
              <a:cs typeface="Times New Roma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3070DD2-FC68-F1F0-8420-80A841DB9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30851" y="1677375"/>
            <a:ext cx="2731054" cy="4112564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3D2857-6256-938F-27D1-259C560240B3}"/>
              </a:ext>
            </a:extLst>
          </p:cNvPr>
          <p:cNvSpPr txBox="1"/>
          <p:nvPr/>
        </p:nvSpPr>
        <p:spPr>
          <a:xfrm>
            <a:off x="8627036" y="5905309"/>
            <a:ext cx="33633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050"/>
              <a:t>Picture: </a:t>
            </a:r>
            <a:r>
              <a:rPr lang="en-GB" sz="1050" i="1" err="1"/>
              <a:t>Palmaria</a:t>
            </a:r>
            <a:r>
              <a:rPr lang="en-GB" sz="1050" i="1"/>
              <a:t> </a:t>
            </a:r>
            <a:r>
              <a:rPr lang="en-GB" sz="1050" i="1" err="1"/>
              <a:t>palmata</a:t>
            </a:r>
            <a:r>
              <a:rPr lang="en-GB" sz="1050"/>
              <a:t> </a:t>
            </a:r>
            <a:endParaRPr lang="en-DE" sz="105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8844C6D-8D39-98F4-D5A7-B229430688EC}"/>
              </a:ext>
            </a:extLst>
          </p:cNvPr>
          <p:cNvSpPr txBox="1">
            <a:spLocks/>
          </p:cNvSpPr>
          <p:nvPr/>
        </p:nvSpPr>
        <p:spPr>
          <a:xfrm>
            <a:off x="1164651" y="4250340"/>
            <a:ext cx="6388774" cy="20364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3966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200" b="1" u="sng">
                <a:cs typeface="Times New Roman"/>
              </a:rPr>
              <a:t>Primary</a:t>
            </a:r>
            <a:r>
              <a:rPr lang="en-GB" sz="2200" b="1" u="sng">
                <a:ea typeface="+mn-lt"/>
                <a:cs typeface="+mn-lt"/>
              </a:rPr>
              <a:t> fish </a:t>
            </a:r>
            <a:r>
              <a:rPr lang="en-GB" sz="2200" b="1" u="sng">
                <a:solidFill>
                  <a:srgbClr val="003966"/>
                </a:solidFill>
                <a:ea typeface="+mn-lt"/>
                <a:cs typeface="+mn-lt"/>
              </a:rPr>
              <a:t>species</a:t>
            </a:r>
            <a:r>
              <a:rPr lang="en-GB" sz="2200" b="1" u="sng">
                <a:ea typeface="+mn-lt"/>
                <a:cs typeface="+mn-lt"/>
              </a:rPr>
              <a:t> utilized for fish feed (EU)</a:t>
            </a:r>
            <a:r>
              <a:rPr lang="en-GB" sz="2200" b="1">
                <a:ea typeface="+mn-lt"/>
                <a:cs typeface="+mn-lt"/>
              </a:rPr>
              <a:t>:</a:t>
            </a:r>
            <a:endParaRPr lang="en-GB" b="1">
              <a:ea typeface="+mn-lt"/>
              <a:cs typeface="+mn-lt"/>
            </a:endParaRPr>
          </a:p>
          <a:p>
            <a:pPr marL="0" indent="0">
              <a:buNone/>
            </a:pPr>
            <a:r>
              <a:rPr lang="en-GB" sz="2200">
                <a:ea typeface="+mn-lt"/>
                <a:cs typeface="+mn-lt"/>
              </a:rPr>
              <a:t>- European</a:t>
            </a:r>
            <a:r>
              <a:rPr lang="en-GB" sz="2200">
                <a:solidFill>
                  <a:srgbClr val="003966"/>
                </a:solidFill>
                <a:ea typeface="+mn-lt"/>
                <a:cs typeface="+mn-lt"/>
              </a:rPr>
              <a:t> </a:t>
            </a:r>
            <a:r>
              <a:rPr lang="en-GB" sz="2200" b="1">
                <a:ea typeface="+mn-lt"/>
                <a:cs typeface="+mn-lt"/>
              </a:rPr>
              <a:t>anchovy </a:t>
            </a:r>
            <a:br>
              <a:rPr lang="en-GB" sz="2200" b="1">
                <a:ea typeface="+mn-lt"/>
                <a:cs typeface="+mn-lt"/>
              </a:rPr>
            </a:br>
            <a:r>
              <a:rPr lang="en-GB" sz="2200">
                <a:ea typeface="+mn-lt"/>
                <a:cs typeface="+mn-lt"/>
              </a:rPr>
              <a:t>- European</a:t>
            </a:r>
            <a:r>
              <a:rPr lang="en-GB" sz="2200">
                <a:solidFill>
                  <a:srgbClr val="003966"/>
                </a:solidFill>
                <a:ea typeface="+mn-lt"/>
                <a:cs typeface="+mn-lt"/>
              </a:rPr>
              <a:t> </a:t>
            </a:r>
            <a:r>
              <a:rPr lang="en-GB" sz="2200" b="1">
                <a:ea typeface="+mn-lt"/>
                <a:cs typeface="+mn-lt"/>
              </a:rPr>
              <a:t>sardine</a:t>
            </a:r>
            <a:br>
              <a:rPr lang="en-GB" sz="2200" b="1">
                <a:ea typeface="+mn-lt"/>
                <a:cs typeface="+mn-lt"/>
              </a:rPr>
            </a:br>
            <a:r>
              <a:rPr lang="en-GB" sz="2200">
                <a:ea typeface="+mn-lt"/>
                <a:cs typeface="+mn-lt"/>
              </a:rPr>
              <a:t>- Atlantic </a:t>
            </a:r>
            <a:r>
              <a:rPr lang="en-GB" sz="2200" b="1">
                <a:ea typeface="+mn-lt"/>
                <a:cs typeface="+mn-lt"/>
              </a:rPr>
              <a:t>herring</a:t>
            </a:r>
            <a:endParaRPr lang="en-GB" sz="2200"/>
          </a:p>
          <a:p>
            <a:pPr marL="457200" lvl="1">
              <a:lnSpc>
                <a:spcPct val="100000"/>
              </a:lnSpc>
              <a:buNone/>
            </a:pPr>
            <a:endParaRPr lang="en-GB" sz="2200" b="1" u="sng">
              <a:solidFill>
                <a:srgbClr val="003966"/>
              </a:solidFill>
              <a:cs typeface="Times New Roman"/>
            </a:endParaRPr>
          </a:p>
          <a:p>
            <a:pPr marL="571500" lvl="1" indent="-342900">
              <a:lnSpc>
                <a:spcPct val="100000"/>
              </a:lnSpc>
              <a:buFont typeface="Calibri"/>
              <a:buChar char="-"/>
            </a:pPr>
            <a:endParaRPr lang="en-GB" sz="2200" i="1">
              <a:solidFill>
                <a:schemeClr val="bg1"/>
              </a:solidFill>
              <a:ea typeface="+mn-lt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754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 dirty="0"/>
              <a:t>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C93A2E-C88C-2FAE-896F-51E5243EE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050669"/>
              </p:ext>
            </p:extLst>
          </p:nvPr>
        </p:nvGraphicFramePr>
        <p:xfrm>
          <a:off x="588883" y="1307835"/>
          <a:ext cx="11072842" cy="443532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82074">
                  <a:extLst>
                    <a:ext uri="{9D8B030D-6E8A-4147-A177-3AD203B41FA5}">
                      <a16:colId xmlns:a16="http://schemas.microsoft.com/office/drawing/2014/main" val="1391705433"/>
                    </a:ext>
                  </a:extLst>
                </a:gridCol>
                <a:gridCol w="7890768">
                  <a:extLst>
                    <a:ext uri="{9D8B030D-6E8A-4147-A177-3AD203B41FA5}">
                      <a16:colId xmlns:a16="http://schemas.microsoft.com/office/drawing/2014/main" val="3917919367"/>
                    </a:ext>
                  </a:extLst>
                </a:gridCol>
              </a:tblGrid>
              <a:tr h="417597">
                <a:tc>
                  <a:txBody>
                    <a:bodyPr/>
                    <a:lstStyle/>
                    <a:p>
                      <a:r>
                        <a:rPr lang="en-DE" dirty="0"/>
                        <a:t>Output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Planned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761981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sz="1750" dirty="0">
                          <a:solidFill>
                            <a:srgbClr val="003966"/>
                          </a:solidFill>
                        </a:rPr>
                        <a:t>1. 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Recommendations for replacing fish-based feed with algae-based alternatives</a:t>
                      </a:r>
                      <a:endParaRPr lang="en-GB" sz="175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1 - Current use &amp; </a:t>
                      </a:r>
                      <a:r>
                        <a:rPr lang="en-GB" sz="1750" b="1" i="0" u="sng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acceptance </a:t>
                      </a: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of algae based feed in aquaculture </a:t>
                      </a:r>
                      <a:b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</a:b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2 - </a:t>
                      </a:r>
                      <a:r>
                        <a:rPr lang="en-GB" sz="1750" b="1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Analysis </a:t>
                      </a: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of different </a:t>
                      </a:r>
                      <a:r>
                        <a:rPr lang="en-GB" sz="1750" b="1" i="0" u="sng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fish feed ingredients and mixtures</a:t>
                      </a: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 (MCA)</a:t>
                      </a:r>
                      <a:b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</a:b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3 - Recommendations </a:t>
                      </a:r>
                      <a:r>
                        <a:rPr lang="en-GB" sz="1750" b="1" i="0" u="sng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processing and inclusion levels</a:t>
                      </a: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latin typeface="Trebuchet MS"/>
                        </a:rPr>
                        <a:t> of algae  </a:t>
                      </a:r>
                      <a:endParaRPr lang="en-GB" sz="1750" b="0" i="0" u="none" strike="noStrike" noProof="0">
                        <a:solidFill>
                          <a:srgbClr val="003966"/>
                        </a:solidFill>
                        <a:latin typeface="Trebuchet MS"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78750"/>
                  </a:ext>
                </a:extLst>
              </a:tr>
              <a:tr h="195641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sz="1750" dirty="0">
                          <a:solidFill>
                            <a:srgbClr val="003966"/>
                          </a:solidFill>
                        </a:rPr>
                        <a:t>2. 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Assessment of methods and methodologies for replacing fish-based feed </a:t>
                      </a:r>
                      <a:endParaRPr lang="en-GB" sz="175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1 - EU &amp; national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regulations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relevant to algae as feed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Operational criteria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for industry standards 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3 - EU forage fish dependency ratio (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FFDR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) 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4 - Recommendations Minimum blend-in targets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EPA + DHA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 </a:t>
                      </a: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5 - Recommendations high potential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algae ingredients candidates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  </a:t>
                      </a:r>
                      <a:endParaRPr lang="en-GB" sz="1750">
                        <a:solidFill>
                          <a:srgbClr val="003966"/>
                        </a:solidFill>
                        <a:effectLst/>
                        <a:cs typeface="Times New Roman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6 – Recommendations </a:t>
                      </a:r>
                      <a:r>
                        <a:rPr lang="en-GB" sz="1750" b="1" i="0" u="sng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ALARA</a:t>
                      </a:r>
                      <a:r>
                        <a:rPr lang="en-GB" sz="175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 (as low as reasonably achievable) contaminants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7-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Sustainable Finance Taxonomy</a:t>
                      </a:r>
                      <a:endParaRPr lang="en-GB" sz="1750" b="1" u="sng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85758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3.  Forecast analysis for the replacement of fish-based feed by algae-based feed</a:t>
                      </a:r>
                      <a:endParaRPr lang="en-GB" sz="175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1 - Current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total usage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 of fish-based feed ingredients in EU aquaculture  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Ratios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of fish feed which could be replaced with algal-based feed </a:t>
                      </a:r>
                      <a:b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3 - </a:t>
                      </a:r>
                      <a:r>
                        <a:rPr lang="en-GB" sz="1750" b="1" u="sng" dirty="0">
                          <a:solidFill>
                            <a:srgbClr val="003966"/>
                          </a:solidFill>
                          <a:effectLst/>
                        </a:rPr>
                        <a:t>Potential </a:t>
                      </a:r>
                      <a:r>
                        <a:rPr lang="en-GB" sz="1750" dirty="0">
                          <a:solidFill>
                            <a:srgbClr val="003966"/>
                          </a:solidFill>
                          <a:effectLst/>
                        </a:rPr>
                        <a:t>of algal-based feed to be used in current EU aquaculture  </a:t>
                      </a:r>
                      <a:endParaRPr lang="en-GB" sz="175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253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550BE54-E8E7-D78A-FF69-B1B2FAB39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890716"/>
              </p:ext>
            </p:extLst>
          </p:nvPr>
        </p:nvGraphicFramePr>
        <p:xfrm>
          <a:off x="588883" y="1307835"/>
          <a:ext cx="11172090" cy="44886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460">
                  <a:extLst>
                    <a:ext uri="{9D8B030D-6E8A-4147-A177-3AD203B41FA5}">
                      <a16:colId xmlns:a16="http://schemas.microsoft.com/office/drawing/2014/main" val="1391705433"/>
                    </a:ext>
                  </a:extLst>
                </a:gridCol>
                <a:gridCol w="7889630">
                  <a:extLst>
                    <a:ext uri="{9D8B030D-6E8A-4147-A177-3AD203B41FA5}">
                      <a16:colId xmlns:a16="http://schemas.microsoft.com/office/drawing/2014/main" val="3917919367"/>
                    </a:ext>
                  </a:extLst>
                </a:gridCol>
              </a:tblGrid>
              <a:tr h="417597">
                <a:tc>
                  <a:txBody>
                    <a:bodyPr/>
                    <a:lstStyle/>
                    <a:p>
                      <a:r>
                        <a:rPr lang="en-DE" dirty="0"/>
                        <a:t>Output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Planned Content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761981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dirty="0">
                          <a:solidFill>
                            <a:srgbClr val="003966"/>
                          </a:solidFill>
                        </a:rPr>
                        <a:t>1.  </a:t>
                      </a: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Recommendations for replacing fish-based feed with algae-based alternatives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1 - Current use &amp;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acceptance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of algae-based feed in aquaculture </a:t>
                      </a:r>
                      <a:b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</a:b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2 -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Analysis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of different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fish feed ingredients and mixtures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(MCA)</a:t>
                      </a:r>
                      <a:b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</a:b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3 - Recommendations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processing and inclusion levels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of algae  </a:t>
                      </a:r>
                      <a:endParaRPr lang="en-US" b="0" i="0" u="none" strike="noStrike" noProof="0" dirty="0">
                        <a:latin typeface="Trebuchet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78750"/>
                  </a:ext>
                </a:extLst>
              </a:tr>
              <a:tr h="195641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dirty="0">
                          <a:solidFill>
                            <a:srgbClr val="003966"/>
                          </a:solidFill>
                        </a:rPr>
                        <a:t>2.  </a:t>
                      </a: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Assessment of methods and methodologies for replacing fish-based feed 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1 - EU &amp; national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regulations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relevant to algae as feed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Operational criteria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for industry standards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3 - EU forage fish dependency ratio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 (FFDR)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4 - Recommendations</a:t>
                      </a:r>
                      <a:r>
                        <a:rPr lang="en-GB" sz="1800" b="1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GB" sz="1800" b="0" u="none" kern="1200" noProof="0" dirty="0">
                          <a:solidFill>
                            <a:srgbClr val="00396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ALARA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(as low as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reasonabliy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achivable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)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contaminats</a:t>
                      </a:r>
                      <a:endParaRPr lang="en-GB" sz="1800" b="1" i="0" u="none" strike="noStrike" noProof="0" dirty="0" err="1">
                        <a:solidFill>
                          <a:srgbClr val="003966"/>
                        </a:solidFill>
                        <a:effectLst/>
                        <a:latin typeface="Trebuchet MS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5 -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Recommendations Minimum blend-in targets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EPA + DHA 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6 – 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Recommendations high potential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algae ingredients candidates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7-  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Sustainable Finance Taxonomy</a:t>
                      </a:r>
                      <a:endParaRPr lang="en-GB" sz="1800" b="1" u="none">
                        <a:solidFill>
                          <a:srgbClr val="003966"/>
                        </a:solidFill>
                        <a:effectLst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85758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3.  Forecast analysis for the replacement of fish-based feed by algae-based feed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1 - Current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total usage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 of fish-based feed ingredients in EU aquaculture 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Ratios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of fish feed which could be replaced with algal-based feed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3 -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Potential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of algal-based feed to be used in current EU aquaculture  </a:t>
                      </a:r>
                      <a:endParaRPr lang="en-GB" sz="1800" u="none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25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3787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067D0-66EE-32AA-B6F3-CD369F17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DE" sz="4000"/>
              <a:t>Methodology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C93A2E-C88C-2FAE-896F-51E5243EEE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2469463"/>
              </p:ext>
            </p:extLst>
          </p:nvPr>
        </p:nvGraphicFramePr>
        <p:xfrm>
          <a:off x="588883" y="1307835"/>
          <a:ext cx="11172090" cy="44886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282460">
                  <a:extLst>
                    <a:ext uri="{9D8B030D-6E8A-4147-A177-3AD203B41FA5}">
                      <a16:colId xmlns:a16="http://schemas.microsoft.com/office/drawing/2014/main" val="1391705433"/>
                    </a:ext>
                  </a:extLst>
                </a:gridCol>
                <a:gridCol w="7889630">
                  <a:extLst>
                    <a:ext uri="{9D8B030D-6E8A-4147-A177-3AD203B41FA5}">
                      <a16:colId xmlns:a16="http://schemas.microsoft.com/office/drawing/2014/main" val="3917919367"/>
                    </a:ext>
                  </a:extLst>
                </a:gridCol>
              </a:tblGrid>
              <a:tr h="417597">
                <a:tc>
                  <a:txBody>
                    <a:bodyPr/>
                    <a:lstStyle/>
                    <a:p>
                      <a:r>
                        <a:rPr lang="en-DE" dirty="0"/>
                        <a:t>Output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Planned Content</a:t>
                      </a:r>
                    </a:p>
                  </a:txBody>
                  <a:tcPr>
                    <a:solidFill>
                      <a:srgbClr val="003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9761981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dirty="0">
                          <a:solidFill>
                            <a:srgbClr val="003966"/>
                          </a:solidFill>
                        </a:rPr>
                        <a:t>1.  </a:t>
                      </a: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Recommendations for replacing fish-based feed with algae-based alternatives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1 - Current use &amp;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acceptance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 of algae-based feed in aquaculture </a:t>
                      </a:r>
                      <a:b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</a:b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2 -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Analysis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of different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fish feed ingredients and mixtures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(MCA)</a:t>
                      </a:r>
                      <a:b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</a:b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3 - Recommendations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processing and inclusion levels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of algae  </a:t>
                      </a:r>
                      <a:endParaRPr lang="en-US" b="0" i="0" u="none" strike="noStrike" noProof="0" dirty="0">
                        <a:latin typeface="Trebuchet M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678750"/>
                  </a:ext>
                </a:extLst>
              </a:tr>
              <a:tr h="1956415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DE" dirty="0">
                          <a:solidFill>
                            <a:srgbClr val="003966"/>
                          </a:solidFill>
                        </a:rPr>
                        <a:t>2.  </a:t>
                      </a: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Assessment of methods and methodologies for replacing fish-based feed 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1 - EU &amp; national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regulations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 relevant to algae as feed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Operational criteria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 for industry standards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3 - EU forage fish dependency ratio</a:t>
                      </a:r>
                      <a:r>
                        <a:rPr lang="en-GB" sz="1800" b="1" i="0" u="none" strike="noStrike" noProof="0" dirty="0">
                          <a:solidFill>
                            <a:schemeClr val="bg1"/>
                          </a:solidFill>
                          <a:effectLst/>
                          <a:highlight>
                            <a:srgbClr val="0D3A66"/>
                          </a:highlight>
                          <a:latin typeface="Trebuchet MS"/>
                        </a:rPr>
                        <a:t> (FFDR) 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4 - 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Recommendations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highlight>
                            <a:srgbClr val="0D3A66"/>
                          </a:highlight>
                          <a:latin typeface="Trebuchet MS"/>
                        </a:rPr>
                        <a:t> </a:t>
                      </a:r>
                      <a:r>
                        <a:rPr lang="en-GB" sz="1800" b="0" i="0" u="none" strike="noStrike" noProof="0" dirty="0">
                          <a:solidFill>
                            <a:schemeClr val="bg1"/>
                          </a:solidFill>
                          <a:effectLst/>
                          <a:highlight>
                            <a:srgbClr val="0D3A66"/>
                          </a:highlight>
                          <a:latin typeface="Trebuchet MS"/>
                        </a:rPr>
                        <a:t>ALARA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(as low as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reasonabliy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achivable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) </a:t>
                      </a:r>
                      <a:r>
                        <a:rPr lang="en-GB" sz="1800" b="0" i="0" u="none" strike="noStrike" noProof="0" dirty="0" err="1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contaminats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5 -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Recommendations Minimum blend-in targets</a:t>
                      </a:r>
                      <a:r>
                        <a:rPr lang="en-GB" sz="1800" b="1" i="0" u="none" strike="noStrike" noProof="0" dirty="0">
                          <a:solidFill>
                            <a:schemeClr val="bg1"/>
                          </a:solidFill>
                          <a:effectLst/>
                          <a:highlight>
                            <a:srgbClr val="0D3A66"/>
                          </a:highlight>
                          <a:latin typeface="Trebuchet MS"/>
                        </a:rPr>
                        <a:t> EPA + DHA </a:t>
                      </a:r>
                      <a:endParaRPr lang="en-GB" sz="1800" b="1" u="none" dirty="0">
                        <a:solidFill>
                          <a:srgbClr val="003966"/>
                        </a:solidFill>
                        <a:effectLst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6 – </a:t>
                      </a:r>
                      <a:r>
                        <a:rPr lang="en-GB" sz="1800" b="0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Recommendations high potential </a:t>
                      </a:r>
                      <a:r>
                        <a:rPr lang="en-GB" sz="1800" b="1" i="0" u="none" strike="noStrike" noProof="0" dirty="0">
                          <a:solidFill>
                            <a:srgbClr val="003966"/>
                          </a:solidFill>
                          <a:effectLst/>
                          <a:latin typeface="Trebuchet MS"/>
                        </a:rPr>
                        <a:t>algae ingredients candidates</a:t>
                      </a:r>
                      <a:endParaRPr lang="en-GB" sz="1800" b="1" u="none" dirty="0">
                        <a:solidFill>
                          <a:srgbClr val="003966"/>
                        </a:solidFill>
                        <a:effectLst/>
                        <a:cs typeface="Times New Roman"/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7-  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Sustainable Finance Taxonomy</a:t>
                      </a:r>
                      <a:endParaRPr lang="en-GB" sz="1800" b="1" u="none" dirty="0">
                        <a:solidFill>
                          <a:srgbClr val="003966"/>
                        </a:solidFill>
                        <a:effectLst/>
                        <a:ea typeface="Calibri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8985758"/>
                  </a:ext>
                </a:extLst>
              </a:tr>
              <a:tr h="1029692"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1800" dirty="0">
                          <a:solidFill>
                            <a:srgbClr val="003966"/>
                          </a:solidFill>
                          <a:effectLst/>
                        </a:rPr>
                        <a:t>3.  Forecast analysis for the replacement of fish-based feed by algae-based feed</a:t>
                      </a:r>
                      <a:endParaRPr lang="en-GB" sz="1800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1 - Current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total usage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 of fish-based feed ingredients in EU aquaculture 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2 -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Ratios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of fish feed which could be replaced with algal-based feed </a:t>
                      </a:r>
                      <a:b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</a:b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3 - </a:t>
                      </a:r>
                      <a:r>
                        <a:rPr lang="en-GB" sz="1800" b="1" u="none" dirty="0">
                          <a:solidFill>
                            <a:srgbClr val="003966"/>
                          </a:solidFill>
                          <a:effectLst/>
                        </a:rPr>
                        <a:t>Potential </a:t>
                      </a:r>
                      <a:r>
                        <a:rPr lang="en-GB" sz="1800" u="none" dirty="0">
                          <a:solidFill>
                            <a:srgbClr val="003966"/>
                          </a:solidFill>
                          <a:effectLst/>
                        </a:rPr>
                        <a:t>of algal-based feed to be used in current EU aquaculture  </a:t>
                      </a:r>
                      <a:endParaRPr lang="en-GB" sz="1800" u="none" dirty="0">
                        <a:solidFill>
                          <a:srgbClr val="003966"/>
                        </a:solidFill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025371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1C1BB2AC-8675-C916-AD2F-122E22D73C58}"/>
              </a:ext>
            </a:extLst>
          </p:cNvPr>
          <p:cNvSpPr/>
          <p:nvPr/>
        </p:nvSpPr>
        <p:spPr>
          <a:xfrm rot="660000">
            <a:off x="9710554" y="2712214"/>
            <a:ext cx="2440021" cy="595382"/>
          </a:xfrm>
          <a:prstGeom prst="ellipse">
            <a:avLst/>
          </a:prstGeom>
          <a:solidFill>
            <a:srgbClr val="0039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</a:rPr>
              <a:t>GET INVOLVED!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F02A31-CE63-9D00-49F5-C17601256AE2}"/>
              </a:ext>
            </a:extLst>
          </p:cNvPr>
          <p:cNvSpPr txBox="1"/>
          <p:nvPr/>
        </p:nvSpPr>
        <p:spPr>
          <a:xfrm>
            <a:off x="7856243" y="5910176"/>
            <a:ext cx="4756030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dirty="0">
                <a:cs typeface="Segoe UI"/>
              </a:rPr>
              <a:t>​</a:t>
            </a:r>
            <a:br>
              <a:rPr lang="en-GB" sz="2000" dirty="0">
                <a:cs typeface="Segoe UI"/>
              </a:rPr>
            </a:br>
            <a:r>
              <a:rPr lang="en-GB" sz="1200" dirty="0">
                <a:cs typeface="Segoe UI"/>
              </a:rPr>
              <a:t>​</a:t>
            </a:r>
          </a:p>
          <a:p>
            <a:r>
              <a:rPr lang="en-GB" sz="2000" b="1" u="sng" dirty="0">
                <a:solidFill>
                  <a:srgbClr val="003966"/>
                </a:solidFill>
                <a:cs typeface="Segoe UI"/>
              </a:rPr>
              <a:t>tms@sustainable-projects.eu</a:t>
            </a:r>
          </a:p>
        </p:txBody>
      </p:sp>
    </p:spTree>
    <p:extLst>
      <p:ext uri="{BB962C8B-B14F-4D97-AF65-F5344CB8AC3E}">
        <p14:creationId xmlns:p14="http://schemas.microsoft.com/office/powerpoint/2010/main" val="9759693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rinomics OK">
      <a:dk1>
        <a:srgbClr val="7D8899"/>
      </a:dk1>
      <a:lt1>
        <a:srgbClr val="FFFFFF"/>
      </a:lt1>
      <a:dk2>
        <a:srgbClr val="3C5571"/>
      </a:dk2>
      <a:lt2>
        <a:srgbClr val="ECEBE1"/>
      </a:lt2>
      <a:accent1>
        <a:srgbClr val="002C54"/>
      </a:accent1>
      <a:accent2>
        <a:srgbClr val="F04E30"/>
      </a:accent2>
      <a:accent3>
        <a:srgbClr val="B2CFCD"/>
      </a:accent3>
      <a:accent4>
        <a:srgbClr val="005861"/>
      </a:accent4>
      <a:accent5>
        <a:srgbClr val="FFE3A5"/>
      </a:accent5>
      <a:accent6>
        <a:srgbClr val="000000"/>
      </a:accent6>
      <a:hlink>
        <a:srgbClr val="005861"/>
      </a:hlink>
      <a:folHlink>
        <a:srgbClr val="F04E3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404621B-ADF5-44AE-97C4-E36670592171}" vid="{A8385CBA-EF50-40CC-9CED-550ADEBD7893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B4537707456740B0FED61AF6E57B4B" ma:contentTypeVersion="16" ma:contentTypeDescription="Create a new document." ma:contentTypeScope="" ma:versionID="d8d657d4ac486e7189319839726353e4">
  <xsd:schema xmlns:xsd="http://www.w3.org/2001/XMLSchema" xmlns:xs="http://www.w3.org/2001/XMLSchema" xmlns:p="http://schemas.microsoft.com/office/2006/metadata/properties" xmlns:ns2="18b11e54-1c5d-4898-aa3b-e5e3784bc69d" xmlns:ns3="a9ba1632-c2a4-40ff-a0bc-a08ba0b22165" targetNamespace="http://schemas.microsoft.com/office/2006/metadata/properties" ma:root="true" ma:fieldsID="aab76283b08c7ba5e99d13d8ea5cfb61" ns2:_="" ns3:_="">
    <xsd:import namespace="18b11e54-1c5d-4898-aa3b-e5e3784bc69d"/>
    <xsd:import namespace="a9ba1632-c2a4-40ff-a0bc-a08ba0b22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CostUn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8b11e54-1c5d-4898-aa3b-e5e3784bc6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0822ac0e-e204-4635-b95e-889568c26b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ostUnit" ma:index="23" nillable="true" ma:displayName="Cost Unit" ma:format="Dropdown" ma:internalName="CostUnit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a1632-c2a4-40ff-a0bc-a08ba0b22165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a248e1f0-5c6b-4181-a240-01e0e062798f}" ma:internalName="TaxCatchAll" ma:showField="CatchAllData" ma:web="a9ba1632-c2a4-40ff-a0bc-a08ba0b2216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9ba1632-c2a4-40ff-a0bc-a08ba0b22165" xsi:nil="true"/>
    <lcf76f155ced4ddcb4097134ff3c332f xmlns="18b11e54-1c5d-4898-aa3b-e5e3784bc69d">
      <Terms xmlns="http://schemas.microsoft.com/office/infopath/2007/PartnerControls"/>
    </lcf76f155ced4ddcb4097134ff3c332f>
    <CostUnit xmlns="18b11e54-1c5d-4898-aa3b-e5e3784bc69d" xsi:nil="true"/>
  </documentManagement>
</p:properties>
</file>

<file path=customXml/itemProps1.xml><?xml version="1.0" encoding="utf-8"?>
<ds:datastoreItem xmlns:ds="http://schemas.openxmlformats.org/officeDocument/2006/customXml" ds:itemID="{DCDF2999-9419-4CD9-B7A9-7FB07C0A7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8b11e54-1c5d-4898-aa3b-e5e3784bc69d"/>
    <ds:schemaRef ds:uri="a9ba1632-c2a4-40ff-a0bc-a08ba0b2216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8FDC7E-12B6-43C3-AA0B-0418DC2F73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4D61EB-3D74-4891-95B1-BE4EC0BD5673}">
  <ds:schemaRefs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www.w3.org/XML/1998/namespace"/>
    <ds:schemaRef ds:uri="http://schemas.microsoft.com/office/infopath/2007/PartnerControls"/>
    <ds:schemaRef ds:uri="http://purl.org/dc/elements/1.1/"/>
    <ds:schemaRef ds:uri="18b11e54-1c5d-4898-aa3b-e5e3784bc69d"/>
    <ds:schemaRef ds:uri="http://schemas.microsoft.com/office/2006/metadata/properties"/>
    <ds:schemaRef ds:uri="a9ba1632-c2a4-40ff-a0bc-a08ba0b2216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Powerpoint Document_clean</Template>
  <TotalTime>11693</TotalTime>
  <Words>1294</Words>
  <Application>Microsoft Macintosh PowerPoint</Application>
  <PresentationFormat>Widescreen</PresentationFormat>
  <Paragraphs>180</Paragraphs>
  <Slides>14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Arial</vt:lpstr>
      <vt:lpstr>Arial,Sans-Serif</vt:lpstr>
      <vt:lpstr>Calibri</vt:lpstr>
      <vt:lpstr>Courier New</vt:lpstr>
      <vt:lpstr>Courier New,monospace</vt:lpstr>
      <vt:lpstr>Lucida Grande</vt:lpstr>
      <vt:lpstr>Montserrat</vt:lpstr>
      <vt:lpstr>Segoe UI</vt:lpstr>
      <vt:lpstr>Times New Roman</vt:lpstr>
      <vt:lpstr>Trebuchet MS</vt:lpstr>
      <vt:lpstr>Wingdings</vt:lpstr>
      <vt:lpstr>Tema de Office</vt:lpstr>
      <vt:lpstr>Study to Support a  Sustainable Algae Industry</vt:lpstr>
      <vt:lpstr>Study Objectives</vt:lpstr>
      <vt:lpstr>Work Plan</vt:lpstr>
      <vt:lpstr>Work Package 1  Investigating the use of algae-based feed as a replacement of fish-based feed in EU aquaculture</vt:lpstr>
      <vt:lpstr>Objectives</vt:lpstr>
      <vt:lpstr>EU Algae Initiative</vt:lpstr>
      <vt:lpstr>Which Algae will we focus on?</vt:lpstr>
      <vt:lpstr>Methodology</vt:lpstr>
      <vt:lpstr>Methodology</vt:lpstr>
      <vt:lpstr>Projects &amp; Studies</vt:lpstr>
      <vt:lpstr>How can I get Involved?</vt:lpstr>
      <vt:lpstr>How can I get Involved?</vt:lpstr>
      <vt:lpstr>Slido Survey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Kralli</dc:creator>
  <cp:lastModifiedBy>Tina Maria Seligmann</cp:lastModifiedBy>
  <cp:revision>862</cp:revision>
  <dcterms:created xsi:type="dcterms:W3CDTF">2022-05-03T08:39:41Z</dcterms:created>
  <dcterms:modified xsi:type="dcterms:W3CDTF">2024-06-10T11:58:30Z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mber">
    <vt:lpwstr/>
  </property>
  <property fmtid="{D5CDD505-2E9C-101B-9397-08002B2CF9AE}" pid="3" name="MediaServiceImageTags">
    <vt:lpwstr/>
  </property>
  <property fmtid="{D5CDD505-2E9C-101B-9397-08002B2CF9AE}" pid="4" name="ContentTypeId">
    <vt:lpwstr>0x01010014B4537707456740B0FED61AF6E57B4B</vt:lpwstr>
  </property>
</Properties>
</file>