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83" r:id="rId2"/>
    <p:sldId id="258" r:id="rId3"/>
    <p:sldId id="259" r:id="rId4"/>
    <p:sldId id="261" r:id="rId5"/>
    <p:sldId id="262" r:id="rId6"/>
    <p:sldId id="263" r:id="rId7"/>
    <p:sldId id="264" r:id="rId8"/>
    <p:sldId id="271" r:id="rId9"/>
    <p:sldId id="272" r:id="rId10"/>
    <p:sldId id="275" r:id="rId11"/>
    <p:sldId id="276" r:id="rId12"/>
    <p:sldId id="277" r:id="rId13"/>
    <p:sldId id="278" r:id="rId14"/>
    <p:sldId id="279" r:id="rId15"/>
    <p:sldId id="280" r:id="rId16"/>
    <p:sldId id="273" r:id="rId17"/>
    <p:sldId id="274" r:id="rId18"/>
    <p:sldId id="291" r:id="rId19"/>
    <p:sldId id="290" r:id="rId20"/>
    <p:sldId id="282" r:id="rId21"/>
    <p:sldId id="284" r:id="rId22"/>
    <p:sldId id="286" r:id="rId23"/>
    <p:sldId id="292" r:id="rId24"/>
    <p:sldId id="281" r:id="rId25"/>
    <p:sldId id="288" r:id="rId26"/>
    <p:sldId id="289" r:id="rId27"/>
    <p:sldId id="267" r:id="rId28"/>
    <p:sldId id="269" r:id="rId29"/>
    <p:sldId id="268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3F0B4-69D6-4510-B9E1-64366951BECD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F48B-75CE-4D28-A510-C4307CE6D1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807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1307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E49B7C-4BF0-4CA0-B7A3-65A0EEAB5AB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E1D48A-3C97-4278-8A19-50DDA8081D5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E49B7C-4BF0-4CA0-B7A3-65A0EEAB5AB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8A4B09-ABD6-4210-B155-B935746806F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18B2DB-0135-4D15-A395-60098A2FDC3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D2737-464C-4459-92AC-9B71D0C3BC5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063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3CF631-457F-4950-B46D-EB97F15DE7E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536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2021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7AB003-4F69-452B-AFA7-895257054F5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4A9BC2-7C0A-4EC5-9645-78153355E36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Enlarge numbers?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F53893-1C40-4F2D-85D4-D9C0D5957B4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0876A-F1CE-4768-9A69-F236F81F31C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001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 axis:</a:t>
            </a:r>
            <a:r>
              <a:rPr lang="en-US" baseline="0" dirty="0" smtClean="0"/>
              <a:t> change radioactivity to 137Cs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5E6A1-326A-4B3F-8F3B-AEAF2BD946F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3440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5E6A1-326A-4B3F-8F3B-AEAF2BD946F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7734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96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Honshu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5E6A1-326A-4B3F-8F3B-AEAF2BD946F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First show periodic table; then show table with I highlighted; then show table with only Cs highlighted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2C2364-5278-47D5-9F15-420D47BCEB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text slides with ocean background,</a:t>
            </a:r>
            <a:r>
              <a:rPr lang="en-US" baseline="0" dirty="0" smtClean="0"/>
              <a:t> please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935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9357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C0A6B-CC80-4197-B8CB-DF555B2E38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407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C34E31-D8E6-4D1A-8FB2-FE6BADE3C93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D7C62-1415-44B8-9CF7-A4514C9F949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4092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63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686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638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85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0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43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208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694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528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55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83AD9-7E3F-4C1A-B993-13184FDE1439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F397-34DD-4FD1-A051-1E2A09E80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144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wmf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5344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Hot tuna! Fukushima radioactivity and Pacific biota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Nicholas </a:t>
            </a:r>
            <a:r>
              <a:rPr lang="en-US" sz="3200" b="1" dirty="0" smtClean="0"/>
              <a:t>Fisher</a:t>
            </a:r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r>
              <a:rPr lang="en-US" sz="2400" b="1" dirty="0" smtClean="0"/>
              <a:t>School of Marine and Atmospheric Sciences</a:t>
            </a:r>
          </a:p>
          <a:p>
            <a:pPr algn="ctr"/>
            <a:r>
              <a:rPr lang="en-US" sz="2400" b="1" dirty="0" smtClean="0"/>
              <a:t>State University of New York at Stony Brook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994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ot tuna fig1 current"/>
          <p:cNvPicPr>
            <a:picLocks noChangeAspect="1" noChangeArrowheads="1"/>
          </p:cNvPicPr>
          <p:nvPr/>
        </p:nvPicPr>
        <p:blipFill>
          <a:blip r:embed="rId3" cstate="print"/>
          <a:srcRect l="659" t="1196" r="879" b="54567"/>
          <a:stretch>
            <a:fillRect/>
          </a:stretch>
        </p:blipFill>
        <p:spPr bwMode="auto">
          <a:xfrm>
            <a:off x="304800" y="1981200"/>
            <a:ext cx="8534400" cy="28194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304800" y="381000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Simplified movement patterns for juvenile Pacific </a:t>
            </a:r>
            <a:r>
              <a:rPr lang="en-US" sz="2400" b="1" dirty="0" err="1">
                <a:latin typeface="+mj-lt"/>
              </a:rPr>
              <a:t>bluefin</a:t>
            </a:r>
            <a:r>
              <a:rPr lang="en-US" sz="2400" b="1" dirty="0">
                <a:latin typeface="+mj-lt"/>
              </a:rPr>
              <a:t> tuna </a:t>
            </a:r>
            <a:r>
              <a:rPr lang="en-US" sz="2400" b="1" dirty="0" smtClean="0">
                <a:latin typeface="+mj-lt"/>
              </a:rPr>
              <a:t>(blue </a:t>
            </a:r>
            <a:r>
              <a:rPr lang="en-US" sz="2400" b="1" dirty="0">
                <a:latin typeface="+mj-lt"/>
              </a:rPr>
              <a:t>arrows) from Japan to the California </a:t>
            </a:r>
            <a:r>
              <a:rPr lang="en-US" sz="2400" b="1" dirty="0" smtClean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juvenile </a:t>
            </a:r>
            <a:r>
              <a:rPr lang="en-US" sz="2400" b="1" dirty="0" err="1">
                <a:latin typeface="+mj-lt"/>
              </a:rPr>
              <a:t>yellowfin</a:t>
            </a:r>
            <a:r>
              <a:rPr lang="en-US" sz="2400" b="1" dirty="0">
                <a:latin typeface="+mj-lt"/>
              </a:rPr>
              <a:t> tuna </a:t>
            </a:r>
            <a:r>
              <a:rPr lang="en-US" sz="2400" b="1" dirty="0" smtClean="0">
                <a:latin typeface="+mj-lt"/>
              </a:rPr>
              <a:t>(yellow </a:t>
            </a:r>
            <a:r>
              <a:rPr lang="en-US" sz="2400" b="1" dirty="0">
                <a:latin typeface="+mj-lt"/>
              </a:rPr>
              <a:t>arrows</a:t>
            </a:r>
            <a:r>
              <a:rPr lang="en-US" sz="2400" b="1" dirty="0" smtClean="0">
                <a:latin typeface="+mj-lt"/>
              </a:rPr>
              <a:t>)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3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18768748"/>
              </p:ext>
            </p:extLst>
          </p:nvPr>
        </p:nvGraphicFramePr>
        <p:xfrm>
          <a:off x="190500" y="1371600"/>
          <a:ext cx="8839199" cy="4959348"/>
        </p:xfrm>
        <a:graphic>
          <a:graphicData uri="http://schemas.openxmlformats.org/drawingml/2006/table">
            <a:tbl>
              <a:tblPr/>
              <a:tblGrid>
                <a:gridCol w="795528"/>
                <a:gridCol w="938471"/>
                <a:gridCol w="807373"/>
                <a:gridCol w="881502"/>
                <a:gridCol w="881502"/>
                <a:gridCol w="713346"/>
                <a:gridCol w="109016"/>
                <a:gridCol w="707136"/>
                <a:gridCol w="826547"/>
                <a:gridCol w="1231203"/>
                <a:gridCol w="947575"/>
              </a:tblGrid>
              <a:tr h="5122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0490" algn="l"/>
                        </a:tabLst>
                      </a:pP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Radionuclide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concentrations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latin typeface="+mj-lt"/>
                        </a:rPr>
                        <a:t>Bq</a:t>
                      </a:r>
                      <a:r>
                        <a:rPr lang="en-US" sz="1600" b="1" dirty="0" smtClean="0">
                          <a:latin typeface="+mj-lt"/>
                        </a:rPr>
                        <a:t> kg</a:t>
                      </a:r>
                      <a:r>
                        <a:rPr lang="en-US" sz="1600" b="1" baseline="30000" dirty="0" smtClean="0">
                          <a:latin typeface="+mj-lt"/>
                        </a:rPr>
                        <a:t>-1</a:t>
                      </a:r>
                      <a:r>
                        <a:rPr lang="en-US" sz="1600" b="1" dirty="0" smtClean="0">
                          <a:latin typeface="+mj-lt"/>
                        </a:rPr>
                        <a:t> dry mass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22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+mj-lt"/>
                          <a:ea typeface="Calibri"/>
                          <a:cs typeface="Times New Roman"/>
                        </a:rPr>
                        <a:t>SL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0490" algn="l"/>
                        </a:tabLst>
                      </a:pPr>
                      <a:r>
                        <a:rPr lang="en-US" sz="1600" b="1" dirty="0">
                          <a:latin typeface="+mj-lt"/>
                          <a:ea typeface="Calibri"/>
                          <a:cs typeface="Times New Roman"/>
                        </a:rPr>
                        <a:t>Body   </a:t>
                      </a:r>
                      <a:r>
                        <a:rPr lang="en-US" sz="1600" b="1" dirty="0" smtClean="0">
                          <a:latin typeface="+mj-lt"/>
                          <a:ea typeface="Calibri"/>
                          <a:cs typeface="Times New Roman"/>
                        </a:rPr>
                        <a:t>mass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68580" algn="l"/>
                        </a:tabLst>
                      </a:pPr>
                      <a:r>
                        <a:rPr lang="en-US" sz="1600" b="1" dirty="0">
                          <a:latin typeface="+mj-lt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1600" b="1" dirty="0" smtClean="0">
                          <a:latin typeface="+mj-lt"/>
                          <a:ea typeface="Calibri"/>
                          <a:cs typeface="Times New Roman"/>
                        </a:rPr>
                        <a:t>Age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latin typeface="+mj-lt"/>
                          <a:ea typeface="Calibri"/>
                          <a:cs typeface="Times New Roman"/>
                        </a:rPr>
                        <a:t>134</a:t>
                      </a:r>
                      <a:r>
                        <a:rPr lang="en-US" sz="1600" b="1" dirty="0">
                          <a:latin typeface="+mj-lt"/>
                          <a:ea typeface="Calibri"/>
                          <a:cs typeface="Times New Roman"/>
                        </a:rPr>
                        <a:t>Cs  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 dirty="0">
                          <a:latin typeface="+mj-lt"/>
                          <a:ea typeface="Calibri"/>
                          <a:cs typeface="Times New Roman"/>
                        </a:rPr>
                        <a:t>137</a:t>
                      </a:r>
                      <a:r>
                        <a:rPr lang="en-US" sz="1600" b="1" dirty="0">
                          <a:latin typeface="+mj-lt"/>
                          <a:ea typeface="Calibri"/>
                          <a:cs typeface="Times New Roman"/>
                        </a:rPr>
                        <a:t>Cs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K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>
                          <a:latin typeface="+mj-lt"/>
                          <a:ea typeface="Calibri"/>
                          <a:cs typeface="Times New Roman"/>
                        </a:rPr>
                        <a:t>134</a:t>
                      </a: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Cs:</a:t>
                      </a:r>
                      <a:r>
                        <a:rPr lang="en-US" sz="1600" b="1" baseline="30000">
                          <a:latin typeface="+mj-lt"/>
                          <a:ea typeface="Calibri"/>
                          <a:cs typeface="Times New Roman"/>
                        </a:rPr>
                        <a:t>137</a:t>
                      </a: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Cs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134+137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Cs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2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cm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kg dry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years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            Bq kg</a:t>
                      </a:r>
                      <a:r>
                        <a:rPr lang="en-US" sz="1600" b="1" baseline="30000">
                          <a:latin typeface="+mj-lt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600" b="1">
                          <a:latin typeface="+mj-lt"/>
                          <a:ea typeface="Calibri"/>
                          <a:cs typeface="Times New Roman"/>
                        </a:rPr>
                        <a:t>                                            Bq kg</a:t>
                      </a:r>
                      <a:r>
                        <a:rPr lang="en-US" sz="1600" b="1" baseline="30000">
                          <a:latin typeface="+mj-lt"/>
                          <a:ea typeface="Calibri"/>
                          <a:cs typeface="Times New Roman"/>
                        </a:rPr>
                        <a:t>-1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030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PBFT 2011 n=15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Median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66.5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1.5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1.5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4.3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6.0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367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0.66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10.3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03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Mean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66.2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1.5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1.5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4.0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6.3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347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0.62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10.3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3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SD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3.6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0.2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0.1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j-lt"/>
                          <a:ea typeface="Calibri"/>
                          <a:cs typeface="Times New Roman"/>
                        </a:rPr>
                        <a:t>1.4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1.5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49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0.14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j-lt"/>
                          <a:ea typeface="Calibri"/>
                          <a:cs typeface="Times New Roman"/>
                        </a:rPr>
                        <a:t>2.9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0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PBFT 2008 n=5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Median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66.3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1.5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Arial"/>
                        </a:rPr>
                        <a:t>1.4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1.4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266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1.4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03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Mean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66.2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1.5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Arial"/>
                        </a:rPr>
                        <a:t>1.4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1.4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258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1.4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3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SD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1.2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0.09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Arial"/>
                        </a:rPr>
                        <a:t>0.05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0.2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43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0.6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0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YFT 2011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n=5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Median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72.3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1.9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1.2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1.2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342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1.2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03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Mean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72.3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1.9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1.2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1.1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333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1.1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03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SD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2.5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0.2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0.01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0.4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78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0.3</a:t>
                      </a:r>
                      <a:endParaRPr lang="en-US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76200" y="234568"/>
            <a:ext cx="90678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300" b="1" dirty="0">
                <a:latin typeface="+mj-lt"/>
              </a:rPr>
              <a:t>Measured </a:t>
            </a:r>
            <a:r>
              <a:rPr lang="en-US" sz="2300" b="1" baseline="30000" dirty="0">
                <a:latin typeface="+mj-lt"/>
              </a:rPr>
              <a:t>134</a:t>
            </a:r>
            <a:r>
              <a:rPr lang="en-US" sz="2300" b="1" dirty="0">
                <a:latin typeface="+mj-lt"/>
              </a:rPr>
              <a:t>Cs, </a:t>
            </a:r>
            <a:r>
              <a:rPr lang="en-US" sz="2300" b="1" baseline="30000" dirty="0">
                <a:latin typeface="+mj-lt"/>
              </a:rPr>
              <a:t>137</a:t>
            </a:r>
            <a:r>
              <a:rPr lang="en-US" sz="2300" b="1" dirty="0">
                <a:latin typeface="+mj-lt"/>
              </a:rPr>
              <a:t>Cs, and the </a:t>
            </a:r>
            <a:r>
              <a:rPr lang="en-US" sz="2300" b="1" dirty="0" smtClean="0">
                <a:latin typeface="+mj-lt"/>
              </a:rPr>
              <a:t>natural</a:t>
            </a:r>
            <a:r>
              <a:rPr lang="en-US" sz="2300" b="1" baseline="30000" dirty="0" smtClean="0">
                <a:latin typeface="+mj-lt"/>
              </a:rPr>
              <a:t>40</a:t>
            </a:r>
            <a:r>
              <a:rPr lang="en-US" sz="2300" b="1" dirty="0" smtClean="0">
                <a:latin typeface="+mj-lt"/>
              </a:rPr>
              <a:t>K </a:t>
            </a:r>
            <a:r>
              <a:rPr lang="en-US" sz="2300" b="1" dirty="0">
                <a:latin typeface="+mj-lt"/>
              </a:rPr>
              <a:t>for post-Fukushima </a:t>
            </a:r>
            <a:r>
              <a:rPr lang="en-US" sz="2300" b="1" dirty="0" err="1">
                <a:latin typeface="+mj-lt"/>
              </a:rPr>
              <a:t>bluefin</a:t>
            </a:r>
            <a:r>
              <a:rPr lang="en-US" sz="2300" b="1" dirty="0">
                <a:latin typeface="+mj-lt"/>
              </a:rPr>
              <a:t> (PBFT 2011), pre-Fukushima </a:t>
            </a:r>
            <a:r>
              <a:rPr lang="en-US" sz="2300" b="1" dirty="0" err="1">
                <a:latin typeface="+mj-lt"/>
              </a:rPr>
              <a:t>bluefin</a:t>
            </a:r>
            <a:r>
              <a:rPr lang="en-US" sz="2300" b="1" dirty="0">
                <a:latin typeface="+mj-lt"/>
              </a:rPr>
              <a:t> (PBFT 2008), and post-Fukushima </a:t>
            </a:r>
            <a:r>
              <a:rPr lang="en-US" sz="2300" b="1" dirty="0" err="1">
                <a:latin typeface="+mj-lt"/>
              </a:rPr>
              <a:t>yellowfin</a:t>
            </a:r>
            <a:r>
              <a:rPr lang="en-US" sz="2300" b="1" dirty="0">
                <a:latin typeface="+mj-lt"/>
              </a:rPr>
              <a:t> tuna (YFT 2011</a:t>
            </a:r>
            <a:r>
              <a:rPr lang="en-US" sz="2300" b="1" dirty="0" smtClean="0">
                <a:latin typeface="+mj-lt"/>
              </a:rPr>
              <a:t>)</a:t>
            </a:r>
            <a:endParaRPr lang="en-US" sz="23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9600" y="2057400"/>
            <a:ext cx="762000" cy="457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48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ot tuna fig1 current"/>
          <p:cNvPicPr>
            <a:picLocks noChangeAspect="1" noChangeArrowheads="1"/>
          </p:cNvPicPr>
          <p:nvPr/>
        </p:nvPicPr>
        <p:blipFill>
          <a:blip r:embed="rId3" cstate="print"/>
          <a:srcRect l="659" t="1196" r="879" b="54567"/>
          <a:stretch>
            <a:fillRect/>
          </a:stretch>
        </p:blipFill>
        <p:spPr bwMode="auto">
          <a:xfrm>
            <a:off x="304800" y="1981200"/>
            <a:ext cx="8534400" cy="28194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304800" y="381000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Simplified movement patterns for juvenile Pacific </a:t>
            </a:r>
            <a:r>
              <a:rPr lang="en-US" sz="2400" b="1" dirty="0" err="1">
                <a:latin typeface="+mj-lt"/>
              </a:rPr>
              <a:t>bluefin</a:t>
            </a:r>
            <a:r>
              <a:rPr lang="en-US" sz="2400" b="1" dirty="0">
                <a:latin typeface="+mj-lt"/>
              </a:rPr>
              <a:t> tuna </a:t>
            </a:r>
            <a:r>
              <a:rPr lang="en-US" sz="2400" b="1" dirty="0" smtClean="0">
                <a:latin typeface="+mj-lt"/>
              </a:rPr>
              <a:t>(blue </a:t>
            </a:r>
            <a:r>
              <a:rPr lang="en-US" sz="2400" b="1" dirty="0">
                <a:latin typeface="+mj-lt"/>
              </a:rPr>
              <a:t>arrows) from Japan to the California </a:t>
            </a:r>
            <a:r>
              <a:rPr lang="en-US" sz="2400" b="1" dirty="0" smtClean="0">
                <a:latin typeface="+mj-lt"/>
              </a:rPr>
              <a:t>and </a:t>
            </a:r>
            <a:r>
              <a:rPr lang="en-US" sz="2400" b="1" dirty="0">
                <a:latin typeface="+mj-lt"/>
              </a:rPr>
              <a:t>juvenile </a:t>
            </a:r>
            <a:r>
              <a:rPr lang="en-US" sz="2400" b="1" dirty="0" err="1">
                <a:latin typeface="+mj-lt"/>
              </a:rPr>
              <a:t>yellowfin</a:t>
            </a:r>
            <a:r>
              <a:rPr lang="en-US" sz="2400" b="1" dirty="0">
                <a:latin typeface="+mj-lt"/>
              </a:rPr>
              <a:t> tuna </a:t>
            </a:r>
            <a:r>
              <a:rPr lang="en-US" sz="2400" b="1" dirty="0" smtClean="0">
                <a:latin typeface="+mj-lt"/>
              </a:rPr>
              <a:t>(yellow </a:t>
            </a:r>
            <a:r>
              <a:rPr lang="en-US" sz="2400" b="1" dirty="0">
                <a:latin typeface="+mj-lt"/>
              </a:rPr>
              <a:t>arrows</a:t>
            </a:r>
            <a:r>
              <a:rPr lang="en-US" sz="2400" b="1" dirty="0" smtClean="0">
                <a:latin typeface="+mj-lt"/>
              </a:rPr>
              <a:t>)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3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33400" y="73967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Cesium concentrations in post-Fukushima </a:t>
            </a:r>
            <a:r>
              <a:rPr lang="en-US" sz="2400" b="1" dirty="0" err="1">
                <a:latin typeface="+mj-lt"/>
              </a:rPr>
              <a:t>bluefin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tuna</a:t>
            </a:r>
            <a:endParaRPr lang="en-US" sz="2400" b="1" dirty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072" y="547218"/>
            <a:ext cx="8562975" cy="5400675"/>
          </a:xfrm>
          <a:prstGeom prst="rect">
            <a:avLst/>
          </a:prstGeom>
          <a:noFill/>
          <a:ln w="4445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6477000"/>
            <a:ext cx="6934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Japan safety limit: 100 </a:t>
            </a:r>
            <a:r>
              <a:rPr lang="en-US" dirty="0" err="1" smtClean="0"/>
              <a:t>Bq</a:t>
            </a:r>
            <a:r>
              <a:rPr lang="en-US" dirty="0" smtClean="0"/>
              <a:t> kg</a:t>
            </a:r>
            <a:r>
              <a:rPr lang="en-US" baseline="30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-1</a:t>
            </a:r>
            <a:r>
              <a:rPr lang="en-US" dirty="0" smtClean="0"/>
              <a:t> wet </a:t>
            </a:r>
            <a:r>
              <a:rPr lang="en-US" dirty="0" err="1" smtClean="0"/>
              <a:t>wt</a:t>
            </a:r>
            <a:r>
              <a:rPr lang="en-US" dirty="0" smtClean="0"/>
              <a:t> (~410 </a:t>
            </a:r>
            <a:r>
              <a:rPr lang="en-US" dirty="0" err="1" smtClean="0"/>
              <a:t>Bq</a:t>
            </a:r>
            <a:r>
              <a:rPr lang="en-US" dirty="0" smtClean="0"/>
              <a:t> kg</a:t>
            </a:r>
            <a:r>
              <a:rPr lang="en-US" baseline="300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-1</a:t>
            </a:r>
            <a:r>
              <a:rPr lang="en-US" dirty="0" smtClean="0"/>
              <a:t> dry </a:t>
            </a:r>
            <a:r>
              <a:rPr lang="en-US" dirty="0" err="1" smtClean="0"/>
              <a:t>wt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7164" y="5983069"/>
            <a:ext cx="797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134</a:t>
            </a:r>
            <a:r>
              <a:rPr lang="en-US" dirty="0"/>
              <a:t>Cs:</a:t>
            </a:r>
            <a:r>
              <a:rPr lang="en-US" b="1" baseline="30000" dirty="0"/>
              <a:t>137</a:t>
            </a:r>
            <a:r>
              <a:rPr lang="en-US" dirty="0"/>
              <a:t>Cs </a:t>
            </a:r>
            <a:r>
              <a:rPr lang="en-US" dirty="0" smtClean="0"/>
              <a:t>in </a:t>
            </a:r>
            <a:r>
              <a:rPr lang="en-US" dirty="0" err="1" smtClean="0"/>
              <a:t>myctophid</a:t>
            </a:r>
            <a:r>
              <a:rPr lang="en-US" dirty="0" smtClean="0"/>
              <a:t> fish off Japan = 0.9; in plankton = 1.1; in water = 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36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908036"/>
              </p:ext>
            </p:extLst>
          </p:nvPr>
        </p:nvGraphicFramePr>
        <p:xfrm>
          <a:off x="609600" y="1524000"/>
          <a:ext cx="7696199" cy="4919082"/>
        </p:xfrm>
        <a:graphic>
          <a:graphicData uri="http://schemas.openxmlformats.org/drawingml/2006/table">
            <a:tbl>
              <a:tblPr/>
              <a:tblGrid>
                <a:gridCol w="952107"/>
                <a:gridCol w="1031450"/>
                <a:gridCol w="952107"/>
                <a:gridCol w="952107"/>
                <a:gridCol w="952107"/>
                <a:gridCol w="952107"/>
                <a:gridCol w="952107"/>
                <a:gridCol w="952107"/>
              </a:tblGrid>
              <a:tr h="563792">
                <a:tc rowSpan="2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Individual fish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Body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mass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latin typeface="+mj-lt"/>
                        </a:rPr>
                        <a:t>137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latin typeface="+mj-lt"/>
                        </a:rPr>
                        <a:t>134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Cs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latin typeface="+mj-lt"/>
                        </a:rPr>
                        <a:t>40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K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dry kg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years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Bq kg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latin typeface="+mj-lt"/>
                        </a:rPr>
                        <a:t>-1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706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PBFT 2008 </a:t>
                      </a:r>
                    </a:p>
                  </a:txBody>
                  <a:tcPr marL="0" marR="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67.5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&lt;0.8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66.5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64.5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3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Median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266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Mean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65.9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258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3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0.05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0.2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612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YFT 2011 </a:t>
                      </a:r>
                    </a:p>
                  </a:txBody>
                  <a:tcPr marL="0" marR="0" marT="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0.49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406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74.7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70.9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3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74.7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Median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342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96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Mean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1.1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333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3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0.01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0.4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78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228600" y="228600"/>
            <a:ext cx="8915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+mj-lt"/>
              </a:rPr>
              <a:t>Concentrations of </a:t>
            </a:r>
            <a:r>
              <a:rPr lang="en-US" sz="2200" b="1" baseline="30000" dirty="0">
                <a:latin typeface="+mj-lt"/>
              </a:rPr>
              <a:t>134</a:t>
            </a:r>
            <a:r>
              <a:rPr lang="en-US" sz="2200" b="1" dirty="0">
                <a:latin typeface="+mj-lt"/>
              </a:rPr>
              <a:t>Cs, </a:t>
            </a:r>
            <a:r>
              <a:rPr lang="en-US" sz="2200" b="1" baseline="30000" dirty="0">
                <a:latin typeface="+mj-lt"/>
              </a:rPr>
              <a:t>137</a:t>
            </a:r>
            <a:r>
              <a:rPr lang="en-US" sz="2200" b="1" dirty="0">
                <a:latin typeface="+mj-lt"/>
              </a:rPr>
              <a:t>Cs, and the naturally occurring radionuclide </a:t>
            </a:r>
            <a:r>
              <a:rPr lang="en-US" sz="2200" b="1" baseline="30000" dirty="0">
                <a:latin typeface="+mj-lt"/>
              </a:rPr>
              <a:t>40</a:t>
            </a:r>
            <a:r>
              <a:rPr lang="en-US" sz="2200" b="1" dirty="0">
                <a:latin typeface="+mj-lt"/>
              </a:rPr>
              <a:t>K for pre-Fukushima </a:t>
            </a:r>
            <a:r>
              <a:rPr lang="en-US" sz="2200" b="1" dirty="0" err="1">
                <a:latin typeface="+mj-lt"/>
              </a:rPr>
              <a:t>bluefin</a:t>
            </a:r>
            <a:r>
              <a:rPr lang="en-US" sz="2200" b="1" dirty="0">
                <a:latin typeface="+mj-lt"/>
              </a:rPr>
              <a:t> (PBFT 2008) and post-Fukushima </a:t>
            </a:r>
            <a:r>
              <a:rPr lang="en-US" sz="2200" b="1" dirty="0" err="1">
                <a:latin typeface="+mj-lt"/>
              </a:rPr>
              <a:t>yellowfin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smtClean="0">
                <a:latin typeface="+mj-lt"/>
              </a:rPr>
              <a:t>tuna </a:t>
            </a:r>
            <a:r>
              <a:rPr lang="en-US" sz="2200" b="1" dirty="0">
                <a:latin typeface="+mj-lt"/>
              </a:rPr>
              <a:t>(YFT 2011)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477000" y="1524000"/>
            <a:ext cx="762000" cy="4953000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55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8217" name="Object 25"/>
          <p:cNvGraphicFramePr>
            <a:graphicFrameLocks noChangeAspect="1"/>
          </p:cNvGraphicFramePr>
          <p:nvPr/>
        </p:nvGraphicFramePr>
        <p:xfrm>
          <a:off x="2438400" y="963013"/>
          <a:ext cx="3733800" cy="5209187"/>
        </p:xfrm>
        <a:graphic>
          <a:graphicData uri="http://schemas.openxmlformats.org/presentationml/2006/ole">
            <p:oleObj spid="_x0000_s2061" r:id="rId4" imgW="5706720" imgH="7954200" progId="">
              <p:embed/>
            </p:oleObj>
          </a:graphicData>
        </a:graphic>
      </p:graphicFrame>
      <p:sp>
        <p:nvSpPr>
          <p:cNvPr id="8219" name="TextBox 3"/>
          <p:cNvSpPr txBox="1">
            <a:spLocks noChangeArrowheads="1"/>
          </p:cNvSpPr>
          <p:nvPr/>
        </p:nvSpPr>
        <p:spPr bwMode="auto">
          <a:xfrm>
            <a:off x="76200" y="304800"/>
            <a:ext cx="91486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+mj-lt"/>
              </a:rPr>
              <a:t>NO significant  relationship between cesium and fish length</a:t>
            </a:r>
          </a:p>
        </p:txBody>
      </p:sp>
    </p:spTree>
    <p:extLst>
      <p:ext uri="{BB962C8B-B14F-4D97-AF65-F5344CB8AC3E}">
        <p14:creationId xmlns:p14="http://schemas.microsoft.com/office/powerpoint/2010/main" xmlns="" val="27590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9" t="57292" r="47292" b="28125"/>
          <a:stretch>
            <a:fillRect/>
          </a:stretch>
        </p:blipFill>
        <p:spPr bwMode="auto">
          <a:xfrm>
            <a:off x="0" y="2286000"/>
            <a:ext cx="40386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125" r="85945" b="62500"/>
          <a:stretch>
            <a:fillRect/>
          </a:stretch>
        </p:blipFill>
        <p:spPr bwMode="auto">
          <a:xfrm>
            <a:off x="152400" y="1752600"/>
            <a:ext cx="13716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U.S.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0" t="47916" r="54904" b="47917"/>
          <a:stretch>
            <a:fillRect/>
          </a:stretch>
        </p:blipFill>
        <p:spPr bwMode="auto">
          <a:xfrm>
            <a:off x="76200" y="1143000"/>
            <a:ext cx="411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0" t="15625" r="63689" b="79167"/>
          <a:stretch>
            <a:fillRect/>
          </a:stretch>
        </p:blipFill>
        <p:spPr bwMode="auto">
          <a:xfrm>
            <a:off x="152400" y="6858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5" t="29167" r="49634" b="61458"/>
          <a:stretch>
            <a:fillRect/>
          </a:stretch>
        </p:blipFill>
        <p:spPr bwMode="auto">
          <a:xfrm>
            <a:off x="0" y="3200400"/>
            <a:ext cx="33528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11" t="54167" r="20937" b="37500"/>
          <a:stretch>
            <a:fillRect/>
          </a:stretch>
        </p:blipFill>
        <p:spPr bwMode="auto">
          <a:xfrm>
            <a:off x="0" y="3791211"/>
            <a:ext cx="3733800" cy="40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85" t="54166" r="42606" b="38542"/>
          <a:stretch>
            <a:fillRect/>
          </a:stretch>
        </p:blipFill>
        <p:spPr bwMode="auto">
          <a:xfrm>
            <a:off x="0" y="4953000"/>
            <a:ext cx="419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0" t="11458" r="73645" b="79167"/>
          <a:stretch>
            <a:fillRect/>
          </a:stretch>
        </p:blipFill>
        <p:spPr bwMode="auto">
          <a:xfrm>
            <a:off x="0" y="4343400"/>
            <a:ext cx="1676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54123" y="5867400"/>
            <a:ext cx="3352800" cy="914400"/>
            <a:chOff x="1392" y="912"/>
            <a:chExt cx="3216" cy="1104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841" t="60417" r="46706" b="31250"/>
            <a:stretch>
              <a:fillRect/>
            </a:stretch>
          </p:blipFill>
          <p:spPr bwMode="auto">
            <a:xfrm>
              <a:off x="1680" y="1632"/>
              <a:ext cx="249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455" t="20833" r="30307" b="63542"/>
            <a:stretch>
              <a:fillRect/>
            </a:stretch>
          </p:blipFill>
          <p:spPr bwMode="auto">
            <a:xfrm>
              <a:off x="1392" y="912"/>
              <a:ext cx="3216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5646589"/>
            <a:ext cx="3406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Washington DC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4814974" y="423862"/>
            <a:ext cx="4191000" cy="942975"/>
            <a:chOff x="0" y="240"/>
            <a:chExt cx="3216" cy="1056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470" t="12500" r="47292" b="79167"/>
            <a:stretch>
              <a:fillRect/>
            </a:stretch>
          </p:blipFill>
          <p:spPr bwMode="auto">
            <a:xfrm>
              <a:off x="0" y="432"/>
              <a:ext cx="321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470" t="8333" r="78917" b="87502"/>
            <a:stretch>
              <a:fillRect/>
            </a:stretch>
          </p:blipFill>
          <p:spPr bwMode="auto">
            <a:xfrm>
              <a:off x="0" y="240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470" t="50000" r="47292" b="39583"/>
            <a:stretch>
              <a:fillRect/>
            </a:stretch>
          </p:blipFill>
          <p:spPr bwMode="auto">
            <a:xfrm>
              <a:off x="0" y="816"/>
              <a:ext cx="321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838344" y="152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U.K.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38" t="20833" r="40263" b="71875"/>
          <a:stretch>
            <a:fillRect/>
          </a:stretch>
        </p:blipFill>
        <p:spPr bwMode="auto">
          <a:xfrm>
            <a:off x="4814974" y="1447800"/>
            <a:ext cx="2260411" cy="45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1" t="53125" r="40263" b="37500"/>
          <a:stretch>
            <a:fillRect/>
          </a:stretch>
        </p:blipFill>
        <p:spPr bwMode="auto">
          <a:xfrm>
            <a:off x="4749325" y="1899882"/>
            <a:ext cx="3733801" cy="43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3" r="66618" b="87500"/>
          <a:stretch>
            <a:fillRect/>
          </a:stretch>
        </p:blipFill>
        <p:spPr bwMode="auto">
          <a:xfrm>
            <a:off x="4714279" y="2712184"/>
            <a:ext cx="3505200" cy="24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584" r="66618" b="55208"/>
          <a:stretch>
            <a:fillRect/>
          </a:stretch>
        </p:blipFill>
        <p:spPr bwMode="auto">
          <a:xfrm>
            <a:off x="4774154" y="2970216"/>
            <a:ext cx="4191000" cy="36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5423" y="243840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Japan</a:t>
            </a:r>
            <a:endParaRPr lang="en-US" b="1" dirty="0"/>
          </a:p>
        </p:txBody>
      </p:sp>
      <p:grpSp>
        <p:nvGrpSpPr>
          <p:cNvPr id="27" name="Group 6"/>
          <p:cNvGrpSpPr>
            <a:grpSpLocks/>
          </p:cNvGrpSpPr>
          <p:nvPr/>
        </p:nvGrpSpPr>
        <p:grpSpPr bwMode="auto">
          <a:xfrm>
            <a:off x="5389192" y="3837674"/>
            <a:ext cx="4392426" cy="695455"/>
            <a:chOff x="624" y="144"/>
            <a:chExt cx="3648" cy="672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183" t="38542" r="30307" b="56250"/>
            <a:stretch>
              <a:fillRect/>
            </a:stretch>
          </p:blipFill>
          <p:spPr bwMode="auto">
            <a:xfrm>
              <a:off x="624" y="576"/>
              <a:ext cx="3648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299" t="13542" r="62518" b="76042"/>
            <a:stretch>
              <a:fillRect/>
            </a:stretch>
          </p:blipFill>
          <p:spPr bwMode="auto">
            <a:xfrm>
              <a:off x="1248" y="144"/>
              <a:ext cx="206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6288109" y="3521651"/>
            <a:ext cx="1214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East Asia</a:t>
            </a:r>
            <a:endParaRPr lang="en-US" b="1" dirty="0"/>
          </a:p>
        </p:txBody>
      </p: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4754258" y="4670589"/>
            <a:ext cx="3706626" cy="989710"/>
            <a:chOff x="720" y="1008"/>
            <a:chExt cx="3744" cy="2880"/>
          </a:xfrm>
        </p:grpSpPr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41" t="12500" r="58418" b="78125"/>
            <a:stretch>
              <a:fillRect/>
            </a:stretch>
          </p:blipFill>
          <p:spPr bwMode="auto">
            <a:xfrm>
              <a:off x="768" y="1008"/>
              <a:ext cx="2208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41" t="30208" r="39677" b="17708"/>
            <a:stretch>
              <a:fillRect/>
            </a:stretch>
          </p:blipFill>
          <p:spPr bwMode="auto">
            <a:xfrm>
              <a:off x="720" y="1488"/>
              <a:ext cx="3744" cy="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4731727" y="4348385"/>
            <a:ext cx="327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Argentina</a:t>
            </a: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5" t="55208" r="68961" b="27084"/>
          <a:stretch>
            <a:fillRect/>
          </a:stretch>
        </p:blipFill>
        <p:spPr bwMode="auto">
          <a:xfrm>
            <a:off x="6895519" y="5843187"/>
            <a:ext cx="1858427" cy="10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3" t="13542" r="69547" b="77083"/>
          <a:stretch>
            <a:fillRect/>
          </a:stretch>
        </p:blipFill>
        <p:spPr bwMode="auto">
          <a:xfrm>
            <a:off x="4555391" y="6042366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709077" y="579886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Estonia</a:t>
            </a: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3" t="55208" r="33235" b="30208"/>
          <a:stretch>
            <a:fillRect/>
          </a:stretch>
        </p:blipFill>
        <p:spPr bwMode="auto">
          <a:xfrm>
            <a:off x="3848193" y="3973558"/>
            <a:ext cx="2422984" cy="36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3" t="22916" r="64275" b="65625"/>
          <a:stretch>
            <a:fillRect/>
          </a:stretch>
        </p:blipFill>
        <p:spPr bwMode="auto">
          <a:xfrm>
            <a:off x="4749325" y="3636197"/>
            <a:ext cx="1501923" cy="40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4642" y="3436144"/>
            <a:ext cx="1252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Portugal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381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36141" cy="670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96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4263598"/>
              </p:ext>
            </p:extLst>
          </p:nvPr>
        </p:nvGraphicFramePr>
        <p:xfrm>
          <a:off x="1135697" y="2384965"/>
          <a:ext cx="6872605" cy="3013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4965"/>
                <a:gridCol w="1003935"/>
                <a:gridCol w="1121410"/>
                <a:gridCol w="1104265"/>
                <a:gridCol w="1058545"/>
                <a:gridCol w="959485"/>
              </a:tblGrid>
              <a:tr h="696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Tuna:  from </a:t>
                      </a:r>
                      <a:r>
                        <a:rPr lang="en-US" sz="1600" baseline="30000">
                          <a:effectLst/>
                        </a:rPr>
                        <a:t>134+137</a:t>
                      </a:r>
                      <a:r>
                        <a:rPr lang="en-US" sz="1600">
                          <a:effectLst/>
                        </a:rPr>
                        <a:t>Cs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Tuna:  from </a:t>
                      </a:r>
                      <a:r>
                        <a:rPr lang="en-US" sz="1600" baseline="30000">
                          <a:effectLst/>
                        </a:rPr>
                        <a:t>40</a:t>
                      </a:r>
                      <a:r>
                        <a:rPr lang="en-US" sz="1600">
                          <a:effectLst/>
                        </a:rPr>
                        <a:t>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Banana: from </a:t>
                      </a:r>
                      <a:r>
                        <a:rPr lang="en-US" sz="1600" baseline="30000">
                          <a:effectLst/>
                        </a:rPr>
                        <a:t>40</a:t>
                      </a:r>
                      <a:r>
                        <a:rPr lang="en-US" sz="1600">
                          <a:effectLst/>
                        </a:rPr>
                        <a:t>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Dental x-ray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flight NY to LA (cosmic rays)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6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Consumption of: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kg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kg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banana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Dose (µ</a:t>
                      </a:r>
                      <a:r>
                        <a:rPr lang="en-US" sz="1600" dirty="0" err="1" smtClean="0">
                          <a:effectLst/>
                        </a:rPr>
                        <a:t>Sv</a:t>
                      </a: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0.038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42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Top 5% of fish eaters in the </a:t>
                      </a:r>
                      <a:r>
                        <a:rPr lang="en-US" sz="1600" dirty="0" smtClean="0">
                          <a:effectLst/>
                        </a:rPr>
                        <a:t>US (µ</a:t>
                      </a:r>
                      <a:r>
                        <a:rPr lang="en-US" sz="1600" dirty="0" err="1" smtClean="0">
                          <a:effectLst/>
                        </a:rPr>
                        <a:t>Sv</a:t>
                      </a:r>
                      <a:r>
                        <a:rPr lang="en-US" sz="1600" dirty="0" smtClean="0">
                          <a:effectLst/>
                        </a:rPr>
                        <a:t> y</a:t>
                      </a:r>
                      <a:r>
                        <a:rPr lang="en-US" sz="1600" baseline="30000" dirty="0" smtClean="0">
                          <a:effectLst/>
                        </a:rPr>
                        <a:t>-1</a:t>
                      </a:r>
                      <a:r>
                        <a:rPr lang="en-US" sz="1600" dirty="0" smtClean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4.7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61.8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= 47 </a:t>
                      </a:r>
                      <a:r>
                        <a:rPr lang="en-US" sz="1600" dirty="0" smtClean="0">
                          <a:effectLst/>
                        </a:rPr>
                        <a:t>bananas , or 0.13 bananas/d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35063" y="23844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533400"/>
            <a:ext cx="6248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Doses to human consumers</a:t>
            </a:r>
          </a:p>
          <a:p>
            <a:pPr algn="ctr"/>
            <a:r>
              <a:rPr lang="en-US" sz="2800" dirty="0" smtClean="0"/>
              <a:t>(1 </a:t>
            </a:r>
            <a:r>
              <a:rPr lang="en-US" sz="2800" dirty="0" err="1" smtClean="0"/>
              <a:t>Sv</a:t>
            </a:r>
            <a:r>
              <a:rPr lang="en-US" sz="2800" dirty="0" smtClean="0"/>
              <a:t> = 100 rem = 1 joule kg</a:t>
            </a:r>
            <a:r>
              <a:rPr kumimoji="0" lang="en-US" sz="28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-1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956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5791200" cy="1371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86246842"/>
              </p:ext>
            </p:extLst>
          </p:nvPr>
        </p:nvGraphicFramePr>
        <p:xfrm>
          <a:off x="457200" y="2286000"/>
          <a:ext cx="8229600" cy="3084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000"/>
                <a:gridCol w="990600"/>
                <a:gridCol w="838200"/>
                <a:gridCol w="838200"/>
                <a:gridCol w="838200"/>
                <a:gridCol w="685800"/>
                <a:gridCol w="21336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aseline="30000">
                          <a:effectLst/>
                        </a:rPr>
                        <a:t>110m</a:t>
                      </a:r>
                      <a:r>
                        <a:rPr lang="en-US" sz="2200">
                          <a:effectLst/>
                        </a:rPr>
                        <a:t>Ag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aseline="30000" dirty="0">
                          <a:effectLst/>
                        </a:rPr>
                        <a:t>134</a:t>
                      </a:r>
                      <a:r>
                        <a:rPr lang="en-US" sz="2200" dirty="0">
                          <a:effectLst/>
                        </a:rPr>
                        <a:t>Cs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aseline="30000" dirty="0">
                          <a:effectLst/>
                        </a:rPr>
                        <a:t>137</a:t>
                      </a:r>
                      <a:r>
                        <a:rPr lang="en-US" sz="2200" dirty="0">
                          <a:effectLst/>
                        </a:rPr>
                        <a:t>Cs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aseline="30000" dirty="0">
                          <a:effectLst/>
                        </a:rPr>
                        <a:t>210</a:t>
                      </a:r>
                      <a:r>
                        <a:rPr lang="en-US" sz="2200" dirty="0">
                          <a:effectLst/>
                        </a:rPr>
                        <a:t>Po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aseline="30000">
                          <a:effectLst/>
                        </a:rPr>
                        <a:t>40</a:t>
                      </a:r>
                      <a:r>
                        <a:rPr lang="en-US" sz="2200">
                          <a:effectLst/>
                        </a:rPr>
                        <a:t>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Natural : anthropogenic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Zooplankton (near Japan)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0.76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1700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Tuna (in California)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n.a.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0.62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350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Tuna (near Japan)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n.a.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9.3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16.5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600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1.3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  23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523" y="311260"/>
            <a:ext cx="793563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Doses to zooplankton and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bluefin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tuna 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h</a:t>
            </a:r>
            <a:r>
              <a:rPr kumimoji="0" lang="en-US" sz="2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-1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>
              <a:latin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(1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Gy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=  100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rads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= 1 joule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kg</a:t>
            </a:r>
            <a:r>
              <a:rPr kumimoji="0" lang="en-US" sz="2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-1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Times New Roman" pitchFamily="18" charset="0"/>
              </a:rPr>
              <a:t> of tissue)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0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915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800" dirty="0" smtClean="0"/>
              <a:t>Fukushima Daiichi Nuclear power plant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5450" y="1561846"/>
            <a:ext cx="2903750" cy="181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8747" y="3352800"/>
            <a:ext cx="294105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304800" y="6167735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March </a:t>
            </a:r>
            <a:r>
              <a:rPr lang="en-US" sz="2400" dirty="0">
                <a:latin typeface="+mj-lt"/>
              </a:rPr>
              <a:t>11, 2011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0" y="1466850"/>
            <a:ext cx="3352800" cy="4295081"/>
            <a:chOff x="457200" y="381000"/>
            <a:chExt cx="3886200" cy="513328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381000"/>
              <a:ext cx="3886200" cy="5133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Radioactivity Sign Clip Art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500" y="3276600"/>
              <a:ext cx="190500" cy="190500"/>
            </a:xfrm>
            <a:prstGeom prst="rect">
              <a:avLst/>
            </a:prstGeom>
            <a:noFill/>
          </p:spPr>
        </p:pic>
      </p:grp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6100" y="1561846"/>
            <a:ext cx="2857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1700" y="3371850"/>
            <a:ext cx="2857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12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ot tuna fig1 current"/>
          <p:cNvPicPr>
            <a:picLocks noChangeAspect="1" noChangeArrowheads="1"/>
          </p:cNvPicPr>
          <p:nvPr/>
        </p:nvPicPr>
        <p:blipFill>
          <a:blip r:embed="rId3" cstate="print"/>
          <a:srcRect l="49646" t="47174" r="607" b="842"/>
          <a:stretch>
            <a:fillRect/>
          </a:stretch>
        </p:blipFill>
        <p:spPr bwMode="auto">
          <a:xfrm>
            <a:off x="1524000" y="1447800"/>
            <a:ext cx="6248400" cy="48006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28600" y="228600"/>
            <a:ext cx="807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763" algn="ctr"/>
            <a:r>
              <a:rPr lang="en-US" sz="2800" b="1" dirty="0">
                <a:latin typeface="+mj-lt"/>
              </a:rPr>
              <a:t>Simplified migration patterns of some highly migratory species in the </a:t>
            </a:r>
            <a:r>
              <a:rPr lang="en-US" sz="2800" b="1" dirty="0" smtClean="0">
                <a:latin typeface="+mj-lt"/>
              </a:rPr>
              <a:t>Pacific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7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-76200" y="3429000"/>
            <a:ext cx="5791200" cy="3505200"/>
            <a:chOff x="0" y="0"/>
            <a:chExt cx="3600" cy="2310"/>
          </a:xfrm>
        </p:grpSpPr>
        <p:grpSp>
          <p:nvGrpSpPr>
            <p:cNvPr id="55299" name="Group 3"/>
            <p:cNvGrpSpPr>
              <a:grpSpLocks/>
            </p:cNvGrpSpPr>
            <p:nvPr/>
          </p:nvGrpSpPr>
          <p:grpSpPr bwMode="auto">
            <a:xfrm>
              <a:off x="0" y="0"/>
              <a:ext cx="3600" cy="2310"/>
              <a:chOff x="0" y="0"/>
              <a:chExt cx="3600" cy="2310"/>
            </a:xfrm>
          </p:grpSpPr>
          <p:pic>
            <p:nvPicPr>
              <p:cNvPr id="5530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3600" cy="2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5301" name="Picture 5" descr="nuclear-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52" y="1152"/>
                <a:ext cx="240" cy="240"/>
              </a:xfrm>
              <a:prstGeom prst="rect">
                <a:avLst/>
              </a:prstGeom>
              <a:noFill/>
            </p:spPr>
          </p:pic>
        </p:grpSp>
        <p:sp>
          <p:nvSpPr>
            <p:cNvPr id="55302" name="Text Box 6"/>
            <p:cNvSpPr txBox="1">
              <a:spLocks noChangeArrowheads="1"/>
            </p:cNvSpPr>
            <p:nvPr/>
          </p:nvSpPr>
          <p:spPr bwMode="auto">
            <a:xfrm>
              <a:off x="480" y="1872"/>
              <a:ext cx="2352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latin typeface="+mj-lt"/>
                </a:rPr>
                <a:t>Takashi et </a:t>
              </a:r>
              <a:r>
                <a:rPr lang="en-US" sz="1400" b="1" dirty="0" smtClean="0">
                  <a:latin typeface="+mj-lt"/>
                </a:rPr>
                <a:t>al. </a:t>
              </a:r>
              <a:r>
                <a:rPr lang="en-US" sz="1400" b="1" dirty="0">
                  <a:latin typeface="+mj-lt"/>
                </a:rPr>
                <a:t>2004</a:t>
              </a:r>
            </a:p>
          </p:txBody>
        </p:sp>
      </p:grp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57200" y="228600"/>
            <a:ext cx="8001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latin typeface="+mj-lt"/>
              </a:rPr>
              <a:t>What </a:t>
            </a:r>
            <a:r>
              <a:rPr lang="en-US" sz="2200" b="1" dirty="0">
                <a:latin typeface="+mj-lt"/>
              </a:rPr>
              <a:t>is the Cesium load of PBFT in 2012 and 2013?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334000" y="1219200"/>
            <a:ext cx="3505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Our 2011 data are from fish that spent </a:t>
            </a:r>
            <a:r>
              <a:rPr lang="en-US" dirty="0" smtClean="0">
                <a:latin typeface="+mj-lt"/>
              </a:rPr>
              <a:t>~1 month </a:t>
            </a:r>
            <a:r>
              <a:rPr lang="en-US" dirty="0">
                <a:latin typeface="+mj-lt"/>
              </a:rPr>
              <a:t>in contaminated waters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5257800" y="4419600"/>
            <a:ext cx="3581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This year’s cohort spent their first year in contaminated waters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dirty="0">
              <a:latin typeface="+mj-lt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Values may be </a:t>
            </a:r>
            <a:r>
              <a:rPr lang="en-US" dirty="0" smtClean="0">
                <a:latin typeface="+mj-lt"/>
              </a:rPr>
              <a:t>higher</a:t>
            </a:r>
            <a:endParaRPr lang="en-US" dirty="0">
              <a:latin typeface="+mj-lt"/>
            </a:endParaRPr>
          </a:p>
        </p:txBody>
      </p:sp>
      <p:grpSp>
        <p:nvGrpSpPr>
          <p:cNvPr id="55306" name="Group 10"/>
          <p:cNvGrpSpPr>
            <a:grpSpLocks/>
          </p:cNvGrpSpPr>
          <p:nvPr/>
        </p:nvGrpSpPr>
        <p:grpSpPr bwMode="auto">
          <a:xfrm>
            <a:off x="533400" y="762000"/>
            <a:ext cx="4648200" cy="2806700"/>
            <a:chOff x="336" y="2408"/>
            <a:chExt cx="3072" cy="1912"/>
          </a:xfrm>
        </p:grpSpPr>
        <p:pic>
          <p:nvPicPr>
            <p:cNvPr id="55307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2408"/>
              <a:ext cx="3072" cy="1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55308" name="Text Box 12"/>
            <p:cNvSpPr txBox="1">
              <a:spLocks noChangeArrowheads="1"/>
            </p:cNvSpPr>
            <p:nvPr/>
          </p:nvSpPr>
          <p:spPr bwMode="auto">
            <a:xfrm>
              <a:off x="384" y="4032"/>
              <a:ext cx="235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 err="1">
                  <a:solidFill>
                    <a:schemeClr val="bg1"/>
                  </a:solidFill>
                  <a:latin typeface="+mj-lt"/>
                </a:rPr>
                <a:t>Buesseler</a:t>
              </a: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 et </a:t>
              </a:r>
              <a:r>
                <a:rPr lang="en-US" sz="1400" b="1" dirty="0" smtClean="0">
                  <a:solidFill>
                    <a:schemeClr val="bg1"/>
                  </a:solidFill>
                  <a:latin typeface="+mj-lt"/>
                </a:rPr>
                <a:t>al. </a:t>
              </a: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2011</a:t>
              </a:r>
            </a:p>
          </p:txBody>
        </p:sp>
        <p:pic>
          <p:nvPicPr>
            <p:cNvPr id="55309" name="Picture 13" descr="nuclear-log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04" y="2736"/>
              <a:ext cx="384" cy="38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2184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/>
      <p:bldP spid="553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" descr="Description: C:\Users\NicholasFisher\Downloads\BigPBFTSept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550" y="0"/>
            <a:ext cx="4351450" cy="65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Still a work in progress—stay tuned….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164134"/>
            <a:ext cx="4495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Conclusions so far:</a:t>
            </a:r>
          </a:p>
          <a:p>
            <a:endParaRPr lang="en-US" sz="2000" b="1" u="sng" dirty="0" smtClean="0"/>
          </a:p>
          <a:p>
            <a:pPr marL="342900" indent="-342900">
              <a:buAutoNum type="arabicPeriod"/>
            </a:pPr>
            <a:r>
              <a:rPr lang="en-US" baseline="30000" dirty="0" smtClean="0"/>
              <a:t>134</a:t>
            </a:r>
            <a:r>
              <a:rPr lang="en-US" dirty="0" smtClean="0"/>
              <a:t>Cs and </a:t>
            </a:r>
            <a:r>
              <a:rPr lang="en-US" baseline="30000" dirty="0" smtClean="0"/>
              <a:t>137</a:t>
            </a:r>
            <a:r>
              <a:rPr lang="en-US" dirty="0" smtClean="0"/>
              <a:t>Cs accumulate in </a:t>
            </a:r>
            <a:r>
              <a:rPr lang="en-US" dirty="0" err="1" smtClean="0"/>
              <a:t>bluefin</a:t>
            </a:r>
            <a:r>
              <a:rPr lang="en-US" dirty="0" smtClean="0"/>
              <a:t> tuna in waters off Japan and are retained by tuna during their migration across the Pacific;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Yellowfin</a:t>
            </a:r>
            <a:r>
              <a:rPr lang="en-US" dirty="0" smtClean="0"/>
              <a:t> tuna which are residential species show no evidence of Fukushima radioactivity;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Radioactivity clearly detectable in tuna in California coastal waters, but at low concentrations compared to natural radioactivity, and doses to marine biota and to human consumers are low;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Cs isotopes may be useful in tracing migration of some fish, mammals, turtles, birds.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38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34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422525" y="19700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1112838"/>
          <a:ext cx="7645401" cy="4883661"/>
        </p:xfrm>
        <a:graphic>
          <a:graphicData uri="http://schemas.openxmlformats.org/drawingml/2006/table">
            <a:tbl>
              <a:tblPr/>
              <a:tblGrid>
                <a:gridCol w="2083710"/>
                <a:gridCol w="2326862"/>
                <a:gridCol w="3234829"/>
              </a:tblGrid>
              <a:tr h="5224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Year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Calibri"/>
                          <a:cs typeface="Times New Roman"/>
                        </a:rPr>
                        <a:t>Catch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000" b="1">
                          <a:latin typeface="+mn-lt"/>
                          <a:ea typeface="Calibri"/>
                          <a:cs typeface="Lucida Sans Unicode"/>
                        </a:rPr>
                        <a:t>×</a:t>
                      </a:r>
                      <a:r>
                        <a:rPr lang="en-US" sz="2000" b="1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2000" b="1" baseline="30000">
                          <a:latin typeface="+mn-lt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en-US" sz="2000" b="1">
                          <a:latin typeface="+mn-lt"/>
                          <a:ea typeface="Calibri"/>
                          <a:cs typeface="Times New Roman"/>
                        </a:rPr>
                        <a:t>mt)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Muscle biomass (</a:t>
                      </a:r>
                      <a:r>
                        <a:rPr lang="en-US" sz="2000" b="1" dirty="0">
                          <a:latin typeface="+mn-lt"/>
                          <a:ea typeface="Calibri"/>
                          <a:cs typeface="Lucida Sans Unicode"/>
                        </a:rPr>
                        <a:t>×</a:t>
                      </a: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2000" b="1" baseline="30000" dirty="0">
                          <a:latin typeface="+mn-lt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kg</a:t>
                      </a:r>
                      <a:r>
                        <a:rPr lang="en-US" sz="2000" b="1" dirty="0" smtClean="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2000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4.2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3.0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2001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1.7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1.2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2002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2.5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1.8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2003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3.7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2004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9.0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6.4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2005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4.8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3.4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9.9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7.0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2007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4.2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3.0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9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2008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4.5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3.2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2009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8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2010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7.9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5.6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Median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4.2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3.0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9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Mean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5.1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3.6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19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SD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2.6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1.9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203" name="Rectangle 4"/>
          <p:cNvSpPr>
            <a:spLocks noChangeArrowheads="1"/>
          </p:cNvSpPr>
          <p:nvPr/>
        </p:nvSpPr>
        <p:spPr bwMode="auto">
          <a:xfrm>
            <a:off x="228600" y="191869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latin typeface="+mj-lt"/>
              </a:rPr>
              <a:t>Pacific </a:t>
            </a:r>
            <a:r>
              <a:rPr lang="en-US" sz="2200" b="1" dirty="0" err="1">
                <a:latin typeface="+mj-lt"/>
              </a:rPr>
              <a:t>bluefin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i="1" dirty="0" err="1">
                <a:latin typeface="+mj-lt"/>
              </a:rPr>
              <a:t>Thunnus</a:t>
            </a:r>
            <a:r>
              <a:rPr lang="en-US" sz="2200" b="1" i="1" dirty="0">
                <a:latin typeface="+mj-lt"/>
              </a:rPr>
              <a:t> </a:t>
            </a:r>
            <a:r>
              <a:rPr lang="en-US" sz="2200" b="1" i="1" dirty="0" err="1">
                <a:latin typeface="+mj-lt"/>
              </a:rPr>
              <a:t>orientalis</a:t>
            </a:r>
            <a:r>
              <a:rPr lang="en-US" sz="2200" b="1" dirty="0">
                <a:latin typeface="+mj-lt"/>
              </a:rPr>
              <a:t> catch data in the Eastern Pacific Ocean and total harvested muscle biomass in the EPO</a:t>
            </a:r>
          </a:p>
        </p:txBody>
      </p:sp>
      <p:sp>
        <p:nvSpPr>
          <p:cNvPr id="49204" name="TextBox 1"/>
          <p:cNvSpPr txBox="1">
            <a:spLocks noChangeArrowheads="1"/>
          </p:cNvSpPr>
          <p:nvPr/>
        </p:nvSpPr>
        <p:spPr bwMode="auto">
          <a:xfrm>
            <a:off x="76200" y="6260068"/>
            <a:ext cx="906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Yields mean of 3.6 million </a:t>
            </a:r>
            <a:r>
              <a:rPr lang="en-US" b="1" dirty="0" err="1">
                <a:latin typeface="+mj-lt"/>
              </a:rPr>
              <a:t>Bq</a:t>
            </a:r>
            <a:r>
              <a:rPr lang="en-US" b="1" dirty="0">
                <a:latin typeface="+mj-lt"/>
              </a:rPr>
              <a:t> (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= 1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mCi</a:t>
            </a:r>
            <a:r>
              <a:rPr lang="en-US" b="1" dirty="0">
                <a:latin typeface="+mj-lt"/>
              </a:rPr>
              <a:t>) of </a:t>
            </a:r>
            <a:r>
              <a:rPr lang="en-US" b="1" baseline="30000" dirty="0">
                <a:latin typeface="+mj-lt"/>
              </a:rPr>
              <a:t>134+137</a:t>
            </a:r>
            <a:r>
              <a:rPr lang="en-US" b="1" dirty="0">
                <a:latin typeface="+mj-lt"/>
              </a:rPr>
              <a:t>Cs in harvested tuna per year</a:t>
            </a:r>
          </a:p>
        </p:txBody>
      </p:sp>
    </p:spTree>
    <p:extLst>
      <p:ext uri="{BB962C8B-B14F-4D97-AF65-F5344CB8AC3E}">
        <p14:creationId xmlns:p14="http://schemas.microsoft.com/office/powerpoint/2010/main" xmlns="" val="28564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76200"/>
          <a:ext cx="8686800" cy="6763954"/>
        </p:xfrm>
        <a:graphic>
          <a:graphicData uri="http://schemas.openxmlformats.org/drawingml/2006/table">
            <a:tbl>
              <a:tblPr/>
              <a:tblGrid>
                <a:gridCol w="508385"/>
                <a:gridCol w="558415"/>
                <a:gridCol w="838200"/>
                <a:gridCol w="762000"/>
                <a:gridCol w="609600"/>
                <a:gridCol w="400112"/>
                <a:gridCol w="501577"/>
                <a:gridCol w="451079"/>
                <a:gridCol w="480016"/>
                <a:gridCol w="480016"/>
                <a:gridCol w="708107"/>
                <a:gridCol w="726831"/>
                <a:gridCol w="831231"/>
                <a:gridCol w="831231"/>
              </a:tblGrid>
              <a:tr h="12316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Sampling method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Station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Sample composition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 abundance of dominant species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137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Cs</a:t>
                      </a:r>
                      <a:endParaRPr lang="en-US" sz="800" dirty="0"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134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Cs</a:t>
                      </a:r>
                      <a:endParaRPr lang="en-US" sz="800" dirty="0"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137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Cs</a:t>
                      </a:r>
                      <a:endParaRPr lang="en-US" sz="800" dirty="0"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>
                          <a:latin typeface="Times New Roman"/>
                          <a:ea typeface="Times New Roman"/>
                          <a:cs typeface="Times New Roman"/>
                        </a:rPr>
                        <a:t>134</a:t>
                      </a:r>
                      <a:r>
                        <a:rPr lang="en-US" sz="800" b="1">
                          <a:latin typeface="Times New Roman"/>
                          <a:ea typeface="Times New Roman"/>
                          <a:cs typeface="Times New Roman"/>
                        </a:rPr>
                        <a:t>Cs</a:t>
                      </a:r>
                      <a:endParaRPr lang="en-US" sz="800"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>
                          <a:latin typeface="Times New Roman"/>
                          <a:ea typeface="Times New Roman"/>
                          <a:cs typeface="Times New Roman"/>
                        </a:rPr>
                        <a:t>110m</a:t>
                      </a:r>
                      <a:r>
                        <a:rPr lang="en-US" sz="800" b="1"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endParaRPr lang="en-US" sz="800"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r>
                        <a:rPr lang="en-US" sz="800" b="1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en-US" sz="800" dirty="0">
                        <a:latin typeface="Calibri"/>
                        <a:ea typeface="ＭＳ 明朝"/>
                        <a:cs typeface="Times New Roman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</a:t>
                      </a: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 : </a:t>
                      </a:r>
                      <a:r>
                        <a:rPr lang="en-US" sz="800" b="1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137</a:t>
                      </a: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</a:t>
                      </a: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Cs : </a:t>
                      </a:r>
                      <a:r>
                        <a:rPr lang="en-US" sz="800" b="1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110m</a:t>
                      </a: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Ag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anthropogenic : natural radioactivity ratio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Bq</a:t>
                      </a: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kg</a:t>
                      </a:r>
                      <a:r>
                        <a:rPr lang="en-US" sz="800" b="1" baseline="30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CF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Bq kg</a:t>
                      </a:r>
                      <a:r>
                        <a:rPr lang="en-US" sz="800" b="1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2341">
                <a:tc rowSpan="20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Bongo nets (300 µm)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1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zooplankton mixed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copepods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0.01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*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0.06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0.07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0.04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*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*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0.54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0.01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0.22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0.45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0.21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0.23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84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0.30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2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0.38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median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12.8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15.1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6.5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195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mean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14.8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17.7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8.4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199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sd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14.9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13.7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6.4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39">
                <a:tc rowSpan="1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Methot net (4 mm)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scyphomedusan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Chrysaora</a:t>
                      </a: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sp.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11.9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euphausiids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Euphausia</a:t>
                      </a:r>
                      <a:r>
                        <a:rPr lang="en-US" sz="8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800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pacifica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4.5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20.6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23.4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0.31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euphausiids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Nematoscelis difficilis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15.1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16.3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11.5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0.24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fish, shrimps, </a:t>
                      </a:r>
                      <a:r>
                        <a:rPr lang="en-US" sz="7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euphausiids</a:t>
                      </a: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7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pyrosomatids</a:t>
                      </a:r>
                      <a:r>
                        <a:rPr lang="en-US" sz="7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mixed</a:t>
                      </a:r>
                      <a:endParaRPr lang="en-US" sz="7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nd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3.1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6.8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23.6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278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2.2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0.3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0.12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median</a:t>
                      </a:r>
                      <a:r>
                        <a:rPr lang="en-US" sz="800" b="1" dirty="0"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†</a:t>
                      </a: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9.1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11.6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18.2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205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mean</a:t>
                      </a:r>
                      <a:r>
                        <a:rPr lang="en-US" sz="800" b="1" dirty="0"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†</a:t>
                      </a: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11.0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13.7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17.9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217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sd</a:t>
                      </a:r>
                      <a:r>
                        <a:rPr lang="en-US" sz="800" b="1">
                          <a:latin typeface="Times New Roman" pitchFamily="18" charset="0"/>
                          <a:ea typeface="ＭＳ 明朝"/>
                          <a:cs typeface="Times New Roman" pitchFamily="18" charset="0"/>
                        </a:rPr>
                        <a:t>†</a:t>
                      </a: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10.1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10.3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5.3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4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fish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Stenobrachius leucopsarus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144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0.7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0.06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fish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Cyclothone pseudopallida, Sigmops gracile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40, 40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232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1.0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0.10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fish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S. gracile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14.8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0.9</a:t>
                      </a:r>
                      <a:endParaRPr lang="en-US" sz="80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0.24</a:t>
                      </a:r>
                      <a:endParaRPr lang="en-US" sz="800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median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11.4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11.9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144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mean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10.7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10.0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sd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5.5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6.0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en-US" sz="800" b="1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bd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</a:t>
                      </a:r>
                      <a:endParaRPr lang="en-US" sz="800" b="1" dirty="0">
                        <a:latin typeface="Times New Roman" pitchFamily="18" charset="0"/>
                        <a:ea typeface="ＭＳ 明朝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16" marR="4716" marT="4716" marB="4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4635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0" y="914400"/>
          <a:ext cx="7620001" cy="5486403"/>
        </p:xfrm>
        <a:graphic>
          <a:graphicData uri="http://schemas.openxmlformats.org/drawingml/2006/table">
            <a:tbl>
              <a:tblPr/>
              <a:tblGrid>
                <a:gridCol w="1162672"/>
                <a:gridCol w="733875"/>
                <a:gridCol w="992844"/>
                <a:gridCol w="756159"/>
                <a:gridCol w="962106"/>
                <a:gridCol w="962106"/>
                <a:gridCol w="962106"/>
                <a:gridCol w="209020"/>
                <a:gridCol w="879113"/>
              </a:tblGrid>
              <a:tr h="43093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PBFT 2011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Calibri"/>
                        </a:rPr>
                        <a:t>SL (cm</a:t>
                      </a:r>
                      <a:r>
                        <a:rPr lang="en-US" sz="1600" b="1" dirty="0" smtClean="0">
                          <a:latin typeface="+mn-lt"/>
                          <a:ea typeface="Calibri"/>
                          <a:cs typeface="Calibri"/>
                        </a:rPr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Calibri"/>
                        </a:rPr>
                        <a:t>Body mass (kg dry</a:t>
                      </a:r>
                      <a:r>
                        <a:rPr lang="en-US" sz="1600" b="1" dirty="0" smtClean="0">
                          <a:latin typeface="+mn-lt"/>
                          <a:ea typeface="Calibri"/>
                          <a:cs typeface="Calibri"/>
                        </a:rPr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Calibri"/>
                        </a:rPr>
                        <a:t>Age (years</a:t>
                      </a:r>
                      <a:r>
                        <a:rPr lang="en-US" sz="1600" b="1" dirty="0" smtClean="0">
                          <a:latin typeface="+mn-lt"/>
                          <a:ea typeface="Calibri"/>
                          <a:cs typeface="Calibri"/>
                        </a:rPr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>
                          <a:latin typeface="+mn-lt"/>
                          <a:ea typeface="Calibri"/>
                          <a:cs typeface="Calibri"/>
                        </a:rPr>
                        <a:t>7</a:t>
                      </a: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Be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>
                          <a:latin typeface="+mn-lt"/>
                          <a:ea typeface="Calibri"/>
                          <a:cs typeface="Calibri"/>
                        </a:rPr>
                        <a:t>211</a:t>
                      </a: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Bi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30000">
                          <a:latin typeface="+mn-lt"/>
                          <a:ea typeface="Calibri"/>
                          <a:cs typeface="Calibri"/>
                        </a:rPr>
                        <a:t>212</a:t>
                      </a: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Pb  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Total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mBq kg</a:t>
                      </a:r>
                      <a:r>
                        <a:rPr lang="en-US" sz="1600" b="1" baseline="30000">
                          <a:latin typeface="+mn-lt"/>
                          <a:ea typeface="Calibri"/>
                          <a:cs typeface="Calibri"/>
                        </a:rPr>
                        <a:t>-1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n-lt"/>
                          <a:ea typeface="Calibri"/>
                          <a:cs typeface="Calibri"/>
                        </a:rPr>
                        <a:t>mBq</a:t>
                      </a:r>
                      <a:r>
                        <a:rPr lang="en-US" sz="1600" b="1" dirty="0">
                          <a:latin typeface="+mn-lt"/>
                          <a:ea typeface="Calibri"/>
                          <a:cs typeface="Calibri"/>
                        </a:rPr>
                        <a:t> kg</a:t>
                      </a:r>
                      <a:r>
                        <a:rPr lang="en-US" sz="1600" b="1" baseline="30000" dirty="0">
                          <a:latin typeface="+mn-lt"/>
                          <a:ea typeface="Calibri"/>
                          <a:cs typeface="Calibri"/>
                        </a:rPr>
                        <a:t>-1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72.4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2.0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nd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2.5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nd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64.0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1.3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54.2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56.0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60.6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35.6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0.8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36.4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68.0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40.0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0.8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40.8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69.0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54.7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54.9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69.0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42.4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43.3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69.5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49.3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50.9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8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66.5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38.5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39.4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58.6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43.2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44.7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10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66.0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49.3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51.3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11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67.5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0.2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41.8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43.2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12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68.5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14.2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53.0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68.3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13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65.5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2.9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58.0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0.4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61.3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14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63.1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&lt;0.12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65.4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66.8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15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65.5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59.8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Calibri"/>
                        </a:rPr>
                        <a:t>1.4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/>
                        </a:rPr>
                        <a:t>62.7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Median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66.5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1.1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49.3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Calibri"/>
                        </a:rPr>
                        <a:t>1.1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51.1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30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Mean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66.2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1.5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3.0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48.9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1.1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Calibri"/>
                        </a:rPr>
                        <a:t>51.4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9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Calibri"/>
                        </a:rPr>
                        <a:t>SD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3.6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0.2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0.1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5.0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9.0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n-lt"/>
                          <a:ea typeface="Calibri"/>
                          <a:cs typeface="Calibri"/>
                        </a:rPr>
                        <a:t>0.5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n-lt"/>
                          <a:ea typeface="Calibri"/>
                          <a:cs typeface="Calibri"/>
                        </a:rPr>
                        <a:t>10.5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249" marR="542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214" name="Rectangle 3"/>
          <p:cNvSpPr>
            <a:spLocks noChangeArrowheads="1"/>
          </p:cNvSpPr>
          <p:nvPr/>
        </p:nvSpPr>
        <p:spPr bwMode="auto">
          <a:xfrm>
            <a:off x="304800" y="192088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>
                <a:latin typeface="+mj-lt"/>
              </a:rPr>
              <a:t>Measured concentrations of naturally occurring radionuclides </a:t>
            </a:r>
            <a:r>
              <a:rPr lang="en-US" b="1" baseline="30000">
                <a:latin typeface="+mj-lt"/>
              </a:rPr>
              <a:t>7</a:t>
            </a:r>
            <a:r>
              <a:rPr lang="en-US" b="1">
                <a:latin typeface="+mj-lt"/>
              </a:rPr>
              <a:t>Be, </a:t>
            </a:r>
            <a:r>
              <a:rPr lang="en-US" b="1" baseline="30000">
                <a:latin typeface="+mj-lt"/>
              </a:rPr>
              <a:t>211</a:t>
            </a:r>
            <a:r>
              <a:rPr lang="en-US" b="1">
                <a:latin typeface="+mj-lt"/>
              </a:rPr>
              <a:t>Bi, and </a:t>
            </a:r>
            <a:r>
              <a:rPr lang="en-US" b="1" baseline="30000">
                <a:latin typeface="+mj-lt"/>
              </a:rPr>
              <a:t>212</a:t>
            </a:r>
            <a:r>
              <a:rPr lang="en-US" b="1">
                <a:latin typeface="+mj-lt"/>
              </a:rPr>
              <a:t>Pb and for n=15 post-Fukushima Pacific bluefin tuna (PBFT 2011)</a:t>
            </a:r>
          </a:p>
        </p:txBody>
      </p:sp>
    </p:spTree>
    <p:extLst>
      <p:ext uri="{BB962C8B-B14F-4D97-AF65-F5344CB8AC3E}">
        <p14:creationId xmlns:p14="http://schemas.microsoft.com/office/powerpoint/2010/main" xmlns="" val="18955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6606295"/>
              </p:ext>
            </p:extLst>
          </p:nvPr>
        </p:nvGraphicFramePr>
        <p:xfrm>
          <a:off x="561833" y="1733729"/>
          <a:ext cx="8153400" cy="453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400"/>
                <a:gridCol w="1640686"/>
                <a:gridCol w="1479234"/>
                <a:gridCol w="1602504"/>
                <a:gridCol w="1373576"/>
              </a:tblGrid>
              <a:tr h="862777">
                <a:tc>
                  <a:txBody>
                    <a:bodyPr/>
                    <a:lstStyle/>
                    <a:p>
                      <a:pPr algn="ctr"/>
                      <a:endParaRPr lang="en-US" sz="28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sng" baseline="30000" dirty="0" smtClean="0"/>
                        <a:t>137</a:t>
                      </a:r>
                      <a:r>
                        <a:rPr lang="en-US" sz="2800" b="1" u="sng" dirty="0" smtClean="0"/>
                        <a:t>Cs</a:t>
                      </a:r>
                      <a:endParaRPr lang="en-US" sz="2800" b="1" u="sng" dirty="0">
                        <a:solidFill>
                          <a:schemeClr val="tx1"/>
                        </a:solidFill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sng" baseline="30000" dirty="0" smtClean="0"/>
                        <a:t>134</a:t>
                      </a:r>
                      <a:r>
                        <a:rPr lang="en-US" sz="2800" b="1" u="sng" dirty="0" smtClean="0"/>
                        <a:t>Cs</a:t>
                      </a:r>
                      <a:endParaRPr lang="en-US" sz="2800" b="1" u="sng" dirty="0">
                        <a:solidFill>
                          <a:schemeClr val="tx1"/>
                        </a:solidFill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 baseline="30000" dirty="0" smtClean="0"/>
                        <a:t>110m</a:t>
                      </a:r>
                      <a:r>
                        <a:rPr lang="en-US" sz="2800" b="1" u="sng" dirty="0" smtClean="0"/>
                        <a:t>Ag</a:t>
                      </a:r>
                    </a:p>
                    <a:p>
                      <a:pPr algn="ctr"/>
                      <a:endParaRPr lang="en-US" sz="2800" b="1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sng" baseline="30000" dirty="0" smtClean="0"/>
                        <a:t>40</a:t>
                      </a:r>
                      <a:r>
                        <a:rPr lang="en-US" sz="2800" b="1" u="sng" dirty="0" smtClean="0"/>
                        <a:t>K</a:t>
                      </a:r>
                      <a:endParaRPr lang="en-US" sz="2800" b="1" u="sng" dirty="0">
                        <a:solidFill>
                          <a:schemeClr val="tx1"/>
                        </a:solidFill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6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Copepods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 = 17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14.8</a:t>
                      </a:r>
                    </a:p>
                    <a:p>
                      <a:pPr algn="ctr"/>
                      <a:r>
                        <a:rPr lang="en-US" sz="2400" dirty="0" smtClean="0"/>
                        <a:t>CF =  79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17.7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CF = 71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8.4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199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595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Large  zooplankton</a:t>
                      </a:r>
                      <a:r>
                        <a:rPr lang="en-US" sz="2000" baseline="0" dirty="0" smtClean="0"/>
                        <a:t> (</a:t>
                      </a:r>
                      <a:r>
                        <a:rPr lang="en-US" sz="2000" baseline="0" dirty="0" err="1" smtClean="0"/>
                        <a:t>euphau</a:t>
                      </a:r>
                      <a:r>
                        <a:rPr lang="en-US" sz="2000" dirty="0" err="1" smtClean="0"/>
                        <a:t>siids</a:t>
                      </a:r>
                      <a:r>
                        <a:rPr lang="en-US" sz="2000" dirty="0" smtClean="0"/>
                        <a:t>, gelatinous)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 = 4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11.1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CF = 16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13.7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CF = 22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17.9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217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Fish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 = 3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10.7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CF = 16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10.0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CF = 13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bd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168</a:t>
                      </a: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334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Mean concentrations (</a:t>
            </a:r>
            <a:r>
              <a:rPr lang="en-US" sz="3600" b="1" dirty="0" err="1" smtClean="0">
                <a:latin typeface="+mj-lt"/>
              </a:rPr>
              <a:t>Bq</a:t>
            </a:r>
            <a:r>
              <a:rPr lang="en-US" sz="3600" b="1" dirty="0" smtClean="0">
                <a:latin typeface="+mj-lt"/>
              </a:rPr>
              <a:t> kg</a:t>
            </a:r>
            <a:r>
              <a:rPr lang="en-US" sz="3600" b="1" baseline="30000" dirty="0" smtClean="0">
                <a:latin typeface="+mj-lt"/>
              </a:rPr>
              <a:t>-1</a:t>
            </a:r>
            <a:r>
              <a:rPr lang="en-US" sz="3600" b="1" dirty="0" smtClean="0">
                <a:latin typeface="+mj-lt"/>
              </a:rPr>
              <a:t> dry) in biota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4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838200"/>
            <a:ext cx="8229600" cy="57246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                   </a:t>
            </a: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                                                      </a:t>
            </a:r>
          </a:p>
          <a:p>
            <a:endParaRPr lang="en-US" b="1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                                   </a:t>
            </a:r>
          </a:p>
          <a:p>
            <a:r>
              <a:rPr lang="en-US" b="1" dirty="0" smtClean="0">
                <a:latin typeface="+mj-lt"/>
              </a:rPr>
              <a:t>                            </a:t>
            </a:r>
            <a:r>
              <a:rPr lang="en-US" sz="2400" b="1" dirty="0" smtClean="0">
                <a:latin typeface="Comic Sans MS" pitchFamily="66" charset="0"/>
              </a:rPr>
              <a:t>Natural        Anthropogenic</a:t>
            </a:r>
            <a:endParaRPr lang="en-US" dirty="0" smtClean="0">
              <a:latin typeface="Comic Sans MS" pitchFamily="66" charset="0"/>
            </a:endParaRPr>
          </a:p>
          <a:p>
            <a:endParaRPr lang="en-US" dirty="0">
              <a:latin typeface="+mj-lt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84109812"/>
              </p:ext>
            </p:extLst>
          </p:nvPr>
        </p:nvGraphicFramePr>
        <p:xfrm>
          <a:off x="950236" y="990600"/>
          <a:ext cx="7050764" cy="4795516"/>
        </p:xfrm>
        <a:graphic>
          <a:graphicData uri="http://schemas.openxmlformats.org/presentationml/2006/ole">
            <p:oleObj spid="_x0000_s3085" name="SPW 10.0 Graph" r:id="rId4" imgW="4045306" imgH="275143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7068" y="152400"/>
            <a:ext cx="876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all" dirty="0" smtClean="0">
                <a:latin typeface="Comic Sans MS" pitchFamily="66" charset="0"/>
              </a:rPr>
              <a:t>Ranges of radioisotopes in biota</a:t>
            </a:r>
            <a:endParaRPr lang="en-US" sz="3200" b="1" cap="all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0668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Data from </a:t>
            </a:r>
            <a:r>
              <a:rPr lang="en-US" sz="1400" b="1" dirty="0" err="1" smtClean="0">
                <a:latin typeface="Comic Sans MS" pitchFamily="66" charset="0"/>
              </a:rPr>
              <a:t>Buesseler</a:t>
            </a:r>
            <a:r>
              <a:rPr lang="en-US" sz="1400" b="1" dirty="0" smtClean="0">
                <a:latin typeface="Comic Sans MS" pitchFamily="66" charset="0"/>
              </a:rPr>
              <a:t> et al. 2012 PNAS </a:t>
            </a:r>
            <a:endParaRPr lang="en-US" sz="14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1823665"/>
            <a:ext cx="472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mic Sans MS" pitchFamily="66" charset="0"/>
              </a:rPr>
              <a:t>Ratio of mean natural : anthropogenic = </a:t>
            </a:r>
            <a:r>
              <a:rPr lang="en-US" sz="3400" b="1" dirty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3400" b="1" dirty="0" smtClean="0">
                <a:solidFill>
                  <a:srgbClr val="FF0000"/>
                </a:solidFill>
                <a:latin typeface="Comic Sans MS" pitchFamily="66" charset="0"/>
              </a:rPr>
              <a:t> : 1</a:t>
            </a:r>
            <a:endParaRPr lang="en-US" sz="3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3429000"/>
            <a:ext cx="60198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Pre-Fukushima [</a:t>
            </a:r>
            <a:r>
              <a:rPr lang="en-US" b="1" baseline="30000" dirty="0" smtClean="0">
                <a:latin typeface="Comic Sans MS" pitchFamily="66" charset="0"/>
              </a:rPr>
              <a:t>137</a:t>
            </a:r>
            <a:r>
              <a:rPr lang="en-US" b="1" dirty="0" smtClean="0">
                <a:latin typeface="Comic Sans MS" pitchFamily="66" charset="0"/>
              </a:rPr>
              <a:t>Cs] = 37 - 80 x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10</a:t>
            </a:r>
            <a:r>
              <a:rPr lang="en-US" b="1" baseline="30000" dirty="0" smtClean="0">
                <a:solidFill>
                  <a:srgbClr val="FF0000"/>
                </a:solidFill>
                <a:latin typeface="Comic Sans MS" pitchFamily="66" charset="0"/>
              </a:rPr>
              <a:t>-3</a:t>
            </a:r>
            <a:r>
              <a:rPr lang="en-US" b="1" dirty="0" smtClean="0">
                <a:latin typeface="Comic Sans MS" pitchFamily="66" charset="0"/>
              </a:rPr>
              <a:t> Bq dry kg</a:t>
            </a:r>
            <a:r>
              <a:rPr lang="en-US" b="1" baseline="30000" dirty="0" smtClean="0">
                <a:latin typeface="Comic Sans MS" pitchFamily="66" charset="0"/>
              </a:rPr>
              <a:t>-1</a:t>
            </a:r>
          </a:p>
          <a:p>
            <a:r>
              <a:rPr lang="en-US" sz="1400" dirty="0" err="1" smtClean="0">
                <a:latin typeface="Comic Sans MS" pitchFamily="66" charset="0"/>
              </a:rPr>
              <a:t>Kaeriyama</a:t>
            </a:r>
            <a:r>
              <a:rPr lang="en-US" sz="1400" dirty="0" smtClean="0">
                <a:latin typeface="Comic Sans MS" pitchFamily="66" charset="0"/>
              </a:rPr>
              <a:t> et al., 2008</a:t>
            </a:r>
            <a:endParaRPr lang="en-US" sz="1400" baseline="30000" dirty="0" smtClean="0">
              <a:latin typeface="Comic Sans MS" pitchFamily="66" charset="0"/>
            </a:endParaRPr>
          </a:p>
          <a:p>
            <a:endParaRPr lang="en-US" b="1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8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1295400" y="1358692"/>
          <a:ext cx="6324600" cy="5194508"/>
        </p:xfrm>
        <a:graphic>
          <a:graphicData uri="http://schemas.openxmlformats.org/presentationml/2006/ole">
            <p:oleObj spid="_x0000_s4109" name="SPW 10.0 Graph" r:id="rId4" imgW="4096512" imgH="3363163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19400" y="2362200"/>
            <a:ext cx="1202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1:1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50292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omic Sans MS" pitchFamily="66" charset="0"/>
              </a:rPr>
              <a:t>Data from </a:t>
            </a:r>
            <a:r>
              <a:rPr lang="en-US" sz="1400" b="1" dirty="0" err="1" smtClean="0">
                <a:latin typeface="Comic Sans MS" pitchFamily="66" charset="0"/>
              </a:rPr>
              <a:t>Buesseler</a:t>
            </a:r>
            <a:r>
              <a:rPr lang="en-US" sz="1400" b="1" dirty="0" smtClean="0">
                <a:latin typeface="Comic Sans MS" pitchFamily="66" charset="0"/>
              </a:rPr>
              <a:t> et al.</a:t>
            </a:r>
            <a:r>
              <a:rPr lang="en-US" sz="1400" b="1" dirty="0">
                <a:latin typeface="Comic Sans MS" pitchFamily="66" charset="0"/>
              </a:rPr>
              <a:t> </a:t>
            </a:r>
            <a:r>
              <a:rPr lang="en-US" sz="1400" b="1" dirty="0" smtClean="0">
                <a:latin typeface="Comic Sans MS" pitchFamily="66" charset="0"/>
              </a:rPr>
              <a:t>2012                    PNAS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228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 smtClean="0">
                <a:latin typeface="Comic Sans MS" pitchFamily="66" charset="0"/>
              </a:rPr>
              <a:t>Cesium isotopic ratios in biota ~1</a:t>
            </a:r>
            <a:endParaRPr lang="en-US" sz="3200" b="1" cap="all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1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38200"/>
            <a:ext cx="7772400" cy="569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4800" y="5867400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omic Sans MS" pitchFamily="66" charset="0"/>
              </a:rPr>
              <a:t>Buesseler</a:t>
            </a:r>
            <a:r>
              <a:rPr lang="en-US" dirty="0" smtClean="0">
                <a:latin typeface="Comic Sans MS" pitchFamily="66" charset="0"/>
              </a:rPr>
              <a:t> et al.  2011. ES&amp;T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9600" y="699044"/>
            <a:ext cx="4114801" cy="6082756"/>
            <a:chOff x="4419600" y="774124"/>
            <a:chExt cx="4191001" cy="600655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774124"/>
              <a:ext cx="4191000" cy="60065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5816601" y="838200"/>
              <a:ext cx="2794000" cy="45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latin typeface="Comic Sans MS" pitchFamily="66" charset="0"/>
                </a:rPr>
                <a:t>Surface ocean concentrations from March 21 to July 31, 2011</a:t>
              </a:r>
              <a:endParaRPr lang="en-US" sz="1200" b="1" dirty="0">
                <a:latin typeface="Comic Sans MS" pitchFamily="66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7200" y="228600"/>
            <a:ext cx="856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 pitchFamily="66" charset="0"/>
              </a:rPr>
              <a:t>Earthquake, Tsunami …and a failed Nuclear Power Plant</a:t>
            </a:r>
            <a:endParaRPr lang="en-US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6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1000" y="1066799"/>
            <a:ext cx="5791200" cy="5562599"/>
            <a:chOff x="381000" y="685799"/>
            <a:chExt cx="6057900" cy="5943600"/>
          </a:xfrm>
        </p:grpSpPr>
        <p:grpSp>
          <p:nvGrpSpPr>
            <p:cNvPr id="56322" name="Group 2"/>
            <p:cNvGrpSpPr>
              <a:grpSpLocks/>
            </p:cNvGrpSpPr>
            <p:nvPr/>
          </p:nvGrpSpPr>
          <p:grpSpPr bwMode="auto">
            <a:xfrm>
              <a:off x="381000" y="685799"/>
              <a:ext cx="6057900" cy="5943600"/>
              <a:chOff x="288" y="144"/>
              <a:chExt cx="3816" cy="3747"/>
            </a:xfrm>
          </p:grpSpPr>
          <p:pic>
            <p:nvPicPr>
              <p:cNvPr id="56323" name="Picture 3" descr="T1817E14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8" y="144"/>
                <a:ext cx="3816" cy="3747"/>
              </a:xfrm>
              <a:prstGeom prst="rect">
                <a:avLst/>
              </a:prstGeom>
              <a:noFill/>
            </p:spPr>
          </p:pic>
          <p:sp>
            <p:nvSpPr>
              <p:cNvPr id="56324" name="Text Box 4"/>
              <p:cNvSpPr txBox="1">
                <a:spLocks noChangeArrowheads="1"/>
              </p:cNvSpPr>
              <p:nvPr/>
            </p:nvSpPr>
            <p:spPr bwMode="auto">
              <a:xfrm>
                <a:off x="432" y="3552"/>
                <a:ext cx="11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Bayliff 1980</a:t>
                </a:r>
              </a:p>
            </p:txBody>
          </p:sp>
        </p:grpSp>
        <p:sp>
          <p:nvSpPr>
            <p:cNvPr id="56325" name="Line 5"/>
            <p:cNvSpPr>
              <a:spLocks noChangeShapeType="1"/>
            </p:cNvSpPr>
            <p:nvPr/>
          </p:nvSpPr>
          <p:spPr bwMode="auto">
            <a:xfrm>
              <a:off x="1981200" y="2286000"/>
              <a:ext cx="2514600" cy="7620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56326" name="Picture 15" descr="tuna"/>
            <p:cNvPicPr>
              <a:picLocks noChangeAspect="1" noChangeArrowheads="1"/>
            </p:cNvPicPr>
            <p:nvPr/>
          </p:nvPicPr>
          <p:blipFill>
            <a:blip r:embed="rId4" cstate="print">
              <a:lum contrast="36000"/>
            </a:blip>
            <a:srcRect/>
            <a:stretch>
              <a:fillRect/>
            </a:stretch>
          </p:blipFill>
          <p:spPr bwMode="auto">
            <a:xfrm>
              <a:off x="2209800" y="2209800"/>
              <a:ext cx="381000" cy="173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27" name="Picture 15" descr="tuna"/>
            <p:cNvPicPr>
              <a:picLocks noChangeAspect="1" noChangeArrowheads="1"/>
            </p:cNvPicPr>
            <p:nvPr/>
          </p:nvPicPr>
          <p:blipFill>
            <a:blip r:embed="rId5" cstate="print">
              <a:lum contrast="36000"/>
            </a:blip>
            <a:srcRect/>
            <a:stretch>
              <a:fillRect/>
            </a:stretch>
          </p:blipFill>
          <p:spPr bwMode="auto">
            <a:xfrm>
              <a:off x="3657600" y="2209800"/>
              <a:ext cx="609600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28" name="Picture 15" descr="tuna"/>
            <p:cNvPicPr>
              <a:picLocks noChangeAspect="1" noChangeArrowheads="1"/>
            </p:cNvPicPr>
            <p:nvPr/>
          </p:nvPicPr>
          <p:blipFill>
            <a:blip r:embed="rId5" cstate="print">
              <a:lum contrast="36000"/>
            </a:blip>
            <a:srcRect/>
            <a:stretch>
              <a:fillRect/>
            </a:stretch>
          </p:blipFill>
          <p:spPr bwMode="auto">
            <a:xfrm>
              <a:off x="2971800" y="2209800"/>
              <a:ext cx="4572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381000" y="221159"/>
            <a:ext cx="8991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+mj-lt"/>
              </a:rPr>
              <a:t>2.  What proportion of older, larger fish are CCS residents and what proportion are Japan migrants?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6248400" y="2743200"/>
            <a:ext cx="25908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To what extent does the EPO fishery depend on Japan stocks (versus its own smaller year classes) for its larger fish?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en-US" dirty="0">
              <a:latin typeface="+mj-lt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EPO may be fishing out older year classes</a:t>
            </a:r>
          </a:p>
        </p:txBody>
      </p:sp>
    </p:spTree>
    <p:extLst>
      <p:ext uri="{BB962C8B-B14F-4D97-AF65-F5344CB8AC3E}">
        <p14:creationId xmlns:p14="http://schemas.microsoft.com/office/powerpoint/2010/main" xmlns="" val="26375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lum bright="-62000" contrast="42000"/>
          </a:blip>
          <a:srcRect/>
          <a:stretch>
            <a:fillRect/>
          </a:stretch>
        </p:blipFill>
        <p:spPr bwMode="auto">
          <a:xfrm>
            <a:off x="228600" y="107866"/>
            <a:ext cx="8686800" cy="671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8534400" cy="6583680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 w="317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lum bright="-62000" contrast="42000"/>
          </a:blip>
          <a:srcRect l="3049" t="56292" r="91247" b="35194"/>
          <a:stretch>
            <a:fillRect/>
          </a:stretch>
        </p:blipFill>
        <p:spPr bwMode="auto">
          <a:xfrm>
            <a:off x="457200" y="3810000"/>
            <a:ext cx="634999" cy="732691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-62000" contrast="42000"/>
          </a:blip>
          <a:srcRect l="85965" t="48913" r="8332" b="42573"/>
          <a:stretch>
            <a:fillRect/>
          </a:stretch>
        </p:blipFill>
        <p:spPr bwMode="auto">
          <a:xfrm>
            <a:off x="7620000" y="3352800"/>
            <a:ext cx="614680" cy="709246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631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609600" y="1828800"/>
            <a:ext cx="7924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en-US" sz="2400" b="1" baseline="30000" dirty="0" smtClean="0">
                <a:latin typeface="+mj-lt"/>
              </a:rPr>
              <a:t>131</a:t>
            </a:r>
            <a:r>
              <a:rPr lang="en-US" sz="2400" b="1" dirty="0" smtClean="0">
                <a:latin typeface="+mj-lt"/>
              </a:rPr>
              <a:t>I: 8-day </a:t>
            </a:r>
            <a:r>
              <a:rPr lang="en-US" sz="2400" b="1" dirty="0">
                <a:latin typeface="+mj-lt"/>
              </a:rPr>
              <a:t>half-life; </a:t>
            </a:r>
            <a:r>
              <a:rPr lang="en-US" sz="2400" b="1" dirty="0" smtClean="0">
                <a:latin typeface="+mj-lt"/>
              </a:rPr>
              <a:t>after 70 days only 0.1% remaining; after 1 year 0.000000000002% remaining</a:t>
            </a:r>
            <a:endParaRPr lang="en-US" sz="2400" b="1" dirty="0">
              <a:latin typeface="+mj-lt"/>
            </a:endParaRPr>
          </a:p>
          <a:p>
            <a:pPr fontAlgn="ctr"/>
            <a:endParaRPr lang="en-US" sz="2400" dirty="0">
              <a:latin typeface="+mj-lt"/>
            </a:endParaRPr>
          </a:p>
          <a:p>
            <a:pPr fontAlgn="ctr"/>
            <a:r>
              <a:rPr lang="en-US" sz="2400" b="1" baseline="30000" dirty="0" smtClean="0">
                <a:latin typeface="+mj-lt"/>
              </a:rPr>
              <a:t>127</a:t>
            </a:r>
            <a:r>
              <a:rPr lang="en-US" sz="2400" b="1" dirty="0" smtClean="0">
                <a:latin typeface="+mj-lt"/>
              </a:rPr>
              <a:t>I: </a:t>
            </a:r>
            <a:r>
              <a:rPr lang="en-US" sz="2400" b="1" dirty="0">
                <a:latin typeface="+mj-lt"/>
              </a:rPr>
              <a:t>stable, </a:t>
            </a:r>
            <a:r>
              <a:rPr lang="en-US" sz="2400" b="1" dirty="0" smtClean="0">
                <a:latin typeface="+mj-lt"/>
              </a:rPr>
              <a:t>present at </a:t>
            </a:r>
            <a:r>
              <a:rPr lang="en-US" sz="2400" b="1" dirty="0">
                <a:latin typeface="+mj-lt"/>
              </a:rPr>
              <a:t>concentrations of </a:t>
            </a:r>
            <a:r>
              <a:rPr lang="en-US" sz="2400" b="1" dirty="0" smtClean="0">
                <a:latin typeface="+mj-lt"/>
              </a:rPr>
              <a:t>~ 400 </a:t>
            </a:r>
            <a:r>
              <a:rPr lang="en-US" sz="2400" b="1" dirty="0" err="1">
                <a:latin typeface="+mj-lt"/>
              </a:rPr>
              <a:t>nM</a:t>
            </a:r>
            <a:r>
              <a:rPr lang="en-US" sz="2400" b="1" dirty="0">
                <a:latin typeface="+mj-lt"/>
              </a:rPr>
              <a:t> in </a:t>
            </a:r>
            <a:r>
              <a:rPr lang="en-US" sz="2400" b="1" dirty="0" smtClean="0">
                <a:latin typeface="+mj-lt"/>
              </a:rPr>
              <a:t>seawater</a:t>
            </a:r>
          </a:p>
          <a:p>
            <a:pPr fontAlgn="ctr"/>
            <a:endParaRPr lang="en-US" sz="2400" b="1" dirty="0">
              <a:latin typeface="+mj-lt"/>
            </a:endParaRPr>
          </a:p>
          <a:p>
            <a:pPr fontAlgn="ctr"/>
            <a:r>
              <a:rPr lang="en-US" sz="2400" b="1" dirty="0" smtClean="0">
                <a:latin typeface="+mj-lt"/>
              </a:rPr>
              <a:t>I </a:t>
            </a:r>
            <a:r>
              <a:rPr lang="en-US" sz="2400" b="1" dirty="0" err="1" smtClean="0">
                <a:latin typeface="+mj-lt"/>
              </a:rPr>
              <a:t>bioconcentrated</a:t>
            </a:r>
            <a:r>
              <a:rPr lang="en-US" sz="2400" b="1" dirty="0" smtClean="0">
                <a:latin typeface="+mj-lt"/>
              </a:rPr>
              <a:t> about 10,000 times out of seawater by brown </a:t>
            </a:r>
            <a:r>
              <a:rPr lang="en-US" sz="2400" b="1" dirty="0" err="1" smtClean="0">
                <a:latin typeface="+mj-lt"/>
              </a:rPr>
              <a:t>macroalgae</a:t>
            </a:r>
            <a:r>
              <a:rPr lang="en-US" sz="2400" b="1" dirty="0" smtClean="0">
                <a:latin typeface="+mj-lt"/>
              </a:rPr>
              <a:t> (active uptake), but relatively little bioaccumulation in most other marine organisms</a:t>
            </a:r>
          </a:p>
          <a:p>
            <a:pPr fontAlgn="ctr"/>
            <a:endParaRPr lang="en-US" sz="2400" b="1" dirty="0">
              <a:latin typeface="+mj-lt"/>
            </a:endParaRP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Background information on radioactive </a:t>
            </a:r>
            <a:r>
              <a:rPr lang="en-US" sz="3600" b="1" dirty="0" smtClean="0">
                <a:latin typeface="+mj-lt"/>
              </a:rPr>
              <a:t>iodine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1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609600" y="1800285"/>
            <a:ext cx="7924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en-US" sz="2400" b="1" baseline="30000" dirty="0">
                <a:latin typeface="+mj-lt"/>
              </a:rPr>
              <a:t>137</a:t>
            </a:r>
            <a:r>
              <a:rPr lang="en-US" sz="2400" b="1" dirty="0">
                <a:latin typeface="+mj-lt"/>
              </a:rPr>
              <a:t>Cs: 30-year half-life; still detectable in Pacific seawater and trace levels in biota as remnants from nuclear weapons testing in the Pacific, which peaked in the </a:t>
            </a:r>
            <a:r>
              <a:rPr lang="en-US" sz="2400" b="1" dirty="0" smtClean="0">
                <a:latin typeface="+mj-lt"/>
              </a:rPr>
              <a:t>1960s </a:t>
            </a:r>
            <a:r>
              <a:rPr lang="en-US" sz="2400" b="1" dirty="0">
                <a:latin typeface="+mj-lt"/>
              </a:rPr>
              <a:t>(fission product)</a:t>
            </a:r>
          </a:p>
          <a:p>
            <a:pPr fontAlgn="ctr"/>
            <a:endParaRPr lang="en-US" sz="2400" dirty="0">
              <a:latin typeface="+mj-lt"/>
            </a:endParaRPr>
          </a:p>
          <a:p>
            <a:pPr fontAlgn="ctr"/>
            <a:r>
              <a:rPr lang="en-US" sz="2400" b="1" baseline="30000" dirty="0">
                <a:latin typeface="+mj-lt"/>
              </a:rPr>
              <a:t>134</a:t>
            </a:r>
            <a:r>
              <a:rPr lang="en-US" sz="2400" b="1" dirty="0">
                <a:latin typeface="+mj-lt"/>
              </a:rPr>
              <a:t>Cs: 2.1-year half-life: undetectable in Pacific waters and biota (neutron activation product</a:t>
            </a:r>
            <a:r>
              <a:rPr lang="en-US" sz="2400" b="1" dirty="0" smtClean="0">
                <a:latin typeface="+mj-lt"/>
              </a:rPr>
              <a:t>) prior to Fukushima accident</a:t>
            </a:r>
            <a:endParaRPr lang="en-US" sz="2400" b="1" dirty="0">
              <a:latin typeface="+mj-lt"/>
            </a:endParaRPr>
          </a:p>
          <a:p>
            <a:pPr fontAlgn="ctr"/>
            <a:endParaRPr lang="en-US" sz="2400" b="1" dirty="0">
              <a:latin typeface="+mj-lt"/>
            </a:endParaRPr>
          </a:p>
          <a:p>
            <a:pPr fontAlgn="ctr"/>
            <a:r>
              <a:rPr lang="en-US" sz="2400" b="1" baseline="30000" dirty="0">
                <a:latin typeface="+mj-lt"/>
              </a:rPr>
              <a:t>133</a:t>
            </a:r>
            <a:r>
              <a:rPr lang="en-US" sz="2400" b="1" dirty="0">
                <a:latin typeface="+mj-lt"/>
              </a:rPr>
              <a:t>Cs: stable, present at concentrations of </a:t>
            </a:r>
            <a:r>
              <a:rPr lang="en-US" sz="2400" b="1" dirty="0" smtClean="0">
                <a:latin typeface="+mj-lt"/>
              </a:rPr>
              <a:t>~40 </a:t>
            </a:r>
            <a:r>
              <a:rPr lang="en-US" sz="2400" b="1" dirty="0" err="1">
                <a:latin typeface="+mj-lt"/>
              </a:rPr>
              <a:t>nM</a:t>
            </a:r>
            <a:r>
              <a:rPr lang="en-US" sz="2400" b="1" dirty="0">
                <a:latin typeface="+mj-lt"/>
              </a:rPr>
              <a:t> in seawater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838200" y="309027"/>
            <a:ext cx="762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Background information on radioactive cesium</a:t>
            </a:r>
          </a:p>
        </p:txBody>
      </p:sp>
    </p:spTree>
    <p:extLst>
      <p:ext uri="{BB962C8B-B14F-4D97-AF65-F5344CB8AC3E}">
        <p14:creationId xmlns:p14="http://schemas.microsoft.com/office/powerpoint/2010/main" xmlns="" val="36161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229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Cesium</a:t>
            </a:r>
          </a:p>
          <a:p>
            <a:pPr algn="ctr"/>
            <a:endParaRPr lang="en-US" sz="3600" b="1" dirty="0" smtClean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non-essential for all organisms, generally follows K uptake pathways and tissue distributions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shows low uptake in marine phytoplankton (</a:t>
            </a:r>
            <a:r>
              <a:rPr lang="en-US" sz="2000" dirty="0" err="1" smtClean="0">
                <a:latin typeface="+mj-lt"/>
              </a:rPr>
              <a:t>Kds</a:t>
            </a:r>
            <a:r>
              <a:rPr lang="en-US" sz="2000" dirty="0" smtClean="0">
                <a:latin typeface="+mj-lt"/>
              </a:rPr>
              <a:t> &lt; 100) but much higher in freshwater where there are orders of magnitude lower K, Na concentrations (</a:t>
            </a:r>
            <a:r>
              <a:rPr lang="en-US" sz="2000" dirty="0" err="1" smtClean="0">
                <a:latin typeface="+mj-lt"/>
              </a:rPr>
              <a:t>Kds</a:t>
            </a:r>
            <a:r>
              <a:rPr lang="en-US" sz="2000" dirty="0" smtClean="0">
                <a:latin typeface="+mj-lt"/>
              </a:rPr>
              <a:t> ~10,000)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modest </a:t>
            </a:r>
            <a:r>
              <a:rPr lang="en-US" sz="2000" dirty="0" err="1" smtClean="0">
                <a:latin typeface="+mj-lt"/>
              </a:rPr>
              <a:t>biomagnification</a:t>
            </a:r>
            <a:r>
              <a:rPr lang="en-US" sz="2000" dirty="0" smtClean="0">
                <a:latin typeface="+mj-lt"/>
              </a:rPr>
              <a:t> in marine food chains (much less than </a:t>
            </a:r>
            <a:r>
              <a:rPr lang="en-US" sz="2000" dirty="0" err="1" smtClean="0">
                <a:latin typeface="+mj-lt"/>
              </a:rPr>
              <a:t>methylmercury</a:t>
            </a:r>
            <a:r>
              <a:rPr lang="en-US" sz="2000" dirty="0" smtClean="0">
                <a:latin typeface="+mj-lt"/>
              </a:rPr>
              <a:t>)—high assimilation efficiencies (~70%) in fish and daily loss rates of ~2% from excretion; ~2/3 of Cs from diet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concentrates in muscle tissue (e.g., filet of fish)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2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3" cstate="print"/>
          <a:srcRect l="106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77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 cstate="print"/>
          <a:srcRect r="12999"/>
          <a:stretch>
            <a:fillRect/>
          </a:stretch>
        </p:blipFill>
        <p:spPr bwMode="auto">
          <a:xfrm>
            <a:off x="0" y="0"/>
            <a:ext cx="91796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32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1957</Words>
  <Application>Microsoft Office PowerPoint</Application>
  <PresentationFormat>On-screen Show (4:3)</PresentationFormat>
  <Paragraphs>1042</Paragraphs>
  <Slides>30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SPW 10.0 Graph</vt:lpstr>
      <vt:lpstr>Slide 1</vt:lpstr>
      <vt:lpstr>Fukushima Daiichi Nuclear power plant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Doses to human consumers</dc:title>
  <dc:creator>Nicholas Fisher</dc:creator>
  <cp:lastModifiedBy>Nicholas Fisher</cp:lastModifiedBy>
  <cp:revision>22</cp:revision>
  <dcterms:created xsi:type="dcterms:W3CDTF">2012-09-10T14:35:18Z</dcterms:created>
  <dcterms:modified xsi:type="dcterms:W3CDTF">2012-10-15T06:19:27Z</dcterms:modified>
</cp:coreProperties>
</file>