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77" r:id="rId6"/>
    <p:sldId id="276" r:id="rId7"/>
    <p:sldId id="320" r:id="rId8"/>
    <p:sldId id="321" r:id="rId9"/>
    <p:sldId id="275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3YP3xexYcFoahXa2ehi0H5V4Z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449"/>
    <a:srgbClr val="90C852"/>
    <a:srgbClr val="D56214"/>
    <a:srgbClr val="55813B"/>
    <a:srgbClr val="92A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95607-6141-B14A-A771-4E8336A1D9B1}" v="32" dt="2024-06-06T17:05:56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7" autoAdjust="0"/>
    <p:restoredTop sz="95256" autoAdjust="0"/>
  </p:normalViewPr>
  <p:slideViewPr>
    <p:cSldViewPr snapToGrid="0">
      <p:cViewPr varScale="1">
        <p:scale>
          <a:sx n="105" d="100"/>
          <a:sy n="105" d="100"/>
        </p:scale>
        <p:origin x="520" y="184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3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yintracomm.ec.europa.eu/corp/intellectual-property/Documents/2019_Reuse-guidelines%28CC-BY%29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5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Update/add/delete parts of the copy right notice where appropriate.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https://myintracomm.ec.europa.eu/corp/intellectual-property/Documents/2019_Reuse-guidelines%28CC-BY%29.pdf</a:t>
            </a:r>
            <a:endParaRPr/>
          </a:p>
        </p:txBody>
      </p:sp>
      <p:sp>
        <p:nvSpPr>
          <p:cNvPr id="440" name="Google Shape;44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2"/>
          <p:cNvSpPr/>
          <p:nvPr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;p22"/>
          <p:cNvCxnSpPr/>
          <p:nvPr/>
        </p:nvCxnSpPr>
        <p:spPr>
          <a:xfrm>
            <a:off x="846746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oogle Shape;17;p22" descr="European Commission">
            <a:extLst>
              <a:ext uri="{FF2B5EF4-FFF2-40B4-BE49-F238E27FC236}">
                <a16:creationId xmlns:a16="http://schemas.microsoft.com/office/drawing/2014/main" id="{B45F4576-0280-9ABD-3693-C3C51E11FA1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C2565D5C-2E5F-E187-FFAB-599D397FC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181" name="Google Shape;181;p42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69E9A4D-8115-D6EB-492D-E22EDA18C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C041FB-369D-7E02-BAEC-240EAA719E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3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7344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07958-6FDB-9429-56A8-764426C9F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CF5D8-4F10-5D47-A52E-4122A96391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2E4228-4CDC-357E-F184-DAC5DCF87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65901">
            <a:off x="4078487" y="-1582621"/>
            <a:ext cx="7962900" cy="677227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3F0519F2-DF5A-2BAC-020D-30A275FFE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1880" y="6169409"/>
            <a:ext cx="16887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69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2D0CAC-7309-F99E-2C40-31D7F9AAC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1E116-EAAF-CAB1-D669-BE643F26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56BAC-A44A-7024-215A-E2BDB5D83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48E55"/>
                </a:solidFill>
              </a:defRPr>
            </a:lvl1pPr>
            <a:lvl2pPr>
              <a:defRPr>
                <a:solidFill>
                  <a:srgbClr val="648E55"/>
                </a:solidFill>
              </a:defRPr>
            </a:lvl2pPr>
            <a:lvl3pPr>
              <a:defRPr>
                <a:solidFill>
                  <a:srgbClr val="648E55"/>
                </a:solidFill>
              </a:defRPr>
            </a:lvl3pPr>
            <a:lvl4pPr>
              <a:defRPr>
                <a:solidFill>
                  <a:srgbClr val="648E55"/>
                </a:solidFill>
              </a:defRPr>
            </a:lvl4pPr>
            <a:lvl5pPr>
              <a:defRPr>
                <a:solidFill>
                  <a:srgbClr val="648E5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C3D390E-729A-DC12-C167-0760FB3BE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179"/>
          <a:stretch/>
        </p:blipFill>
        <p:spPr>
          <a:xfrm>
            <a:off x="10374594" y="0"/>
            <a:ext cx="1817406" cy="245449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6DDABFA-065D-A987-DC7D-D35AC1B33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077"/>
          <a:stretch/>
        </p:blipFill>
        <p:spPr>
          <a:xfrm flipH="1">
            <a:off x="9840055" y="3181711"/>
            <a:ext cx="2351945" cy="3314700"/>
          </a:xfrm>
          <a:prstGeom prst="rect">
            <a:avLst/>
          </a:prstGeom>
        </p:spPr>
      </p:pic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BC04673-4171-50CD-5590-EB998F063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668"/>
          <a:stretch/>
        </p:blipFill>
        <p:spPr>
          <a:xfrm>
            <a:off x="11353801" y="1803204"/>
            <a:ext cx="697524" cy="1514475"/>
          </a:xfrm>
          <a:prstGeom prst="rect">
            <a:avLst/>
          </a:prstGeom>
        </p:spPr>
      </p:pic>
      <p:sp>
        <p:nvSpPr>
          <p:cNvPr id="2" name="Google Shape;25;p23">
            <a:extLst>
              <a:ext uri="{FF2B5EF4-FFF2-40B4-BE49-F238E27FC236}">
                <a16:creationId xmlns:a16="http://schemas.microsoft.com/office/drawing/2014/main" id="{9FE47C2D-0B22-E570-8C20-66E34E3E8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F44AB8-4A0D-77DA-9417-C4ACF7BA7E8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type="title" preserve="1">
  <p:cSld name="1_Chapter Slide">
    <p:bg>
      <p:bgPr>
        <a:solidFill>
          <a:srgbClr val="0356B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DE81B9-912C-E890-671A-C80A2E5FBD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0C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73449"/>
              </a:solidFill>
            </a:endParaRPr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rgbClr val="073449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24"/>
          <p:cNvSpPr txBox="1"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73449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33" name="Google Shape;33;p24"/>
          <p:cNvCxnSpPr/>
          <p:nvPr/>
        </p:nvCxnSpPr>
        <p:spPr>
          <a:xfrm>
            <a:off x="838200" y="0"/>
            <a:ext cx="0" cy="3295934"/>
          </a:xfrm>
          <a:prstGeom prst="straightConnector1">
            <a:avLst/>
          </a:prstGeom>
          <a:ln w="38100">
            <a:solidFill>
              <a:srgbClr val="D56214"/>
            </a:solidFill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0BFF9B4A-EDAD-AD6E-5831-FE632D38B7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502" y="2596258"/>
            <a:ext cx="3827609" cy="466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D9D48B2-5EBE-0952-CFE7-103F3B92D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639633" y="1"/>
            <a:ext cx="343569" cy="195526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B9D0155-778B-8E3F-03F1-DBCD369BFF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1880" y="354430"/>
            <a:ext cx="16887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preserve="1" userDrawn="1">
  <p:cSld name="1_Chapter Slide">
    <p:bg>
      <p:bgPr>
        <a:solidFill>
          <a:srgbClr val="0356B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193E3-81E2-6DD3-D2D4-2B1F11B27C70}"/>
              </a:ext>
            </a:extLst>
          </p:cNvPr>
          <p:cNvSpPr/>
          <p:nvPr userDrawn="1"/>
        </p:nvSpPr>
        <p:spPr>
          <a:xfrm>
            <a:off x="0" y="0"/>
            <a:ext cx="6391072" cy="6858000"/>
          </a:xfrm>
          <a:prstGeom prst="rect">
            <a:avLst/>
          </a:prstGeom>
          <a:solidFill>
            <a:srgbClr val="073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7344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256BA-8163-6D83-FE94-1CFCB00E8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b="17438"/>
          <a:stretch/>
        </p:blipFill>
        <p:spPr>
          <a:xfrm>
            <a:off x="6391073" y="0"/>
            <a:ext cx="5800928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639E1E-6A0D-8FCB-CA03-4D24C3CC2A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1880" y="6169409"/>
            <a:ext cx="16887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userDrawn="1">
  <p:cSld name="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C412A-51C8-4177-E993-F48A424E5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9" b="51604"/>
          <a:stretch/>
        </p:blipFill>
        <p:spPr>
          <a:xfrm>
            <a:off x="0" y="0"/>
            <a:ext cx="12192000" cy="2646643"/>
          </a:xfrm>
          <a:prstGeom prst="rect">
            <a:avLst/>
          </a:prstGeom>
        </p:spPr>
      </p:pic>
      <p:sp>
        <p:nvSpPr>
          <p:cNvPr id="74" name="Google Shape;74;p3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1"/>
          <p:cNvSpPr txBox="1">
            <a:spLocks noGrp="1"/>
          </p:cNvSpPr>
          <p:nvPr>
            <p:ph type="body" idx="1"/>
          </p:nvPr>
        </p:nvSpPr>
        <p:spPr>
          <a:xfrm>
            <a:off x="838200" y="3630613"/>
            <a:ext cx="10515600" cy="203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627292-8FA8-AB97-67D8-A499BE99F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">
  <p:cSld name="3 image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>
            <a:spLocks noGrp="1"/>
          </p:cNvSpPr>
          <p:nvPr>
            <p:ph type="pic" idx="2"/>
          </p:nvPr>
        </p:nvSpPr>
        <p:spPr>
          <a:xfrm>
            <a:off x="970722" y="2284667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32"/>
          <p:cNvSpPr txBox="1">
            <a:spLocks noGrp="1"/>
          </p:cNvSpPr>
          <p:nvPr>
            <p:ph type="body" idx="1"/>
          </p:nvPr>
        </p:nvSpPr>
        <p:spPr>
          <a:xfrm>
            <a:off x="1206774" y="4038684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>
            <a:spLocks noGrp="1"/>
          </p:cNvSpPr>
          <p:nvPr>
            <p:ph type="pic" idx="3"/>
          </p:nvPr>
        </p:nvSpPr>
        <p:spPr>
          <a:xfrm>
            <a:off x="4436086" y="2284667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4" name="Google Shape;84;p32"/>
          <p:cNvSpPr txBox="1">
            <a:spLocks noGrp="1"/>
          </p:cNvSpPr>
          <p:nvPr>
            <p:ph type="body" idx="4"/>
          </p:nvPr>
        </p:nvSpPr>
        <p:spPr>
          <a:xfrm>
            <a:off x="4672139" y="4041944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>
            <a:spLocks noGrp="1"/>
          </p:cNvSpPr>
          <p:nvPr>
            <p:ph type="pic" idx="5"/>
          </p:nvPr>
        </p:nvSpPr>
        <p:spPr>
          <a:xfrm>
            <a:off x="7901451" y="2284668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6" name="Google Shape;86;p32"/>
          <p:cNvSpPr txBox="1">
            <a:spLocks noGrp="1"/>
          </p:cNvSpPr>
          <p:nvPr>
            <p:ph type="body" idx="6"/>
          </p:nvPr>
        </p:nvSpPr>
        <p:spPr>
          <a:xfrm>
            <a:off x="8137503" y="4037437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" name="Google Shape;87;p32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93109DE3-6AE3-DEE4-3080-41B06A4E4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1)">
  <p:cSld name="Last slide (option 1)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715108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rgbClr val="073449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37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E134B54-1FF4-4BC9-D80F-7355BCDF3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/>
          <a:srcRect t="46224" b="38084"/>
          <a:stretch/>
        </p:blipFill>
        <p:spPr>
          <a:xfrm>
            <a:off x="0" y="3961206"/>
            <a:ext cx="12192000" cy="28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/>
          <p:nvPr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8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2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8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39"/>
          <p:cNvPicPr preferRelativeResize="0"/>
          <p:nvPr/>
        </p:nvPicPr>
        <p:blipFill>
          <a:blip r:embed="rId2"/>
          <a:srcRect t="34304" b="34304"/>
          <a:stretch/>
        </p:blipFill>
        <p:spPr>
          <a:xfrm>
            <a:off x="0" y="1078173"/>
            <a:ext cx="12192000" cy="5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9"/>
          <p:cNvSpPr/>
          <p:nvPr/>
        </p:nvSpPr>
        <p:spPr>
          <a:xfrm>
            <a:off x="1" y="1078173"/>
            <a:ext cx="12202634" cy="5783239"/>
          </a:xfrm>
          <a:prstGeom prst="rect">
            <a:avLst/>
          </a:prstGeom>
          <a:solidFill>
            <a:srgbClr val="024EA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9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2" name="Google Shape;162;p39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9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2" r:id="rId3"/>
    <p:sldLayoutId id="2147483673" r:id="rId4"/>
    <p:sldLayoutId id="2147483658" r:id="rId5"/>
    <p:sldLayoutId id="2147483659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6" r:id="rId12"/>
    <p:sldLayoutId id="2147483670" r:id="rId13"/>
    <p:sldLayoutId id="214748367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maritime-forum.ec.europa.eu/theme/blue-economy-and-fisheries/blue-economy/eu4algae_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c-maritime-forum-no-reply@nomail.ec.europa.eu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4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;p22" descr="European Commission">
            <a:extLst>
              <a:ext uri="{FF2B5EF4-FFF2-40B4-BE49-F238E27FC236}">
                <a16:creationId xmlns:a16="http://schemas.microsoft.com/office/drawing/2014/main" id="{F331827D-67AB-BC45-5244-975836C82E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BE0BBC51-29E9-2244-467C-930D3CA32F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Replacing fish-based feed with algae-based feed</a:t>
            </a:r>
            <a:endParaRPr lang="en-DE" dirty="0"/>
          </a:p>
        </p:txBody>
      </p:sp>
      <p:sp>
        <p:nvSpPr>
          <p:cNvPr id="188" name="Google Shape;188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/>
          <a:p>
            <a:r>
              <a:rPr lang="en-US" sz="6000" b="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EU4Algae WG4 meeting</a:t>
            </a:r>
            <a:br>
              <a:rPr lang="en-US" sz="6000" b="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</a:br>
            <a:endParaRPr dirty="0"/>
          </a:p>
        </p:txBody>
      </p:sp>
      <p:sp>
        <p:nvSpPr>
          <p:cNvPr id="190" name="Google Shape;190;p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lang="en-GB" dirty="0"/>
              <a:t>7. June 2024</a:t>
            </a:r>
            <a:endParaRPr dirty="0"/>
          </a:p>
        </p:txBody>
      </p:sp>
      <p:pic>
        <p:nvPicPr>
          <p:cNvPr id="2050" name="Picture 2" descr="Algae for Feed">
            <a:extLst>
              <a:ext uri="{FF2B5EF4-FFF2-40B4-BE49-F238E27FC236}">
                <a16:creationId xmlns:a16="http://schemas.microsoft.com/office/drawing/2014/main" id="{666C0A6F-FA74-DFF6-406E-C474F4FF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892" y="834272"/>
            <a:ext cx="242570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DEB534-2256-679D-A431-9FEA61FB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846" y="482860"/>
            <a:ext cx="7180953" cy="782357"/>
          </a:xfrm>
        </p:spPr>
        <p:txBody>
          <a:bodyPr/>
          <a:lstStyle/>
          <a:p>
            <a:r>
              <a:rPr lang="en-DE" dirty="0">
                <a:highlight>
                  <a:srgbClr val="FFFF00"/>
                </a:highlight>
              </a:rPr>
              <a:t>N</a:t>
            </a:r>
            <a:r>
              <a:rPr lang="en-GB" dirty="0">
                <a:highlight>
                  <a:srgbClr val="FFFF00"/>
                </a:highlight>
              </a:rPr>
              <a:t>e</a:t>
            </a:r>
            <a:r>
              <a:rPr lang="en-DE" dirty="0">
                <a:highlight>
                  <a:srgbClr val="FFFF00"/>
                </a:highlight>
              </a:rPr>
              <a:t>w faces!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6A1010-BD6E-929A-3BD3-C3B937AF008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pic>
        <p:nvPicPr>
          <p:cNvPr id="4098" name="Picture 2" descr="Employee photo: Kiron Viswanath">
            <a:extLst>
              <a:ext uri="{FF2B5EF4-FFF2-40B4-BE49-F238E27FC236}">
                <a16:creationId xmlns:a16="http://schemas.microsoft.com/office/drawing/2014/main" id="{F1A25387-C7F6-0947-069A-357E61B1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785" y="1265217"/>
            <a:ext cx="2163783" cy="21637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6F8C8-B99B-3C8D-A709-4448019A69FB}"/>
              </a:ext>
            </a:extLst>
          </p:cNvPr>
          <p:cNvSpPr txBox="1"/>
          <p:nvPr/>
        </p:nvSpPr>
        <p:spPr>
          <a:xfrm>
            <a:off x="8077293" y="3783001"/>
            <a:ext cx="198451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  <a:latin typeface="+mn-lt"/>
              </a:rPr>
              <a:t>Professor</a:t>
            </a:r>
          </a:p>
          <a:p>
            <a:r>
              <a:rPr lang="en-GB" b="1" dirty="0">
                <a:solidFill>
                  <a:schemeClr val="bg1"/>
                </a:solidFill>
                <a:latin typeface="+mn-lt"/>
              </a:rPr>
              <a:t>Kiron Viswanath</a:t>
            </a:r>
            <a:br>
              <a:rPr lang="en-GB" b="0" i="0" u="none" strike="noStrike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GB" b="0" i="0" u="none" strike="noStrike" dirty="0">
                <a:solidFill>
                  <a:schemeClr val="bg1"/>
                </a:solidFill>
                <a:effectLst/>
                <a:latin typeface="+mn-lt"/>
              </a:rPr>
              <a:t>Nord University, </a:t>
            </a:r>
          </a:p>
          <a:p>
            <a:pPr algn="l" fontAlgn="base"/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Bodø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+mn-lt"/>
              </a:rPr>
              <a:t>, Norway</a:t>
            </a:r>
          </a:p>
          <a:p>
            <a:pPr algn="l" fontAlgn="base"/>
            <a:endParaRPr lang="en-GB" b="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pPr algn="l" fontAlgn="base"/>
            <a:r>
              <a:rPr lang="en-GB" b="0" i="0" u="none" strike="noStrike" dirty="0">
                <a:solidFill>
                  <a:schemeClr val="bg1"/>
                </a:solidFill>
                <a:effectLst/>
                <a:latin typeface="+mn-lt"/>
              </a:rPr>
              <a:t>- New WG4 Chair </a:t>
            </a:r>
          </a:p>
          <a:p>
            <a:pPr algn="l" fontAlgn="base"/>
            <a:r>
              <a:rPr lang="en-GB" b="0" i="0" u="none" strike="noStrike" dirty="0">
                <a:solidFill>
                  <a:schemeClr val="bg1"/>
                </a:solidFill>
                <a:effectLst/>
                <a:latin typeface="+mn-lt"/>
              </a:rPr>
              <a:t>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F5E41-8581-EF3F-B847-89AECE6F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847" y="1321928"/>
            <a:ext cx="2163783" cy="2163783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A583F-1C39-1F50-4F65-C57EB5BF9817}"/>
              </a:ext>
            </a:extLst>
          </p:cNvPr>
          <p:cNvSpPr txBox="1"/>
          <p:nvPr/>
        </p:nvSpPr>
        <p:spPr>
          <a:xfrm>
            <a:off x="4384216" y="3783001"/>
            <a:ext cx="19611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/>
                <a:latin typeface="+mn-lt"/>
              </a:rPr>
              <a:t>Tina Maria </a:t>
            </a:r>
            <a:r>
              <a:rPr lang="en-GB" b="1" dirty="0" err="1">
                <a:solidFill>
                  <a:schemeClr val="bg1"/>
                </a:solidFill>
                <a:effectLst/>
                <a:latin typeface="+mn-lt"/>
              </a:rPr>
              <a:t>Seligmann</a:t>
            </a:r>
            <a:endParaRPr lang="en-GB" b="1" dirty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GB" dirty="0">
                <a:solidFill>
                  <a:schemeClr val="bg1"/>
                </a:solidFill>
                <a:latin typeface="+mn-lt"/>
              </a:rPr>
              <a:t>s.Pro sustainable projects GmbH, Berlin</a:t>
            </a:r>
          </a:p>
          <a:p>
            <a:endParaRPr lang="en-GB" dirty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GB" dirty="0">
                <a:solidFill>
                  <a:schemeClr val="bg1"/>
                </a:solidFill>
                <a:latin typeface="+mn-lt"/>
              </a:rPr>
              <a:t>- WG4 facilitator</a:t>
            </a:r>
            <a:endParaRPr lang="en-GB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2" name="Picture 11" descr="A person smiling at camera&#10;&#10;Description automatically generated">
            <a:extLst>
              <a:ext uri="{FF2B5EF4-FFF2-40B4-BE49-F238E27FC236}">
                <a16:creationId xmlns:a16="http://schemas.microsoft.com/office/drawing/2014/main" id="{9F1E2D58-4E2D-3C01-E2AC-E02A1E850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41" y="2305069"/>
            <a:ext cx="1180641" cy="1180641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9911F5-A25C-78F1-A15A-5D2AF2E5B617}"/>
              </a:ext>
            </a:extLst>
          </p:cNvPr>
          <p:cNvSpPr txBox="1"/>
          <p:nvPr/>
        </p:nvSpPr>
        <p:spPr>
          <a:xfrm>
            <a:off x="1168441" y="3783000"/>
            <a:ext cx="1961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/>
                <a:latin typeface="+mn-lt"/>
              </a:rPr>
              <a:t>Efthalia Arvaniti,</a:t>
            </a:r>
          </a:p>
          <a:p>
            <a:r>
              <a:rPr lang="en-GB" dirty="0">
                <a:solidFill>
                  <a:schemeClr val="bg1"/>
                </a:solidFill>
                <a:latin typeface="+mn-lt"/>
              </a:rPr>
              <a:t>s.Pro sustainable projects GmbH </a:t>
            </a:r>
          </a:p>
          <a:p>
            <a:r>
              <a:rPr lang="en-GB" dirty="0">
                <a:solidFill>
                  <a:schemeClr val="bg1"/>
                </a:solidFill>
                <a:latin typeface="+mn-lt"/>
              </a:rPr>
              <a:t>- Copenhagen-based</a:t>
            </a:r>
          </a:p>
        </p:txBody>
      </p:sp>
    </p:spTree>
    <p:extLst>
      <p:ext uri="{BB962C8B-B14F-4D97-AF65-F5344CB8AC3E}">
        <p14:creationId xmlns:p14="http://schemas.microsoft.com/office/powerpoint/2010/main" val="112492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B7AEEE-2A1C-9CCC-FA64-F1B3681F6A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C30D0-FE5E-4C81-A47F-48B149FF0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64181-9B46-7BDE-269A-D9BD9350C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Agenda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3AF9F8-00E1-B9D2-CFAF-C0DF3BCE4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738216"/>
              </p:ext>
            </p:extLst>
          </p:nvPr>
        </p:nvGraphicFramePr>
        <p:xfrm>
          <a:off x="838199" y="1688973"/>
          <a:ext cx="9426678" cy="4018557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1480729">
                  <a:extLst>
                    <a:ext uri="{9D8B030D-6E8A-4147-A177-3AD203B41FA5}">
                      <a16:colId xmlns:a16="http://schemas.microsoft.com/office/drawing/2014/main" val="3963438008"/>
                    </a:ext>
                  </a:extLst>
                </a:gridCol>
                <a:gridCol w="5210663">
                  <a:extLst>
                    <a:ext uri="{9D8B030D-6E8A-4147-A177-3AD203B41FA5}">
                      <a16:colId xmlns:a16="http://schemas.microsoft.com/office/drawing/2014/main" val="2524650959"/>
                    </a:ext>
                  </a:extLst>
                </a:gridCol>
                <a:gridCol w="2735286">
                  <a:extLst>
                    <a:ext uri="{9D8B030D-6E8A-4147-A177-3AD203B41FA5}">
                      <a16:colId xmlns:a16="http://schemas.microsoft.com/office/drawing/2014/main" val="702884617"/>
                    </a:ext>
                  </a:extLst>
                </a:gridCol>
              </a:tblGrid>
              <a:tr h="229223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Time(CET)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Item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Lead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9059669"/>
                  </a:ext>
                </a:extLst>
              </a:tr>
              <a:tr h="564612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10:00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Welcome &amp; Introductions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Efthalia Arvaniti / </a:t>
                      </a:r>
                      <a:endParaRPr lang="en-DE" sz="1200">
                        <a:effectLst/>
                      </a:endParaRP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Tina Seligmann, EU4Algae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2229816"/>
                  </a:ext>
                </a:extLst>
              </a:tr>
              <a:tr h="229223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10:05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News: Recap on WG4 since last year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Efthalia, EU4Algae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028924"/>
                  </a:ext>
                </a:extLst>
              </a:tr>
              <a:tr h="435925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10:10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The potential of algae as aqua feed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Kiron Viswanath, </a:t>
                      </a:r>
                      <a:r>
                        <a:rPr lang="en-GB" sz="950">
                          <a:effectLst/>
                        </a:rPr>
                        <a:t>NORD University</a:t>
                      </a:r>
                      <a:r>
                        <a:rPr lang="en-GB" sz="1000">
                          <a:effectLst/>
                        </a:rPr>
                        <a:t>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1321963"/>
                  </a:ext>
                </a:extLst>
              </a:tr>
              <a:tr h="788526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10:25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 A study to support a sustainable Algae Industry:  </a:t>
                      </a:r>
                      <a:endParaRPr lang="en-DE" sz="1200" dirty="0">
                        <a:effectLst/>
                      </a:endParaRP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Investigating the use of algae-based feed as a replacement of fish-based feed in EU aquaculture</a:t>
                      </a:r>
                      <a:endParaRPr lang="en-DE" sz="12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Tina Seligmann, s.Pro – sustainable projects GmbH</a:t>
                      </a:r>
                      <a:endParaRPr lang="en-DE" sz="1200">
                        <a:effectLst/>
                      </a:endParaRP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950">
                          <a:effectLst/>
                        </a:rPr>
                        <a:t> 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4470517"/>
                  </a:ext>
                </a:extLst>
              </a:tr>
              <a:tr h="229223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10:40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Role of algae in sustainable food and feed systems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Maria Kottari, Technopolis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2911046"/>
                  </a:ext>
                </a:extLst>
              </a:tr>
              <a:tr h="518767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de-DE" sz="1000">
                          <a:effectLst/>
                        </a:rPr>
                        <a:t>0</a:t>
                      </a:r>
                      <a:r>
                        <a:rPr lang="en-US" sz="1000">
                          <a:effectLst/>
                        </a:rPr>
                        <a:t>:55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The SEAMARK project report on the regulatory assessment of macroalgae cultivation and applications in EU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Maya Miltell, SUBMARINER Network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8288928"/>
                  </a:ext>
                </a:extLst>
              </a:tr>
              <a:tr h="564612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11:10</a:t>
                      </a:r>
                      <a:endParaRPr lang="en-DE" sz="1200">
                        <a:effectLst/>
                      </a:endParaRPr>
                    </a:p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Algae fermentation and sustainable feed ingredients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r>
                        <a:rPr lang="en-GB" sz="1000">
                          <a:effectLst/>
                        </a:rPr>
                        <a:t>askia Kliphuis, Corbion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461656"/>
                  </a:ext>
                </a:extLst>
              </a:tr>
              <a:tr h="229223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11:25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Any Other Business, Wrap-Up and Next Steps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effectLst/>
                        </a:rPr>
                        <a:t>Efthalia &amp; </a:t>
                      </a:r>
                      <a:r>
                        <a:rPr lang="en-GB" sz="1000">
                          <a:effectLst/>
                        </a:rPr>
                        <a:t>Tina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5812877"/>
                  </a:ext>
                </a:extLst>
              </a:tr>
              <a:tr h="229223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11:30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END OF MEETING  </a:t>
                      </a:r>
                      <a:endParaRPr lang="en-DE" sz="12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</a:rPr>
                        <a:t>  </a:t>
                      </a:r>
                      <a:endParaRPr lang="en-DE" sz="12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0307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61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147D8-BE05-9910-8F79-73908BCC86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2932D7-F1D8-20AC-E755-D667B6E8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4746907" cy="782357"/>
          </a:xfrm>
        </p:spPr>
        <p:txBody>
          <a:bodyPr/>
          <a:lstStyle/>
          <a:p>
            <a:r>
              <a:rPr lang="en-US" dirty="0"/>
              <a:t>Check the new EU4Algae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1D2A06-6129-754E-69E3-D154C4088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8833" r="1155" b="5575"/>
          <a:stretch/>
        </p:blipFill>
        <p:spPr>
          <a:xfrm>
            <a:off x="1167712" y="2891790"/>
            <a:ext cx="5306661" cy="3483350"/>
          </a:xfrm>
          <a:prstGeom prst="rect">
            <a:avLst/>
          </a:prstGeom>
        </p:spPr>
      </p:pic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B57BB034-2C19-CE40-CFF5-1BFE60F5633A}"/>
              </a:ext>
            </a:extLst>
          </p:cNvPr>
          <p:cNvSpPr txBox="1"/>
          <p:nvPr/>
        </p:nvSpPr>
        <p:spPr>
          <a:xfrm>
            <a:off x="3029628" y="4343570"/>
            <a:ext cx="158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Averta PE" panose="00000500000000000000"/>
                <a:hlinkClick r:id="rId4"/>
              </a:rPr>
              <a:t>EU4Algae</a:t>
            </a:r>
            <a:endParaRPr lang="en-US" sz="2800" dirty="0">
              <a:latin typeface="Averta PE" panose="0000050000000000000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B002C-E1D6-3C60-1FE5-D27190EDD2B3}"/>
              </a:ext>
            </a:extLst>
          </p:cNvPr>
          <p:cNvSpPr txBox="1"/>
          <p:nvPr/>
        </p:nvSpPr>
        <p:spPr>
          <a:xfrm>
            <a:off x="1167712" y="6519446"/>
            <a:ext cx="4007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solidFill>
                  <a:srgbClr val="073449"/>
                </a:solidFill>
                <a:latin typeface="+mj-lt"/>
              </a:rPr>
              <a:t>EU4Algae is hosted under the Maritime Forum</a:t>
            </a:r>
            <a:endParaRPr lang="en-US" sz="1600" dirty="0">
              <a:solidFill>
                <a:srgbClr val="073449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2E9859-C000-6764-7927-57333367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371" y="152965"/>
            <a:ext cx="3848100" cy="5842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78E2F1-7E24-F5CB-73D6-CD9FA1FAC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3FC0E-E328-8A24-C246-822DF548635A}"/>
              </a:ext>
            </a:extLst>
          </p:cNvPr>
          <p:cNvSpPr txBox="1"/>
          <p:nvPr/>
        </p:nvSpPr>
        <p:spPr>
          <a:xfrm>
            <a:off x="6685850" y="6159696"/>
            <a:ext cx="34251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100" dirty="0"/>
              <a:t>https://maritime-forum.ec.europa.eu/contents/algae-feed_en</a:t>
            </a:r>
          </a:p>
        </p:txBody>
      </p:sp>
    </p:spTree>
    <p:extLst>
      <p:ext uri="{BB962C8B-B14F-4D97-AF65-F5344CB8AC3E}">
        <p14:creationId xmlns:p14="http://schemas.microsoft.com/office/powerpoint/2010/main" val="355987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8CEE8-6764-D960-0A1E-16D2348CFF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45108-6E81-DC26-C162-FA0793A5A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Upcoming EU4Algae events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03943730-E059-4771-7F26-D063989FBF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597EB-EE2F-A44A-2BDF-C064985D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228" y="3966416"/>
            <a:ext cx="6307960" cy="1647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64837-525E-3542-CD40-DD5A769F0C6A}"/>
              </a:ext>
            </a:extLst>
          </p:cNvPr>
          <p:cNvSpPr txBox="1"/>
          <p:nvPr/>
        </p:nvSpPr>
        <p:spPr>
          <a:xfrm>
            <a:off x="943897" y="3966416"/>
            <a:ext cx="3229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O</a:t>
            </a:r>
            <a:r>
              <a:rPr lang="en-DE" sz="3200" dirty="0">
                <a:solidFill>
                  <a:schemeClr val="bg1"/>
                </a:solidFill>
              </a:rPr>
              <a:t>nline EU4Algae event – 8 July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CD3A55-8891-8DC3-64F0-682FDEEAD175}"/>
              </a:ext>
            </a:extLst>
          </p:cNvPr>
          <p:cNvSpPr txBox="1"/>
          <p:nvPr/>
        </p:nvSpPr>
        <p:spPr>
          <a:xfrm>
            <a:off x="2694432" y="559838"/>
            <a:ext cx="68031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Add in safe list!!</a:t>
            </a:r>
            <a:endParaRPr lang="en-DE" sz="2400" b="1" dirty="0">
              <a:solidFill>
                <a:srgbClr val="FFFF00"/>
              </a:solidFill>
            </a:endParaRPr>
          </a:p>
          <a:p>
            <a:endParaRPr lang="en-GB" dirty="0">
              <a:solidFill>
                <a:schemeClr val="bg1"/>
              </a:solidFill>
              <a:hlinkClick r:id="rId3" tooltip="mailto:ec-maritime-forum-no-reply@nomail.ec.europa.eu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chemeClr val="bg1"/>
                </a:solidFill>
                <a:hlinkClick r:id="rId3" tooltip="mailto:ec-maritime-forum-no-reply@nomail.ec.europa.e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ec-maritime-forum-no-reply@nomail.ec.europa.eu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5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 dirty="0"/>
          </a:p>
        </p:txBody>
      </p:sp>
      <p:sp>
        <p:nvSpPr>
          <p:cNvPr id="443" name="Google Shape;443;p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pic>
        <p:nvPicPr>
          <p:cNvPr id="444" name="Google Shape;44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524" y="4040561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0"/>
          <p:cNvSpPr txBox="1"/>
          <p:nvPr/>
        </p:nvSpPr>
        <p:spPr>
          <a:xfrm>
            <a:off x="735992" y="4479624"/>
            <a:ext cx="89410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© European Union 2023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Unless otherwise noted the reuse of this presentation is authorised under the </a:t>
            </a:r>
            <a:r>
              <a:rPr lang="en-GB" sz="105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en-GB" sz="105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license. For any use or reproduction of elements that are not owned by the EU, permission may need to be sought directly from the respective right holders.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xx: element concerned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, source: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e.g. Fotolia.com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Slide xx: element concerned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, source: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e.g. iStock.com</a:t>
            </a:r>
            <a:endParaRPr sz="1050" dirty="0">
              <a:solidFill>
                <a:srgbClr val="CE3A1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U4Algae">
      <a:dk1>
        <a:srgbClr val="262626"/>
      </a:dk1>
      <a:lt1>
        <a:srgbClr val="FFFFFF"/>
      </a:lt1>
      <a:dk2>
        <a:srgbClr val="55813B"/>
      </a:dk2>
      <a:lt2>
        <a:srgbClr val="FFFFFF"/>
      </a:lt2>
      <a:accent1>
        <a:srgbClr val="455C42"/>
      </a:accent1>
      <a:accent2>
        <a:srgbClr val="55813B"/>
      </a:accent2>
      <a:accent3>
        <a:srgbClr val="073449"/>
      </a:accent3>
      <a:accent4>
        <a:srgbClr val="FF8552"/>
      </a:accent4>
      <a:accent5>
        <a:srgbClr val="90C852"/>
      </a:accent5>
      <a:accent6>
        <a:srgbClr val="E76C53"/>
      </a:accent6>
      <a:hlink>
        <a:srgbClr val="90C852"/>
      </a:hlink>
      <a:folHlink>
        <a:srgbClr val="455C4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4Algae_Presentation_Template  -  Read-Only" id="{C5D9CAFE-010D-E642-89D2-37A881C5B1C0}" vid="{76293BCE-C487-2244-A048-1CFA742826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b11e54-1c5d-4898-aa3b-e5e3784bc69d">
      <Terms xmlns="http://schemas.microsoft.com/office/infopath/2007/PartnerControls"/>
    </lcf76f155ced4ddcb4097134ff3c332f>
    <TaxCatchAll xmlns="a9ba1632-c2a4-40ff-a0bc-a08ba0b22165" xsi:nil="true"/>
    <SharedWithUsers xmlns="a9ba1632-c2a4-40ff-a0bc-a08ba0b22165">
      <UserInfo>
        <DisplayName>Maragna, Laura</DisplayName>
        <AccountId>184</AccountId>
        <AccountType/>
      </UserInfo>
      <UserInfo>
        <DisplayName>João, Rute Mata</DisplayName>
        <AccountId>435</AccountId>
        <AccountType/>
      </UserInfo>
      <UserInfo>
        <DisplayName>Baptista, Oriana</DisplayName>
        <AccountId>35</AccountId>
        <AccountType/>
      </UserInfo>
      <UserInfo>
        <DisplayName>Baptista, Sofia</DisplayName>
        <AccountId>173</AccountId>
        <AccountType/>
      </UserInfo>
      <UserInfo>
        <DisplayName>Gonçalves, Cristiana</DisplayName>
        <AccountId>92</AccountId>
        <AccountType/>
      </UserInfo>
    </SharedWithUsers>
    <CostUnit xmlns="18b11e54-1c5d-4898-aa3b-e5e3784bc6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B4537707456740B0FED61AF6E57B4B" ma:contentTypeVersion="16" ma:contentTypeDescription="Create a new document." ma:contentTypeScope="" ma:versionID="d8d657d4ac486e7189319839726353e4">
  <xsd:schema xmlns:xsd="http://www.w3.org/2001/XMLSchema" xmlns:xs="http://www.w3.org/2001/XMLSchema" xmlns:p="http://schemas.microsoft.com/office/2006/metadata/properties" xmlns:ns2="18b11e54-1c5d-4898-aa3b-e5e3784bc69d" xmlns:ns3="a9ba1632-c2a4-40ff-a0bc-a08ba0b22165" targetNamespace="http://schemas.microsoft.com/office/2006/metadata/properties" ma:root="true" ma:fieldsID="aab76283b08c7ba5e99d13d8ea5cfb61" ns2:_="" ns3:_="">
    <xsd:import namespace="18b11e54-1c5d-4898-aa3b-e5e3784bc69d"/>
    <xsd:import namespace="a9ba1632-c2a4-40ff-a0bc-a08ba0b22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CostUn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11e54-1c5d-4898-aa3b-e5e3784bc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822ac0e-e204-4635-b95e-889568c26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stUnit" ma:index="23" nillable="true" ma:displayName="Cost Unit" ma:format="Dropdown" ma:internalName="CostUni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a1632-c2a4-40ff-a0bc-a08ba0b2216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248e1f0-5c6b-4181-a240-01e0e062798f}" ma:internalName="TaxCatchAll" ma:showField="CatchAllData" ma:web="a9ba1632-c2a4-40ff-a0bc-a08ba0b221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5523A8-E18F-4B1A-8801-7278CF9E3826}">
  <ds:schemaRefs>
    <ds:schemaRef ds:uri="http://purl.org/dc/dcmitype/"/>
    <ds:schemaRef ds:uri="http://purl.org/dc/elements/1.1/"/>
    <ds:schemaRef ds:uri="18b11e54-1c5d-4898-aa3b-e5e3784bc69d"/>
    <ds:schemaRef ds:uri="http://schemas.microsoft.com/office/2006/metadata/properties"/>
    <ds:schemaRef ds:uri="http://schemas.microsoft.com/office/2006/documentManagement/types"/>
    <ds:schemaRef ds:uri="a9ba1632-c2a4-40ff-a0bc-a08ba0b22165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D986CD-82E9-43C4-AB99-2B597C00EC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11e54-1c5d-4898-aa3b-e5e3784bc69d"/>
    <ds:schemaRef ds:uri="a9ba1632-c2a4-40ff-a0bc-a08ba0b221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913BB8-DDEE-4628-9486-F0FFB4B4D8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1568</TotalTime>
  <Words>390</Words>
  <Application>Microsoft Macintosh PowerPoint</Application>
  <PresentationFormat>Widescreen</PresentationFormat>
  <Paragraphs>74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Averta PE</vt:lpstr>
      <vt:lpstr>Calibri</vt:lpstr>
      <vt:lpstr>Nirmala UI Semilight</vt:lpstr>
      <vt:lpstr>Office Theme</vt:lpstr>
      <vt:lpstr>EU4Algae WG4 meeting </vt:lpstr>
      <vt:lpstr>New faces!</vt:lpstr>
      <vt:lpstr>Agenda</vt:lpstr>
      <vt:lpstr>Check the new EU4Algae website</vt:lpstr>
      <vt:lpstr>Upcoming EU4Algae events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EA - E Arvaniti</cp:lastModifiedBy>
  <cp:revision>26</cp:revision>
  <dcterms:created xsi:type="dcterms:W3CDTF">2019-08-09T12:06:42Z</dcterms:created>
  <dcterms:modified xsi:type="dcterms:W3CDTF">2024-06-07T10:03:55Z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0x01010014B4537707456740B0FED61AF6E57B4B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