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5" r:id="rId2"/>
    <p:sldId id="268" r:id="rId3"/>
    <p:sldId id="267" r:id="rId4"/>
    <p:sldId id="321" r:id="rId5"/>
    <p:sldId id="320" r:id="rId6"/>
    <p:sldId id="308" r:id="rId7"/>
    <p:sldId id="309" r:id="rId8"/>
    <p:sldId id="273" r:id="rId9"/>
    <p:sldId id="325" r:id="rId10"/>
    <p:sldId id="313" r:id="rId11"/>
    <p:sldId id="314" r:id="rId12"/>
    <p:sldId id="315" r:id="rId13"/>
    <p:sldId id="317" r:id="rId14"/>
    <p:sldId id="275" r:id="rId15"/>
    <p:sldId id="299" r:id="rId16"/>
    <p:sldId id="324" r:id="rId17"/>
    <p:sldId id="302" r:id="rId18"/>
    <p:sldId id="278" r:id="rId19"/>
    <p:sldId id="322" r:id="rId20"/>
    <p:sldId id="326" r:id="rId21"/>
    <p:sldId id="289" r:id="rId2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60" autoAdjust="0"/>
  </p:normalViewPr>
  <p:slideViewPr>
    <p:cSldViewPr>
      <p:cViewPr>
        <p:scale>
          <a:sx n="58" d="100"/>
          <a:sy n="58" d="100"/>
        </p:scale>
        <p:origin x="-2069" y="-86"/>
      </p:cViewPr>
      <p:guideLst>
        <p:guide orient="horz" pos="2160"/>
        <p:guide pos="2880"/>
      </p:guideLst>
    </p:cSldViewPr>
  </p:slideViewPr>
  <p:notesTextViewPr>
    <p:cViewPr>
      <p:scale>
        <a:sx n="1" d="1"/>
        <a:sy n="1" d="1"/>
      </p:scale>
      <p:origin x="0" y="0"/>
    </p:cViewPr>
  </p:notesTextViewPr>
  <p:sorterViewPr>
    <p:cViewPr>
      <p:scale>
        <a:sx n="100" d="100"/>
        <a:sy n="100" d="100"/>
      </p:scale>
      <p:origin x="0" y="1440"/>
    </p:cViewPr>
  </p:sorterViewPr>
  <p:notesViewPr>
    <p:cSldViewPr>
      <p:cViewPr varScale="1">
        <p:scale>
          <a:sx n="64" d="100"/>
          <a:sy n="64" d="100"/>
        </p:scale>
        <p:origin x="-3096"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3B06CB-6288-4734-872E-4C76978D5BD4}" type="datetimeFigureOut">
              <a:rPr lang="da-DK" smtClean="0"/>
              <a:t>01-10-2015</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D2093-0BCC-49AB-96E3-E430749DA30A}" type="slidenum">
              <a:rPr lang="da-DK" smtClean="0"/>
              <a:t>‹nr.›</a:t>
            </a:fld>
            <a:endParaRPr lang="da-DK"/>
          </a:p>
        </p:txBody>
      </p:sp>
    </p:spTree>
    <p:extLst>
      <p:ext uri="{BB962C8B-B14F-4D97-AF65-F5344CB8AC3E}">
        <p14:creationId xmlns:p14="http://schemas.microsoft.com/office/powerpoint/2010/main" val="182088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Thank</a:t>
            </a:r>
            <a:r>
              <a:rPr lang="da-DK" dirty="0" smtClean="0"/>
              <a:t> </a:t>
            </a:r>
            <a:r>
              <a:rPr lang="da-DK" dirty="0" err="1" smtClean="0"/>
              <a:t>you</a:t>
            </a:r>
            <a:r>
              <a:rPr lang="da-DK" dirty="0" smtClean="0"/>
              <a:t> Ricardo </a:t>
            </a:r>
            <a:r>
              <a:rPr lang="da-DK" baseline="0" dirty="0" smtClean="0"/>
              <a:t>for </a:t>
            </a:r>
            <a:r>
              <a:rPr lang="da-DK" baseline="0" dirty="0" err="1" smtClean="0"/>
              <a:t>your</a:t>
            </a:r>
            <a:r>
              <a:rPr lang="da-DK" baseline="0" dirty="0" smtClean="0"/>
              <a:t> kind </a:t>
            </a:r>
            <a:r>
              <a:rPr lang="da-DK" baseline="0" dirty="0" err="1" smtClean="0"/>
              <a:t>introduction</a:t>
            </a:r>
            <a:r>
              <a:rPr lang="da-DK" baseline="0" dirty="0" smtClean="0"/>
              <a:t> and </a:t>
            </a:r>
            <a:r>
              <a:rPr lang="da-DK" baseline="0" dirty="0" err="1" smtClean="0"/>
              <a:t>inviting</a:t>
            </a:r>
            <a:r>
              <a:rPr lang="da-DK" baseline="0" dirty="0" smtClean="0"/>
              <a:t> </a:t>
            </a:r>
            <a:r>
              <a:rPr lang="da-DK" baseline="0" dirty="0" err="1" smtClean="0"/>
              <a:t>me</a:t>
            </a:r>
            <a:r>
              <a:rPr lang="da-DK" baseline="0" dirty="0" smtClean="0"/>
              <a:t> to give a short </a:t>
            </a:r>
            <a:r>
              <a:rPr lang="da-DK" baseline="0" dirty="0" err="1" smtClean="0"/>
              <a:t>presentation</a:t>
            </a:r>
            <a:r>
              <a:rPr lang="da-DK" baseline="0" dirty="0" smtClean="0"/>
              <a:t> on the SASMAP </a:t>
            </a:r>
            <a:r>
              <a:rPr lang="da-DK" baseline="0" dirty="0" err="1" smtClean="0"/>
              <a:t>project</a:t>
            </a:r>
            <a:endParaRPr lang="da-DK" baseline="0" dirty="0" smtClean="0"/>
          </a:p>
          <a:p>
            <a:endParaRPr lang="da-DK" baseline="0" dirty="0" smtClean="0"/>
          </a:p>
          <a:p>
            <a:r>
              <a:rPr lang="da-DK" baseline="0" dirty="0" smtClean="0"/>
              <a:t>SASMAP, or Development of Tools and </a:t>
            </a:r>
            <a:r>
              <a:rPr lang="da-DK" baseline="0" dirty="0" err="1" smtClean="0"/>
              <a:t>Techniques</a:t>
            </a:r>
            <a:r>
              <a:rPr lang="da-DK" baseline="0" dirty="0" smtClean="0"/>
              <a:t> to </a:t>
            </a:r>
            <a:r>
              <a:rPr lang="da-DK" baseline="0" dirty="0" err="1" smtClean="0"/>
              <a:t>Survey</a:t>
            </a:r>
            <a:r>
              <a:rPr lang="da-DK" baseline="0" dirty="0" smtClean="0"/>
              <a:t> </a:t>
            </a:r>
            <a:r>
              <a:rPr lang="da-DK" baseline="0" dirty="0" err="1" smtClean="0"/>
              <a:t>Assess</a:t>
            </a:r>
            <a:r>
              <a:rPr lang="da-DK" baseline="0" dirty="0" smtClean="0"/>
              <a:t> Stabilise Monitor and </a:t>
            </a:r>
            <a:r>
              <a:rPr lang="da-DK" baseline="0" dirty="0" err="1" smtClean="0"/>
              <a:t>Preserve</a:t>
            </a:r>
            <a:r>
              <a:rPr lang="da-DK" baseline="0" dirty="0" smtClean="0"/>
              <a:t> </a:t>
            </a:r>
            <a:r>
              <a:rPr lang="da-DK" baseline="0" dirty="0" err="1" smtClean="0"/>
              <a:t>underwater</a:t>
            </a:r>
            <a:r>
              <a:rPr lang="da-DK" baseline="0" dirty="0" smtClean="0"/>
              <a:t> </a:t>
            </a:r>
            <a:r>
              <a:rPr lang="da-DK" baseline="0" dirty="0" err="1" smtClean="0"/>
              <a:t>archaeological</a:t>
            </a:r>
            <a:r>
              <a:rPr lang="da-DK" baseline="0" dirty="0" smtClean="0"/>
              <a:t> sites.</a:t>
            </a:r>
          </a:p>
          <a:p>
            <a:endParaRPr lang="da-DK" baseline="0" dirty="0" smtClean="0"/>
          </a:p>
          <a:p>
            <a:r>
              <a:rPr lang="da-DK" baseline="0" dirty="0" smtClean="0"/>
              <a:t>The </a:t>
            </a:r>
            <a:r>
              <a:rPr lang="da-DK" baseline="0" dirty="0" err="1" smtClean="0"/>
              <a:t>project</a:t>
            </a:r>
            <a:r>
              <a:rPr lang="da-DK" baseline="0" dirty="0" smtClean="0"/>
              <a:t> ran from 2012 </a:t>
            </a:r>
            <a:r>
              <a:rPr lang="da-DK" baseline="0" dirty="0" err="1" smtClean="0"/>
              <a:t>until</a:t>
            </a:r>
            <a:r>
              <a:rPr lang="da-DK" baseline="0" dirty="0" smtClean="0"/>
              <a:t> 2015 and is an FP7 European </a:t>
            </a:r>
            <a:r>
              <a:rPr lang="da-DK" baseline="0" dirty="0" err="1" smtClean="0"/>
              <a:t>Commission</a:t>
            </a:r>
            <a:r>
              <a:rPr lang="da-DK" baseline="0" dirty="0" smtClean="0"/>
              <a:t> </a:t>
            </a:r>
            <a:r>
              <a:rPr lang="da-DK" baseline="0" dirty="0" err="1" smtClean="0"/>
              <a:t>funded</a:t>
            </a:r>
            <a:r>
              <a:rPr lang="da-DK" baseline="0" dirty="0" smtClean="0"/>
              <a:t> </a:t>
            </a:r>
            <a:r>
              <a:rPr lang="da-DK" baseline="0" dirty="0" err="1" smtClean="0"/>
              <a:t>project</a:t>
            </a:r>
            <a:r>
              <a:rPr lang="da-DK" baseline="0" dirty="0" smtClean="0"/>
              <a:t> under the </a:t>
            </a:r>
            <a:r>
              <a:rPr lang="da-DK" baseline="0" dirty="0" err="1" smtClean="0"/>
              <a:t>Cooperation</a:t>
            </a:r>
            <a:r>
              <a:rPr lang="da-DK" baseline="0" dirty="0" smtClean="0"/>
              <a:t> </a:t>
            </a:r>
            <a:r>
              <a:rPr lang="da-DK" baseline="0" dirty="0" err="1" smtClean="0"/>
              <a:t>directive</a:t>
            </a:r>
            <a:r>
              <a:rPr lang="da-DK" baseline="0" dirty="0" smtClean="0"/>
              <a:t>, Environment </a:t>
            </a:r>
            <a:r>
              <a:rPr lang="da-DK" baseline="0" dirty="0" err="1" smtClean="0"/>
              <a:t>theme</a:t>
            </a:r>
            <a:r>
              <a:rPr lang="da-DK" baseline="0" dirty="0" smtClean="0"/>
              <a:t> and is a Small Medium Enterprise </a:t>
            </a:r>
            <a:r>
              <a:rPr lang="da-DK" baseline="0" dirty="0" err="1" smtClean="0"/>
              <a:t>targeted</a:t>
            </a:r>
            <a:r>
              <a:rPr lang="da-DK" baseline="0" dirty="0" smtClean="0"/>
              <a:t> </a:t>
            </a:r>
            <a:r>
              <a:rPr lang="da-DK" baseline="0" dirty="0" err="1" smtClean="0"/>
              <a:t>project</a:t>
            </a:r>
            <a:r>
              <a:rPr lang="da-DK" baseline="0" dirty="0" smtClean="0"/>
              <a:t>.</a:t>
            </a:r>
          </a:p>
          <a:p>
            <a:endParaRPr lang="da-DK" baseline="0" dirty="0" smtClean="0"/>
          </a:p>
          <a:p>
            <a:r>
              <a:rPr lang="da-DK" baseline="0" dirty="0" smtClean="0"/>
              <a:t>I have </a:t>
            </a:r>
            <a:r>
              <a:rPr lang="da-DK" baseline="0" dirty="0" err="1" smtClean="0"/>
              <a:t>been</a:t>
            </a:r>
            <a:r>
              <a:rPr lang="da-DK" baseline="0" dirty="0" smtClean="0"/>
              <a:t> the </a:t>
            </a:r>
            <a:r>
              <a:rPr lang="da-DK" baseline="0" dirty="0" err="1" smtClean="0"/>
              <a:t>coordinator</a:t>
            </a:r>
            <a:r>
              <a:rPr lang="da-DK" baseline="0" dirty="0" smtClean="0"/>
              <a:t> of the </a:t>
            </a:r>
            <a:r>
              <a:rPr lang="da-DK" baseline="0" dirty="0" err="1" smtClean="0"/>
              <a:t>project</a:t>
            </a:r>
            <a:r>
              <a:rPr lang="da-DK" baseline="0" dirty="0" smtClean="0"/>
              <a:t> and </a:t>
            </a:r>
            <a:r>
              <a:rPr lang="da-DK" baseline="0" dirty="0" err="1" smtClean="0"/>
              <a:t>want</a:t>
            </a:r>
            <a:r>
              <a:rPr lang="da-DK" baseline="0" dirty="0" smtClean="0"/>
              <a:t> to give to give a </a:t>
            </a:r>
            <a:r>
              <a:rPr lang="da-DK" baseline="0" dirty="0" err="1" smtClean="0"/>
              <a:t>very</a:t>
            </a:r>
            <a:r>
              <a:rPr lang="da-DK" baseline="0" dirty="0" smtClean="0"/>
              <a:t> brief </a:t>
            </a:r>
            <a:r>
              <a:rPr lang="da-DK" baseline="0" dirty="0" err="1" smtClean="0"/>
              <a:t>overview</a:t>
            </a:r>
            <a:r>
              <a:rPr lang="da-DK" baseline="0" dirty="0" smtClean="0"/>
              <a:t> of the </a:t>
            </a:r>
            <a:r>
              <a:rPr lang="da-DK" baseline="0" dirty="0" err="1" smtClean="0"/>
              <a:t>aims</a:t>
            </a:r>
            <a:r>
              <a:rPr lang="da-DK" baseline="0" dirty="0" smtClean="0"/>
              <a:t> and </a:t>
            </a:r>
            <a:r>
              <a:rPr lang="da-DK" baseline="0" dirty="0" err="1" smtClean="0"/>
              <a:t>results</a:t>
            </a:r>
            <a:r>
              <a:rPr lang="da-DK" baseline="0" dirty="0" smtClean="0"/>
              <a:t> of the </a:t>
            </a:r>
            <a:r>
              <a:rPr lang="da-DK" baseline="0" dirty="0" err="1" smtClean="0"/>
              <a:t>project</a:t>
            </a:r>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1</a:t>
            </a:fld>
            <a:endParaRPr lang="en-GB"/>
          </a:p>
        </p:txBody>
      </p:sp>
    </p:spTree>
    <p:extLst>
      <p:ext uri="{BB962C8B-B14F-4D97-AF65-F5344CB8AC3E}">
        <p14:creationId xmlns:p14="http://schemas.microsoft.com/office/powerpoint/2010/main" val="260075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10</a:t>
            </a:fld>
            <a:endParaRPr lang="da-DK"/>
          </a:p>
        </p:txBody>
      </p:sp>
    </p:spTree>
    <p:extLst>
      <p:ext uri="{BB962C8B-B14F-4D97-AF65-F5344CB8AC3E}">
        <p14:creationId xmlns:p14="http://schemas.microsoft.com/office/powerpoint/2010/main" val="168180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Slide 10:</a:t>
            </a:r>
          </a:p>
          <a:p>
            <a:r>
              <a:rPr lang="da-DK" b="0" dirty="0" smtClean="0"/>
              <a:t>The</a:t>
            </a:r>
            <a:r>
              <a:rPr lang="da-DK" b="0" baseline="0" dirty="0" smtClean="0"/>
              <a:t> Danish </a:t>
            </a:r>
            <a:r>
              <a:rPr lang="da-DK" b="0" baseline="0" dirty="0" err="1" smtClean="0"/>
              <a:t>company</a:t>
            </a:r>
            <a:r>
              <a:rPr lang="da-DK" b="0" baseline="0" dirty="0" smtClean="0"/>
              <a:t> </a:t>
            </a:r>
            <a:r>
              <a:rPr lang="da-DK" b="0" baseline="0" dirty="0" err="1" smtClean="0"/>
              <a:t>Unisense</a:t>
            </a:r>
            <a:r>
              <a:rPr lang="da-DK" b="0" baseline="0" dirty="0" smtClean="0"/>
              <a:t> </a:t>
            </a:r>
            <a:r>
              <a:rPr lang="da-DK" b="0" baseline="0" dirty="0" err="1" smtClean="0"/>
              <a:t>develop</a:t>
            </a:r>
            <a:r>
              <a:rPr lang="da-DK" b="0" baseline="0" dirty="0" smtClean="0"/>
              <a:t> sensors and </a:t>
            </a:r>
            <a:r>
              <a:rPr lang="da-DK" b="0" baseline="0" dirty="0" err="1" smtClean="0"/>
              <a:t>equipment</a:t>
            </a:r>
            <a:r>
              <a:rPr lang="da-DK" b="0" baseline="0" dirty="0" smtClean="0"/>
              <a:t> to </a:t>
            </a:r>
            <a:r>
              <a:rPr lang="da-DK" b="0" baseline="0" dirty="0" err="1" smtClean="0"/>
              <a:t>characterise</a:t>
            </a:r>
            <a:r>
              <a:rPr lang="da-DK" b="0" baseline="0" dirty="0" smtClean="0"/>
              <a:t> the marine </a:t>
            </a:r>
            <a:r>
              <a:rPr lang="da-DK" b="0" baseline="0" dirty="0" err="1" smtClean="0"/>
              <a:t>environment</a:t>
            </a:r>
            <a:r>
              <a:rPr lang="da-DK" b="0" baseline="0" dirty="0" smtClean="0"/>
              <a:t>. One of </a:t>
            </a:r>
            <a:r>
              <a:rPr lang="da-DK" b="0" baseline="0" dirty="0" err="1" smtClean="0"/>
              <a:t>their</a:t>
            </a:r>
            <a:r>
              <a:rPr lang="da-DK" b="0" baseline="0" dirty="0" smtClean="0"/>
              <a:t> </a:t>
            </a:r>
            <a:r>
              <a:rPr lang="da-DK" b="0" baseline="0" dirty="0" err="1" smtClean="0"/>
              <a:t>main</a:t>
            </a:r>
            <a:r>
              <a:rPr lang="da-DK" b="0" baseline="0" dirty="0" smtClean="0"/>
              <a:t> </a:t>
            </a:r>
            <a:r>
              <a:rPr lang="da-DK" b="0" baseline="0" dirty="0" err="1" smtClean="0"/>
              <a:t>areas</a:t>
            </a:r>
            <a:r>
              <a:rPr lang="da-DK" b="0" baseline="0" dirty="0" smtClean="0"/>
              <a:t> of </a:t>
            </a:r>
            <a:r>
              <a:rPr lang="da-DK" b="0" baseline="0" dirty="0" err="1" smtClean="0"/>
              <a:t>expertise</a:t>
            </a:r>
            <a:r>
              <a:rPr lang="da-DK" b="0" baseline="0" dirty="0" smtClean="0"/>
              <a:t> is </a:t>
            </a:r>
            <a:r>
              <a:rPr lang="da-DK" b="0" baseline="0" dirty="0" err="1" smtClean="0"/>
              <a:t>what</a:t>
            </a:r>
            <a:r>
              <a:rPr lang="da-DK" b="0" baseline="0" dirty="0" smtClean="0"/>
              <a:t> </a:t>
            </a:r>
            <a:r>
              <a:rPr lang="da-DK" b="0" baseline="0" dirty="0" err="1" smtClean="0"/>
              <a:t>are</a:t>
            </a:r>
            <a:r>
              <a:rPr lang="da-DK" b="0" baseline="0" dirty="0" smtClean="0"/>
              <a:t> </a:t>
            </a:r>
            <a:r>
              <a:rPr lang="da-DK" b="0" baseline="0" dirty="0" err="1" smtClean="0"/>
              <a:t>called</a:t>
            </a:r>
            <a:r>
              <a:rPr lang="da-DK" b="0" baseline="0" dirty="0" smtClean="0"/>
              <a:t> lander </a:t>
            </a:r>
            <a:r>
              <a:rPr lang="da-DK" b="0" baseline="0" dirty="0" err="1" smtClean="0"/>
              <a:t>technologies</a:t>
            </a:r>
            <a:r>
              <a:rPr lang="da-DK" b="0" baseline="0" dirty="0" smtClean="0"/>
              <a:t> </a:t>
            </a:r>
            <a:r>
              <a:rPr lang="da-DK" b="0" baseline="0" dirty="0" err="1" smtClean="0"/>
              <a:t>where</a:t>
            </a:r>
            <a:r>
              <a:rPr lang="da-DK" b="0" baseline="0" dirty="0" smtClean="0"/>
              <a:t> </a:t>
            </a:r>
            <a:r>
              <a:rPr lang="da-DK" b="0" baseline="0" dirty="0" err="1" smtClean="0"/>
              <a:t>they</a:t>
            </a:r>
            <a:r>
              <a:rPr lang="da-DK" b="0" baseline="0" dirty="0" smtClean="0"/>
              <a:t> </a:t>
            </a:r>
            <a:r>
              <a:rPr lang="da-DK" b="0" baseline="0" dirty="0" err="1" smtClean="0"/>
              <a:t>can</a:t>
            </a:r>
            <a:r>
              <a:rPr lang="da-DK" b="0" baseline="0" dirty="0" smtClean="0"/>
              <a:t> </a:t>
            </a:r>
            <a:r>
              <a:rPr lang="da-DK" b="0" baseline="0" dirty="0" err="1" smtClean="0"/>
              <a:t>place</a:t>
            </a:r>
            <a:r>
              <a:rPr lang="da-DK" b="0" baseline="0" dirty="0" smtClean="0"/>
              <a:t> </a:t>
            </a:r>
            <a:r>
              <a:rPr lang="da-DK" b="0" baseline="0" dirty="0" err="1" smtClean="0"/>
              <a:t>equipment</a:t>
            </a:r>
            <a:r>
              <a:rPr lang="da-DK" b="0" baseline="0" dirty="0" smtClean="0"/>
              <a:t> </a:t>
            </a:r>
            <a:r>
              <a:rPr lang="da-DK" b="0" baseline="0" dirty="0" err="1" smtClean="0"/>
              <a:t>onto</a:t>
            </a:r>
            <a:r>
              <a:rPr lang="da-DK" b="0" baseline="0" dirty="0" smtClean="0"/>
              <a:t> the </a:t>
            </a:r>
            <a:r>
              <a:rPr lang="da-DK" b="0" baseline="0" dirty="0" err="1" smtClean="0"/>
              <a:t>seabed</a:t>
            </a:r>
            <a:r>
              <a:rPr lang="da-DK" b="0" baseline="0" dirty="0" smtClean="0"/>
              <a:t> to measure </a:t>
            </a:r>
            <a:r>
              <a:rPr lang="da-DK" b="0" baseline="0" dirty="0" err="1" smtClean="0"/>
              <a:t>what</a:t>
            </a:r>
            <a:r>
              <a:rPr lang="da-DK" b="0" baseline="0" dirty="0" smtClean="0"/>
              <a:t> is </a:t>
            </a:r>
            <a:r>
              <a:rPr lang="da-DK" b="0" baseline="0" dirty="0" err="1" smtClean="0"/>
              <a:t>going</a:t>
            </a:r>
            <a:r>
              <a:rPr lang="da-DK" b="0" baseline="0" dirty="0" smtClean="0"/>
              <a:t> on in the open </a:t>
            </a:r>
            <a:r>
              <a:rPr lang="da-DK" b="0" baseline="0" dirty="0" err="1" smtClean="0"/>
              <a:t>water</a:t>
            </a:r>
            <a:r>
              <a:rPr lang="da-DK" b="0" baseline="0" dirty="0" smtClean="0"/>
              <a:t> and sediments. An open </a:t>
            </a:r>
            <a:r>
              <a:rPr lang="da-DK" b="0" baseline="0" dirty="0" err="1" smtClean="0"/>
              <a:t>water</a:t>
            </a:r>
            <a:r>
              <a:rPr lang="da-DK" b="0" baseline="0" dirty="0" smtClean="0"/>
              <a:t> data logger </a:t>
            </a:r>
            <a:r>
              <a:rPr lang="da-DK" b="0" baseline="0" dirty="0" err="1" smtClean="0"/>
              <a:t>was</a:t>
            </a:r>
            <a:r>
              <a:rPr lang="da-DK" b="0" baseline="0" dirty="0" smtClean="0"/>
              <a:t> </a:t>
            </a:r>
            <a:r>
              <a:rPr lang="da-DK" b="0" baseline="0" dirty="0" err="1" smtClean="0"/>
              <a:t>deve,loped</a:t>
            </a:r>
            <a:r>
              <a:rPr lang="da-DK" b="0" baseline="0" dirty="0" smtClean="0"/>
              <a:t> to measure </a:t>
            </a:r>
            <a:r>
              <a:rPr lang="da-DK" b="0" baseline="0" dirty="0" err="1" smtClean="0"/>
              <a:t>Conductivity</a:t>
            </a:r>
            <a:r>
              <a:rPr lang="da-DK" b="0" baseline="0" dirty="0" smtClean="0"/>
              <a:t> (</a:t>
            </a:r>
            <a:r>
              <a:rPr lang="da-DK" b="0" baseline="0" dirty="0" err="1" smtClean="0"/>
              <a:t>salinity</a:t>
            </a:r>
            <a:r>
              <a:rPr lang="da-DK" b="0" baseline="0" dirty="0" smtClean="0"/>
              <a:t>), Temperature, </a:t>
            </a:r>
            <a:r>
              <a:rPr lang="da-DK" b="0" baseline="0" dirty="0" err="1" smtClean="0"/>
              <a:t>Dissolved</a:t>
            </a:r>
            <a:r>
              <a:rPr lang="da-DK" b="0" baseline="0" dirty="0" smtClean="0"/>
              <a:t> oxygen, </a:t>
            </a:r>
            <a:r>
              <a:rPr lang="da-DK" b="0" baseline="0" dirty="0" err="1" smtClean="0"/>
              <a:t>depth</a:t>
            </a:r>
            <a:r>
              <a:rPr lang="da-DK" b="0" baseline="0" dirty="0" smtClean="0"/>
              <a:t> and a new </a:t>
            </a:r>
            <a:r>
              <a:rPr lang="da-DK" b="0" baseline="0" dirty="0" err="1" smtClean="0"/>
              <a:t>device</a:t>
            </a:r>
            <a:r>
              <a:rPr lang="da-DK" b="0" baseline="0" dirty="0" smtClean="0"/>
              <a:t> to measure the </a:t>
            </a:r>
            <a:r>
              <a:rPr lang="da-DK" b="0" baseline="0" dirty="0" err="1" smtClean="0"/>
              <a:t>water</a:t>
            </a:r>
            <a:r>
              <a:rPr lang="da-DK" b="0" baseline="0" dirty="0" smtClean="0"/>
              <a:t> </a:t>
            </a:r>
            <a:r>
              <a:rPr lang="da-DK" b="0" baseline="0" dirty="0" err="1" smtClean="0"/>
              <a:t>current</a:t>
            </a:r>
            <a:r>
              <a:rPr lang="da-DK" b="0" baseline="0" dirty="0" smtClean="0"/>
              <a:t> at the </a:t>
            </a:r>
            <a:r>
              <a:rPr lang="da-DK" b="0" baseline="0" dirty="0" err="1" smtClean="0"/>
              <a:t>seabed</a:t>
            </a:r>
            <a:r>
              <a:rPr lang="da-DK" b="0" baseline="0" dirty="0" smtClean="0"/>
              <a:t> so </a:t>
            </a:r>
            <a:r>
              <a:rPr lang="da-DK" b="0" baseline="0" dirty="0" err="1" smtClean="0"/>
              <a:t>we</a:t>
            </a:r>
            <a:r>
              <a:rPr lang="da-DK" b="0" baseline="0" dirty="0" smtClean="0"/>
              <a:t> </a:t>
            </a:r>
            <a:r>
              <a:rPr lang="da-DK" b="0" baseline="0" dirty="0" err="1" smtClean="0"/>
              <a:t>can</a:t>
            </a:r>
            <a:r>
              <a:rPr lang="da-DK" b="0" baseline="0" dirty="0" smtClean="0"/>
              <a:t> look at the chances of </a:t>
            </a:r>
            <a:r>
              <a:rPr lang="da-DK" b="0" baseline="0" dirty="0" err="1" smtClean="0"/>
              <a:t>seabed</a:t>
            </a:r>
            <a:r>
              <a:rPr lang="da-DK" b="0" baseline="0" dirty="0" smtClean="0"/>
              <a:t> erosion or </a:t>
            </a:r>
            <a:r>
              <a:rPr lang="da-DK" b="0" baseline="0" dirty="0" err="1" smtClean="0"/>
              <a:t>scour</a:t>
            </a:r>
            <a:r>
              <a:rPr lang="da-DK" b="0" baseline="0" dirty="0" smtClean="0"/>
              <a:t>.</a:t>
            </a:r>
            <a:endParaRPr lang="da-DK" b="0" dirty="0"/>
          </a:p>
        </p:txBody>
      </p:sp>
      <p:sp>
        <p:nvSpPr>
          <p:cNvPr id="4" name="Pladsholder til diasnummer 3"/>
          <p:cNvSpPr>
            <a:spLocks noGrp="1"/>
          </p:cNvSpPr>
          <p:nvPr>
            <p:ph type="sldNum" sz="quarter" idx="10"/>
          </p:nvPr>
        </p:nvSpPr>
        <p:spPr/>
        <p:txBody>
          <a:bodyPr/>
          <a:lstStyle/>
          <a:p>
            <a:fld id="{B637A8DB-9710-45C7-BA1E-C9C6AC69B76D}" type="slidenum">
              <a:rPr lang="da-DK" smtClean="0"/>
              <a:pPr/>
              <a:t>11</a:t>
            </a:fld>
            <a:endParaRPr lang="da-DK"/>
          </a:p>
        </p:txBody>
      </p:sp>
    </p:spTree>
    <p:extLst>
      <p:ext uri="{BB962C8B-B14F-4D97-AF65-F5344CB8AC3E}">
        <p14:creationId xmlns:p14="http://schemas.microsoft.com/office/powerpoint/2010/main" val="90907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12</a:t>
            </a:fld>
            <a:endParaRPr lang="da-DK"/>
          </a:p>
        </p:txBody>
      </p:sp>
    </p:spTree>
    <p:extLst>
      <p:ext uri="{BB962C8B-B14F-4D97-AF65-F5344CB8AC3E}">
        <p14:creationId xmlns:p14="http://schemas.microsoft.com/office/powerpoint/2010/main" val="323811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Derefter blev det testet i Tudsehage sammen med de andre metoder i denne WP. Selve vibratoren og røret</a:t>
            </a:r>
            <a:r>
              <a:rPr lang="da-DK" baseline="0" dirty="0" smtClean="0"/>
              <a:t> bliver holdt oppe af </a:t>
            </a:r>
            <a:r>
              <a:rPr lang="da-DK" baseline="0" dirty="0" err="1" smtClean="0"/>
              <a:t>hævesække</a:t>
            </a:r>
            <a:r>
              <a:rPr lang="da-DK" baseline="0" dirty="0" smtClean="0"/>
              <a:t>, på lavt vand som her blev det lidt mere kompliceret at bruge disse sække. Efter prøven er udtaget blev den taget med tilbage og der blev målt </a:t>
            </a:r>
            <a:r>
              <a:rPr lang="da-DK" baseline="0" dirty="0" err="1" smtClean="0"/>
              <a:t>redoxpotentialet</a:t>
            </a:r>
            <a:r>
              <a:rPr lang="da-DK" baseline="0" dirty="0" smtClean="0"/>
              <a:t>, pH og sulfid indholdet. </a:t>
            </a:r>
            <a:endParaRPr lang="da-DK" dirty="0"/>
          </a:p>
        </p:txBody>
      </p:sp>
      <p:sp>
        <p:nvSpPr>
          <p:cNvPr id="4" name="Pladsholder til diasnummer 3"/>
          <p:cNvSpPr>
            <a:spLocks noGrp="1"/>
          </p:cNvSpPr>
          <p:nvPr>
            <p:ph type="sldNum" sz="quarter" idx="10"/>
          </p:nvPr>
        </p:nvSpPr>
        <p:spPr/>
        <p:txBody>
          <a:bodyPr/>
          <a:lstStyle/>
          <a:p>
            <a:fld id="{B637A8DB-9710-45C7-BA1E-C9C6AC69B76D}" type="slidenum">
              <a:rPr lang="da-DK" smtClean="0"/>
              <a:pPr/>
              <a:t>13</a:t>
            </a:fld>
            <a:endParaRPr lang="da-DK"/>
          </a:p>
        </p:txBody>
      </p:sp>
    </p:spTree>
    <p:extLst>
      <p:ext uri="{BB962C8B-B14F-4D97-AF65-F5344CB8AC3E}">
        <p14:creationId xmlns:p14="http://schemas.microsoft.com/office/powerpoint/2010/main" val="428225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Further</a:t>
            </a:r>
            <a:r>
              <a:rPr lang="da-DK" dirty="0" smtClean="0"/>
              <a:t> to </a:t>
            </a:r>
            <a:r>
              <a:rPr lang="da-DK" dirty="0" err="1" smtClean="0"/>
              <a:t>this</a:t>
            </a:r>
            <a:r>
              <a:rPr lang="da-DK" dirty="0" smtClean="0"/>
              <a:t> AKUT </a:t>
            </a:r>
            <a:r>
              <a:rPr lang="da-DK" dirty="0" err="1" smtClean="0"/>
              <a:t>will</a:t>
            </a:r>
            <a:r>
              <a:rPr lang="da-DK" dirty="0" smtClean="0"/>
              <a:t> </a:t>
            </a:r>
            <a:r>
              <a:rPr lang="da-DK" dirty="0" err="1" smtClean="0"/>
              <a:t>also</a:t>
            </a:r>
            <a:r>
              <a:rPr lang="da-DK" dirty="0" smtClean="0"/>
              <a:t> </a:t>
            </a:r>
            <a:r>
              <a:rPr lang="da-DK" dirty="0" err="1" smtClean="0"/>
              <a:t>be</a:t>
            </a:r>
            <a:r>
              <a:rPr lang="da-DK" dirty="0" smtClean="0"/>
              <a:t> </a:t>
            </a:r>
            <a:r>
              <a:rPr lang="da-DK" dirty="0" err="1" smtClean="0"/>
              <a:t>developing</a:t>
            </a:r>
            <a:r>
              <a:rPr lang="da-DK" dirty="0" smtClean="0"/>
              <a:t> non </a:t>
            </a:r>
            <a:r>
              <a:rPr lang="da-DK" dirty="0" err="1" smtClean="0"/>
              <a:t>destructive</a:t>
            </a:r>
            <a:r>
              <a:rPr lang="da-DK" dirty="0" smtClean="0"/>
              <a:t> </a:t>
            </a:r>
            <a:r>
              <a:rPr lang="da-DK" dirty="0" err="1" smtClean="0"/>
              <a:t>techniques</a:t>
            </a:r>
            <a:r>
              <a:rPr lang="da-DK" dirty="0" smtClean="0"/>
              <a:t> to </a:t>
            </a:r>
            <a:r>
              <a:rPr lang="da-DK" dirty="0" err="1" smtClean="0"/>
              <a:t>assess</a:t>
            </a:r>
            <a:r>
              <a:rPr lang="da-DK" dirty="0" smtClean="0"/>
              <a:t> the </a:t>
            </a:r>
            <a:r>
              <a:rPr lang="da-DK" dirty="0" err="1" smtClean="0"/>
              <a:t>state</a:t>
            </a:r>
            <a:r>
              <a:rPr lang="da-DK" dirty="0" smtClean="0"/>
              <a:t> of </a:t>
            </a:r>
            <a:r>
              <a:rPr lang="da-DK" dirty="0" err="1" smtClean="0"/>
              <a:t>preservation</a:t>
            </a:r>
            <a:r>
              <a:rPr lang="da-DK" dirty="0" smtClean="0"/>
              <a:t> of </a:t>
            </a:r>
            <a:r>
              <a:rPr lang="da-DK" dirty="0" err="1" smtClean="0"/>
              <a:t>wood</a:t>
            </a:r>
            <a:r>
              <a:rPr lang="da-DK" dirty="0" smtClean="0"/>
              <a:t> in </a:t>
            </a:r>
            <a:r>
              <a:rPr lang="da-DK" dirty="0" err="1" smtClean="0"/>
              <a:t>situ</a:t>
            </a:r>
            <a:r>
              <a:rPr lang="da-DK" dirty="0" smtClean="0"/>
              <a:t> – it is </a:t>
            </a:r>
            <a:r>
              <a:rPr lang="da-DK" dirty="0" err="1" smtClean="0"/>
              <a:t>important</a:t>
            </a:r>
            <a:r>
              <a:rPr lang="da-DK" baseline="0" dirty="0" smtClean="0"/>
              <a:t> to </a:t>
            </a:r>
            <a:r>
              <a:rPr lang="da-DK" baseline="0" dirty="0" err="1" smtClean="0"/>
              <a:t>know</a:t>
            </a:r>
            <a:r>
              <a:rPr lang="da-DK" baseline="0" dirty="0" smtClean="0"/>
              <a:t> in terms of </a:t>
            </a:r>
            <a:r>
              <a:rPr lang="da-DK" baseline="0" dirty="0" err="1" smtClean="0"/>
              <a:t>whether</a:t>
            </a:r>
            <a:r>
              <a:rPr lang="da-DK" baseline="0" dirty="0" smtClean="0"/>
              <a:t> a site or the </a:t>
            </a:r>
            <a:r>
              <a:rPr lang="da-DK" baseline="0" dirty="0" err="1" smtClean="0"/>
              <a:t>wood</a:t>
            </a:r>
            <a:r>
              <a:rPr lang="da-DK" baseline="0" dirty="0" smtClean="0"/>
              <a:t> in it is </a:t>
            </a:r>
            <a:r>
              <a:rPr lang="da-DK" baseline="0" dirty="0" err="1" smtClean="0"/>
              <a:t>strong</a:t>
            </a:r>
            <a:r>
              <a:rPr lang="da-DK" baseline="0" dirty="0" smtClean="0"/>
              <a:t> </a:t>
            </a:r>
            <a:r>
              <a:rPr lang="da-DK" baseline="0" dirty="0" err="1" smtClean="0"/>
              <a:t>enough</a:t>
            </a:r>
            <a:r>
              <a:rPr lang="da-DK" baseline="0" dirty="0" smtClean="0"/>
              <a:t> to </a:t>
            </a:r>
            <a:r>
              <a:rPr lang="da-DK" baseline="0" dirty="0" err="1" smtClean="0"/>
              <a:t>be</a:t>
            </a:r>
            <a:r>
              <a:rPr lang="da-DK" baseline="0" dirty="0" smtClean="0"/>
              <a:t> </a:t>
            </a:r>
            <a:r>
              <a:rPr lang="da-DK" baseline="0" dirty="0" err="1" smtClean="0"/>
              <a:t>raised</a:t>
            </a:r>
            <a:r>
              <a:rPr lang="da-DK" baseline="0" dirty="0" smtClean="0"/>
              <a:t> or </a:t>
            </a:r>
            <a:r>
              <a:rPr lang="da-DK" baseline="0" dirty="0" err="1" smtClean="0"/>
              <a:t>preserved</a:t>
            </a:r>
            <a:r>
              <a:rPr lang="da-DK" baseline="0" dirty="0" smtClean="0"/>
              <a:t> in </a:t>
            </a:r>
            <a:r>
              <a:rPr lang="da-DK" baseline="0" dirty="0" err="1" smtClean="0"/>
              <a:t>situ</a:t>
            </a:r>
            <a:r>
              <a:rPr lang="da-DK" baseline="0" dirty="0" smtClean="0"/>
              <a:t>.</a:t>
            </a:r>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14</a:t>
            </a:fld>
            <a:endParaRPr lang="en-GB"/>
          </a:p>
        </p:txBody>
      </p:sp>
    </p:spTree>
    <p:extLst>
      <p:ext uri="{BB962C8B-B14F-4D97-AF65-F5344CB8AC3E}">
        <p14:creationId xmlns:p14="http://schemas.microsoft.com/office/powerpoint/2010/main" val="236115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final </a:t>
            </a:r>
            <a:r>
              <a:rPr lang="da-DK" dirty="0" err="1" smtClean="0"/>
              <a:t>two</a:t>
            </a:r>
            <a:r>
              <a:rPr lang="da-DK" dirty="0" smtClean="0"/>
              <a:t> </a:t>
            </a:r>
            <a:r>
              <a:rPr lang="da-DK" dirty="0" err="1" smtClean="0"/>
              <a:t>themes</a:t>
            </a:r>
            <a:r>
              <a:rPr lang="da-DK" dirty="0" smtClean="0"/>
              <a:t> look at </a:t>
            </a:r>
            <a:r>
              <a:rPr lang="da-DK" dirty="0" err="1" smtClean="0"/>
              <a:t>how</a:t>
            </a:r>
            <a:r>
              <a:rPr lang="da-DK" dirty="0" smtClean="0"/>
              <a:t> </a:t>
            </a:r>
            <a:r>
              <a:rPr lang="da-DK" dirty="0" err="1" smtClean="0"/>
              <a:t>best</a:t>
            </a:r>
            <a:r>
              <a:rPr lang="da-DK" dirty="0" smtClean="0"/>
              <a:t> to </a:t>
            </a:r>
            <a:r>
              <a:rPr lang="da-DK" dirty="0" err="1" smtClean="0"/>
              <a:t>preserve</a:t>
            </a:r>
            <a:r>
              <a:rPr lang="da-DK" dirty="0" smtClean="0"/>
              <a:t> sites.  Are </a:t>
            </a:r>
            <a:r>
              <a:rPr lang="da-DK" dirty="0" err="1" smtClean="0"/>
              <a:t>they</a:t>
            </a:r>
            <a:r>
              <a:rPr lang="da-DK" dirty="0" smtClean="0"/>
              <a:t> stable</a:t>
            </a:r>
            <a:r>
              <a:rPr lang="da-DK" baseline="0" dirty="0" smtClean="0"/>
              <a:t> </a:t>
            </a:r>
            <a:r>
              <a:rPr lang="da-DK" baseline="0" dirty="0" err="1" smtClean="0"/>
              <a:t>enough</a:t>
            </a:r>
            <a:r>
              <a:rPr lang="da-DK" baseline="0" dirty="0" smtClean="0"/>
              <a:t> to </a:t>
            </a:r>
            <a:r>
              <a:rPr lang="da-DK" baseline="0" dirty="0" err="1" smtClean="0"/>
              <a:t>be</a:t>
            </a:r>
            <a:r>
              <a:rPr lang="da-DK" baseline="0" dirty="0" smtClean="0"/>
              <a:t> </a:t>
            </a:r>
            <a:r>
              <a:rPr lang="da-DK" baseline="0" dirty="0" err="1" smtClean="0"/>
              <a:t>left</a:t>
            </a:r>
            <a:r>
              <a:rPr lang="da-DK" baseline="0" dirty="0" smtClean="0"/>
              <a:t> in </a:t>
            </a:r>
            <a:r>
              <a:rPr lang="da-DK" baseline="0" dirty="0" err="1" smtClean="0"/>
              <a:t>situ</a:t>
            </a:r>
            <a:r>
              <a:rPr lang="da-DK" baseline="0" dirty="0" smtClean="0"/>
              <a:t> or </a:t>
            </a:r>
            <a:r>
              <a:rPr lang="da-DK" baseline="0" dirty="0" err="1" smtClean="0"/>
              <a:t>should</a:t>
            </a:r>
            <a:r>
              <a:rPr lang="da-DK" baseline="0" dirty="0" smtClean="0"/>
              <a:t> </a:t>
            </a:r>
            <a:r>
              <a:rPr lang="da-DK" baseline="0" dirty="0" err="1" smtClean="0"/>
              <a:t>they</a:t>
            </a:r>
            <a:r>
              <a:rPr lang="da-DK" baseline="0" dirty="0" smtClean="0"/>
              <a:t> </a:t>
            </a:r>
            <a:r>
              <a:rPr lang="da-DK" baseline="0" dirty="0" err="1" smtClean="0"/>
              <a:t>ideally</a:t>
            </a:r>
            <a:r>
              <a:rPr lang="da-DK" baseline="0" dirty="0" smtClean="0"/>
              <a:t> </a:t>
            </a:r>
            <a:r>
              <a:rPr lang="da-DK" baseline="0" dirty="0" err="1" smtClean="0"/>
              <a:t>be</a:t>
            </a:r>
            <a:r>
              <a:rPr lang="da-DK" baseline="0" dirty="0" smtClean="0"/>
              <a:t> </a:t>
            </a:r>
            <a:r>
              <a:rPr lang="da-DK" baseline="0" dirty="0" err="1" smtClean="0"/>
              <a:t>excavated</a:t>
            </a:r>
            <a:r>
              <a:rPr lang="da-DK" baseline="0" dirty="0" smtClean="0"/>
              <a:t> in </a:t>
            </a:r>
            <a:r>
              <a:rPr lang="da-DK" baseline="0" dirty="0" err="1" smtClean="0"/>
              <a:t>order</a:t>
            </a:r>
            <a:r>
              <a:rPr lang="da-DK" baseline="0" dirty="0" smtClean="0"/>
              <a:t> to </a:t>
            </a:r>
            <a:r>
              <a:rPr lang="da-DK" baseline="0" dirty="0" err="1" smtClean="0"/>
              <a:t>safeguard</a:t>
            </a:r>
            <a:r>
              <a:rPr lang="da-DK" baseline="0" dirty="0" smtClean="0"/>
              <a:t> </a:t>
            </a:r>
            <a:r>
              <a:rPr lang="da-DK" baseline="0" dirty="0" err="1" smtClean="0"/>
              <a:t>their</a:t>
            </a:r>
            <a:r>
              <a:rPr lang="da-DK" baseline="0" dirty="0" smtClean="0"/>
              <a:t> future?</a:t>
            </a:r>
          </a:p>
          <a:p>
            <a:endParaRPr lang="da-DK" baseline="0" dirty="0" smtClean="0"/>
          </a:p>
          <a:p>
            <a:r>
              <a:rPr lang="da-DK" baseline="0" dirty="0" smtClean="0"/>
              <a:t>In </a:t>
            </a:r>
            <a:r>
              <a:rPr lang="da-DK" baseline="0" dirty="0" err="1" smtClean="0"/>
              <a:t>this</a:t>
            </a:r>
            <a:r>
              <a:rPr lang="da-DK" baseline="0" dirty="0" smtClean="0"/>
              <a:t> light </a:t>
            </a:r>
            <a:r>
              <a:rPr lang="da-DK" baseline="0" dirty="0" err="1" smtClean="0"/>
              <a:t>we</a:t>
            </a:r>
            <a:r>
              <a:rPr lang="da-DK" baseline="0" dirty="0" smtClean="0"/>
              <a:t> </a:t>
            </a:r>
            <a:r>
              <a:rPr lang="da-DK" baseline="0" dirty="0" err="1" smtClean="0"/>
              <a:t>will</a:t>
            </a:r>
            <a:r>
              <a:rPr lang="da-DK" baseline="0" dirty="0" smtClean="0"/>
              <a:t> </a:t>
            </a:r>
            <a:r>
              <a:rPr lang="da-DK" baseline="0" dirty="0" err="1" smtClean="0"/>
              <a:t>be</a:t>
            </a:r>
            <a:r>
              <a:rPr lang="da-DK" baseline="0" dirty="0" smtClean="0"/>
              <a:t> </a:t>
            </a:r>
            <a:r>
              <a:rPr lang="da-DK" baseline="0" dirty="0" err="1" smtClean="0"/>
              <a:t>loking</a:t>
            </a:r>
            <a:r>
              <a:rPr lang="da-DK" baseline="0" dirty="0" smtClean="0"/>
              <a:t> at </a:t>
            </a:r>
            <a:r>
              <a:rPr lang="da-DK" baseline="0" dirty="0" err="1" smtClean="0"/>
              <a:t>developing</a:t>
            </a:r>
            <a:r>
              <a:rPr lang="da-DK" baseline="0" dirty="0" smtClean="0"/>
              <a:t> </a:t>
            </a:r>
            <a:r>
              <a:rPr lang="da-DK" baseline="0" dirty="0" err="1" smtClean="0"/>
              <a:t>technqies</a:t>
            </a:r>
            <a:r>
              <a:rPr lang="da-DK" baseline="0" dirty="0" smtClean="0"/>
              <a:t> to </a:t>
            </a:r>
            <a:r>
              <a:rPr lang="da-DK" baseline="0" dirty="0" err="1" smtClean="0"/>
              <a:t>better</a:t>
            </a:r>
            <a:r>
              <a:rPr lang="da-DK" baseline="0" dirty="0" smtClean="0"/>
              <a:t> support and </a:t>
            </a:r>
            <a:r>
              <a:rPr lang="da-DK" baseline="0" dirty="0" err="1" smtClean="0"/>
              <a:t>raise</a:t>
            </a:r>
            <a:r>
              <a:rPr lang="da-DK" baseline="0" dirty="0" smtClean="0"/>
              <a:t> </a:t>
            </a:r>
            <a:r>
              <a:rPr lang="da-DK" baseline="0" dirty="0" err="1" smtClean="0"/>
              <a:t>wooden</a:t>
            </a:r>
            <a:r>
              <a:rPr lang="da-DK" baseline="0" dirty="0" smtClean="0"/>
              <a:t> </a:t>
            </a:r>
            <a:r>
              <a:rPr lang="da-DK" baseline="0" dirty="0" err="1" smtClean="0"/>
              <a:t>artefacts</a:t>
            </a:r>
            <a:r>
              <a:rPr lang="da-DK" baseline="0" dirty="0" smtClean="0"/>
              <a:t>, </a:t>
            </a:r>
            <a:r>
              <a:rPr lang="da-DK" baseline="0" dirty="0" err="1" smtClean="0"/>
              <a:t>which</a:t>
            </a:r>
            <a:r>
              <a:rPr lang="da-DK" baseline="0" dirty="0" smtClean="0"/>
              <a:t> </a:t>
            </a:r>
            <a:r>
              <a:rPr lang="da-DK" baseline="0" dirty="0" err="1" smtClean="0"/>
              <a:t>although</a:t>
            </a:r>
            <a:r>
              <a:rPr lang="da-DK" baseline="0" dirty="0" smtClean="0"/>
              <a:t> from an </a:t>
            </a:r>
            <a:r>
              <a:rPr lang="da-DK" baseline="0" dirty="0" err="1" smtClean="0"/>
              <a:t>archaeological</a:t>
            </a:r>
            <a:r>
              <a:rPr lang="da-DK" baseline="0" dirty="0" smtClean="0"/>
              <a:t> </a:t>
            </a:r>
            <a:r>
              <a:rPr lang="da-DK" baseline="0" dirty="0" err="1" smtClean="0"/>
              <a:t>perspective</a:t>
            </a:r>
            <a:r>
              <a:rPr lang="da-DK" baseline="0" dirty="0" smtClean="0"/>
              <a:t> </a:t>
            </a:r>
            <a:r>
              <a:rPr lang="da-DK" baseline="0" dirty="0" err="1" smtClean="0"/>
              <a:t>may</a:t>
            </a:r>
            <a:r>
              <a:rPr lang="da-DK" baseline="0" dirty="0" smtClean="0"/>
              <a:t> </a:t>
            </a:r>
            <a:r>
              <a:rPr lang="da-DK" baseline="0" dirty="0" err="1" smtClean="0"/>
              <a:t>appear</a:t>
            </a:r>
            <a:r>
              <a:rPr lang="da-DK" baseline="0" dirty="0" smtClean="0"/>
              <a:t> </a:t>
            </a:r>
            <a:r>
              <a:rPr lang="da-DK" baseline="0" dirty="0" err="1" smtClean="0"/>
              <a:t>well</a:t>
            </a:r>
            <a:r>
              <a:rPr lang="da-DK" baseline="0" dirty="0" smtClean="0"/>
              <a:t> </a:t>
            </a:r>
            <a:r>
              <a:rPr lang="da-DK" baseline="0" dirty="0" err="1" smtClean="0"/>
              <a:t>preserved</a:t>
            </a:r>
            <a:r>
              <a:rPr lang="da-DK" baseline="0" dirty="0" smtClean="0"/>
              <a:t> </a:t>
            </a:r>
            <a:r>
              <a:rPr lang="da-DK" baseline="0" dirty="0" err="1" smtClean="0"/>
              <a:t>are</a:t>
            </a:r>
            <a:r>
              <a:rPr lang="da-DK" baseline="0" dirty="0" smtClean="0"/>
              <a:t> in </a:t>
            </a:r>
            <a:r>
              <a:rPr lang="da-DK" baseline="0" dirty="0" err="1" smtClean="0"/>
              <a:t>fact</a:t>
            </a:r>
            <a:r>
              <a:rPr lang="da-DK" baseline="0" dirty="0" smtClean="0"/>
              <a:t> </a:t>
            </a:r>
            <a:r>
              <a:rPr lang="da-DK" baseline="0" dirty="0" err="1" smtClean="0"/>
              <a:t>extremely</a:t>
            </a:r>
            <a:r>
              <a:rPr lang="da-DK" baseline="0" dirty="0" smtClean="0"/>
              <a:t> </a:t>
            </a:r>
            <a:r>
              <a:rPr lang="da-DK" baseline="0" dirty="0" err="1" smtClean="0"/>
              <a:t>degraded</a:t>
            </a:r>
            <a:r>
              <a:rPr lang="da-DK" baseline="0" dirty="0" smtClean="0"/>
              <a:t> so </a:t>
            </a:r>
            <a:r>
              <a:rPr lang="da-DK" baseline="0" dirty="0" err="1" smtClean="0"/>
              <a:t>we</a:t>
            </a:r>
            <a:r>
              <a:rPr lang="da-DK" baseline="0" dirty="0" smtClean="0"/>
              <a:t> </a:t>
            </a:r>
            <a:r>
              <a:rPr lang="da-DK" baseline="0" dirty="0" err="1" smtClean="0"/>
              <a:t>will</a:t>
            </a:r>
            <a:r>
              <a:rPr lang="da-DK" baseline="0" dirty="0" smtClean="0"/>
              <a:t> </a:t>
            </a:r>
            <a:r>
              <a:rPr lang="da-DK" baseline="0" dirty="0" err="1" smtClean="0"/>
              <a:t>be</a:t>
            </a:r>
            <a:r>
              <a:rPr lang="da-DK" baseline="0" dirty="0" smtClean="0"/>
              <a:t> </a:t>
            </a:r>
            <a:r>
              <a:rPr lang="da-DK" baseline="0" dirty="0" err="1" smtClean="0"/>
              <a:t>looking</a:t>
            </a:r>
            <a:r>
              <a:rPr lang="da-DK" baseline="0" dirty="0" smtClean="0"/>
              <a:t> at </a:t>
            </a:r>
            <a:r>
              <a:rPr lang="da-DK" baseline="0" dirty="0" err="1" smtClean="0"/>
              <a:t>ways</a:t>
            </a:r>
            <a:r>
              <a:rPr lang="da-DK" baseline="0" dirty="0" smtClean="0"/>
              <a:t> of </a:t>
            </a:r>
            <a:r>
              <a:rPr lang="da-DK" baseline="0" dirty="0" err="1" smtClean="0"/>
              <a:t>consolidating</a:t>
            </a:r>
            <a:r>
              <a:rPr lang="da-DK" baseline="0" dirty="0" smtClean="0"/>
              <a:t> sediments and </a:t>
            </a:r>
            <a:r>
              <a:rPr lang="da-DK" baseline="0" dirty="0" err="1" smtClean="0"/>
              <a:t>block</a:t>
            </a:r>
            <a:r>
              <a:rPr lang="da-DK" baseline="0" dirty="0" smtClean="0"/>
              <a:t> lifting </a:t>
            </a:r>
            <a:r>
              <a:rPr lang="da-DK" baseline="0" dirty="0" err="1" smtClean="0"/>
              <a:t>artefacts</a:t>
            </a:r>
            <a:r>
              <a:rPr lang="da-DK" baseline="0" dirty="0" smtClean="0"/>
              <a:t> and </a:t>
            </a:r>
            <a:r>
              <a:rPr lang="da-DK" baseline="0" dirty="0" err="1" smtClean="0"/>
              <a:t>also</a:t>
            </a:r>
            <a:r>
              <a:rPr lang="da-DK" baseline="0" dirty="0" smtClean="0"/>
              <a:t> </a:t>
            </a:r>
            <a:r>
              <a:rPr lang="da-DK" baseline="0" dirty="0" err="1" smtClean="0"/>
              <a:t>ways</a:t>
            </a:r>
            <a:r>
              <a:rPr lang="da-DK" baseline="0" dirty="0" smtClean="0"/>
              <a:t> to </a:t>
            </a:r>
            <a:r>
              <a:rPr lang="da-DK" baseline="0" dirty="0" err="1" smtClean="0"/>
              <a:t>better</a:t>
            </a:r>
            <a:r>
              <a:rPr lang="da-DK" baseline="0" dirty="0" smtClean="0"/>
              <a:t> support </a:t>
            </a:r>
            <a:r>
              <a:rPr lang="da-DK" baseline="0" dirty="0" err="1" smtClean="0"/>
              <a:t>artefacts</a:t>
            </a:r>
            <a:r>
              <a:rPr lang="da-DK" baseline="0" dirty="0" smtClean="0"/>
              <a:t> </a:t>
            </a:r>
            <a:r>
              <a:rPr lang="da-DK" baseline="0" dirty="0" err="1" smtClean="0"/>
              <a:t>when</a:t>
            </a:r>
            <a:r>
              <a:rPr lang="da-DK" baseline="0" dirty="0" smtClean="0"/>
              <a:t> </a:t>
            </a:r>
            <a:r>
              <a:rPr lang="da-DK" baseline="0" dirty="0" err="1" smtClean="0"/>
              <a:t>raising</a:t>
            </a:r>
            <a:r>
              <a:rPr lang="da-DK" baseline="0" dirty="0" smtClean="0"/>
              <a:t> </a:t>
            </a:r>
            <a:r>
              <a:rPr lang="da-DK" baseline="0" dirty="0" err="1" smtClean="0"/>
              <a:t>them</a:t>
            </a:r>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15</a:t>
            </a:fld>
            <a:endParaRPr lang="en-GB"/>
          </a:p>
        </p:txBody>
      </p:sp>
    </p:spTree>
    <p:extLst>
      <p:ext uri="{BB962C8B-B14F-4D97-AF65-F5344CB8AC3E}">
        <p14:creationId xmlns:p14="http://schemas.microsoft.com/office/powerpoint/2010/main" val="389209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16</a:t>
            </a:fld>
            <a:endParaRPr lang="da-DK"/>
          </a:p>
        </p:txBody>
      </p:sp>
    </p:spTree>
    <p:extLst>
      <p:ext uri="{BB962C8B-B14F-4D97-AF65-F5344CB8AC3E}">
        <p14:creationId xmlns:p14="http://schemas.microsoft.com/office/powerpoint/2010/main" val="187413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Finally</a:t>
            </a:r>
            <a:r>
              <a:rPr lang="da-DK" dirty="0" smtClean="0"/>
              <a:t>, </a:t>
            </a:r>
            <a:r>
              <a:rPr lang="da-DK" dirty="0" err="1" smtClean="0"/>
              <a:t>if</a:t>
            </a:r>
            <a:r>
              <a:rPr lang="da-DK" dirty="0" smtClean="0"/>
              <a:t> it is </a:t>
            </a:r>
            <a:r>
              <a:rPr lang="da-DK" dirty="0" err="1" smtClean="0"/>
              <a:t>deemed</a:t>
            </a:r>
            <a:r>
              <a:rPr lang="da-DK" dirty="0" smtClean="0"/>
              <a:t> </a:t>
            </a:r>
            <a:r>
              <a:rPr lang="da-DK" dirty="0" err="1" smtClean="0"/>
              <a:t>better</a:t>
            </a:r>
            <a:r>
              <a:rPr lang="da-DK" dirty="0" smtClean="0"/>
              <a:t> to </a:t>
            </a:r>
            <a:r>
              <a:rPr lang="da-DK" dirty="0" err="1" smtClean="0"/>
              <a:t>preserve</a:t>
            </a:r>
            <a:r>
              <a:rPr lang="da-DK" dirty="0" smtClean="0"/>
              <a:t> the site in </a:t>
            </a:r>
            <a:r>
              <a:rPr lang="da-DK" dirty="0" err="1" smtClean="0"/>
              <a:t>situ</a:t>
            </a:r>
            <a:r>
              <a:rPr lang="da-DK" dirty="0" smtClean="0"/>
              <a:t> </a:t>
            </a:r>
            <a:r>
              <a:rPr lang="da-DK" dirty="0" err="1" smtClean="0"/>
              <a:t>we</a:t>
            </a:r>
            <a:r>
              <a:rPr lang="da-DK" dirty="0" smtClean="0"/>
              <a:t> must </a:t>
            </a:r>
            <a:r>
              <a:rPr lang="da-DK" dirty="0" err="1" smtClean="0"/>
              <a:t>be</a:t>
            </a:r>
            <a:r>
              <a:rPr lang="da-DK" dirty="0" smtClean="0"/>
              <a:t> sure </a:t>
            </a:r>
            <a:r>
              <a:rPr lang="da-DK" dirty="0" err="1" smtClean="0"/>
              <a:t>that</a:t>
            </a:r>
            <a:r>
              <a:rPr lang="da-DK" dirty="0" smtClean="0"/>
              <a:t> the site is stable.  The final SME in the </a:t>
            </a:r>
            <a:r>
              <a:rPr lang="da-DK" dirty="0" err="1" smtClean="0"/>
              <a:t>project</a:t>
            </a:r>
            <a:r>
              <a:rPr lang="da-DK" dirty="0" smtClean="0"/>
              <a:t>, Sea Bed </a:t>
            </a:r>
            <a:r>
              <a:rPr lang="da-DK" dirty="0" err="1" smtClean="0"/>
              <a:t>Scour</a:t>
            </a:r>
            <a:r>
              <a:rPr lang="da-DK" dirty="0" smtClean="0"/>
              <a:t> Control Systems </a:t>
            </a:r>
            <a:r>
              <a:rPr lang="da-DK" dirty="0" err="1" smtClean="0"/>
              <a:t>produce</a:t>
            </a:r>
            <a:r>
              <a:rPr lang="da-DK" baseline="0" dirty="0" smtClean="0"/>
              <a:t> an </a:t>
            </a:r>
            <a:r>
              <a:rPr lang="da-DK" baseline="0" dirty="0" err="1" smtClean="0"/>
              <a:t>artificial</a:t>
            </a:r>
            <a:r>
              <a:rPr lang="da-DK" baseline="0" dirty="0" smtClean="0"/>
              <a:t> </a:t>
            </a:r>
            <a:r>
              <a:rPr lang="da-DK" baseline="0" dirty="0" err="1" smtClean="0"/>
              <a:t>seagrass</a:t>
            </a:r>
            <a:r>
              <a:rPr lang="da-DK" baseline="0" dirty="0" smtClean="0"/>
              <a:t>, the </a:t>
            </a:r>
            <a:r>
              <a:rPr lang="da-DK" baseline="0" dirty="0" err="1" smtClean="0"/>
              <a:t>fronds</a:t>
            </a:r>
            <a:r>
              <a:rPr lang="da-DK" baseline="0" dirty="0" smtClean="0"/>
              <a:t> of </a:t>
            </a:r>
            <a:r>
              <a:rPr lang="da-DK" baseline="0" dirty="0" err="1" smtClean="0"/>
              <a:t>which</a:t>
            </a:r>
            <a:r>
              <a:rPr lang="da-DK" baseline="0" dirty="0" smtClean="0"/>
              <a:t> trap sediments in </a:t>
            </a:r>
            <a:r>
              <a:rPr lang="da-DK" baseline="0" dirty="0" err="1" smtClean="0"/>
              <a:t>waters</a:t>
            </a:r>
            <a:r>
              <a:rPr lang="da-DK" baseline="0" dirty="0" smtClean="0"/>
              <a:t> </a:t>
            </a:r>
            <a:r>
              <a:rPr lang="da-DK" baseline="0" dirty="0" err="1" smtClean="0"/>
              <a:t>where</a:t>
            </a:r>
            <a:r>
              <a:rPr lang="da-DK" baseline="0" dirty="0" smtClean="0"/>
              <a:t> </a:t>
            </a:r>
            <a:r>
              <a:rPr lang="da-DK" baseline="0" dirty="0" err="1" smtClean="0"/>
              <a:t>there</a:t>
            </a:r>
            <a:r>
              <a:rPr lang="da-DK" baseline="0" dirty="0" smtClean="0"/>
              <a:t> is sediment transport and stabilise the </a:t>
            </a:r>
            <a:r>
              <a:rPr lang="da-DK" baseline="0" dirty="0" err="1" smtClean="0"/>
              <a:t>seabed</a:t>
            </a:r>
            <a:r>
              <a:rPr lang="da-DK" baseline="0" dirty="0" smtClean="0"/>
              <a:t> </a:t>
            </a:r>
            <a:r>
              <a:rPr lang="da-DK" baseline="0" dirty="0" err="1" smtClean="0"/>
              <a:t>preventing</a:t>
            </a:r>
            <a:r>
              <a:rPr lang="da-DK" baseline="0" dirty="0" smtClean="0"/>
              <a:t> </a:t>
            </a:r>
            <a:r>
              <a:rPr lang="da-DK" baseline="0" dirty="0" err="1" smtClean="0"/>
              <a:t>further</a:t>
            </a:r>
            <a:r>
              <a:rPr lang="da-DK" baseline="0" dirty="0" smtClean="0"/>
              <a:t> erosion.  </a:t>
            </a:r>
            <a:r>
              <a:rPr lang="da-DK" baseline="0" dirty="0" err="1" smtClean="0"/>
              <a:t>Their</a:t>
            </a:r>
            <a:r>
              <a:rPr lang="da-DK" baseline="0" dirty="0" smtClean="0"/>
              <a:t> </a:t>
            </a:r>
            <a:r>
              <a:rPr lang="da-DK" baseline="0" dirty="0" err="1" smtClean="0"/>
              <a:t>proprietary</a:t>
            </a:r>
            <a:r>
              <a:rPr lang="da-DK" baseline="0" dirty="0" smtClean="0"/>
              <a:t> system and  </a:t>
            </a:r>
            <a:r>
              <a:rPr lang="da-DK" baseline="0" dirty="0" err="1" smtClean="0"/>
              <a:t>newly</a:t>
            </a:r>
            <a:r>
              <a:rPr lang="da-DK" baseline="0" dirty="0" smtClean="0"/>
              <a:t> </a:t>
            </a:r>
            <a:r>
              <a:rPr lang="da-DK" baseline="0" dirty="0" err="1" smtClean="0"/>
              <a:t>developed</a:t>
            </a:r>
            <a:r>
              <a:rPr lang="da-DK" baseline="0" dirty="0" smtClean="0"/>
              <a:t> systems for </a:t>
            </a:r>
            <a:r>
              <a:rPr lang="da-DK" baseline="0" dirty="0" err="1" smtClean="0"/>
              <a:t>working</a:t>
            </a:r>
            <a:r>
              <a:rPr lang="da-DK" baseline="0" dirty="0" smtClean="0"/>
              <a:t> in </a:t>
            </a:r>
            <a:r>
              <a:rPr lang="da-DK" baseline="0" dirty="0" err="1" smtClean="0"/>
              <a:t>shallow</a:t>
            </a:r>
            <a:r>
              <a:rPr lang="da-DK" baseline="0" dirty="0" smtClean="0"/>
              <a:t> </a:t>
            </a:r>
            <a:r>
              <a:rPr lang="da-DK" baseline="0" dirty="0" err="1" smtClean="0"/>
              <a:t>waters</a:t>
            </a:r>
            <a:r>
              <a:rPr lang="da-DK" baseline="0" dirty="0" smtClean="0"/>
              <a:t> and more </a:t>
            </a:r>
            <a:r>
              <a:rPr lang="da-DK" baseline="0" dirty="0" err="1" smtClean="0"/>
              <a:t>suitable</a:t>
            </a:r>
            <a:r>
              <a:rPr lang="da-DK" baseline="0" dirty="0" smtClean="0"/>
              <a:t> </a:t>
            </a:r>
            <a:r>
              <a:rPr lang="da-DK" baseline="0" dirty="0" err="1" smtClean="0"/>
              <a:t>archaeological</a:t>
            </a:r>
            <a:r>
              <a:rPr lang="da-DK" baseline="0" dirty="0" smtClean="0"/>
              <a:t> sites have </a:t>
            </a:r>
            <a:r>
              <a:rPr lang="da-DK" baseline="0" dirty="0" err="1" smtClean="0"/>
              <a:t>been</a:t>
            </a:r>
            <a:r>
              <a:rPr lang="da-DK" baseline="0" dirty="0" smtClean="0"/>
              <a:t> </a:t>
            </a:r>
            <a:r>
              <a:rPr lang="da-DK" baseline="0" dirty="0" err="1" smtClean="0"/>
              <a:t>developed</a:t>
            </a:r>
            <a:r>
              <a:rPr lang="da-DK" baseline="0" dirty="0" smtClean="0"/>
              <a:t> and </a:t>
            </a:r>
            <a:r>
              <a:rPr lang="da-DK" baseline="0" dirty="0" err="1" smtClean="0"/>
              <a:t>are</a:t>
            </a:r>
            <a:r>
              <a:rPr lang="da-DK" baseline="0" dirty="0" smtClean="0"/>
              <a:t> </a:t>
            </a:r>
            <a:r>
              <a:rPr lang="da-DK" baseline="0" dirty="0" err="1" smtClean="0"/>
              <a:t>being</a:t>
            </a:r>
            <a:r>
              <a:rPr lang="da-DK" baseline="0" dirty="0" smtClean="0"/>
              <a:t> </a:t>
            </a:r>
            <a:r>
              <a:rPr lang="da-DK" baseline="0" dirty="0" err="1" smtClean="0"/>
              <a:t>trialled</a:t>
            </a:r>
            <a:r>
              <a:rPr lang="da-DK" baseline="0" dirty="0" smtClean="0"/>
              <a:t> to </a:t>
            </a:r>
            <a:r>
              <a:rPr lang="da-DK" baseline="0" dirty="0" err="1" smtClean="0"/>
              <a:t>assess</a:t>
            </a:r>
            <a:r>
              <a:rPr lang="da-DK" baseline="0" dirty="0" smtClean="0"/>
              <a:t> </a:t>
            </a:r>
            <a:r>
              <a:rPr lang="da-DK" baseline="0" dirty="0" err="1" smtClean="0"/>
              <a:t>their</a:t>
            </a:r>
            <a:r>
              <a:rPr lang="da-DK" baseline="0" dirty="0" smtClean="0"/>
              <a:t> </a:t>
            </a:r>
            <a:r>
              <a:rPr lang="da-DK" baseline="0" dirty="0" err="1" smtClean="0"/>
              <a:t>effectiveness</a:t>
            </a:r>
            <a:r>
              <a:rPr lang="da-DK" baseline="0" dirty="0" smtClean="0"/>
              <a:t> for </a:t>
            </a:r>
            <a:r>
              <a:rPr lang="da-DK" baseline="0" dirty="0" err="1" smtClean="0"/>
              <a:t>archaeological</a:t>
            </a:r>
            <a:r>
              <a:rPr lang="da-DK" baseline="0" dirty="0" smtClean="0"/>
              <a:t> purposes</a:t>
            </a:r>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17</a:t>
            </a:fld>
            <a:endParaRPr lang="en-GB"/>
          </a:p>
        </p:txBody>
      </p:sp>
    </p:spTree>
    <p:extLst>
      <p:ext uri="{BB962C8B-B14F-4D97-AF65-F5344CB8AC3E}">
        <p14:creationId xmlns:p14="http://schemas.microsoft.com/office/powerpoint/2010/main" val="110373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out puts of the </a:t>
            </a:r>
            <a:r>
              <a:rPr lang="da-DK" dirty="0" err="1" smtClean="0"/>
              <a:t>project</a:t>
            </a:r>
            <a:r>
              <a:rPr lang="da-DK" dirty="0" smtClean="0"/>
              <a:t> in the long term </a:t>
            </a:r>
            <a:r>
              <a:rPr lang="da-DK" dirty="0" err="1" smtClean="0"/>
              <a:t>will</a:t>
            </a:r>
            <a:r>
              <a:rPr lang="da-DK" dirty="0" smtClean="0"/>
              <a:t> </a:t>
            </a:r>
            <a:r>
              <a:rPr lang="da-DK" dirty="0" err="1" smtClean="0"/>
              <a:t>be</a:t>
            </a:r>
            <a:r>
              <a:rPr lang="da-DK" dirty="0" smtClean="0"/>
              <a:t>:</a:t>
            </a:r>
          </a:p>
          <a:p>
            <a:endParaRPr lang="da-DK" dirty="0" smtClean="0"/>
          </a:p>
          <a:p>
            <a:r>
              <a:rPr lang="da-DK" dirty="0" err="1" smtClean="0"/>
              <a:t>Proof</a:t>
            </a:r>
            <a:r>
              <a:rPr lang="da-DK" dirty="0" smtClean="0"/>
              <a:t> of </a:t>
            </a:r>
            <a:r>
              <a:rPr lang="da-DK" dirty="0" err="1" smtClean="0"/>
              <a:t>concept</a:t>
            </a:r>
            <a:r>
              <a:rPr lang="da-DK" dirty="0" smtClean="0"/>
              <a:t> of </a:t>
            </a:r>
            <a:r>
              <a:rPr lang="da-DK" dirty="0" err="1" smtClean="0"/>
              <a:t>tools</a:t>
            </a:r>
            <a:r>
              <a:rPr lang="da-DK" dirty="0" smtClean="0"/>
              <a:t> and </a:t>
            </a:r>
            <a:r>
              <a:rPr lang="da-DK" dirty="0" err="1" smtClean="0"/>
              <a:t>methods</a:t>
            </a:r>
            <a:endParaRPr lang="da-DK" dirty="0" smtClean="0"/>
          </a:p>
          <a:p>
            <a:endParaRPr lang="da-DK" dirty="0" smtClean="0"/>
          </a:p>
          <a:p>
            <a:r>
              <a:rPr lang="da-DK" sz="1200" dirty="0" smtClean="0"/>
              <a:t>And</a:t>
            </a:r>
            <a:r>
              <a:rPr lang="da-DK" sz="1200" baseline="0" dirty="0" smtClean="0"/>
              <a:t> </a:t>
            </a:r>
            <a:r>
              <a:rPr lang="da-DK" sz="1200" dirty="0" smtClean="0"/>
              <a:t>Guidelines for:</a:t>
            </a:r>
          </a:p>
          <a:p>
            <a:endParaRPr lang="da-DK" sz="1200" dirty="0" smtClean="0"/>
          </a:p>
          <a:p>
            <a:r>
              <a:rPr lang="da-DK" sz="1200" dirty="0" smtClean="0"/>
              <a:t>Best </a:t>
            </a:r>
            <a:r>
              <a:rPr lang="da-DK" sz="1200" dirty="0" err="1" smtClean="0"/>
              <a:t>practice</a:t>
            </a:r>
            <a:r>
              <a:rPr lang="da-DK" sz="1200" dirty="0" smtClean="0"/>
              <a:t> for </a:t>
            </a:r>
            <a:r>
              <a:rPr lang="da-DK" sz="1200" dirty="0" err="1" smtClean="0"/>
              <a:t>assessing</a:t>
            </a:r>
            <a:r>
              <a:rPr lang="da-DK" sz="1200" dirty="0" smtClean="0"/>
              <a:t> the potential of </a:t>
            </a:r>
            <a:r>
              <a:rPr lang="da-DK" sz="1200" dirty="0" err="1" smtClean="0"/>
              <a:t>archaeological</a:t>
            </a:r>
            <a:r>
              <a:rPr lang="da-DK" sz="1200" dirty="0" smtClean="0"/>
              <a:t> </a:t>
            </a:r>
            <a:r>
              <a:rPr lang="da-DK" sz="1200" dirty="0" err="1" smtClean="0"/>
              <a:t>finds</a:t>
            </a:r>
            <a:endParaRPr lang="da-DK" sz="1200" dirty="0" smtClean="0"/>
          </a:p>
          <a:p>
            <a:endParaRPr lang="da-DK" sz="1200" dirty="0" smtClean="0"/>
          </a:p>
          <a:p>
            <a:r>
              <a:rPr lang="da-DK" sz="1200" dirty="0" err="1" smtClean="0"/>
              <a:t>Characterising</a:t>
            </a:r>
            <a:r>
              <a:rPr lang="da-DK" sz="1200" dirty="0" smtClean="0"/>
              <a:t>, stabilising and </a:t>
            </a:r>
            <a:r>
              <a:rPr lang="da-DK" sz="1200" dirty="0" err="1" smtClean="0"/>
              <a:t>monitoring</a:t>
            </a:r>
            <a:r>
              <a:rPr lang="da-DK" sz="1200" dirty="0" smtClean="0"/>
              <a:t> </a:t>
            </a:r>
            <a:r>
              <a:rPr lang="da-DK" sz="1200" dirty="0" err="1" smtClean="0"/>
              <a:t>archaeological</a:t>
            </a:r>
            <a:r>
              <a:rPr lang="da-DK" sz="1200" dirty="0" smtClean="0"/>
              <a:t> sites </a:t>
            </a:r>
            <a:r>
              <a:rPr lang="da-DK" sz="1200" dirty="0" err="1" smtClean="0"/>
              <a:t>preserved</a:t>
            </a:r>
            <a:r>
              <a:rPr lang="da-DK" sz="1200" dirty="0" smtClean="0"/>
              <a:t> in </a:t>
            </a:r>
            <a:r>
              <a:rPr lang="da-DK" sz="1200" dirty="0" err="1" smtClean="0"/>
              <a:t>situ</a:t>
            </a:r>
            <a:endParaRPr lang="en-GB" sz="1200" dirty="0" smtClean="0"/>
          </a:p>
          <a:p>
            <a:endParaRPr lang="da-DK" dirty="0" smtClean="0"/>
          </a:p>
          <a:p>
            <a:endParaRPr lang="da-DK" dirty="0" smtClean="0"/>
          </a:p>
          <a:p>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18</a:t>
            </a:fld>
            <a:endParaRPr lang="en-GB"/>
          </a:p>
        </p:txBody>
      </p:sp>
    </p:spTree>
    <p:extLst>
      <p:ext uri="{BB962C8B-B14F-4D97-AF65-F5344CB8AC3E}">
        <p14:creationId xmlns:p14="http://schemas.microsoft.com/office/powerpoint/2010/main" val="389603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19</a:t>
            </a:fld>
            <a:endParaRPr lang="da-DK"/>
          </a:p>
        </p:txBody>
      </p:sp>
    </p:spTree>
    <p:extLst>
      <p:ext uri="{BB962C8B-B14F-4D97-AF65-F5344CB8AC3E}">
        <p14:creationId xmlns:p14="http://schemas.microsoft.com/office/powerpoint/2010/main" val="178443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a:t>
            </a:r>
            <a:r>
              <a:rPr lang="da-DK" dirty="0" err="1" smtClean="0"/>
              <a:t>project</a:t>
            </a:r>
            <a:r>
              <a:rPr lang="da-DK" dirty="0" smtClean="0"/>
              <a:t> in </a:t>
            </a:r>
            <a:r>
              <a:rPr lang="da-DK" dirty="0" err="1" smtClean="0"/>
              <a:t>essence</a:t>
            </a:r>
            <a:r>
              <a:rPr lang="da-DK" dirty="0" smtClean="0"/>
              <a:t> </a:t>
            </a:r>
            <a:r>
              <a:rPr lang="da-DK" dirty="0" err="1" smtClean="0"/>
              <a:t>addresses</a:t>
            </a:r>
            <a:r>
              <a:rPr lang="da-DK" dirty="0" smtClean="0"/>
              <a:t> </a:t>
            </a:r>
            <a:r>
              <a:rPr lang="da-DK" baseline="0" dirty="0" err="1" smtClean="0"/>
              <a:t>current</a:t>
            </a:r>
            <a:r>
              <a:rPr lang="da-DK" baseline="0" dirty="0" smtClean="0"/>
              <a:t> trends for </a:t>
            </a:r>
            <a:r>
              <a:rPr lang="da-DK" baseline="0" dirty="0" err="1" smtClean="0"/>
              <a:t>protection</a:t>
            </a:r>
            <a:r>
              <a:rPr lang="da-DK" baseline="0" dirty="0" smtClean="0"/>
              <a:t>, or management, of the </a:t>
            </a:r>
            <a:r>
              <a:rPr lang="da-DK" baseline="0" dirty="0" err="1" smtClean="0"/>
              <a:t>underwater</a:t>
            </a:r>
            <a:r>
              <a:rPr lang="da-DK" baseline="0" dirty="0" smtClean="0"/>
              <a:t> </a:t>
            </a:r>
            <a:r>
              <a:rPr lang="da-DK" baseline="0" dirty="0" err="1" smtClean="0"/>
              <a:t>cultural</a:t>
            </a:r>
            <a:r>
              <a:rPr lang="da-DK" baseline="0" dirty="0" smtClean="0"/>
              <a:t> heritage.  </a:t>
            </a:r>
            <a:r>
              <a:rPr lang="da-DK" baseline="0" dirty="0" err="1" smtClean="0"/>
              <a:t>Certainly</a:t>
            </a:r>
            <a:r>
              <a:rPr lang="da-DK" baseline="0" dirty="0" smtClean="0"/>
              <a:t> in light of sub </a:t>
            </a:r>
            <a:r>
              <a:rPr lang="da-DK" baseline="0" dirty="0" err="1" smtClean="0"/>
              <a:t>sea</a:t>
            </a:r>
            <a:r>
              <a:rPr lang="da-DK" baseline="0" dirty="0" smtClean="0"/>
              <a:t> </a:t>
            </a:r>
            <a:r>
              <a:rPr lang="da-DK" baseline="0" dirty="0" err="1" smtClean="0"/>
              <a:t>development</a:t>
            </a:r>
            <a:r>
              <a:rPr lang="da-DK" baseline="0" dirty="0" smtClean="0"/>
              <a:t> </a:t>
            </a:r>
            <a:r>
              <a:rPr lang="da-DK" baseline="0" dirty="0" err="1" smtClean="0"/>
              <a:t>whereby</a:t>
            </a:r>
            <a:r>
              <a:rPr lang="da-DK" baseline="0" dirty="0" smtClean="0"/>
              <a:t> a developer wanting to </a:t>
            </a:r>
            <a:r>
              <a:rPr lang="da-DK" baseline="0" dirty="0" err="1" smtClean="0"/>
              <a:t>place</a:t>
            </a:r>
            <a:r>
              <a:rPr lang="da-DK" baseline="0" dirty="0" smtClean="0"/>
              <a:t> a </a:t>
            </a:r>
            <a:r>
              <a:rPr lang="da-DK" baseline="0" dirty="0" err="1" smtClean="0"/>
              <a:t>pipe</a:t>
            </a:r>
            <a:r>
              <a:rPr lang="da-DK" baseline="0" dirty="0" smtClean="0"/>
              <a:t> line,  </a:t>
            </a:r>
            <a:r>
              <a:rPr lang="da-DK" baseline="0" dirty="0" err="1" smtClean="0"/>
              <a:t>wind</a:t>
            </a:r>
            <a:r>
              <a:rPr lang="da-DK" baseline="0" dirty="0" smtClean="0"/>
              <a:t> farm or </a:t>
            </a:r>
            <a:r>
              <a:rPr lang="da-DK" baseline="0" dirty="0" err="1" smtClean="0"/>
              <a:t>cable</a:t>
            </a:r>
            <a:r>
              <a:rPr lang="da-DK" baseline="0" dirty="0" smtClean="0"/>
              <a:t> has to </a:t>
            </a:r>
            <a:r>
              <a:rPr lang="da-DK" baseline="0" dirty="0" err="1" smtClean="0"/>
              <a:t>take</a:t>
            </a:r>
            <a:r>
              <a:rPr lang="da-DK" baseline="0" dirty="0" smtClean="0"/>
              <a:t> the </a:t>
            </a:r>
            <a:r>
              <a:rPr lang="da-DK" baseline="0" dirty="0" err="1" smtClean="0"/>
              <a:t>underwater</a:t>
            </a:r>
            <a:r>
              <a:rPr lang="da-DK" baseline="0" dirty="0" smtClean="0"/>
              <a:t> </a:t>
            </a:r>
            <a:r>
              <a:rPr lang="da-DK" baseline="0" dirty="0" err="1" smtClean="0"/>
              <a:t>cultural</a:t>
            </a:r>
            <a:r>
              <a:rPr lang="da-DK" baseline="0" dirty="0" smtClean="0"/>
              <a:t> heritage </a:t>
            </a:r>
            <a:r>
              <a:rPr lang="da-DK" baseline="0" dirty="0" err="1" smtClean="0"/>
              <a:t>into</a:t>
            </a:r>
            <a:r>
              <a:rPr lang="da-DK" baseline="0" dirty="0" smtClean="0"/>
              <a:t> </a:t>
            </a:r>
            <a:r>
              <a:rPr lang="da-DK" baseline="0" dirty="0" err="1" smtClean="0"/>
              <a:t>consideration</a:t>
            </a:r>
            <a:r>
              <a:rPr lang="da-DK" baseline="0" dirty="0" smtClean="0"/>
              <a:t> and </a:t>
            </a:r>
            <a:r>
              <a:rPr lang="da-DK" baseline="0" dirty="0" err="1" smtClean="0"/>
              <a:t>pay</a:t>
            </a:r>
            <a:r>
              <a:rPr lang="da-DK" baseline="0" dirty="0" smtClean="0"/>
              <a:t> for </a:t>
            </a:r>
            <a:r>
              <a:rPr lang="da-DK" baseline="0" dirty="0" err="1" smtClean="0"/>
              <a:t>archaeological</a:t>
            </a:r>
            <a:r>
              <a:rPr lang="da-DK" baseline="0" dirty="0" smtClean="0"/>
              <a:t> </a:t>
            </a:r>
            <a:r>
              <a:rPr lang="da-DK" baseline="0" dirty="0" err="1" smtClean="0"/>
              <a:t>investigation</a:t>
            </a:r>
            <a:r>
              <a:rPr lang="da-DK" baseline="0" dirty="0" smtClean="0"/>
              <a:t> .</a:t>
            </a:r>
          </a:p>
          <a:p>
            <a:endParaRPr lang="da-DK" baseline="0" dirty="0" smtClean="0"/>
          </a:p>
          <a:p>
            <a:r>
              <a:rPr lang="da-DK" baseline="0" dirty="0" err="1" smtClean="0"/>
              <a:t>These</a:t>
            </a:r>
            <a:r>
              <a:rPr lang="da-DK" baseline="0" dirty="0" smtClean="0"/>
              <a:t> </a:t>
            </a:r>
            <a:r>
              <a:rPr lang="da-DK" baseline="0" dirty="0" err="1" smtClean="0"/>
              <a:t>treaties</a:t>
            </a:r>
            <a:r>
              <a:rPr lang="da-DK" baseline="0" dirty="0" smtClean="0"/>
              <a:t> and </a:t>
            </a:r>
            <a:r>
              <a:rPr lang="da-DK" baseline="0" dirty="0" err="1" smtClean="0"/>
              <a:t>conventions</a:t>
            </a:r>
            <a:r>
              <a:rPr lang="da-DK" baseline="0" dirty="0" smtClean="0"/>
              <a:t>, all </a:t>
            </a:r>
            <a:r>
              <a:rPr lang="da-DK" baseline="0" dirty="0" err="1" smtClean="0"/>
              <a:t>state</a:t>
            </a:r>
            <a:r>
              <a:rPr lang="da-DK" baseline="0" dirty="0" smtClean="0"/>
              <a:t> </a:t>
            </a:r>
            <a:r>
              <a:rPr lang="da-DK" baseline="0" dirty="0" err="1" smtClean="0"/>
              <a:t>that</a:t>
            </a:r>
            <a:endParaRPr lang="da-DK" baseline="0" dirty="0" smtClean="0"/>
          </a:p>
          <a:p>
            <a:endParaRPr lang="da-DK" baseline="0" dirty="0" smtClean="0"/>
          </a:p>
          <a:p>
            <a:pPr>
              <a:buFontTx/>
              <a:buNone/>
            </a:pPr>
            <a:r>
              <a:rPr lang="da-DK" sz="1200" dirty="0" smtClean="0"/>
              <a:t>”</a:t>
            </a:r>
            <a:r>
              <a:rPr lang="en-US" sz="1200" dirty="0" smtClean="0"/>
              <a:t>The preservation of underwater cultural heritage </a:t>
            </a:r>
            <a:r>
              <a:rPr lang="en-US" sz="1200" i="1" dirty="0" smtClean="0"/>
              <a:t>in situ</a:t>
            </a:r>
            <a:r>
              <a:rPr lang="en-US" sz="1200" dirty="0" smtClean="0"/>
              <a:t> should be considered as a first option.” </a:t>
            </a:r>
            <a:endParaRPr lang="da-DK" sz="1200" dirty="0" smtClean="0"/>
          </a:p>
          <a:p>
            <a:endParaRPr lang="en-US" sz="1200" dirty="0" smtClean="0"/>
          </a:p>
          <a:p>
            <a:pPr eaLnBrk="0" hangingPunct="0">
              <a:buFontTx/>
              <a:buNone/>
            </a:pPr>
            <a:r>
              <a:rPr lang="da-DK" sz="1200" dirty="0" smtClean="0"/>
              <a:t> ”</a:t>
            </a:r>
            <a:r>
              <a:rPr lang="en-US" sz="1200" dirty="0" smtClean="0"/>
              <a:t>Non- destructive techniques, non-intrusive survey and sampling should be encouraged in preference to excavation.”</a:t>
            </a:r>
          </a:p>
          <a:p>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2</a:t>
            </a:fld>
            <a:endParaRPr lang="en-GB"/>
          </a:p>
        </p:txBody>
      </p:sp>
    </p:spTree>
    <p:extLst>
      <p:ext uri="{BB962C8B-B14F-4D97-AF65-F5344CB8AC3E}">
        <p14:creationId xmlns:p14="http://schemas.microsoft.com/office/powerpoint/2010/main" val="3847418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err="1" smtClean="0"/>
              <a:t>We</a:t>
            </a:r>
            <a:r>
              <a:rPr lang="da-DK" dirty="0" smtClean="0"/>
              <a:t> </a:t>
            </a:r>
            <a:r>
              <a:rPr lang="da-DK" dirty="0" err="1" smtClean="0"/>
              <a:t>are</a:t>
            </a:r>
            <a:r>
              <a:rPr lang="da-DK" dirty="0" smtClean="0"/>
              <a:t> eleven partners in total,</a:t>
            </a:r>
            <a:r>
              <a:rPr lang="da-DK" baseline="0" dirty="0" smtClean="0"/>
              <a:t> </a:t>
            </a:r>
            <a:r>
              <a:rPr lang="da-DK" baseline="0" dirty="0" err="1" smtClean="0"/>
              <a:t>including</a:t>
            </a:r>
            <a:r>
              <a:rPr lang="da-DK" baseline="0" dirty="0" smtClean="0"/>
              <a:t> 4 </a:t>
            </a:r>
            <a:r>
              <a:rPr lang="da-DK" baseline="0" dirty="0" err="1" smtClean="0"/>
              <a:t>SMEs</a:t>
            </a:r>
            <a:r>
              <a:rPr lang="da-DK" baseline="0" dirty="0" smtClean="0"/>
              <a:t> and </a:t>
            </a:r>
            <a:r>
              <a:rPr lang="da-DK" baseline="0" dirty="0" err="1" smtClean="0"/>
              <a:t>we</a:t>
            </a:r>
            <a:r>
              <a:rPr lang="da-DK" baseline="0" dirty="0" smtClean="0"/>
              <a:t> </a:t>
            </a:r>
            <a:r>
              <a:rPr lang="da-DK" baseline="0" dirty="0" err="1" smtClean="0"/>
              <a:t>represent</a:t>
            </a:r>
            <a:r>
              <a:rPr lang="da-DK" baseline="0" dirty="0" smtClean="0"/>
              <a:t> </a:t>
            </a:r>
            <a:r>
              <a:rPr lang="da-DK" dirty="0" err="1" smtClean="0"/>
              <a:t>Archaeologists</a:t>
            </a:r>
            <a:r>
              <a:rPr lang="da-DK" dirty="0" smtClean="0"/>
              <a:t>, </a:t>
            </a:r>
            <a:r>
              <a:rPr lang="da-DK" dirty="0" err="1" smtClean="0"/>
              <a:t>geologists</a:t>
            </a:r>
            <a:r>
              <a:rPr lang="da-DK" dirty="0" smtClean="0"/>
              <a:t>, </a:t>
            </a:r>
            <a:r>
              <a:rPr lang="da-DK" dirty="0" err="1" smtClean="0"/>
              <a:t>conservators</a:t>
            </a:r>
            <a:r>
              <a:rPr lang="da-DK" dirty="0" smtClean="0"/>
              <a:t>, GIS, </a:t>
            </a:r>
            <a:r>
              <a:rPr lang="da-DK" dirty="0" err="1" smtClean="0"/>
              <a:t>geophysicists</a:t>
            </a:r>
            <a:r>
              <a:rPr lang="da-DK" baseline="0" dirty="0" smtClean="0"/>
              <a:t> and</a:t>
            </a:r>
            <a:r>
              <a:rPr lang="da-DK" dirty="0" smtClean="0"/>
              <a:t> </a:t>
            </a:r>
            <a:r>
              <a:rPr lang="da-DK" dirty="0" err="1" smtClean="0"/>
              <a:t>wood</a:t>
            </a:r>
            <a:r>
              <a:rPr lang="da-DK" dirty="0" smtClean="0"/>
              <a:t> </a:t>
            </a:r>
            <a:r>
              <a:rPr lang="da-DK" dirty="0" err="1" smtClean="0"/>
              <a:t>scientists</a:t>
            </a:r>
            <a:endParaRPr lang="en-GB" dirty="0" smtClean="0"/>
          </a:p>
          <a:p>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20</a:t>
            </a:fld>
            <a:endParaRPr lang="en-GB"/>
          </a:p>
        </p:txBody>
      </p:sp>
    </p:spTree>
    <p:extLst>
      <p:ext uri="{BB962C8B-B14F-4D97-AF65-F5344CB8AC3E}">
        <p14:creationId xmlns:p14="http://schemas.microsoft.com/office/powerpoint/2010/main" val="248808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21</a:t>
            </a:fld>
            <a:endParaRPr lang="da-DK"/>
          </a:p>
        </p:txBody>
      </p:sp>
    </p:spTree>
    <p:extLst>
      <p:ext uri="{BB962C8B-B14F-4D97-AF65-F5344CB8AC3E}">
        <p14:creationId xmlns:p14="http://schemas.microsoft.com/office/powerpoint/2010/main" val="106325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In </a:t>
            </a:r>
            <a:r>
              <a:rPr lang="da-DK" baseline="0" dirty="0" err="1" smtClean="0"/>
              <a:t>order</a:t>
            </a:r>
            <a:r>
              <a:rPr lang="da-DK" baseline="0" dirty="0" smtClean="0"/>
              <a:t> to do </a:t>
            </a:r>
            <a:r>
              <a:rPr lang="da-DK" baseline="0" dirty="0" err="1" smtClean="0"/>
              <a:t>this</a:t>
            </a:r>
            <a:r>
              <a:rPr lang="da-DK" baseline="0" dirty="0" smtClean="0"/>
              <a:t> </a:t>
            </a:r>
            <a:r>
              <a:rPr lang="da-DK" baseline="0" dirty="0" err="1" smtClean="0"/>
              <a:t>there</a:t>
            </a:r>
            <a:r>
              <a:rPr lang="da-DK" baseline="0" dirty="0" smtClean="0"/>
              <a:t> </a:t>
            </a:r>
            <a:r>
              <a:rPr lang="da-DK" baseline="0" dirty="0" err="1" smtClean="0"/>
              <a:t>are</a:t>
            </a:r>
            <a:r>
              <a:rPr lang="da-DK" baseline="0" dirty="0" smtClean="0"/>
              <a:t> </a:t>
            </a:r>
            <a:r>
              <a:rPr lang="da-DK" baseline="0" dirty="0" err="1" smtClean="0"/>
              <a:t>several</a:t>
            </a:r>
            <a:r>
              <a:rPr lang="da-DK" baseline="0" dirty="0" smtClean="0"/>
              <a:t> </a:t>
            </a:r>
            <a:r>
              <a:rPr lang="da-DK" baseline="0" dirty="0" err="1" smtClean="0"/>
              <a:t>key</a:t>
            </a:r>
            <a:r>
              <a:rPr lang="da-DK" baseline="0" dirty="0" smtClean="0"/>
              <a:t> points </a:t>
            </a:r>
            <a:r>
              <a:rPr lang="da-DK" baseline="0" dirty="0" err="1" smtClean="0"/>
              <a:t>which</a:t>
            </a:r>
            <a:r>
              <a:rPr lang="da-DK" baseline="0" dirty="0" smtClean="0"/>
              <a:t> </a:t>
            </a:r>
            <a:r>
              <a:rPr lang="da-DK" baseline="0" dirty="0" err="1" smtClean="0"/>
              <a:t>need</a:t>
            </a:r>
            <a:r>
              <a:rPr lang="da-DK" baseline="0" dirty="0" smtClean="0"/>
              <a:t> to </a:t>
            </a:r>
            <a:r>
              <a:rPr lang="da-DK" baseline="0" dirty="0" err="1" smtClean="0"/>
              <a:t>be</a:t>
            </a:r>
            <a:r>
              <a:rPr lang="da-DK" baseline="0" dirty="0" smtClean="0"/>
              <a:t> </a:t>
            </a:r>
            <a:r>
              <a:rPr lang="da-DK" baseline="0" dirty="0" err="1" smtClean="0"/>
              <a:t>bourne</a:t>
            </a:r>
            <a:r>
              <a:rPr lang="da-DK" baseline="0" dirty="0" smtClean="0"/>
              <a:t> in mind:</a:t>
            </a:r>
          </a:p>
          <a:p>
            <a:endParaRPr lang="da-DK" baseline="0" dirty="0" smtClean="0"/>
          </a:p>
          <a:p>
            <a:r>
              <a:rPr lang="da-DK" baseline="0" dirty="0" err="1" smtClean="0"/>
              <a:t>What</a:t>
            </a:r>
            <a:r>
              <a:rPr lang="da-DK" baseline="0" dirty="0" smtClean="0"/>
              <a:t> is </a:t>
            </a:r>
            <a:r>
              <a:rPr lang="da-DK" baseline="0" dirty="0" err="1" smtClean="0"/>
              <a:t>there</a:t>
            </a:r>
            <a:r>
              <a:rPr lang="da-DK" baseline="0" dirty="0" smtClean="0"/>
              <a:t> under the </a:t>
            </a:r>
            <a:r>
              <a:rPr lang="da-DK" baseline="0" dirty="0" err="1" smtClean="0"/>
              <a:t>waves</a:t>
            </a:r>
            <a:r>
              <a:rPr lang="da-DK" baseline="0" dirty="0" smtClean="0"/>
              <a:t>?</a:t>
            </a:r>
          </a:p>
          <a:p>
            <a:endParaRPr lang="da-DK" baseline="0" dirty="0" smtClean="0"/>
          </a:p>
          <a:p>
            <a:r>
              <a:rPr lang="da-DK" baseline="0" dirty="0" err="1" smtClean="0"/>
              <a:t>Where</a:t>
            </a:r>
            <a:r>
              <a:rPr lang="da-DK" baseline="0" dirty="0" smtClean="0"/>
              <a:t> </a:t>
            </a:r>
            <a:r>
              <a:rPr lang="da-DK" baseline="0" dirty="0" err="1" smtClean="0"/>
              <a:t>actually</a:t>
            </a:r>
            <a:r>
              <a:rPr lang="da-DK" baseline="0" dirty="0" smtClean="0"/>
              <a:t> is it?</a:t>
            </a:r>
          </a:p>
          <a:p>
            <a:endParaRPr lang="da-DK" baseline="0" dirty="0" smtClean="0"/>
          </a:p>
          <a:p>
            <a:r>
              <a:rPr lang="da-DK" baseline="0" dirty="0" err="1" smtClean="0"/>
              <a:t>Once</a:t>
            </a:r>
            <a:r>
              <a:rPr lang="da-DK" baseline="0" dirty="0" smtClean="0"/>
              <a:t> </a:t>
            </a:r>
            <a:r>
              <a:rPr lang="da-DK" baseline="0" dirty="0" err="1" smtClean="0"/>
              <a:t>we</a:t>
            </a:r>
            <a:r>
              <a:rPr lang="da-DK" baseline="0" dirty="0" smtClean="0"/>
              <a:t> have </a:t>
            </a:r>
            <a:r>
              <a:rPr lang="da-DK" baseline="0" dirty="0" err="1" smtClean="0"/>
              <a:t>located</a:t>
            </a:r>
            <a:r>
              <a:rPr lang="da-DK" baseline="0" dirty="0" smtClean="0"/>
              <a:t> and </a:t>
            </a:r>
            <a:r>
              <a:rPr lang="da-DK" baseline="0" dirty="0" err="1" smtClean="0"/>
              <a:t>identified</a:t>
            </a:r>
            <a:r>
              <a:rPr lang="da-DK" baseline="0" dirty="0" smtClean="0"/>
              <a:t> a site </a:t>
            </a:r>
            <a:r>
              <a:rPr lang="da-DK" baseline="0" dirty="0" err="1" smtClean="0"/>
              <a:t>what</a:t>
            </a:r>
            <a:r>
              <a:rPr lang="da-DK" baseline="0" dirty="0" smtClean="0"/>
              <a:t> is the </a:t>
            </a:r>
            <a:r>
              <a:rPr lang="da-DK" baseline="0" dirty="0" err="1" smtClean="0"/>
              <a:t>state</a:t>
            </a:r>
            <a:r>
              <a:rPr lang="da-DK" baseline="0" dirty="0" smtClean="0"/>
              <a:t> of </a:t>
            </a:r>
            <a:r>
              <a:rPr lang="da-DK" baseline="0" dirty="0" err="1" smtClean="0"/>
              <a:t>preservation</a:t>
            </a:r>
            <a:r>
              <a:rPr lang="da-DK" baseline="0" dirty="0" smtClean="0"/>
              <a:t> of the site and the </a:t>
            </a:r>
            <a:r>
              <a:rPr lang="da-DK" baseline="0" dirty="0" err="1" smtClean="0"/>
              <a:t>materials</a:t>
            </a:r>
            <a:r>
              <a:rPr lang="da-DK" baseline="0" dirty="0" smtClean="0"/>
              <a:t> </a:t>
            </a:r>
            <a:r>
              <a:rPr lang="da-DK" baseline="0" dirty="0" err="1" smtClean="0"/>
              <a:t>contained</a:t>
            </a:r>
            <a:r>
              <a:rPr lang="da-DK" baseline="0" dirty="0" smtClean="0"/>
              <a:t> </a:t>
            </a:r>
            <a:r>
              <a:rPr lang="da-DK" baseline="0" dirty="0" err="1" smtClean="0"/>
              <a:t>within</a:t>
            </a:r>
            <a:r>
              <a:rPr lang="da-DK" baseline="0" dirty="0" smtClean="0"/>
              <a:t> it?</a:t>
            </a:r>
          </a:p>
          <a:p>
            <a:endParaRPr lang="da-DK" baseline="0" dirty="0" smtClean="0"/>
          </a:p>
          <a:p>
            <a:r>
              <a:rPr lang="da-DK" baseline="0" dirty="0" smtClean="0"/>
              <a:t>Knowing </a:t>
            </a:r>
            <a:r>
              <a:rPr lang="da-DK" baseline="0" dirty="0" err="1" smtClean="0"/>
              <a:t>this</a:t>
            </a:r>
            <a:r>
              <a:rPr lang="da-DK" baseline="0" dirty="0" smtClean="0"/>
              <a:t> </a:t>
            </a:r>
            <a:r>
              <a:rPr lang="da-DK" baseline="0" dirty="0" err="1" smtClean="0"/>
              <a:t>how</a:t>
            </a:r>
            <a:r>
              <a:rPr lang="da-DK" baseline="0" dirty="0" smtClean="0"/>
              <a:t> </a:t>
            </a:r>
            <a:r>
              <a:rPr lang="da-DK" baseline="0" dirty="0" err="1" smtClean="0"/>
              <a:t>can</a:t>
            </a:r>
            <a:r>
              <a:rPr lang="da-DK" baseline="0" dirty="0" smtClean="0"/>
              <a:t> </a:t>
            </a:r>
            <a:r>
              <a:rPr lang="da-DK" baseline="0" dirty="0" err="1" smtClean="0"/>
              <a:t>we</a:t>
            </a:r>
            <a:r>
              <a:rPr lang="da-DK" baseline="0" dirty="0" smtClean="0"/>
              <a:t> </a:t>
            </a:r>
            <a:r>
              <a:rPr lang="da-DK" baseline="0" dirty="0" err="1" smtClean="0"/>
              <a:t>best</a:t>
            </a:r>
            <a:r>
              <a:rPr lang="da-DK" baseline="0" dirty="0" smtClean="0"/>
              <a:t> </a:t>
            </a:r>
            <a:r>
              <a:rPr lang="da-DK" baseline="0" dirty="0" err="1" smtClean="0"/>
              <a:t>preserve</a:t>
            </a:r>
            <a:r>
              <a:rPr lang="da-DK" baseline="0" dirty="0" smtClean="0"/>
              <a:t> a site or </a:t>
            </a:r>
            <a:r>
              <a:rPr lang="da-DK" baseline="0" dirty="0" err="1" smtClean="0"/>
              <a:t>materials</a:t>
            </a:r>
            <a:r>
              <a:rPr lang="da-DK" baseline="0" dirty="0" smtClean="0"/>
              <a:t>? Is in </a:t>
            </a:r>
            <a:r>
              <a:rPr lang="da-DK" baseline="0" dirty="0" err="1" smtClean="0"/>
              <a:t>situ</a:t>
            </a:r>
            <a:r>
              <a:rPr lang="da-DK" baseline="0" dirty="0" smtClean="0"/>
              <a:t> </a:t>
            </a:r>
            <a:r>
              <a:rPr lang="da-DK" baseline="0" dirty="0" err="1" smtClean="0"/>
              <a:t>preservation</a:t>
            </a:r>
            <a:r>
              <a:rPr lang="da-DK" baseline="0" dirty="0" smtClean="0"/>
              <a:t> </a:t>
            </a:r>
            <a:r>
              <a:rPr lang="da-DK" baseline="0" dirty="0" err="1" smtClean="0"/>
              <a:t>feasible</a:t>
            </a:r>
            <a:r>
              <a:rPr lang="da-DK" baseline="0" dirty="0" smtClean="0"/>
              <a:t> or </a:t>
            </a:r>
            <a:r>
              <a:rPr lang="da-DK" baseline="0" dirty="0" err="1" smtClean="0"/>
              <a:t>should</a:t>
            </a:r>
            <a:r>
              <a:rPr lang="da-DK" baseline="0" dirty="0" smtClean="0"/>
              <a:t> the site </a:t>
            </a:r>
            <a:r>
              <a:rPr lang="da-DK" baseline="0" dirty="0" err="1" smtClean="0"/>
              <a:t>ideally</a:t>
            </a:r>
            <a:r>
              <a:rPr lang="da-DK" baseline="0" dirty="0" smtClean="0"/>
              <a:t> </a:t>
            </a:r>
            <a:r>
              <a:rPr lang="da-DK" baseline="0" dirty="0" err="1" smtClean="0"/>
              <a:t>be</a:t>
            </a:r>
            <a:r>
              <a:rPr lang="da-DK" baseline="0" dirty="0" smtClean="0"/>
              <a:t> </a:t>
            </a:r>
            <a:r>
              <a:rPr lang="da-DK" baseline="0" dirty="0" err="1" smtClean="0"/>
              <a:t>excavated</a:t>
            </a:r>
            <a:r>
              <a:rPr lang="da-DK" baseline="0" dirty="0" smtClean="0"/>
              <a:t>?</a:t>
            </a:r>
          </a:p>
          <a:p>
            <a:endParaRPr lang="da-DK" baseline="0" dirty="0" smtClean="0"/>
          </a:p>
          <a:p>
            <a:r>
              <a:rPr lang="da-DK" baseline="0" dirty="0" smtClean="0"/>
              <a:t>If the site is </a:t>
            </a:r>
            <a:r>
              <a:rPr lang="da-DK" baseline="0" dirty="0" err="1" smtClean="0"/>
              <a:t>preserved</a:t>
            </a:r>
            <a:r>
              <a:rPr lang="da-DK" baseline="0" dirty="0" smtClean="0"/>
              <a:t> in </a:t>
            </a:r>
            <a:r>
              <a:rPr lang="da-DK" baseline="0" dirty="0" err="1" smtClean="0"/>
              <a:t>situ</a:t>
            </a:r>
            <a:r>
              <a:rPr lang="da-DK" baseline="0" dirty="0" smtClean="0"/>
              <a:t> </a:t>
            </a:r>
            <a:r>
              <a:rPr lang="da-DK" baseline="0" dirty="0" err="1" smtClean="0"/>
              <a:t>there</a:t>
            </a:r>
            <a:r>
              <a:rPr lang="da-DK" baseline="0" dirty="0" smtClean="0"/>
              <a:t> </a:t>
            </a:r>
            <a:r>
              <a:rPr lang="da-DK" baseline="0" dirty="0" err="1" smtClean="0"/>
              <a:t>should</a:t>
            </a:r>
            <a:r>
              <a:rPr lang="da-DK" baseline="0" dirty="0" smtClean="0"/>
              <a:t> </a:t>
            </a:r>
            <a:r>
              <a:rPr lang="da-DK" baseline="0" dirty="0" err="1" smtClean="0"/>
              <a:t>subsequent</a:t>
            </a:r>
            <a:r>
              <a:rPr lang="da-DK" baseline="0" dirty="0" smtClean="0"/>
              <a:t> </a:t>
            </a:r>
            <a:r>
              <a:rPr lang="da-DK" baseline="0" dirty="0" err="1" smtClean="0"/>
              <a:t>monitoring</a:t>
            </a:r>
            <a:r>
              <a:rPr lang="da-DK" baseline="0" dirty="0" smtClean="0"/>
              <a:t> of the site and </a:t>
            </a:r>
            <a:r>
              <a:rPr lang="da-DK" baseline="0" dirty="0" err="1" smtClean="0"/>
              <a:t>environment</a:t>
            </a:r>
            <a:r>
              <a:rPr lang="da-DK" baseline="0" dirty="0" smtClean="0"/>
              <a:t> so as to </a:t>
            </a:r>
            <a:r>
              <a:rPr lang="da-DK" baseline="0" dirty="0" err="1" smtClean="0"/>
              <a:t>ensure</a:t>
            </a:r>
            <a:r>
              <a:rPr lang="da-DK" baseline="0" dirty="0" smtClean="0"/>
              <a:t> the site is not lost</a:t>
            </a:r>
            <a:endParaRPr lang="en-GB" dirty="0"/>
          </a:p>
        </p:txBody>
      </p:sp>
      <p:sp>
        <p:nvSpPr>
          <p:cNvPr id="4" name="Pladsholder til diasnummer 3"/>
          <p:cNvSpPr>
            <a:spLocks noGrp="1"/>
          </p:cNvSpPr>
          <p:nvPr>
            <p:ph type="sldNum" sz="quarter" idx="10"/>
          </p:nvPr>
        </p:nvSpPr>
        <p:spPr/>
        <p:txBody>
          <a:bodyPr/>
          <a:lstStyle/>
          <a:p>
            <a:fld id="{1EFC980B-C8C3-45EB-ABB0-324A30E0F1FC}" type="slidenum">
              <a:rPr lang="en-GB" smtClean="0"/>
              <a:t>3</a:t>
            </a:fld>
            <a:endParaRPr lang="en-GB"/>
          </a:p>
        </p:txBody>
      </p:sp>
    </p:spTree>
    <p:extLst>
      <p:ext uri="{BB962C8B-B14F-4D97-AF65-F5344CB8AC3E}">
        <p14:creationId xmlns:p14="http://schemas.microsoft.com/office/powerpoint/2010/main" val="1131858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eriod"/>
            </a:pPr>
            <a:r>
              <a:rPr lang="en-GB" dirty="0" err="1" smtClean="0"/>
              <a:t>Tudse</a:t>
            </a:r>
            <a:r>
              <a:rPr lang="en-GB" dirty="0" smtClean="0"/>
              <a:t> </a:t>
            </a:r>
            <a:r>
              <a:rPr lang="en-GB" dirty="0" err="1" smtClean="0"/>
              <a:t>Hage</a:t>
            </a:r>
            <a:r>
              <a:rPr lang="en-GB" dirty="0" smtClean="0"/>
              <a:t>/DK Mesolithic 5000 BC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da-DK" sz="1200" dirty="0" err="1" smtClean="0">
                <a:latin typeface="+mn-lt"/>
              </a:rPr>
              <a:t>Underwater</a:t>
            </a:r>
            <a:r>
              <a:rPr lang="da-DK" sz="1200" dirty="0" smtClean="0">
                <a:latin typeface="+mn-lt"/>
              </a:rPr>
              <a:t> </a:t>
            </a:r>
            <a:r>
              <a:rPr lang="da-DK" sz="1200" dirty="0" err="1" smtClean="0">
                <a:latin typeface="+mn-lt"/>
              </a:rPr>
              <a:t>Archaeolgical</a:t>
            </a:r>
            <a:r>
              <a:rPr lang="da-DK" sz="1200" dirty="0" smtClean="0">
                <a:latin typeface="+mn-lt"/>
              </a:rPr>
              <a:t> park of </a:t>
            </a:r>
            <a:r>
              <a:rPr lang="da-DK" sz="1200" dirty="0" err="1" smtClean="0">
                <a:latin typeface="+mn-lt"/>
              </a:rPr>
              <a:t>Baiae</a:t>
            </a:r>
            <a:r>
              <a:rPr lang="da-DK" sz="1200" dirty="0" smtClean="0">
                <a:latin typeface="+mn-lt"/>
              </a:rPr>
              <a:t>, </a:t>
            </a:r>
            <a:r>
              <a:rPr lang="da-DK" sz="1200" dirty="0" err="1" smtClean="0">
                <a:latin typeface="+mn-lt"/>
              </a:rPr>
              <a:t>Naples</a:t>
            </a:r>
            <a:r>
              <a:rPr lang="da-DK" sz="1200" dirty="0" smtClean="0">
                <a:latin typeface="+mn-lt"/>
              </a:rPr>
              <a:t>, </a:t>
            </a:r>
            <a:r>
              <a:rPr lang="da-DK" sz="1200" dirty="0" err="1" smtClean="0">
                <a:latin typeface="+mn-lt"/>
              </a:rPr>
              <a:t>Italy</a:t>
            </a:r>
            <a:endParaRPr lang="da-DK" sz="120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solidFill>
                  <a:schemeClr val="tx2">
                    <a:lumMod val="75000"/>
                  </a:schemeClr>
                </a:solidFill>
              </a:rPr>
              <a:t>Cape </a:t>
            </a:r>
            <a:r>
              <a:rPr lang="en-GB" dirty="0" err="1" smtClean="0">
                <a:solidFill>
                  <a:schemeClr val="tx2">
                    <a:lumMod val="75000"/>
                  </a:schemeClr>
                </a:solidFill>
              </a:rPr>
              <a:t>Sounion</a:t>
            </a:r>
            <a:r>
              <a:rPr lang="en-GB" dirty="0" smtClean="0">
                <a:solidFill>
                  <a:schemeClr val="tx2">
                    <a:lumMod val="75000"/>
                  </a:schemeClr>
                </a:solidFill>
              </a:rPr>
              <a:t>,/Greece.</a:t>
            </a:r>
            <a:r>
              <a:rPr lang="en-GB" baseline="0" dirty="0" smtClean="0">
                <a:solidFill>
                  <a:schemeClr val="tx2">
                    <a:lumMod val="75000"/>
                  </a:schemeClr>
                </a:solidFill>
              </a:rPr>
              <a:t> </a:t>
            </a:r>
            <a:r>
              <a:rPr lang="en-GB" dirty="0" smtClean="0">
                <a:solidFill>
                  <a:schemeClr val="tx2">
                    <a:lumMod val="75000"/>
                  </a:schemeClr>
                </a:solidFill>
              </a:rPr>
              <a:t>Remains of the settlement from the 5th c. BC are lying today half submerged to a maximum depth of 3.5-4m</a:t>
            </a:r>
            <a:endParaRPr lang="en-GB" sz="1200" dirty="0" smtClean="0">
              <a:latin typeface="+mn-lt"/>
            </a:endParaRPr>
          </a:p>
          <a:p>
            <a:pPr marL="228600" indent="-228600">
              <a:buAutoNum type="arabicPeriod"/>
            </a:pPr>
            <a:r>
              <a:rPr lang="en-GB" dirty="0" smtClean="0"/>
              <a:t>Different</a:t>
            </a:r>
            <a:r>
              <a:rPr lang="en-GB" baseline="0" dirty="0" smtClean="0"/>
              <a:t> tests will undergo for different sites, depending on the type </a:t>
            </a:r>
            <a:r>
              <a:rPr lang="en-GB" baseline="0" smtClean="0"/>
              <a:t>of artefacts </a:t>
            </a:r>
            <a:r>
              <a:rPr lang="en-GB" baseline="0" dirty="0" smtClean="0"/>
              <a:t>to be preserved. </a:t>
            </a:r>
            <a:endParaRPr lang="en-GB" dirty="0"/>
          </a:p>
        </p:txBody>
      </p:sp>
      <p:sp>
        <p:nvSpPr>
          <p:cNvPr id="4" name="Pladsholder til diasnummer 3"/>
          <p:cNvSpPr>
            <a:spLocks noGrp="1"/>
          </p:cNvSpPr>
          <p:nvPr>
            <p:ph type="sldNum" sz="quarter" idx="10"/>
          </p:nvPr>
        </p:nvSpPr>
        <p:spPr/>
        <p:txBody>
          <a:bodyPr/>
          <a:lstStyle/>
          <a:p>
            <a:fld id="{F88BAB09-8223-4988-B5A5-F2B8F2488A78}" type="slidenum">
              <a:rPr lang="en-GB" smtClean="0"/>
              <a:t>4</a:t>
            </a:fld>
            <a:endParaRPr lang="en-GB"/>
          </a:p>
        </p:txBody>
      </p:sp>
    </p:spTree>
    <p:extLst>
      <p:ext uri="{BB962C8B-B14F-4D97-AF65-F5344CB8AC3E}">
        <p14:creationId xmlns:p14="http://schemas.microsoft.com/office/powerpoint/2010/main" val="367009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FECD2093-0BCC-49AB-96E3-E430749DA30A}" type="slidenum">
              <a:rPr lang="da-DK" smtClean="0"/>
              <a:t>5</a:t>
            </a:fld>
            <a:endParaRPr lang="da-DK"/>
          </a:p>
        </p:txBody>
      </p:sp>
    </p:spTree>
    <p:extLst>
      <p:ext uri="{BB962C8B-B14F-4D97-AF65-F5344CB8AC3E}">
        <p14:creationId xmlns:p14="http://schemas.microsoft.com/office/powerpoint/2010/main" val="428892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can replace slide15 by “ Stripping back layers in history to produce geological model” , you can use the seismic line attached, where you mention that we use this technique of downscaling to strip the geological layers and see the events that took place through the past geological history, and with coring and C14 dating we construct the sea-level curve which reviles the behaviour of the transgression / regression history of the sea. Then you put in the same slide the sea level curve attached which, together with other geological/hydro info shows the most suitable places for ancient settlements.</a:t>
            </a:r>
            <a:endParaRPr lang="da-DK" sz="1200" kern="1200" dirty="0" smtClean="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FECD2093-0BCC-49AB-96E3-E430749DA30A}" type="slidenum">
              <a:rPr lang="da-DK" smtClean="0"/>
              <a:t>6</a:t>
            </a:fld>
            <a:endParaRPr lang="da-DK"/>
          </a:p>
        </p:txBody>
      </p:sp>
    </p:spTree>
    <p:extLst>
      <p:ext uri="{BB962C8B-B14F-4D97-AF65-F5344CB8AC3E}">
        <p14:creationId xmlns:p14="http://schemas.microsoft.com/office/powerpoint/2010/main" val="219186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FECD2093-0BCC-49AB-96E3-E430749DA30A}" type="slidenum">
              <a:rPr lang="da-DK" smtClean="0"/>
              <a:t>7</a:t>
            </a:fld>
            <a:endParaRPr lang="da-DK"/>
          </a:p>
        </p:txBody>
      </p:sp>
    </p:spTree>
    <p:extLst>
      <p:ext uri="{BB962C8B-B14F-4D97-AF65-F5344CB8AC3E}">
        <p14:creationId xmlns:p14="http://schemas.microsoft.com/office/powerpoint/2010/main" val="132533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90368" y="8720667"/>
            <a:ext cx="2973586" cy="42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60" tIns="42980" rIns="85960" bIns="42980" anchor="b"/>
          <a:lstStyle>
            <a:lvl1pPr defTabSz="909638" eaLnBrk="0" hangingPunct="0">
              <a:defRPr sz="2400">
                <a:solidFill>
                  <a:schemeClr val="tx1"/>
                </a:solidFill>
                <a:latin typeface="Helvetica" pitchFamily="34" charset="0"/>
              </a:defRPr>
            </a:lvl1pPr>
            <a:lvl2pPr marL="742950" indent="-285750" defTabSz="909638" eaLnBrk="0" hangingPunct="0">
              <a:defRPr sz="2400">
                <a:solidFill>
                  <a:schemeClr val="tx1"/>
                </a:solidFill>
                <a:latin typeface="Helvetica" pitchFamily="34" charset="0"/>
              </a:defRPr>
            </a:lvl2pPr>
            <a:lvl3pPr marL="1143000" indent="-228600" defTabSz="909638" eaLnBrk="0" hangingPunct="0">
              <a:defRPr sz="2400">
                <a:solidFill>
                  <a:schemeClr val="tx1"/>
                </a:solidFill>
                <a:latin typeface="Helvetica" pitchFamily="34" charset="0"/>
              </a:defRPr>
            </a:lvl3pPr>
            <a:lvl4pPr marL="1600200" indent="-228600" defTabSz="909638" eaLnBrk="0" hangingPunct="0">
              <a:defRPr sz="2400">
                <a:solidFill>
                  <a:schemeClr val="tx1"/>
                </a:solidFill>
                <a:latin typeface="Helvetica" pitchFamily="34" charset="0"/>
              </a:defRPr>
            </a:lvl4pPr>
            <a:lvl5pPr marL="2057400" indent="-228600" defTabSz="909638" eaLnBrk="0" hangingPunct="0">
              <a:defRPr sz="2400">
                <a:solidFill>
                  <a:schemeClr val="tx1"/>
                </a:solidFill>
                <a:latin typeface="Helvetica" pitchFamily="34" charset="0"/>
              </a:defRPr>
            </a:lvl5pPr>
            <a:lvl6pPr marL="2514600" indent="-228600" defTabSz="909638" eaLnBrk="0" fontAlgn="base" hangingPunct="0">
              <a:spcBef>
                <a:spcPct val="0"/>
              </a:spcBef>
              <a:spcAft>
                <a:spcPct val="0"/>
              </a:spcAft>
              <a:defRPr sz="2400">
                <a:solidFill>
                  <a:schemeClr val="tx1"/>
                </a:solidFill>
                <a:latin typeface="Helvetica" pitchFamily="34" charset="0"/>
              </a:defRPr>
            </a:lvl6pPr>
            <a:lvl7pPr marL="2971800" indent="-228600" defTabSz="909638" eaLnBrk="0" fontAlgn="base" hangingPunct="0">
              <a:spcBef>
                <a:spcPct val="0"/>
              </a:spcBef>
              <a:spcAft>
                <a:spcPct val="0"/>
              </a:spcAft>
              <a:defRPr sz="2400">
                <a:solidFill>
                  <a:schemeClr val="tx1"/>
                </a:solidFill>
                <a:latin typeface="Helvetica" pitchFamily="34" charset="0"/>
              </a:defRPr>
            </a:lvl7pPr>
            <a:lvl8pPr marL="3429000" indent="-228600" defTabSz="909638" eaLnBrk="0" fontAlgn="base" hangingPunct="0">
              <a:spcBef>
                <a:spcPct val="0"/>
              </a:spcBef>
              <a:spcAft>
                <a:spcPct val="0"/>
              </a:spcAft>
              <a:defRPr sz="2400">
                <a:solidFill>
                  <a:schemeClr val="tx1"/>
                </a:solidFill>
                <a:latin typeface="Helvetica" pitchFamily="34" charset="0"/>
              </a:defRPr>
            </a:lvl8pPr>
            <a:lvl9pPr marL="3886200" indent="-228600" defTabSz="909638" eaLnBrk="0" fontAlgn="base" hangingPunct="0">
              <a:spcBef>
                <a:spcPct val="0"/>
              </a:spcBef>
              <a:spcAft>
                <a:spcPct val="0"/>
              </a:spcAft>
              <a:defRPr sz="2400">
                <a:solidFill>
                  <a:schemeClr val="tx1"/>
                </a:solidFill>
                <a:latin typeface="Helvetica" pitchFamily="34" charset="0"/>
              </a:defRPr>
            </a:lvl9pPr>
          </a:lstStyle>
          <a:p>
            <a:pPr algn="r" eaLnBrk="1" hangingPunct="1"/>
            <a:fld id="{A89C7A59-575D-42C6-8BFE-C7EFEB3B054B}" type="slidenum">
              <a:rPr lang="de-DE" sz="1100"/>
              <a:pPr algn="r" eaLnBrk="1" hangingPunct="1"/>
              <a:t>8</a:t>
            </a:fld>
            <a:endParaRPr lang="de-DE" sz="1100"/>
          </a:p>
        </p:txBody>
      </p:sp>
      <p:sp>
        <p:nvSpPr>
          <p:cNvPr id="63491" name="Rectangle 2"/>
          <p:cNvSpPr>
            <a:spLocks noGrp="1" noRot="1" noChangeAspect="1" noChangeArrowheads="1" noTextEdit="1"/>
          </p:cNvSpPr>
          <p:nvPr>
            <p:ph type="sldImg"/>
          </p:nvPr>
        </p:nvSpPr>
        <p:spPr>
          <a:xfrm>
            <a:off x="2082800" y="490538"/>
            <a:ext cx="2794000" cy="2095500"/>
          </a:xfrm>
          <a:solidFill>
            <a:srgbClr val="FFFFFF"/>
          </a:solidFill>
          <a:ln/>
        </p:spPr>
      </p:sp>
      <p:sp>
        <p:nvSpPr>
          <p:cNvPr id="63492" name="Rectangle 3"/>
          <p:cNvSpPr>
            <a:spLocks noGrp="1" noChangeArrowheads="1"/>
          </p:cNvSpPr>
          <p:nvPr>
            <p:ph type="body" idx="1"/>
          </p:nvPr>
        </p:nvSpPr>
        <p:spPr>
          <a:xfrm>
            <a:off x="468810" y="2878666"/>
            <a:ext cx="5877222" cy="5825370"/>
          </a:xfrm>
          <a:solidFill>
            <a:srgbClr val="FFFFFF"/>
          </a:solidFill>
          <a:ln>
            <a:solidFill>
              <a:srgbClr val="000000"/>
            </a:solidFill>
            <a:miter lim="800000"/>
            <a:headEnd/>
            <a:tailEnd/>
          </a:ln>
        </p:spPr>
        <p:txBody>
          <a:bodyPr lIns="85960" tIns="42980" rIns="85960" bIns="42980"/>
          <a:lstStyle/>
          <a:p>
            <a:pPr eaLnBrk="1" hangingPunct="1"/>
            <a:r>
              <a:rPr lang="en-GB" dirty="0" smtClean="0"/>
              <a:t>One of the outputs of the project will be they trialling and validating the proof </a:t>
            </a:r>
            <a:r>
              <a:rPr lang="en-GB" dirty="0" err="1" smtClean="0"/>
              <a:t>oc</a:t>
            </a:r>
            <a:r>
              <a:rPr lang="en-GB" dirty="0" smtClean="0"/>
              <a:t> concept of a 3D sub bottom profiler which can look at what</a:t>
            </a:r>
            <a:r>
              <a:rPr lang="en-GB" baseline="0" dirty="0" smtClean="0"/>
              <a:t> is within the sea bed in 3 dimensions.</a:t>
            </a:r>
          </a:p>
          <a:p>
            <a:pPr eaLnBrk="1" hangingPunct="1"/>
            <a:endParaRPr lang="en-GB" baseline="0" dirty="0" smtClean="0"/>
          </a:p>
          <a:p>
            <a:r>
              <a:rPr lang="en-US" dirty="0" smtClean="0"/>
              <a:t>Founded in 1997 in Rostock (Germany)</a:t>
            </a:r>
          </a:p>
          <a:p>
            <a:r>
              <a:rPr lang="en-US" dirty="0" smtClean="0"/>
              <a:t>Main product: parametric sub-bottom profilers SES-2000 </a:t>
            </a:r>
          </a:p>
          <a:p>
            <a:r>
              <a:rPr lang="en-GB" sz="1200" dirty="0" smtClean="0">
                <a:latin typeface="Arial" charset="0"/>
              </a:rPr>
              <a:t>Development and test of a new 3D sub-bottom profiler based on an existing experimental system </a:t>
            </a:r>
          </a:p>
          <a:p>
            <a:r>
              <a:rPr lang="da-DK" dirty="0" err="1" smtClean="0"/>
              <a:t>Working</a:t>
            </a:r>
            <a:r>
              <a:rPr lang="da-DK" dirty="0" smtClean="0"/>
              <a:t> Depth~ 2km</a:t>
            </a:r>
          </a:p>
          <a:p>
            <a:r>
              <a:rPr lang="da-DK" dirty="0" smtClean="0"/>
              <a:t>Penetration Depth~ 70m </a:t>
            </a:r>
            <a:r>
              <a:rPr lang="da-DK" dirty="0" err="1" smtClean="0"/>
              <a:t>depending</a:t>
            </a:r>
            <a:r>
              <a:rPr lang="da-DK" dirty="0" smtClean="0"/>
              <a:t> on sediment type and </a:t>
            </a:r>
            <a:r>
              <a:rPr lang="da-DK" dirty="0" err="1" smtClean="0"/>
              <a:t>frequency</a:t>
            </a:r>
            <a:r>
              <a:rPr lang="da-DK" dirty="0" smtClean="0"/>
              <a:t>.</a:t>
            </a:r>
          </a:p>
          <a:p>
            <a:r>
              <a:rPr lang="da-DK" dirty="0" smtClean="0"/>
              <a:t>Range resolution up to 5cm.</a:t>
            </a:r>
          </a:p>
          <a:p>
            <a:r>
              <a:rPr lang="da-DK" dirty="0" smtClean="0"/>
              <a:t>HRP </a:t>
            </a:r>
            <a:r>
              <a:rPr lang="da-DK" dirty="0" err="1" smtClean="0"/>
              <a:t>compensation</a:t>
            </a:r>
            <a:r>
              <a:rPr lang="da-DK" dirty="0" smtClean="0"/>
              <a:t>.</a:t>
            </a:r>
          </a:p>
          <a:p>
            <a:r>
              <a:rPr lang="da-DK" dirty="0" err="1" smtClean="0"/>
              <a:t>Primary</a:t>
            </a:r>
            <a:r>
              <a:rPr lang="da-DK" dirty="0" smtClean="0"/>
              <a:t> </a:t>
            </a:r>
            <a:r>
              <a:rPr lang="da-DK" dirty="0" err="1" smtClean="0"/>
              <a:t>freq</a:t>
            </a:r>
            <a:r>
              <a:rPr lang="da-DK" dirty="0" smtClean="0"/>
              <a:t>. 94-110kHz.</a:t>
            </a:r>
          </a:p>
          <a:p>
            <a:r>
              <a:rPr lang="da-DK" dirty="0" err="1" smtClean="0"/>
              <a:t>Secondary</a:t>
            </a:r>
            <a:r>
              <a:rPr lang="da-DK" dirty="0" smtClean="0"/>
              <a:t> </a:t>
            </a:r>
            <a:r>
              <a:rPr lang="da-DK" dirty="0" err="1" smtClean="0"/>
              <a:t>freq</a:t>
            </a:r>
            <a:r>
              <a:rPr lang="da-DK" dirty="0" smtClean="0"/>
              <a:t>, 4,5,6,8,10,12,15kHz.</a:t>
            </a:r>
          </a:p>
          <a:p>
            <a:pPr eaLnBrk="1" hangingPunct="1"/>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smtClean="0"/>
              <a:t>And we ground truth the site.</a:t>
            </a:r>
          </a:p>
          <a:p>
            <a:endParaRPr lang="en-GB" dirty="0" smtClean="0"/>
          </a:p>
          <a:p>
            <a:r>
              <a:rPr lang="en-GB" dirty="0" smtClean="0"/>
              <a:t>OK, up </a:t>
            </a:r>
            <a:r>
              <a:rPr lang="en-GB" dirty="0" err="1" smtClean="0"/>
              <a:t>til</a:t>
            </a:r>
            <a:r>
              <a:rPr lang="en-GB" dirty="0" smtClean="0"/>
              <a:t> now we have identified an</a:t>
            </a:r>
            <a:r>
              <a:rPr lang="en-GB" baseline="0" dirty="0" smtClean="0"/>
              <a:t> archaeological site.</a:t>
            </a:r>
          </a:p>
          <a:p>
            <a:r>
              <a:rPr lang="en-GB" baseline="0" dirty="0" smtClean="0"/>
              <a:t>Next we need to assess this site..</a:t>
            </a:r>
            <a:endParaRPr lang="en-GB" dirty="0"/>
          </a:p>
        </p:txBody>
      </p:sp>
      <p:sp>
        <p:nvSpPr>
          <p:cNvPr id="4" name="Pladsholder til diasnummer 3"/>
          <p:cNvSpPr>
            <a:spLocks noGrp="1"/>
          </p:cNvSpPr>
          <p:nvPr>
            <p:ph type="sldNum" sz="quarter" idx="10"/>
          </p:nvPr>
        </p:nvSpPr>
        <p:spPr/>
        <p:txBody>
          <a:bodyPr/>
          <a:lstStyle/>
          <a:p>
            <a:fld id="{F88BAB09-8223-4988-B5A5-F2B8F2488A78}" type="slidenum">
              <a:rPr lang="en-GB" smtClean="0"/>
              <a:t>9</a:t>
            </a:fld>
            <a:endParaRPr lang="en-GB"/>
          </a:p>
        </p:txBody>
      </p:sp>
    </p:spTree>
    <p:extLst>
      <p:ext uri="{BB962C8B-B14F-4D97-AF65-F5344CB8AC3E}">
        <p14:creationId xmlns:p14="http://schemas.microsoft.com/office/powerpoint/2010/main" val="365787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91357B48-F05B-4EB2-BFD9-505AE713F3FF}" type="datetimeFigureOut">
              <a:rPr lang="da-DK" smtClean="0"/>
              <a:t>01-10-2015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2402954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1357B48-F05B-4EB2-BFD9-505AE713F3FF}" type="datetimeFigureOut">
              <a:rPr lang="da-DK" smtClean="0"/>
              <a:t>01-10-2015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421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1357B48-F05B-4EB2-BFD9-505AE713F3FF}" type="datetimeFigureOut">
              <a:rPr lang="da-DK" smtClean="0"/>
              <a:t>01-10-2015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247872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1357B48-F05B-4EB2-BFD9-505AE713F3FF}" type="datetimeFigureOut">
              <a:rPr lang="da-DK" smtClean="0"/>
              <a:t>01-10-2015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316021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91357B48-F05B-4EB2-BFD9-505AE713F3FF}" type="datetimeFigureOut">
              <a:rPr lang="da-DK" smtClean="0"/>
              <a:t>01-10-2015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236480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1357B48-F05B-4EB2-BFD9-505AE713F3FF}" type="datetimeFigureOut">
              <a:rPr lang="da-DK" smtClean="0"/>
              <a:t>01-10-2015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26985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1357B48-F05B-4EB2-BFD9-505AE713F3FF}" type="datetimeFigureOut">
              <a:rPr lang="da-DK" smtClean="0"/>
              <a:t>01-10-2015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119438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91357B48-F05B-4EB2-BFD9-505AE713F3FF}" type="datetimeFigureOut">
              <a:rPr lang="da-DK" smtClean="0"/>
              <a:t>01-10-2015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362150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1357B48-F05B-4EB2-BFD9-505AE713F3FF}" type="datetimeFigureOut">
              <a:rPr lang="da-DK" smtClean="0"/>
              <a:t>01-10-2015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374990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1357B48-F05B-4EB2-BFD9-505AE713F3FF}" type="datetimeFigureOut">
              <a:rPr lang="da-DK" smtClean="0"/>
              <a:t>01-10-2015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113606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1357B48-F05B-4EB2-BFD9-505AE713F3FF}" type="datetimeFigureOut">
              <a:rPr lang="da-DK" smtClean="0"/>
              <a:t>01-10-2015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6A574B7-0E09-461C-924B-8706213B6978}" type="slidenum">
              <a:rPr lang="da-DK" smtClean="0"/>
              <a:t>‹nr.›</a:t>
            </a:fld>
            <a:endParaRPr lang="da-DK"/>
          </a:p>
        </p:txBody>
      </p:sp>
    </p:spTree>
    <p:extLst>
      <p:ext uri="{BB962C8B-B14F-4D97-AF65-F5344CB8AC3E}">
        <p14:creationId xmlns:p14="http://schemas.microsoft.com/office/powerpoint/2010/main" val="369793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57B48-F05B-4EB2-BFD9-505AE713F3FF}" type="datetimeFigureOut">
              <a:rPr lang="da-DK" smtClean="0"/>
              <a:t>01-10-2015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574B7-0E09-461C-924B-8706213B6978}" type="slidenum">
              <a:rPr lang="da-DK" smtClean="0"/>
              <a:t>‹nr.›</a:t>
            </a:fld>
            <a:endParaRPr lang="da-DK"/>
          </a:p>
        </p:txBody>
      </p:sp>
    </p:spTree>
    <p:extLst>
      <p:ext uri="{BB962C8B-B14F-4D97-AF65-F5344CB8AC3E}">
        <p14:creationId xmlns:p14="http://schemas.microsoft.com/office/powerpoint/2010/main" val="24033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3.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emf"/><Relationship Id="rId5" Type="http://schemas.openxmlformats.org/officeDocument/2006/relationships/oleObject" Target="../embeddings/oleObject1.bin"/><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wmf"/><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media/image44.jpeg"/><Relationship Id="rId12"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6.png"/><Relationship Id="rId11"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39.jpeg"/><Relationship Id="rId4" Type="http://schemas.openxmlformats.org/officeDocument/2006/relationships/image" Target="../media/image57.png"/><Relationship Id="rId9" Type="http://schemas.openxmlformats.org/officeDocument/2006/relationships/image" Target="../media/image41.emf"/><Relationship Id="rId1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50.jpeg"/><Relationship Id="rId12"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66.png"/><Relationship Id="rId4" Type="http://schemas.openxmlformats.org/officeDocument/2006/relationships/image" Target="../media/image64.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www.sasmap.e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6992" y="359113"/>
            <a:ext cx="3579223" cy="1205972"/>
          </a:xfrm>
          <a:prstGeom prst="rect">
            <a:avLst/>
          </a:prstGeom>
        </p:spPr>
      </p:pic>
      <p:sp>
        <p:nvSpPr>
          <p:cNvPr id="7" name="Rektangel 6"/>
          <p:cNvSpPr/>
          <p:nvPr/>
        </p:nvSpPr>
        <p:spPr>
          <a:xfrm>
            <a:off x="450143" y="1773669"/>
            <a:ext cx="8217524" cy="3570208"/>
          </a:xfrm>
          <a:prstGeom prst="rect">
            <a:avLst/>
          </a:prstGeom>
        </p:spPr>
        <p:txBody>
          <a:bodyPr wrap="square">
            <a:spAutoFit/>
          </a:bodyPr>
          <a:lstStyle/>
          <a:p>
            <a:pPr algn="ctr"/>
            <a:r>
              <a:rPr lang="en-GB" sz="2400" b="1" dirty="0" smtClean="0"/>
              <a:t> </a:t>
            </a:r>
            <a:r>
              <a:rPr lang="en-GB" sz="2400" dirty="0"/>
              <a:t> </a:t>
            </a:r>
            <a:r>
              <a:rPr lang="en-GB" sz="2400" dirty="0" smtClean="0">
                <a:solidFill>
                  <a:schemeClr val="tx2">
                    <a:lumMod val="75000"/>
                  </a:schemeClr>
                </a:solidFill>
              </a:rPr>
              <a:t>Development </a:t>
            </a:r>
            <a:r>
              <a:rPr lang="en-GB" sz="2400" dirty="0">
                <a:solidFill>
                  <a:schemeClr val="tx2">
                    <a:lumMod val="75000"/>
                  </a:schemeClr>
                </a:solidFill>
              </a:rPr>
              <a:t>of Tools and Techniques to </a:t>
            </a:r>
            <a:endParaRPr lang="en-GB" sz="2400" dirty="0" smtClean="0">
              <a:solidFill>
                <a:schemeClr val="tx2">
                  <a:lumMod val="75000"/>
                </a:schemeClr>
              </a:solidFill>
            </a:endParaRPr>
          </a:p>
          <a:p>
            <a:pPr algn="ctr"/>
            <a:r>
              <a:rPr lang="en-GB" sz="2400" b="1" dirty="0" smtClean="0">
                <a:solidFill>
                  <a:schemeClr val="tx2">
                    <a:lumMod val="75000"/>
                  </a:schemeClr>
                </a:solidFill>
              </a:rPr>
              <a:t>S</a:t>
            </a:r>
            <a:r>
              <a:rPr lang="en-GB" sz="2400" dirty="0" smtClean="0">
                <a:solidFill>
                  <a:schemeClr val="tx2">
                    <a:lumMod val="75000"/>
                  </a:schemeClr>
                </a:solidFill>
              </a:rPr>
              <a:t>urvey</a:t>
            </a:r>
            <a:r>
              <a:rPr lang="en-GB" sz="2400" dirty="0">
                <a:solidFill>
                  <a:schemeClr val="tx2">
                    <a:lumMod val="75000"/>
                  </a:schemeClr>
                </a:solidFill>
              </a:rPr>
              <a:t>, </a:t>
            </a:r>
            <a:r>
              <a:rPr lang="en-GB" sz="2400" b="1" dirty="0">
                <a:solidFill>
                  <a:schemeClr val="tx2">
                    <a:lumMod val="75000"/>
                  </a:schemeClr>
                </a:solidFill>
              </a:rPr>
              <a:t>A</a:t>
            </a:r>
            <a:r>
              <a:rPr lang="en-GB" sz="2400" dirty="0">
                <a:solidFill>
                  <a:schemeClr val="tx2">
                    <a:lumMod val="75000"/>
                  </a:schemeClr>
                </a:solidFill>
              </a:rPr>
              <a:t>ssess, </a:t>
            </a:r>
            <a:r>
              <a:rPr lang="en-GB" sz="2400" b="1" dirty="0" smtClean="0">
                <a:solidFill>
                  <a:schemeClr val="tx2">
                    <a:lumMod val="75000"/>
                  </a:schemeClr>
                </a:solidFill>
              </a:rPr>
              <a:t>S</a:t>
            </a:r>
            <a:r>
              <a:rPr lang="en-GB" sz="2400" dirty="0" smtClean="0">
                <a:solidFill>
                  <a:schemeClr val="tx2">
                    <a:lumMod val="75000"/>
                  </a:schemeClr>
                </a:solidFill>
              </a:rPr>
              <a:t>tabilise, </a:t>
            </a:r>
            <a:r>
              <a:rPr lang="en-GB" sz="2400" b="1" dirty="0" smtClean="0">
                <a:solidFill>
                  <a:schemeClr val="tx2">
                    <a:lumMod val="75000"/>
                  </a:schemeClr>
                </a:solidFill>
              </a:rPr>
              <a:t>M</a:t>
            </a:r>
            <a:r>
              <a:rPr lang="en-GB" sz="2400" dirty="0" smtClean="0">
                <a:solidFill>
                  <a:schemeClr val="tx2">
                    <a:lumMod val="75000"/>
                  </a:schemeClr>
                </a:solidFill>
              </a:rPr>
              <a:t>onitor </a:t>
            </a:r>
            <a:r>
              <a:rPr lang="en-GB" sz="2400" dirty="0">
                <a:solidFill>
                  <a:schemeClr val="tx2">
                    <a:lumMod val="75000"/>
                  </a:schemeClr>
                </a:solidFill>
              </a:rPr>
              <a:t>and </a:t>
            </a:r>
            <a:r>
              <a:rPr lang="en-GB" sz="2400" b="1" dirty="0">
                <a:solidFill>
                  <a:schemeClr val="tx2">
                    <a:lumMod val="75000"/>
                  </a:schemeClr>
                </a:solidFill>
              </a:rPr>
              <a:t>P</a:t>
            </a:r>
            <a:r>
              <a:rPr lang="en-GB" sz="2400" dirty="0">
                <a:solidFill>
                  <a:schemeClr val="tx2">
                    <a:lumMod val="75000"/>
                  </a:schemeClr>
                </a:solidFill>
              </a:rPr>
              <a:t>reserve </a:t>
            </a:r>
            <a:endParaRPr lang="en-GB" sz="2400" dirty="0" smtClean="0">
              <a:solidFill>
                <a:schemeClr val="tx2">
                  <a:lumMod val="75000"/>
                </a:schemeClr>
              </a:solidFill>
            </a:endParaRPr>
          </a:p>
          <a:p>
            <a:pPr algn="ctr"/>
            <a:r>
              <a:rPr lang="en-GB" sz="2400" dirty="0" smtClean="0">
                <a:solidFill>
                  <a:schemeClr val="tx2">
                    <a:lumMod val="75000"/>
                  </a:schemeClr>
                </a:solidFill>
              </a:rPr>
              <a:t>Underwater </a:t>
            </a:r>
            <a:r>
              <a:rPr lang="en-GB" sz="2400" dirty="0">
                <a:solidFill>
                  <a:schemeClr val="tx2">
                    <a:lumMod val="75000"/>
                  </a:schemeClr>
                </a:solidFill>
              </a:rPr>
              <a:t>Archaeological </a:t>
            </a:r>
            <a:r>
              <a:rPr lang="en-GB" sz="2400" dirty="0" smtClean="0">
                <a:solidFill>
                  <a:schemeClr val="tx2">
                    <a:lumMod val="75000"/>
                  </a:schemeClr>
                </a:solidFill>
              </a:rPr>
              <a:t>Sites</a:t>
            </a:r>
          </a:p>
          <a:p>
            <a:pPr algn="ctr"/>
            <a:endParaRPr lang="da-DK" sz="2400" dirty="0">
              <a:solidFill>
                <a:schemeClr val="tx2">
                  <a:lumMod val="75000"/>
                </a:schemeClr>
              </a:solidFill>
            </a:endParaRPr>
          </a:p>
          <a:p>
            <a:pPr algn="ctr"/>
            <a:r>
              <a:rPr lang="en-GB" sz="2000" dirty="0" smtClean="0">
                <a:solidFill>
                  <a:schemeClr val="tx2">
                    <a:lumMod val="75000"/>
                  </a:schemeClr>
                </a:solidFill>
              </a:rPr>
              <a:t>FP 7, Cooperation</a:t>
            </a:r>
            <a:r>
              <a:rPr lang="en-GB" sz="2000" dirty="0">
                <a:solidFill>
                  <a:schemeClr val="tx2">
                    <a:lumMod val="75000"/>
                  </a:schemeClr>
                </a:solidFill>
              </a:rPr>
              <a:t>, Theme 6, Environment </a:t>
            </a:r>
            <a:r>
              <a:rPr lang="en-GB" sz="2000" dirty="0" smtClean="0">
                <a:solidFill>
                  <a:schemeClr val="tx2">
                    <a:lumMod val="75000"/>
                  </a:schemeClr>
                </a:solidFill>
              </a:rPr>
              <a:t>(including </a:t>
            </a:r>
            <a:r>
              <a:rPr lang="en-GB" sz="2000" dirty="0">
                <a:solidFill>
                  <a:schemeClr val="tx2">
                    <a:lumMod val="75000"/>
                  </a:schemeClr>
                </a:solidFill>
              </a:rPr>
              <a:t>climate </a:t>
            </a:r>
            <a:r>
              <a:rPr lang="en-GB" sz="2000" dirty="0" smtClean="0">
                <a:solidFill>
                  <a:schemeClr val="tx2">
                    <a:lumMod val="75000"/>
                  </a:schemeClr>
                </a:solidFill>
              </a:rPr>
              <a:t>change) </a:t>
            </a:r>
          </a:p>
          <a:p>
            <a:pPr algn="ctr"/>
            <a:r>
              <a:rPr lang="da-DK" sz="2000" dirty="0" smtClean="0">
                <a:solidFill>
                  <a:schemeClr val="tx2">
                    <a:lumMod val="75000"/>
                  </a:schemeClr>
                </a:solidFill>
              </a:rPr>
              <a:t>SME-</a:t>
            </a:r>
            <a:r>
              <a:rPr lang="da-DK" sz="2000" dirty="0" err="1" smtClean="0">
                <a:solidFill>
                  <a:schemeClr val="tx2">
                    <a:lumMod val="75000"/>
                  </a:schemeClr>
                </a:solidFill>
              </a:rPr>
              <a:t>targeted</a:t>
            </a:r>
            <a:r>
              <a:rPr lang="da-DK" sz="2000" dirty="0" smtClean="0">
                <a:solidFill>
                  <a:schemeClr val="tx2">
                    <a:lumMod val="75000"/>
                  </a:schemeClr>
                </a:solidFill>
              </a:rPr>
              <a:t> </a:t>
            </a:r>
            <a:r>
              <a:rPr lang="da-DK" sz="2000" dirty="0" err="1">
                <a:solidFill>
                  <a:schemeClr val="tx2">
                    <a:lumMod val="75000"/>
                  </a:schemeClr>
                </a:solidFill>
              </a:rPr>
              <a:t>Collaborative</a:t>
            </a:r>
            <a:r>
              <a:rPr lang="da-DK" sz="2000" dirty="0">
                <a:solidFill>
                  <a:schemeClr val="tx2">
                    <a:lumMod val="75000"/>
                  </a:schemeClr>
                </a:solidFill>
              </a:rPr>
              <a:t> Project</a:t>
            </a:r>
            <a:endParaRPr lang="en-GB" sz="2000" dirty="0" smtClean="0">
              <a:solidFill>
                <a:schemeClr val="tx2">
                  <a:lumMod val="75000"/>
                </a:schemeClr>
              </a:solidFill>
            </a:endParaRPr>
          </a:p>
          <a:p>
            <a:pPr algn="ctr"/>
            <a:endParaRPr lang="da-DK" sz="3200" dirty="0">
              <a:solidFill>
                <a:schemeClr val="tx2">
                  <a:lumMod val="75000"/>
                </a:schemeClr>
              </a:solidFill>
            </a:endParaRPr>
          </a:p>
          <a:p>
            <a:pPr algn="ctr"/>
            <a:r>
              <a:rPr lang="da-DK" b="1" i="1" dirty="0" smtClean="0">
                <a:solidFill>
                  <a:schemeClr val="tx2">
                    <a:lumMod val="75000"/>
                  </a:schemeClr>
                </a:solidFill>
              </a:rPr>
              <a:t>David Gregory (</a:t>
            </a:r>
            <a:r>
              <a:rPr lang="da-DK" b="1" i="1" dirty="0" err="1" smtClean="0">
                <a:solidFill>
                  <a:schemeClr val="tx2">
                    <a:lumMod val="75000"/>
                  </a:schemeClr>
                </a:solidFill>
              </a:rPr>
              <a:t>Coordinator</a:t>
            </a:r>
            <a:r>
              <a:rPr lang="da-DK" b="1" i="1" dirty="0" smtClean="0">
                <a:solidFill>
                  <a:schemeClr val="tx2">
                    <a:lumMod val="75000"/>
                  </a:schemeClr>
                </a:solidFill>
              </a:rPr>
              <a:t>)</a:t>
            </a:r>
          </a:p>
          <a:p>
            <a:pPr algn="ctr"/>
            <a:endParaRPr lang="da-DK" b="1" i="1" dirty="0">
              <a:solidFill>
                <a:schemeClr val="tx2">
                  <a:lumMod val="75000"/>
                </a:schemeClr>
              </a:solidFill>
            </a:endParaRPr>
          </a:p>
          <a:p>
            <a:pPr algn="ctr"/>
            <a:r>
              <a:rPr lang="da-DK" b="1" i="1" dirty="0" smtClean="0">
                <a:solidFill>
                  <a:schemeClr val="tx2">
                    <a:lumMod val="75000"/>
                  </a:schemeClr>
                </a:solidFill>
              </a:rPr>
              <a:t>The National Museum of Denmark</a:t>
            </a:r>
            <a:endParaRPr lang="en-GB" b="1" i="1" dirty="0">
              <a:solidFill>
                <a:schemeClr val="tx2">
                  <a:lumMod val="75000"/>
                </a:schemeClr>
              </a:solidFill>
            </a:endParaRPr>
          </a:p>
        </p:txBody>
      </p:sp>
      <p:pic>
        <p:nvPicPr>
          <p:cNvPr id="9" name="Picture 703" descr="FP7-gen-RG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57422" y="352849"/>
            <a:ext cx="1333922" cy="111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djg\Documents\WorkDocumentsHDrive\EU Shipworm project Wreck Protect\Home Page\drap_cmyk.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521" y="312083"/>
            <a:ext cx="1728192" cy="11467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ebgate.ec.europa.eu/maritimeforum/sites/maritimeforum/files/Capture_25.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86140" y="5546021"/>
            <a:ext cx="3960926" cy="1311979"/>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1006000" y="6575881"/>
            <a:ext cx="7116628" cy="276999"/>
          </a:xfrm>
          <a:prstGeom prst="rect">
            <a:avLst/>
          </a:prstGeom>
          <a:noFill/>
        </p:spPr>
        <p:txBody>
          <a:bodyPr wrap="none" rtlCol="0">
            <a:spAutoFit/>
          </a:bodyPr>
          <a:lstStyle/>
          <a:p>
            <a:r>
              <a:rPr lang="da-DK" sz="1200" i="1" dirty="0" smtClean="0">
                <a:solidFill>
                  <a:schemeClr val="bg1">
                    <a:lumMod val="50000"/>
                  </a:schemeClr>
                </a:solidFill>
              </a:rPr>
              <a:t>EU-UNESCO Information Meeting on </a:t>
            </a:r>
            <a:r>
              <a:rPr lang="da-DK" sz="1200" i="1" dirty="0" err="1" smtClean="0">
                <a:solidFill>
                  <a:schemeClr val="bg1">
                    <a:lumMod val="50000"/>
                  </a:schemeClr>
                </a:solidFill>
              </a:rPr>
              <a:t>Underwater</a:t>
            </a:r>
            <a:r>
              <a:rPr lang="da-DK" sz="1200" i="1" dirty="0" smtClean="0">
                <a:solidFill>
                  <a:schemeClr val="bg1">
                    <a:lumMod val="50000"/>
                  </a:schemeClr>
                </a:solidFill>
              </a:rPr>
              <a:t> </a:t>
            </a:r>
            <a:r>
              <a:rPr lang="da-DK" sz="1200" i="1" dirty="0" err="1" smtClean="0">
                <a:solidFill>
                  <a:schemeClr val="bg1">
                    <a:lumMod val="50000"/>
                  </a:schemeClr>
                </a:solidFill>
              </a:rPr>
              <a:t>Cultural</a:t>
            </a:r>
            <a:r>
              <a:rPr lang="da-DK" sz="1200" i="1" dirty="0" smtClean="0">
                <a:solidFill>
                  <a:schemeClr val="bg1">
                    <a:lumMod val="50000"/>
                  </a:schemeClr>
                </a:solidFill>
              </a:rPr>
              <a:t> Heritage, European Parliament, </a:t>
            </a:r>
            <a:r>
              <a:rPr lang="da-DK" sz="1200" i="1" dirty="0" err="1" smtClean="0">
                <a:solidFill>
                  <a:schemeClr val="bg1">
                    <a:lumMod val="50000"/>
                  </a:schemeClr>
                </a:solidFill>
              </a:rPr>
              <a:t>Brussels</a:t>
            </a:r>
            <a:r>
              <a:rPr lang="da-DK" sz="1200" i="1" dirty="0" smtClean="0">
                <a:solidFill>
                  <a:schemeClr val="bg1">
                    <a:lumMod val="50000"/>
                  </a:schemeClr>
                </a:solidFill>
              </a:rPr>
              <a:t> , 01.10.2015</a:t>
            </a:r>
            <a:endParaRPr lang="da-DK" sz="1200" i="1" dirty="0">
              <a:solidFill>
                <a:schemeClr val="bg1">
                  <a:lumMod val="50000"/>
                </a:schemeClr>
              </a:solidFill>
            </a:endParaRPr>
          </a:p>
        </p:txBody>
      </p:sp>
    </p:spTree>
    <p:extLst>
      <p:ext uri="{BB962C8B-B14F-4D97-AF65-F5344CB8AC3E}">
        <p14:creationId xmlns:p14="http://schemas.microsoft.com/office/powerpoint/2010/main" val="3196318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shipwreck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981075"/>
            <a:ext cx="3632200" cy="4895850"/>
          </a:xfrm>
          <a:prstGeom prst="rect">
            <a:avLst/>
          </a:prstGeom>
          <a:noFill/>
          <a:extLst>
            <a:ext uri="{909E8E84-426E-40DD-AFC4-6F175D3DCCD1}">
              <a14:hiddenFill xmlns:a14="http://schemas.microsoft.com/office/drawing/2010/main">
                <a:solidFill>
                  <a:srgbClr val="FFFFFF"/>
                </a:solidFill>
              </a14:hiddenFill>
            </a:ext>
          </a:extLst>
        </p:spPr>
      </p:pic>
      <p:sp>
        <p:nvSpPr>
          <p:cNvPr id="10248" name="Line 8"/>
          <p:cNvSpPr>
            <a:spLocks noChangeShapeType="1"/>
          </p:cNvSpPr>
          <p:nvPr/>
        </p:nvSpPr>
        <p:spPr bwMode="auto">
          <a:xfrm>
            <a:off x="755650" y="4652963"/>
            <a:ext cx="3633788"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grpSp>
        <p:nvGrpSpPr>
          <p:cNvPr id="10257" name="Group 17"/>
          <p:cNvGrpSpPr>
            <a:grpSpLocks/>
          </p:cNvGrpSpPr>
          <p:nvPr/>
        </p:nvGrpSpPr>
        <p:grpSpPr bwMode="auto">
          <a:xfrm>
            <a:off x="2268538" y="1700213"/>
            <a:ext cx="5441950" cy="2032000"/>
            <a:chOff x="1429" y="1071"/>
            <a:chExt cx="3428" cy="1280"/>
          </a:xfrm>
        </p:grpSpPr>
        <p:sp>
          <p:nvSpPr>
            <p:cNvPr id="10249" name="Text Box 9"/>
            <p:cNvSpPr txBox="1">
              <a:spLocks noChangeArrowheads="1"/>
            </p:cNvSpPr>
            <p:nvPr/>
          </p:nvSpPr>
          <p:spPr bwMode="auto">
            <a:xfrm>
              <a:off x="1429" y="1793"/>
              <a:ext cx="10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a:t>Open seawater</a:t>
              </a:r>
              <a:endParaRPr lang="en-GB" altLang="da-DK"/>
            </a:p>
          </p:txBody>
        </p:sp>
        <p:sp>
          <p:nvSpPr>
            <p:cNvPr id="10252" name="Text Box 12"/>
            <p:cNvSpPr txBox="1">
              <a:spLocks noChangeArrowheads="1"/>
            </p:cNvSpPr>
            <p:nvPr/>
          </p:nvSpPr>
          <p:spPr bwMode="auto">
            <a:xfrm>
              <a:off x="2887" y="1071"/>
              <a:ext cx="1970"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b="1" dirty="0"/>
                <a:t>Open </a:t>
              </a:r>
              <a:r>
                <a:rPr lang="da-DK" altLang="da-DK" b="1" dirty="0" err="1"/>
                <a:t>Seawater</a:t>
              </a:r>
              <a:endParaRPr lang="da-DK" altLang="da-DK" b="1" dirty="0"/>
            </a:p>
            <a:p>
              <a:pPr>
                <a:buFontTx/>
                <a:buChar char="•"/>
              </a:pPr>
              <a:r>
                <a:rPr lang="da-DK" altLang="da-DK" dirty="0"/>
                <a:t> </a:t>
              </a:r>
              <a:r>
                <a:rPr lang="da-DK" altLang="da-DK" i="1" dirty="0" err="1"/>
                <a:t>Physical</a:t>
              </a:r>
              <a:endParaRPr lang="da-DK" altLang="da-DK" i="1" dirty="0"/>
            </a:p>
            <a:p>
              <a:r>
                <a:rPr lang="da-DK" altLang="da-DK" dirty="0" err="1"/>
                <a:t>Scour</a:t>
              </a:r>
              <a:r>
                <a:rPr lang="da-DK" altLang="da-DK" dirty="0"/>
                <a:t> due to </a:t>
              </a:r>
              <a:r>
                <a:rPr lang="da-DK" altLang="da-DK" dirty="0" err="1"/>
                <a:t>effects</a:t>
              </a:r>
              <a:r>
                <a:rPr lang="da-DK" altLang="da-DK" dirty="0"/>
                <a:t> of </a:t>
              </a:r>
              <a:r>
                <a:rPr lang="da-DK" altLang="da-DK" dirty="0" err="1"/>
                <a:t>currents</a:t>
              </a:r>
              <a:endParaRPr lang="da-DK" altLang="da-DK" dirty="0"/>
            </a:p>
            <a:p>
              <a:endParaRPr lang="da-DK" altLang="da-DK" dirty="0"/>
            </a:p>
            <a:p>
              <a:endParaRPr lang="da-DK" altLang="da-DK" dirty="0"/>
            </a:p>
            <a:p>
              <a:pPr>
                <a:buFontTx/>
                <a:buChar char="•"/>
              </a:pPr>
              <a:r>
                <a:rPr lang="da-DK" altLang="da-DK" dirty="0"/>
                <a:t> </a:t>
              </a:r>
              <a:r>
                <a:rPr lang="da-DK" altLang="da-DK" i="1" dirty="0" err="1"/>
                <a:t>Biological</a:t>
              </a:r>
              <a:endParaRPr lang="da-DK" altLang="da-DK" i="1" dirty="0"/>
            </a:p>
            <a:p>
              <a:r>
                <a:rPr lang="da-DK" altLang="da-DK" dirty="0"/>
                <a:t>Activity of </a:t>
              </a:r>
              <a:r>
                <a:rPr lang="da-DK" altLang="da-DK" dirty="0" err="1"/>
                <a:t>wood</a:t>
              </a:r>
              <a:r>
                <a:rPr lang="da-DK" altLang="da-DK" dirty="0"/>
                <a:t> </a:t>
              </a:r>
              <a:r>
                <a:rPr lang="da-DK" altLang="da-DK" dirty="0" err="1"/>
                <a:t>borers</a:t>
              </a:r>
              <a:endParaRPr lang="en-GB" altLang="da-DK" dirty="0"/>
            </a:p>
          </p:txBody>
        </p:sp>
      </p:grpSp>
      <p:grpSp>
        <p:nvGrpSpPr>
          <p:cNvPr id="10258" name="Group 18"/>
          <p:cNvGrpSpPr>
            <a:grpSpLocks/>
          </p:cNvGrpSpPr>
          <p:nvPr/>
        </p:nvGrpSpPr>
        <p:grpSpPr bwMode="auto">
          <a:xfrm>
            <a:off x="1836738" y="4724400"/>
            <a:ext cx="6559551" cy="923925"/>
            <a:chOff x="1157" y="2976"/>
            <a:chExt cx="4132" cy="582"/>
          </a:xfrm>
        </p:grpSpPr>
        <p:sp>
          <p:nvSpPr>
            <p:cNvPr id="10250" name="Text Box 10"/>
            <p:cNvSpPr txBox="1">
              <a:spLocks noChangeArrowheads="1"/>
            </p:cNvSpPr>
            <p:nvPr/>
          </p:nvSpPr>
          <p:spPr bwMode="auto">
            <a:xfrm>
              <a:off x="1157" y="3022"/>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a:t>Seabed</a:t>
              </a:r>
              <a:endParaRPr lang="en-GB" altLang="da-DK"/>
            </a:p>
          </p:txBody>
        </p:sp>
        <p:sp>
          <p:nvSpPr>
            <p:cNvPr id="10253" name="Text Box 13"/>
            <p:cNvSpPr txBox="1">
              <a:spLocks noChangeArrowheads="1"/>
            </p:cNvSpPr>
            <p:nvPr/>
          </p:nvSpPr>
          <p:spPr bwMode="auto">
            <a:xfrm>
              <a:off x="2880" y="2976"/>
              <a:ext cx="2409"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b="1" dirty="0" err="1"/>
                <a:t>Seabed</a:t>
              </a:r>
              <a:endParaRPr lang="da-DK" altLang="da-DK" b="1" dirty="0"/>
            </a:p>
            <a:p>
              <a:pPr>
                <a:buFontTx/>
                <a:buChar char="•"/>
              </a:pPr>
              <a:r>
                <a:rPr lang="da-DK" altLang="da-DK" dirty="0"/>
                <a:t> </a:t>
              </a:r>
              <a:r>
                <a:rPr lang="da-DK" altLang="da-DK" i="1" dirty="0" err="1"/>
                <a:t>Biological</a:t>
              </a:r>
              <a:endParaRPr lang="da-DK" altLang="da-DK" i="1" dirty="0"/>
            </a:p>
            <a:p>
              <a:r>
                <a:rPr lang="da-DK" altLang="da-DK" dirty="0" err="1" smtClean="0"/>
                <a:t>Anaerobic</a:t>
              </a:r>
              <a:r>
                <a:rPr lang="da-DK" altLang="da-DK" dirty="0" smtClean="0"/>
                <a:t> </a:t>
              </a:r>
              <a:r>
                <a:rPr lang="da-DK" altLang="da-DK" dirty="0" err="1" smtClean="0"/>
                <a:t>microbial</a:t>
              </a:r>
              <a:r>
                <a:rPr lang="da-DK" altLang="da-DK" dirty="0" smtClean="0"/>
                <a:t> </a:t>
              </a:r>
              <a:r>
                <a:rPr lang="da-DK" altLang="da-DK" dirty="0" err="1"/>
                <a:t>decay</a:t>
              </a:r>
              <a:r>
                <a:rPr lang="da-DK" altLang="da-DK" dirty="0"/>
                <a:t> of </a:t>
              </a:r>
              <a:r>
                <a:rPr lang="da-DK" altLang="da-DK" dirty="0" err="1" smtClean="0"/>
                <a:t>materials</a:t>
              </a:r>
              <a:endParaRPr lang="da-DK" altLang="da-DK" dirty="0"/>
            </a:p>
          </p:txBody>
        </p:sp>
      </p:grpSp>
      <p:sp>
        <p:nvSpPr>
          <p:cNvPr id="10255" name="Text Box 15"/>
          <p:cNvSpPr txBox="1">
            <a:spLocks noChangeArrowheads="1"/>
          </p:cNvSpPr>
          <p:nvPr/>
        </p:nvSpPr>
        <p:spPr bwMode="auto">
          <a:xfrm>
            <a:off x="628845" y="20409"/>
            <a:ext cx="83526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da-DK" sz="2800" i="1" dirty="0" err="1" smtClean="0">
                <a:effectLst>
                  <a:outerShdw blurRad="38100" dist="38100" dir="2700000" algn="tl">
                    <a:srgbClr val="C0C0C0"/>
                  </a:outerShdw>
                </a:effectLst>
              </a:rPr>
              <a:t>Upscaling</a:t>
            </a:r>
            <a:r>
              <a:rPr lang="da-DK" altLang="da-DK" sz="2800" i="1" dirty="0" smtClean="0">
                <a:effectLst>
                  <a:outerShdw blurRad="38100" dist="38100" dir="2700000" algn="tl">
                    <a:srgbClr val="C0C0C0"/>
                  </a:outerShdw>
                </a:effectLst>
              </a:rPr>
              <a:t>: </a:t>
            </a:r>
            <a:r>
              <a:rPr lang="da-DK" altLang="da-DK" sz="2800" i="1" dirty="0" err="1" smtClean="0">
                <a:effectLst>
                  <a:outerShdw blurRad="38100" dist="38100" dir="2700000" algn="tl">
                    <a:srgbClr val="C0C0C0"/>
                  </a:outerShdw>
                </a:effectLst>
              </a:rPr>
              <a:t>Groundtruthing</a:t>
            </a:r>
            <a:r>
              <a:rPr lang="da-DK" altLang="da-DK" sz="2800" i="1" dirty="0" smtClean="0">
                <a:effectLst>
                  <a:outerShdw blurRad="38100" dist="38100" dir="2700000" algn="tl">
                    <a:srgbClr val="C0C0C0"/>
                  </a:outerShdw>
                </a:effectLst>
              </a:rPr>
              <a:t> &amp; </a:t>
            </a:r>
            <a:r>
              <a:rPr lang="da-DK" altLang="da-DK" sz="2800" i="1" dirty="0" err="1" smtClean="0">
                <a:effectLst>
                  <a:outerShdw blurRad="38100" dist="38100" dir="2700000" algn="tl">
                    <a:srgbClr val="C0C0C0"/>
                  </a:outerShdw>
                </a:effectLst>
              </a:rPr>
              <a:t>Assessing</a:t>
            </a:r>
            <a:r>
              <a:rPr lang="da-DK" altLang="da-DK" sz="2800" i="1" dirty="0" smtClean="0">
                <a:effectLst>
                  <a:outerShdw blurRad="38100" dist="38100" dir="2700000" algn="tl">
                    <a:srgbClr val="C0C0C0"/>
                  </a:outerShdw>
                </a:effectLst>
              </a:rPr>
              <a:t> Potential </a:t>
            </a:r>
            <a:r>
              <a:rPr lang="da-DK" altLang="da-DK" sz="2800" i="1" dirty="0" err="1" smtClean="0">
                <a:effectLst>
                  <a:outerShdw blurRad="38100" dist="38100" dir="2700000" algn="tl">
                    <a:srgbClr val="C0C0C0"/>
                  </a:outerShdw>
                </a:effectLst>
              </a:rPr>
              <a:t>threats</a:t>
            </a:r>
            <a:endParaRPr lang="en-GB" altLang="da-DK" sz="2800" i="1" dirty="0">
              <a:effectLst>
                <a:outerShdw blurRad="38100" dist="38100" dir="2700000" algn="tl">
                  <a:srgbClr val="C0C0C0"/>
                </a:outerShdw>
              </a:effectLst>
            </a:endParaRPr>
          </a:p>
        </p:txBody>
      </p:sp>
    </p:spTree>
    <p:extLst>
      <p:ext uri="{BB962C8B-B14F-4D97-AF65-F5344CB8AC3E}">
        <p14:creationId xmlns:p14="http://schemas.microsoft.com/office/powerpoint/2010/main" val="1795120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Fotos, Grafer og Tegninger\04 PRODUKTFOTO\Eddy correlation\2011.10.13 EC fritlagt\Eddy Correlation full system.jpg"/>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99592" y="836712"/>
            <a:ext cx="3528392" cy="3816424"/>
          </a:xfrm>
          <a:prstGeom prst="rect">
            <a:avLst/>
          </a:prstGeom>
          <a:noFill/>
        </p:spPr>
      </p:pic>
      <p:sp>
        <p:nvSpPr>
          <p:cNvPr id="2" name="Tekstboks 1"/>
          <p:cNvSpPr txBox="1"/>
          <p:nvPr/>
        </p:nvSpPr>
        <p:spPr>
          <a:xfrm>
            <a:off x="233504" y="268326"/>
            <a:ext cx="3618415" cy="430887"/>
          </a:xfrm>
          <a:prstGeom prst="rect">
            <a:avLst/>
          </a:prstGeom>
          <a:noFill/>
        </p:spPr>
        <p:txBody>
          <a:bodyPr wrap="square" lIns="0" tIns="0" rIns="0" bIns="0" rtlCol="0">
            <a:spAutoFit/>
          </a:bodyPr>
          <a:lstStyle/>
          <a:p>
            <a:r>
              <a:rPr lang="da-DK" sz="2800" dirty="0" smtClean="0">
                <a:effectLst>
                  <a:outerShdw blurRad="38100" dist="38100" dir="2700000" algn="tl">
                    <a:srgbClr val="000000">
                      <a:alpha val="43137"/>
                    </a:srgbClr>
                  </a:outerShdw>
                </a:effectLst>
              </a:rPr>
              <a:t>Open Water Datalogger</a:t>
            </a:r>
          </a:p>
        </p:txBody>
      </p:sp>
      <p:sp>
        <p:nvSpPr>
          <p:cNvPr id="3" name="Rektangel 2"/>
          <p:cNvSpPr/>
          <p:nvPr/>
        </p:nvSpPr>
        <p:spPr>
          <a:xfrm>
            <a:off x="5259029" y="1340768"/>
            <a:ext cx="2952328" cy="1200329"/>
          </a:xfrm>
          <a:prstGeom prst="rect">
            <a:avLst/>
          </a:prstGeom>
        </p:spPr>
        <p:txBody>
          <a:bodyPr wrap="square">
            <a:spAutoFit/>
          </a:bodyPr>
          <a:lstStyle/>
          <a:p>
            <a:pPr marL="285750" indent="-285750">
              <a:buFont typeface="Arial" panose="020B0604020202020204" pitchFamily="34" charset="0"/>
              <a:buChar char="•"/>
            </a:pPr>
            <a:r>
              <a:rPr lang="en-GB" dirty="0"/>
              <a:t>C</a:t>
            </a:r>
            <a:r>
              <a:rPr lang="en-GB" dirty="0" smtClean="0"/>
              <a:t>onductivity </a:t>
            </a:r>
            <a:r>
              <a:rPr lang="en-GB" dirty="0"/>
              <a:t>(salinity)</a:t>
            </a:r>
          </a:p>
          <a:p>
            <a:pPr marL="285750" indent="-285750">
              <a:buFont typeface="Arial" panose="020B0604020202020204" pitchFamily="34" charset="0"/>
              <a:buChar char="•"/>
            </a:pPr>
            <a:r>
              <a:rPr lang="en-GB" dirty="0"/>
              <a:t>T</a:t>
            </a:r>
            <a:r>
              <a:rPr lang="en-GB" dirty="0" smtClean="0"/>
              <a:t>emperature </a:t>
            </a:r>
            <a:endParaRPr lang="en-GB" dirty="0"/>
          </a:p>
          <a:p>
            <a:pPr marL="285750" indent="-285750">
              <a:buFont typeface="Arial" panose="020B0604020202020204" pitchFamily="34" charset="0"/>
              <a:buChar char="•"/>
            </a:pPr>
            <a:r>
              <a:rPr lang="en-GB" dirty="0"/>
              <a:t>D</a:t>
            </a:r>
            <a:r>
              <a:rPr lang="en-GB" dirty="0" smtClean="0"/>
              <a:t>issolved </a:t>
            </a:r>
            <a:r>
              <a:rPr lang="en-GB" dirty="0"/>
              <a:t>oxygen </a:t>
            </a:r>
          </a:p>
          <a:p>
            <a:pPr marL="285750" indent="-285750">
              <a:buFont typeface="Arial" panose="020B0604020202020204" pitchFamily="34" charset="0"/>
              <a:buChar char="•"/>
            </a:pPr>
            <a:r>
              <a:rPr lang="en-GB" dirty="0"/>
              <a:t>Water current data (Scour)</a:t>
            </a:r>
            <a:endParaRPr lang="da-DK" dirty="0"/>
          </a:p>
        </p:txBody>
      </p:sp>
      <p:pic>
        <p:nvPicPr>
          <p:cNvPr id="16" name="Picture 4" descr="C:\Users\djg\Documents\WorkDocumentsHDrive\SASMAP EU FP7\Logo\UNISENSE_logoPMSC_udenC.jp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1640" y="4797152"/>
            <a:ext cx="2142394" cy="77453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p:nvPr/>
        </p:nvPicPr>
        <p:blipFill rotWithShape="1">
          <a:blip r:embed="rId5" cstate="screen">
            <a:extLst>
              <a:ext uri="{28A0092B-C50C-407E-A947-70E740481C1C}">
                <a14:useLocalDpi xmlns:a14="http://schemas.microsoft.com/office/drawing/2010/main"/>
              </a:ext>
            </a:extLst>
          </a:blip>
          <a:srcRect/>
          <a:stretch/>
        </p:blipFill>
        <p:spPr bwMode="auto">
          <a:xfrm>
            <a:off x="4283968" y="2924944"/>
            <a:ext cx="4536504" cy="3140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8203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3528" y="115666"/>
            <a:ext cx="6552728" cy="4525963"/>
          </a:xfrm>
        </p:spPr>
        <p:txBody>
          <a:bodyPr>
            <a:normAutofit/>
          </a:bodyPr>
          <a:lstStyle/>
          <a:p>
            <a:pPr marL="0" indent="0">
              <a:buNone/>
            </a:pPr>
            <a:r>
              <a:rPr lang="da-DK" sz="2800" dirty="0" smtClean="0">
                <a:effectLst>
                  <a:outerShdw blurRad="38100" dist="38100" dir="2700000" algn="tl">
                    <a:srgbClr val="000000">
                      <a:alpha val="43137"/>
                    </a:srgbClr>
                  </a:outerShdw>
                </a:effectLst>
              </a:rPr>
              <a:t>Sediment In </a:t>
            </a:r>
            <a:r>
              <a:rPr lang="da-DK" sz="2800" dirty="0" err="1" smtClean="0">
                <a:effectLst>
                  <a:outerShdw blurRad="38100" dist="38100" dir="2700000" algn="tl">
                    <a:srgbClr val="000000">
                      <a:alpha val="43137"/>
                    </a:srgbClr>
                  </a:outerShdw>
                </a:effectLst>
              </a:rPr>
              <a:t>situ</a:t>
            </a:r>
            <a:r>
              <a:rPr lang="da-DK" sz="2800" dirty="0" smtClean="0">
                <a:effectLst>
                  <a:outerShdw blurRad="38100" dist="38100" dir="2700000" algn="tl">
                    <a:srgbClr val="000000">
                      <a:alpha val="43137"/>
                    </a:srgbClr>
                  </a:outerShdw>
                </a:effectLst>
              </a:rPr>
              <a:t> profiler</a:t>
            </a:r>
          </a:p>
          <a:p>
            <a:endParaRPr lang="en-US" b="1" dirty="0" smtClean="0"/>
          </a:p>
        </p:txBody>
      </p:sp>
      <p:pic>
        <p:nvPicPr>
          <p:cNvPr id="5"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382" y="375320"/>
            <a:ext cx="8627120" cy="5041553"/>
          </a:xfrm>
          <a:prstGeom prst="rect">
            <a:avLst/>
          </a:prstGeom>
          <a:noFill/>
          <a:ln w="9525">
            <a:noFill/>
            <a:miter lim="800000"/>
            <a:headEnd/>
            <a:tailEnd/>
          </a:ln>
        </p:spPr>
      </p:pic>
      <p:pic>
        <p:nvPicPr>
          <p:cNvPr id="6" name="Picture 2" descr="L:\Fotos, Grafer og Tegninger\04 PRODUKTFOTO\UnderWater Meter\2011.05 ny orange fritlagt\UWM, sensor + magnetic stick.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528" y="404664"/>
            <a:ext cx="4644516" cy="3096344"/>
          </a:xfrm>
          <a:prstGeom prst="rect">
            <a:avLst/>
          </a:prstGeom>
          <a:noFill/>
        </p:spPr>
      </p:pic>
      <p:sp>
        <p:nvSpPr>
          <p:cNvPr id="7" name="Tekstboks 6"/>
          <p:cNvSpPr txBox="1"/>
          <p:nvPr/>
        </p:nvSpPr>
        <p:spPr>
          <a:xfrm>
            <a:off x="4067944" y="770262"/>
            <a:ext cx="3600400" cy="923330"/>
          </a:xfrm>
          <a:prstGeom prst="rect">
            <a:avLst/>
          </a:prstGeom>
          <a:noFill/>
        </p:spPr>
        <p:txBody>
          <a:bodyPr wrap="square" rtlCol="0">
            <a:spAutoFit/>
          </a:bodyPr>
          <a:lstStyle/>
          <a:p>
            <a:r>
              <a:rPr lang="en-GB" dirty="0" smtClean="0"/>
              <a:t>Logging of dissolved </a:t>
            </a:r>
            <a:r>
              <a:rPr lang="en-GB" dirty="0"/>
              <a:t>oxygen, </a:t>
            </a:r>
            <a:r>
              <a:rPr lang="en-GB" dirty="0" smtClean="0"/>
              <a:t>pH</a:t>
            </a:r>
            <a:r>
              <a:rPr lang="en-GB" dirty="0"/>
              <a:t>, sulphide, </a:t>
            </a:r>
            <a:r>
              <a:rPr lang="en-GB" dirty="0" smtClean="0"/>
              <a:t>redox potential and temperature down to 50cm</a:t>
            </a:r>
            <a:endParaRPr lang="en-GB" dirty="0"/>
          </a:p>
        </p:txBody>
      </p:sp>
      <p:pic>
        <p:nvPicPr>
          <p:cNvPr id="9" name="Billede 8"/>
          <p:cNvPicPr/>
          <p:nvPr/>
        </p:nvPicPr>
        <p:blipFill>
          <a:blip r:embed="rId5" cstate="screen">
            <a:extLst>
              <a:ext uri="{28A0092B-C50C-407E-A947-70E740481C1C}">
                <a14:useLocalDpi xmlns:a14="http://schemas.microsoft.com/office/drawing/2010/main"/>
              </a:ext>
            </a:extLst>
          </a:blip>
          <a:stretch>
            <a:fillRect/>
          </a:stretch>
        </p:blipFill>
        <p:spPr>
          <a:xfrm>
            <a:off x="2915816" y="4077072"/>
            <a:ext cx="3276089" cy="2457237"/>
          </a:xfrm>
          <a:prstGeom prst="rect">
            <a:avLst/>
          </a:prstGeom>
        </p:spPr>
      </p:pic>
      <p:pic>
        <p:nvPicPr>
          <p:cNvPr id="10" name="Billede 9"/>
          <p:cNvPicPr/>
          <p:nvPr/>
        </p:nvPicPr>
        <p:blipFill>
          <a:blip r:embed="rId6" cstate="screen">
            <a:extLst>
              <a:ext uri="{28A0092B-C50C-407E-A947-70E740481C1C}">
                <a14:useLocalDpi xmlns:a14="http://schemas.microsoft.com/office/drawing/2010/main"/>
              </a:ext>
            </a:extLst>
          </a:blip>
          <a:stretch>
            <a:fillRect/>
          </a:stretch>
        </p:blipFill>
        <p:spPr>
          <a:xfrm>
            <a:off x="5652120" y="2601595"/>
            <a:ext cx="3312046" cy="2484206"/>
          </a:xfrm>
          <a:prstGeom prst="rect">
            <a:avLst/>
          </a:prstGeom>
        </p:spPr>
      </p:pic>
    </p:spTree>
    <p:extLst>
      <p:ext uri="{BB962C8B-B14F-4D97-AF65-F5344CB8AC3E}">
        <p14:creationId xmlns:p14="http://schemas.microsoft.com/office/powerpoint/2010/main" val="628776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iasnummer 4"/>
          <p:cNvSpPr>
            <a:spLocks noGrp="1"/>
          </p:cNvSpPr>
          <p:nvPr>
            <p:ph type="sldNum" sz="quarter" idx="12"/>
          </p:nvPr>
        </p:nvSpPr>
        <p:spPr/>
        <p:txBody>
          <a:bodyPr/>
          <a:lstStyle/>
          <a:p>
            <a:fld id="{6AB6FA36-E019-4FC3-82E3-05F29379E5BD}" type="slidenum">
              <a:rPr lang="da-DK" noProof="0" smtClean="0"/>
              <a:pPr/>
              <a:t>13</a:t>
            </a:fld>
            <a:endParaRPr lang="da-DK" noProof="0"/>
          </a:p>
        </p:txBody>
      </p:sp>
      <p:sp>
        <p:nvSpPr>
          <p:cNvPr id="6" name="Titel 1"/>
          <p:cNvSpPr txBox="1">
            <a:spLocks/>
          </p:cNvSpPr>
          <p:nvPr/>
        </p:nvSpPr>
        <p:spPr>
          <a:xfrm>
            <a:off x="151656" y="26949"/>
            <a:ext cx="8452792" cy="692696"/>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da-DK" sz="2800" dirty="0" smtClean="0">
                <a:effectLst>
                  <a:outerShdw blurRad="38100" dist="38100" dir="2700000" algn="tl">
                    <a:srgbClr val="000000">
                      <a:alpha val="43137"/>
                    </a:srgbClr>
                  </a:outerShdw>
                </a:effectLst>
                <a:latin typeface="+mn-lt"/>
              </a:rPr>
              <a:t>Sediment</a:t>
            </a:r>
            <a:r>
              <a:rPr lang="da-DK" sz="2400" dirty="0" smtClean="0"/>
              <a:t> </a:t>
            </a:r>
            <a:r>
              <a:rPr lang="da-DK" sz="2800" dirty="0" err="1" smtClean="0">
                <a:effectLst>
                  <a:outerShdw blurRad="38100" dist="38100" dir="2700000" algn="tl">
                    <a:srgbClr val="000000">
                      <a:alpha val="43137"/>
                    </a:srgbClr>
                  </a:outerShdw>
                </a:effectLst>
                <a:latin typeface="+mn-lt"/>
              </a:rPr>
              <a:t>coring</a:t>
            </a:r>
            <a:r>
              <a:rPr lang="da-DK" sz="2800" dirty="0" smtClean="0">
                <a:effectLst>
                  <a:outerShdw blurRad="38100" dist="38100" dir="2700000" algn="tl">
                    <a:srgbClr val="000000">
                      <a:alpha val="43137"/>
                    </a:srgbClr>
                  </a:outerShdw>
                </a:effectLst>
                <a:latin typeface="+mn-lt"/>
              </a:rPr>
              <a:t>: </a:t>
            </a:r>
            <a:r>
              <a:rPr lang="da-DK" sz="2800" dirty="0" err="1" smtClean="0">
                <a:effectLst>
                  <a:outerShdw blurRad="38100" dist="38100" dir="2700000" algn="tl">
                    <a:srgbClr val="000000">
                      <a:alpha val="43137"/>
                    </a:srgbClr>
                  </a:outerShdw>
                </a:effectLst>
                <a:latin typeface="+mn-lt"/>
              </a:rPr>
              <a:t>Vibracorer</a:t>
            </a:r>
            <a:endParaRPr lang="da-DK" sz="2800" dirty="0">
              <a:effectLst>
                <a:outerShdw blurRad="38100" dist="38100" dir="2700000" algn="tl">
                  <a:srgbClr val="000000">
                    <a:alpha val="43137"/>
                  </a:srgbClr>
                </a:outerShdw>
              </a:effectLst>
              <a:latin typeface="+mn-lt"/>
            </a:endParaRPr>
          </a:p>
        </p:txBody>
      </p:sp>
      <p:pic>
        <p:nvPicPr>
          <p:cNvPr id="8" name="Billede 7"/>
          <p:cNvPicPr/>
          <p:nvPr/>
        </p:nvPicPr>
        <p:blipFill>
          <a:blip r:embed="rId4" cstate="print">
            <a:extLst>
              <a:ext uri="{28A0092B-C50C-407E-A947-70E740481C1C}">
                <a14:useLocalDpi xmlns:a14="http://schemas.microsoft.com/office/drawing/2010/main"/>
              </a:ext>
            </a:extLst>
          </a:blip>
          <a:stretch>
            <a:fillRect/>
          </a:stretch>
        </p:blipFill>
        <p:spPr>
          <a:xfrm rot="5400000">
            <a:off x="3739025" y="1671525"/>
            <a:ext cx="4536505" cy="3288178"/>
          </a:xfrm>
          <a:prstGeom prst="rect">
            <a:avLst/>
          </a:prstGeom>
        </p:spPr>
      </p:pic>
      <p:sp>
        <p:nvSpPr>
          <p:cNvPr id="2" name="Tekstboks 1"/>
          <p:cNvSpPr txBox="1"/>
          <p:nvPr/>
        </p:nvSpPr>
        <p:spPr>
          <a:xfrm>
            <a:off x="931099" y="5965616"/>
            <a:ext cx="7281802" cy="246221"/>
          </a:xfrm>
          <a:prstGeom prst="rect">
            <a:avLst/>
          </a:prstGeom>
          <a:noFill/>
        </p:spPr>
        <p:txBody>
          <a:bodyPr wrap="none" lIns="0" tIns="0" rIns="0" bIns="0" rtlCol="0">
            <a:spAutoFit/>
          </a:bodyPr>
          <a:lstStyle/>
          <a:p>
            <a:r>
              <a:rPr lang="da-DK" sz="1600" dirty="0" smtClean="0"/>
              <a:t>Sediment sampling with </a:t>
            </a:r>
            <a:r>
              <a:rPr lang="da-DK" sz="1600" dirty="0" err="1" smtClean="0"/>
              <a:t>corer</a:t>
            </a:r>
            <a:r>
              <a:rPr lang="da-DK" sz="1600" dirty="0" smtClean="0"/>
              <a:t> – so far succesful in range of sediment types to 2m </a:t>
            </a:r>
            <a:r>
              <a:rPr lang="da-DK" sz="1600" dirty="0" err="1" smtClean="0"/>
              <a:t>depth</a:t>
            </a:r>
            <a:endParaRPr lang="da-DK" sz="1600" dirty="0" smtClean="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7" name="Objekt 6"/>
          <p:cNvGraphicFramePr>
            <a:graphicFrameLocks noChangeAspect="1"/>
          </p:cNvGraphicFramePr>
          <p:nvPr>
            <p:extLst>
              <p:ext uri="{D42A27DB-BD31-4B8C-83A1-F6EECF244321}">
                <p14:modId xmlns:p14="http://schemas.microsoft.com/office/powerpoint/2010/main" val="450164079"/>
              </p:ext>
            </p:extLst>
          </p:nvPr>
        </p:nvGraphicFramePr>
        <p:xfrm>
          <a:off x="1187624" y="1075336"/>
          <a:ext cx="2304256" cy="4599277"/>
        </p:xfrm>
        <a:graphic>
          <a:graphicData uri="http://schemas.openxmlformats.org/presentationml/2006/ole">
            <mc:AlternateContent xmlns:mc="http://schemas.openxmlformats.org/markup-compatibility/2006">
              <mc:Choice xmlns:v="urn:schemas-microsoft-com:vml" Requires="v">
                <p:oleObj spid="_x0000_s6187" r:id="rId5" imgW="4391281" imgH="8778240" progId="Unknown">
                  <p:embed/>
                </p:oleObj>
              </mc:Choice>
              <mc:Fallback>
                <p:oleObj r:id="rId5" imgW="4391281" imgH="8778240"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075336"/>
                        <a:ext cx="2304256" cy="4599277"/>
                      </a:xfrm>
                      <a:prstGeom prst="rect">
                        <a:avLst/>
                      </a:prstGeom>
                      <a:noFill/>
                    </p:spPr>
                  </p:pic>
                </p:oleObj>
              </mc:Fallback>
            </mc:AlternateContent>
          </a:graphicData>
        </a:graphic>
      </p:graphicFrame>
      <p:pic>
        <p:nvPicPr>
          <p:cNvPr id="9" name="Picture 3" descr="E:\SASMAP\Poster EUROMED 2012\Poster\Logo\LogoAKUT_2.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92280" y="408184"/>
            <a:ext cx="1920351" cy="12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033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WP4UW that was developed within SAS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8276" y="1484784"/>
            <a:ext cx="61245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235164" y="188640"/>
            <a:ext cx="8784976" cy="954107"/>
          </a:xfrm>
          <a:prstGeom prst="rect">
            <a:avLst/>
          </a:prstGeom>
        </p:spPr>
        <p:txBody>
          <a:bodyPr wrap="square">
            <a:spAutoFit/>
          </a:bodyPr>
          <a:lstStyle/>
          <a:p>
            <a:r>
              <a:rPr lang="en-GB" sz="2800" dirty="0" smtClean="0">
                <a:effectLst>
                  <a:outerShdw blurRad="38100" dist="38100" dir="2700000" algn="tl">
                    <a:srgbClr val="000000">
                      <a:alpha val="43137"/>
                    </a:srgbClr>
                  </a:outerShdw>
                </a:effectLst>
              </a:rPr>
              <a:t>Assessment </a:t>
            </a:r>
            <a:r>
              <a:rPr lang="en-GB" sz="2800" dirty="0">
                <a:effectLst>
                  <a:outerShdw blurRad="38100" dist="38100" dir="2700000" algn="tl">
                    <a:srgbClr val="000000">
                      <a:alpha val="43137"/>
                    </a:srgbClr>
                  </a:outerShdw>
                </a:effectLst>
              </a:rPr>
              <a:t>of the state of preservation </a:t>
            </a:r>
            <a:r>
              <a:rPr lang="en-GB" sz="2800" dirty="0" smtClean="0">
                <a:effectLst>
                  <a:outerShdw blurRad="38100" dist="38100" dir="2700000" algn="tl">
                    <a:srgbClr val="000000">
                      <a:alpha val="43137"/>
                    </a:srgbClr>
                  </a:outerShdw>
                </a:effectLst>
              </a:rPr>
              <a:t>of waterlogged </a:t>
            </a:r>
            <a:r>
              <a:rPr lang="en-GB" sz="2800" dirty="0">
                <a:effectLst>
                  <a:outerShdw blurRad="38100" dist="38100" dir="2700000" algn="tl">
                    <a:srgbClr val="000000">
                      <a:alpha val="43137"/>
                    </a:srgbClr>
                  </a:outerShdw>
                </a:effectLst>
              </a:rPr>
              <a:t>archaeological </a:t>
            </a:r>
            <a:r>
              <a:rPr lang="en-GB" sz="2800" dirty="0" smtClean="0">
                <a:effectLst>
                  <a:outerShdw blurRad="38100" dist="38100" dir="2700000" algn="tl">
                    <a:srgbClr val="000000">
                      <a:alpha val="43137"/>
                    </a:srgbClr>
                  </a:outerShdw>
                </a:effectLst>
              </a:rPr>
              <a:t>wood in situ (WP4)</a:t>
            </a:r>
            <a:endParaRPr lang="en-GB" sz="2800" dirty="0">
              <a:effectLst>
                <a:outerShdw blurRad="38100" dist="38100" dir="2700000" algn="tl">
                  <a:srgbClr val="000000">
                    <a:alpha val="43137"/>
                  </a:srgbClr>
                </a:outerShdw>
              </a:effectLst>
            </a:endParaRPr>
          </a:p>
        </p:txBody>
      </p:sp>
      <p:sp>
        <p:nvSpPr>
          <p:cNvPr id="4" name="Tekstboks 3"/>
          <p:cNvSpPr txBox="1"/>
          <p:nvPr/>
        </p:nvSpPr>
        <p:spPr>
          <a:xfrm>
            <a:off x="611560" y="6165304"/>
            <a:ext cx="8137164" cy="400110"/>
          </a:xfrm>
          <a:prstGeom prst="rect">
            <a:avLst/>
          </a:prstGeom>
          <a:noFill/>
        </p:spPr>
        <p:txBody>
          <a:bodyPr wrap="none" rtlCol="0">
            <a:spAutoFit/>
          </a:bodyPr>
          <a:lstStyle/>
          <a:p>
            <a:r>
              <a:rPr lang="da-DK" sz="2000" b="1" dirty="0" smtClean="0"/>
              <a:t>Output: </a:t>
            </a:r>
            <a:r>
              <a:rPr lang="da-DK" sz="2000" b="1" dirty="0" err="1" smtClean="0"/>
              <a:t>Proof</a:t>
            </a:r>
            <a:r>
              <a:rPr lang="da-DK" sz="2000" b="1" dirty="0" smtClean="0"/>
              <a:t> of </a:t>
            </a:r>
            <a:r>
              <a:rPr lang="da-DK" sz="2000" b="1" dirty="0" err="1" smtClean="0"/>
              <a:t>concept</a:t>
            </a:r>
            <a:r>
              <a:rPr lang="da-DK" sz="2000" b="1" dirty="0" smtClean="0"/>
              <a:t> </a:t>
            </a:r>
            <a:r>
              <a:rPr lang="da-DK" sz="2000" b="1" dirty="0"/>
              <a:t> </a:t>
            </a:r>
            <a:r>
              <a:rPr lang="da-DK" sz="2000" b="1" dirty="0" smtClean="0"/>
              <a:t>of </a:t>
            </a:r>
            <a:r>
              <a:rPr lang="da-DK" sz="2000" b="1" dirty="0" err="1" smtClean="0"/>
              <a:t>device</a:t>
            </a:r>
            <a:r>
              <a:rPr lang="da-DK" sz="2000" b="1" dirty="0" smtClean="0"/>
              <a:t> for the non </a:t>
            </a:r>
            <a:r>
              <a:rPr lang="da-DK" sz="2000" b="1" dirty="0" err="1" smtClean="0"/>
              <a:t>destructive</a:t>
            </a:r>
            <a:r>
              <a:rPr lang="da-DK" sz="2000" b="1" dirty="0" smtClean="0"/>
              <a:t> </a:t>
            </a:r>
            <a:r>
              <a:rPr lang="da-DK" sz="2000" b="1" dirty="0" err="1" smtClean="0"/>
              <a:t>testing</a:t>
            </a:r>
            <a:r>
              <a:rPr lang="da-DK" sz="2000" b="1" dirty="0" smtClean="0"/>
              <a:t> of </a:t>
            </a:r>
            <a:r>
              <a:rPr lang="da-DK" sz="2000" b="1" dirty="0" err="1" smtClean="0"/>
              <a:t>wood</a:t>
            </a:r>
            <a:endParaRPr lang="en-GB" sz="2000" b="1" dirty="0"/>
          </a:p>
        </p:txBody>
      </p:sp>
      <p:pic>
        <p:nvPicPr>
          <p:cNvPr id="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8276" y="4600979"/>
            <a:ext cx="1284708" cy="1467120"/>
          </a:xfrm>
          <a:prstGeom prst="rect">
            <a:avLst/>
          </a:prstGeom>
          <a:noFill/>
          <a:ln w="9525">
            <a:noFill/>
            <a:miter lim="800000"/>
            <a:headEnd/>
            <a:tailEnd/>
          </a:ln>
          <a:effectLst/>
        </p:spPr>
      </p:pic>
    </p:spTree>
    <p:extLst>
      <p:ext uri="{BB962C8B-B14F-4D97-AF65-F5344CB8AC3E}">
        <p14:creationId xmlns:p14="http://schemas.microsoft.com/office/powerpoint/2010/main" val="2346612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87744" y="1196752"/>
            <a:ext cx="8614411" cy="830997"/>
          </a:xfrm>
          <a:prstGeom prst="rect">
            <a:avLst/>
          </a:prstGeom>
        </p:spPr>
        <p:txBody>
          <a:bodyPr wrap="square">
            <a:spAutoFit/>
          </a:bodyPr>
          <a:lstStyle/>
          <a:p>
            <a:r>
              <a:rPr lang="en-GB" b="1" dirty="0" smtClean="0">
                <a:latin typeface="+mj-lt"/>
              </a:rPr>
              <a:t> </a:t>
            </a:r>
            <a:r>
              <a:rPr lang="en-GB" b="1" dirty="0">
                <a:latin typeface="+mj-lt"/>
              </a:rPr>
              <a:t>Tools and techniques to raise waterlogged organic archaeological </a:t>
            </a:r>
            <a:r>
              <a:rPr lang="en-GB" b="1" dirty="0" smtClean="0">
                <a:latin typeface="+mj-lt"/>
              </a:rPr>
              <a:t>artefacts (WP5)</a:t>
            </a:r>
            <a:endParaRPr lang="en-GB" b="1" dirty="0">
              <a:latin typeface="+mj-lt"/>
            </a:endParaRPr>
          </a:p>
        </p:txBody>
      </p:sp>
      <p:sp>
        <p:nvSpPr>
          <p:cNvPr id="3" name="Tekstboks 2"/>
          <p:cNvSpPr txBox="1"/>
          <p:nvPr/>
        </p:nvSpPr>
        <p:spPr>
          <a:xfrm>
            <a:off x="1831658" y="54567"/>
            <a:ext cx="5502597" cy="1077218"/>
          </a:xfrm>
          <a:prstGeom prst="rect">
            <a:avLst/>
          </a:prstGeom>
          <a:noFill/>
        </p:spPr>
        <p:txBody>
          <a:bodyPr wrap="none" rtlCol="0">
            <a:spAutoFit/>
          </a:bodyPr>
          <a:lstStyle/>
          <a:p>
            <a:r>
              <a:rPr lang="da-DK" sz="3200" dirty="0">
                <a:effectLst>
                  <a:outerShdw blurRad="38100" dist="38100" dir="2700000" algn="tl">
                    <a:srgbClr val="000000">
                      <a:alpha val="43137"/>
                    </a:srgbClr>
                  </a:outerShdw>
                </a:effectLst>
                <a:latin typeface="+mj-lt"/>
              </a:rPr>
              <a:t>How </a:t>
            </a:r>
            <a:r>
              <a:rPr lang="da-DK" sz="3200" dirty="0" err="1">
                <a:effectLst>
                  <a:outerShdw blurRad="38100" dist="38100" dir="2700000" algn="tl">
                    <a:srgbClr val="000000">
                      <a:alpha val="43137"/>
                    </a:srgbClr>
                  </a:outerShdw>
                </a:effectLst>
                <a:latin typeface="+mj-lt"/>
              </a:rPr>
              <a:t>can</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we</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best</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preserve</a:t>
            </a:r>
            <a:r>
              <a:rPr lang="da-DK" sz="3200" dirty="0">
                <a:effectLst>
                  <a:outerShdw blurRad="38100" dist="38100" dir="2700000" algn="tl">
                    <a:srgbClr val="000000">
                      <a:alpha val="43137"/>
                    </a:srgbClr>
                  </a:outerShdw>
                </a:effectLst>
                <a:latin typeface="+mj-lt"/>
              </a:rPr>
              <a:t> </a:t>
            </a:r>
            <a:r>
              <a:rPr lang="da-DK" sz="3200" dirty="0" smtClean="0">
                <a:effectLst>
                  <a:outerShdw blurRad="38100" dist="38100" dir="2700000" algn="tl">
                    <a:srgbClr val="000000">
                      <a:alpha val="43137"/>
                    </a:srgbClr>
                  </a:outerShdw>
                </a:effectLst>
                <a:latin typeface="+mj-lt"/>
              </a:rPr>
              <a:t>sites </a:t>
            </a:r>
          </a:p>
          <a:p>
            <a:pPr algn="ctr"/>
            <a:r>
              <a:rPr lang="da-DK" sz="3200" dirty="0" smtClean="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excavation</a:t>
            </a:r>
            <a:r>
              <a:rPr lang="da-DK" sz="3200" dirty="0">
                <a:effectLst>
                  <a:outerShdw blurRad="38100" dist="38100" dir="2700000" algn="tl">
                    <a:srgbClr val="000000">
                      <a:alpha val="43137"/>
                    </a:srgbClr>
                  </a:outerShdw>
                </a:effectLst>
                <a:latin typeface="+mj-lt"/>
              </a:rPr>
              <a:t> vs in </a:t>
            </a:r>
            <a:r>
              <a:rPr lang="da-DK" sz="3200" dirty="0" err="1">
                <a:effectLst>
                  <a:outerShdw blurRad="38100" dist="38100" dir="2700000" algn="tl">
                    <a:srgbClr val="000000">
                      <a:alpha val="43137"/>
                    </a:srgbClr>
                  </a:outerShdw>
                </a:effectLst>
                <a:latin typeface="+mj-lt"/>
              </a:rPr>
              <a:t>situ</a:t>
            </a:r>
            <a:r>
              <a:rPr lang="da-DK" sz="3200" dirty="0">
                <a:effectLst>
                  <a:outerShdw blurRad="38100" dist="38100" dir="2700000" algn="tl">
                    <a:srgbClr val="000000">
                      <a:alpha val="43137"/>
                    </a:srgbClr>
                  </a:outerShdw>
                </a:effectLst>
                <a:latin typeface="+mj-lt"/>
              </a:rPr>
              <a:t>)?</a:t>
            </a:r>
            <a:endParaRPr lang="en-GB" sz="3200" dirty="0">
              <a:effectLst>
                <a:outerShdw blurRad="38100" dist="38100" dir="2700000" algn="tl">
                  <a:srgbClr val="000000">
                    <a:alpha val="43137"/>
                  </a:srgbClr>
                </a:outerShdw>
              </a:effectLst>
              <a:latin typeface="+mj-lt"/>
            </a:endParaRPr>
          </a:p>
        </p:txBody>
      </p:sp>
      <p:pic>
        <p:nvPicPr>
          <p:cNvPr id="4" name="Picture 2" descr="E:\SPLASH ZADAR\IMG_171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108" y="2348880"/>
            <a:ext cx="3342462" cy="2715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G_3289_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6973" y="2363588"/>
            <a:ext cx="3601451" cy="270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boks 4"/>
          <p:cNvSpPr txBox="1"/>
          <p:nvPr/>
        </p:nvSpPr>
        <p:spPr>
          <a:xfrm>
            <a:off x="1403648" y="5589240"/>
            <a:ext cx="6219651" cy="246221"/>
          </a:xfrm>
          <a:prstGeom prst="rect">
            <a:avLst/>
          </a:prstGeom>
          <a:noFill/>
        </p:spPr>
        <p:txBody>
          <a:bodyPr wrap="none" lIns="0" tIns="0" rIns="0" bIns="0" rtlCol="0">
            <a:spAutoFit/>
          </a:bodyPr>
          <a:lstStyle/>
          <a:p>
            <a:r>
              <a:rPr lang="da-DK" sz="1600" dirty="0" err="1" smtClean="0"/>
              <a:t>Often</a:t>
            </a:r>
            <a:r>
              <a:rPr lang="da-DK" sz="1600" dirty="0" smtClean="0"/>
              <a:t> </a:t>
            </a:r>
            <a:r>
              <a:rPr lang="da-DK" sz="1600" dirty="0" err="1" smtClean="0"/>
              <a:t>encounter</a:t>
            </a:r>
            <a:r>
              <a:rPr lang="da-DK" sz="1600" dirty="0" smtClean="0"/>
              <a:t> </a:t>
            </a:r>
            <a:r>
              <a:rPr lang="da-DK" sz="1600" dirty="0" err="1" smtClean="0"/>
              <a:t>complex</a:t>
            </a:r>
            <a:r>
              <a:rPr lang="da-DK" sz="1600" dirty="0" smtClean="0"/>
              <a:t> and fragile </a:t>
            </a:r>
            <a:r>
              <a:rPr lang="da-DK" sz="1600" dirty="0" err="1" smtClean="0"/>
              <a:t>degraded</a:t>
            </a:r>
            <a:r>
              <a:rPr lang="da-DK" sz="1600" dirty="0" smtClean="0"/>
              <a:t> </a:t>
            </a:r>
            <a:r>
              <a:rPr lang="da-DK" sz="1600" dirty="0" err="1" smtClean="0"/>
              <a:t>artefacts</a:t>
            </a:r>
            <a:r>
              <a:rPr lang="da-DK" sz="1600" dirty="0" smtClean="0"/>
              <a:t> </a:t>
            </a:r>
            <a:r>
              <a:rPr lang="da-DK" sz="1600" dirty="0" err="1" smtClean="0"/>
              <a:t>underwater</a:t>
            </a:r>
            <a:r>
              <a:rPr lang="da-DK" sz="1600" dirty="0" smtClean="0"/>
              <a:t> </a:t>
            </a:r>
          </a:p>
        </p:txBody>
      </p:sp>
    </p:spTree>
    <p:extLst>
      <p:ext uri="{BB962C8B-B14F-4D97-AF65-F5344CB8AC3E}">
        <p14:creationId xmlns:p14="http://schemas.microsoft.com/office/powerpoint/2010/main" val="1880517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E:\SASMAP\Poster EUROMED 2012\Poster\Logo\Logotype_P418_UK (1).e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6" y="36709"/>
            <a:ext cx="1125636" cy="596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E:\SASMAP\Poster EUROMED 2012\Poster\Logo\LogoMibac_4Righ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39752" y="-6720"/>
            <a:ext cx="2256968" cy="8376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E:\SASMAP\Logo\ISCR LOG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46" y="-6720"/>
            <a:ext cx="2086623" cy="85614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1268760"/>
            <a:ext cx="3073092" cy="230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descr="PICT0105"/>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20072" y="1268760"/>
            <a:ext cx="2952328" cy="2222824"/>
          </a:xfrm>
          <a:prstGeom prst="rect">
            <a:avLst/>
          </a:prstGeom>
          <a:noFill/>
        </p:spPr>
      </p:pic>
      <p:pic>
        <p:nvPicPr>
          <p:cNvPr id="7" name="Picture 5" descr="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20895" y="4149080"/>
            <a:ext cx="2951650" cy="2220045"/>
          </a:xfrm>
          <a:prstGeom prst="rect">
            <a:avLst/>
          </a:prstGeom>
          <a:noFill/>
          <a:ln w="9525">
            <a:noFill/>
            <a:miter lim="800000"/>
            <a:headEnd/>
            <a:tailEnd/>
          </a:ln>
        </p:spPr>
      </p:pic>
      <p:sp>
        <p:nvSpPr>
          <p:cNvPr id="5" name="Tekstboks 4"/>
          <p:cNvSpPr txBox="1"/>
          <p:nvPr/>
        </p:nvSpPr>
        <p:spPr>
          <a:xfrm>
            <a:off x="1712191" y="3604374"/>
            <a:ext cx="1276311" cy="369332"/>
          </a:xfrm>
          <a:prstGeom prst="rect">
            <a:avLst/>
          </a:prstGeom>
          <a:noFill/>
        </p:spPr>
        <p:txBody>
          <a:bodyPr wrap="none" rtlCol="0">
            <a:spAutoFit/>
          </a:bodyPr>
          <a:lstStyle/>
          <a:p>
            <a:r>
              <a:rPr lang="da-DK" dirty="0" smtClean="0"/>
              <a:t>Block lifting</a:t>
            </a:r>
            <a:endParaRPr lang="da-DK" dirty="0"/>
          </a:p>
        </p:txBody>
      </p:sp>
      <p:sp>
        <p:nvSpPr>
          <p:cNvPr id="8" name="Tekstboks 7"/>
          <p:cNvSpPr txBox="1"/>
          <p:nvPr/>
        </p:nvSpPr>
        <p:spPr>
          <a:xfrm>
            <a:off x="5552523" y="3532366"/>
            <a:ext cx="2304542" cy="369332"/>
          </a:xfrm>
          <a:prstGeom prst="rect">
            <a:avLst/>
          </a:prstGeom>
          <a:noFill/>
        </p:spPr>
        <p:txBody>
          <a:bodyPr wrap="none" rtlCol="0">
            <a:spAutoFit/>
          </a:bodyPr>
          <a:lstStyle/>
          <a:p>
            <a:r>
              <a:rPr lang="da-DK" dirty="0" err="1" smtClean="0"/>
              <a:t>Supporting</a:t>
            </a:r>
            <a:r>
              <a:rPr lang="da-DK" dirty="0" smtClean="0"/>
              <a:t> </a:t>
            </a:r>
            <a:r>
              <a:rPr lang="da-DK" dirty="0" err="1" smtClean="0"/>
              <a:t>techniques</a:t>
            </a:r>
            <a:endParaRPr lang="da-DK" dirty="0"/>
          </a:p>
        </p:txBody>
      </p:sp>
      <p:sp>
        <p:nvSpPr>
          <p:cNvPr id="9" name="Tekstboks 8"/>
          <p:cNvSpPr txBox="1"/>
          <p:nvPr/>
        </p:nvSpPr>
        <p:spPr>
          <a:xfrm>
            <a:off x="2807031" y="6408923"/>
            <a:ext cx="3579378" cy="369332"/>
          </a:xfrm>
          <a:prstGeom prst="rect">
            <a:avLst/>
          </a:prstGeom>
          <a:noFill/>
        </p:spPr>
        <p:txBody>
          <a:bodyPr wrap="none" rtlCol="0">
            <a:spAutoFit/>
          </a:bodyPr>
          <a:lstStyle/>
          <a:p>
            <a:r>
              <a:rPr lang="da-DK" dirty="0" err="1" smtClean="0"/>
              <a:t>Consolidating</a:t>
            </a:r>
            <a:r>
              <a:rPr lang="da-DK" dirty="0" smtClean="0"/>
              <a:t> </a:t>
            </a:r>
            <a:r>
              <a:rPr lang="da-DK" dirty="0" err="1" smtClean="0"/>
              <a:t>artefacts</a:t>
            </a:r>
            <a:r>
              <a:rPr lang="da-DK" dirty="0" smtClean="0"/>
              <a:t> in sediments</a:t>
            </a:r>
            <a:endParaRPr lang="da-DK" dirty="0"/>
          </a:p>
        </p:txBody>
      </p:sp>
    </p:spTree>
    <p:extLst>
      <p:ext uri="{BB962C8B-B14F-4D97-AF65-F5344CB8AC3E}">
        <p14:creationId xmlns:p14="http://schemas.microsoft.com/office/powerpoint/2010/main" val="3897013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43725" y="1452846"/>
            <a:ext cx="7200800" cy="400110"/>
          </a:xfrm>
          <a:prstGeom prst="rect">
            <a:avLst/>
          </a:prstGeom>
        </p:spPr>
        <p:txBody>
          <a:bodyPr wrap="square">
            <a:spAutoFit/>
          </a:bodyPr>
          <a:lstStyle/>
          <a:p>
            <a:r>
              <a:rPr lang="en-GB" sz="2000" b="1" dirty="0" smtClean="0"/>
              <a:t> </a:t>
            </a:r>
            <a:r>
              <a:rPr lang="en-GB" sz="2000" b="1" dirty="0"/>
              <a:t>In situ stabilisation of </a:t>
            </a:r>
            <a:r>
              <a:rPr lang="en-GB" sz="2000" b="1" dirty="0" smtClean="0"/>
              <a:t>underwater archaeological sites </a:t>
            </a:r>
            <a:endParaRPr lang="en-GB" sz="2000" b="1" dirty="0"/>
          </a:p>
        </p:txBody>
      </p:sp>
      <p:pic>
        <p:nvPicPr>
          <p:cNvPr id="4" name="Picture 19" descr="SSCS Logo Fin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8266" y="810917"/>
            <a:ext cx="1439863" cy="86677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kstboks 4"/>
          <p:cNvSpPr txBox="1"/>
          <p:nvPr/>
        </p:nvSpPr>
        <p:spPr>
          <a:xfrm>
            <a:off x="2120046" y="5463478"/>
            <a:ext cx="4520276" cy="923330"/>
          </a:xfrm>
          <a:prstGeom prst="rect">
            <a:avLst/>
          </a:prstGeom>
          <a:noFill/>
        </p:spPr>
        <p:txBody>
          <a:bodyPr wrap="none" rtlCol="0">
            <a:spAutoFit/>
          </a:bodyPr>
          <a:lstStyle/>
          <a:p>
            <a:r>
              <a:rPr lang="da-DK" dirty="0" err="1" smtClean="0"/>
              <a:t>Artificial</a:t>
            </a:r>
            <a:r>
              <a:rPr lang="da-DK" dirty="0" smtClean="0"/>
              <a:t> </a:t>
            </a:r>
            <a:r>
              <a:rPr lang="da-DK" dirty="0" err="1" smtClean="0"/>
              <a:t>seagrass</a:t>
            </a:r>
            <a:r>
              <a:rPr lang="da-DK" dirty="0" smtClean="0"/>
              <a:t> to </a:t>
            </a:r>
            <a:r>
              <a:rPr lang="da-DK" dirty="0" err="1" smtClean="0"/>
              <a:t>prevent</a:t>
            </a:r>
            <a:r>
              <a:rPr lang="da-DK" dirty="0" smtClean="0"/>
              <a:t> sediment </a:t>
            </a:r>
            <a:r>
              <a:rPr lang="da-DK" dirty="0" smtClean="0"/>
              <a:t>erosion</a:t>
            </a:r>
          </a:p>
          <a:p>
            <a:endParaRPr lang="da-DK" dirty="0" smtClean="0"/>
          </a:p>
          <a:p>
            <a:endParaRPr lang="en-GB" dirty="0"/>
          </a:p>
        </p:txBody>
      </p:sp>
      <p:sp>
        <p:nvSpPr>
          <p:cNvPr id="8" name="Tekstboks 7"/>
          <p:cNvSpPr txBox="1"/>
          <p:nvPr/>
        </p:nvSpPr>
        <p:spPr>
          <a:xfrm>
            <a:off x="1520378" y="93477"/>
            <a:ext cx="6083717" cy="1077218"/>
          </a:xfrm>
          <a:prstGeom prst="rect">
            <a:avLst/>
          </a:prstGeom>
          <a:noFill/>
        </p:spPr>
        <p:txBody>
          <a:bodyPr wrap="none" rtlCol="0">
            <a:spAutoFit/>
          </a:bodyPr>
          <a:lstStyle/>
          <a:p>
            <a:r>
              <a:rPr lang="da-DK" sz="3200" dirty="0">
                <a:effectLst>
                  <a:outerShdw blurRad="38100" dist="38100" dir="2700000" algn="tl">
                    <a:srgbClr val="000000">
                      <a:alpha val="43137"/>
                    </a:srgbClr>
                  </a:outerShdw>
                </a:effectLst>
                <a:latin typeface="+mj-lt"/>
              </a:rPr>
              <a:t>How </a:t>
            </a:r>
            <a:r>
              <a:rPr lang="da-DK" sz="3200" dirty="0" err="1">
                <a:effectLst>
                  <a:outerShdw blurRad="38100" dist="38100" dir="2700000" algn="tl">
                    <a:srgbClr val="000000">
                      <a:alpha val="43137"/>
                    </a:srgbClr>
                  </a:outerShdw>
                </a:effectLst>
                <a:latin typeface="+mj-lt"/>
              </a:rPr>
              <a:t>can</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we</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best</a:t>
            </a:r>
            <a:r>
              <a:rPr lang="da-DK" sz="3200" dirty="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preserve</a:t>
            </a:r>
            <a:r>
              <a:rPr lang="da-DK" sz="3200" dirty="0">
                <a:effectLst>
                  <a:outerShdw blurRad="38100" dist="38100" dir="2700000" algn="tl">
                    <a:srgbClr val="000000">
                      <a:alpha val="43137"/>
                    </a:srgbClr>
                  </a:outerShdw>
                </a:effectLst>
                <a:latin typeface="+mj-lt"/>
              </a:rPr>
              <a:t> </a:t>
            </a:r>
            <a:r>
              <a:rPr lang="da-DK" sz="3200" dirty="0" smtClean="0">
                <a:effectLst>
                  <a:outerShdw blurRad="38100" dist="38100" dir="2700000" algn="tl">
                    <a:srgbClr val="000000">
                      <a:alpha val="43137"/>
                    </a:srgbClr>
                  </a:outerShdw>
                </a:effectLst>
                <a:latin typeface="+mj-lt"/>
              </a:rPr>
              <a:t>sites </a:t>
            </a:r>
          </a:p>
          <a:p>
            <a:r>
              <a:rPr lang="da-DK" sz="3200" dirty="0" smtClean="0">
                <a:effectLst>
                  <a:outerShdw blurRad="38100" dist="38100" dir="2700000" algn="tl">
                    <a:srgbClr val="000000">
                      <a:alpha val="43137"/>
                    </a:srgbClr>
                  </a:outerShdw>
                </a:effectLst>
                <a:latin typeface="+mj-lt"/>
              </a:rPr>
              <a:t>    (</a:t>
            </a:r>
            <a:r>
              <a:rPr lang="da-DK" sz="3200" dirty="0" err="1">
                <a:effectLst>
                  <a:outerShdw blurRad="38100" dist="38100" dir="2700000" algn="tl">
                    <a:srgbClr val="000000">
                      <a:alpha val="43137"/>
                    </a:srgbClr>
                  </a:outerShdw>
                </a:effectLst>
                <a:latin typeface="+mj-lt"/>
              </a:rPr>
              <a:t>excavation</a:t>
            </a:r>
            <a:r>
              <a:rPr lang="da-DK" sz="3200" dirty="0">
                <a:effectLst>
                  <a:outerShdw blurRad="38100" dist="38100" dir="2700000" algn="tl">
                    <a:srgbClr val="000000">
                      <a:alpha val="43137"/>
                    </a:srgbClr>
                  </a:outerShdw>
                </a:effectLst>
                <a:latin typeface="+mj-lt"/>
              </a:rPr>
              <a:t> vs in </a:t>
            </a:r>
            <a:r>
              <a:rPr lang="da-DK" sz="3200" dirty="0" err="1">
                <a:effectLst>
                  <a:outerShdw blurRad="38100" dist="38100" dir="2700000" algn="tl">
                    <a:srgbClr val="000000">
                      <a:alpha val="43137"/>
                    </a:srgbClr>
                  </a:outerShdw>
                </a:effectLst>
                <a:latin typeface="+mj-lt"/>
              </a:rPr>
              <a:t>situ</a:t>
            </a:r>
            <a:r>
              <a:rPr lang="da-DK" sz="3200" dirty="0">
                <a:effectLst>
                  <a:outerShdw blurRad="38100" dist="38100" dir="2700000" algn="tl">
                    <a:srgbClr val="000000">
                      <a:alpha val="43137"/>
                    </a:srgbClr>
                  </a:outerShdw>
                </a:effectLst>
                <a:latin typeface="+mj-lt"/>
              </a:rPr>
              <a:t>)?</a:t>
            </a:r>
            <a:endParaRPr lang="en-GB" sz="3200" dirty="0">
              <a:effectLst>
                <a:outerShdw blurRad="38100" dist="38100" dir="2700000" algn="tl">
                  <a:srgbClr val="000000">
                    <a:alpha val="43137"/>
                  </a:srgbClr>
                </a:outerShdw>
              </a:effectLst>
              <a:latin typeface="+mj-lt"/>
            </a:endParaRPr>
          </a:p>
        </p:txBody>
      </p:sp>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560" y="2132856"/>
            <a:ext cx="4293869" cy="2857808"/>
          </a:xfrm>
          <a:prstGeom prst="rect">
            <a:avLst/>
          </a:prstGeom>
        </p:spPr>
      </p:pic>
      <p:sp>
        <p:nvSpPr>
          <p:cNvPr id="10" name="Tekstboks 9"/>
          <p:cNvSpPr txBox="1"/>
          <p:nvPr/>
        </p:nvSpPr>
        <p:spPr>
          <a:xfrm>
            <a:off x="1367884" y="5073099"/>
            <a:ext cx="2087751" cy="369332"/>
          </a:xfrm>
          <a:prstGeom prst="rect">
            <a:avLst/>
          </a:prstGeom>
          <a:noFill/>
        </p:spPr>
        <p:txBody>
          <a:bodyPr wrap="none" rtlCol="0">
            <a:spAutoFit/>
          </a:bodyPr>
          <a:lstStyle/>
          <a:p>
            <a:r>
              <a:rPr lang="da-DK" dirty="0" err="1" smtClean="0"/>
              <a:t>Edge</a:t>
            </a:r>
            <a:r>
              <a:rPr lang="da-DK" dirty="0" smtClean="0"/>
              <a:t> </a:t>
            </a:r>
            <a:r>
              <a:rPr lang="da-DK" dirty="0" err="1" smtClean="0"/>
              <a:t>weighted</a:t>
            </a:r>
            <a:r>
              <a:rPr lang="da-DK" dirty="0" smtClean="0"/>
              <a:t> Mats</a:t>
            </a:r>
            <a:endParaRPr lang="en-GB" dirty="0"/>
          </a:p>
        </p:txBody>
      </p:sp>
      <p:sp>
        <p:nvSpPr>
          <p:cNvPr id="11" name="Tekstboks 10"/>
          <p:cNvSpPr txBox="1"/>
          <p:nvPr/>
        </p:nvSpPr>
        <p:spPr>
          <a:xfrm>
            <a:off x="5085995" y="5065268"/>
            <a:ext cx="3718710" cy="369332"/>
          </a:xfrm>
          <a:prstGeom prst="rect">
            <a:avLst/>
          </a:prstGeom>
          <a:noFill/>
        </p:spPr>
        <p:txBody>
          <a:bodyPr wrap="none" rtlCol="0">
            <a:spAutoFit/>
          </a:bodyPr>
          <a:lstStyle/>
          <a:p>
            <a:r>
              <a:rPr lang="da-DK" dirty="0" smtClean="0"/>
              <a:t>Sand bag (Low profile) </a:t>
            </a:r>
            <a:r>
              <a:rPr lang="da-DK" dirty="0" err="1" smtClean="0"/>
              <a:t>weighted</a:t>
            </a:r>
            <a:r>
              <a:rPr lang="da-DK" dirty="0" smtClean="0"/>
              <a:t> mats</a:t>
            </a:r>
            <a:endParaRPr lang="en-GB" dirty="0"/>
          </a:p>
        </p:txBody>
      </p:sp>
      <p:pic>
        <p:nvPicPr>
          <p:cNvPr id="12" name="Picture 2" descr="C:\Users\djg\Documents\WorkDocumentsHdrive\SASMAP EU FP7\WP7 Dissemination\EuroMed 2014\Comments from Barbara to DJG presentation\DSCN687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95329" y="2132856"/>
            <a:ext cx="3809376" cy="2857808"/>
          </a:xfrm>
          <a:prstGeom prst="rect">
            <a:avLst/>
          </a:prstGeom>
          <a:noFill/>
          <a:extLst>
            <a:ext uri="{909E8E84-426E-40DD-AFC4-6F175D3DCCD1}">
              <a14:hiddenFill xmlns:a14="http://schemas.microsoft.com/office/drawing/2010/main">
                <a:solidFill>
                  <a:srgbClr val="FFFFFF"/>
                </a:solidFill>
              </a14:hiddenFill>
            </a:ext>
          </a:extLst>
        </p:spPr>
      </p:pic>
      <p:sp>
        <p:nvSpPr>
          <p:cNvPr id="13" name="Tekstboks 12"/>
          <p:cNvSpPr txBox="1"/>
          <p:nvPr/>
        </p:nvSpPr>
        <p:spPr>
          <a:xfrm>
            <a:off x="539552" y="6165304"/>
            <a:ext cx="7969618" cy="369332"/>
          </a:xfrm>
          <a:prstGeom prst="rect">
            <a:avLst/>
          </a:prstGeom>
          <a:noFill/>
        </p:spPr>
        <p:txBody>
          <a:bodyPr wrap="none" rtlCol="0">
            <a:spAutoFit/>
          </a:bodyPr>
          <a:lstStyle/>
          <a:p>
            <a:r>
              <a:rPr lang="da-DK" dirty="0" smtClean="0"/>
              <a:t>(The </a:t>
            </a:r>
            <a:r>
              <a:rPr lang="da-DK" dirty="0" err="1" smtClean="0"/>
              <a:t>project</a:t>
            </a:r>
            <a:r>
              <a:rPr lang="da-DK" dirty="0" smtClean="0"/>
              <a:t> has </a:t>
            </a:r>
            <a:r>
              <a:rPr lang="da-DK" dirty="0" err="1" smtClean="0"/>
              <a:t>also</a:t>
            </a:r>
            <a:r>
              <a:rPr lang="da-DK" dirty="0" smtClean="0"/>
              <a:t> </a:t>
            </a:r>
            <a:r>
              <a:rPr lang="da-DK" dirty="0" err="1" smtClean="0"/>
              <a:t>looked</a:t>
            </a:r>
            <a:r>
              <a:rPr lang="da-DK" dirty="0" smtClean="0"/>
              <a:t> at </a:t>
            </a:r>
            <a:r>
              <a:rPr lang="da-DK" dirty="0" err="1" smtClean="0"/>
              <a:t>deterioration</a:t>
            </a:r>
            <a:r>
              <a:rPr lang="da-DK" dirty="0" smtClean="0"/>
              <a:t> of plastics in the marine </a:t>
            </a:r>
            <a:r>
              <a:rPr lang="da-DK" dirty="0" err="1" smtClean="0"/>
              <a:t>environment</a:t>
            </a:r>
            <a:r>
              <a:rPr lang="da-DK" dirty="0" smtClean="0"/>
              <a:t>)</a:t>
            </a:r>
            <a:endParaRPr lang="da-DK" dirty="0"/>
          </a:p>
        </p:txBody>
      </p:sp>
    </p:spTree>
    <p:extLst>
      <p:ext uri="{BB962C8B-B14F-4D97-AF65-F5344CB8AC3E}">
        <p14:creationId xmlns:p14="http://schemas.microsoft.com/office/powerpoint/2010/main" val="3545250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946284" y="32224"/>
            <a:ext cx="3251018" cy="584775"/>
          </a:xfrm>
          <a:prstGeom prst="rect">
            <a:avLst/>
          </a:prstGeom>
          <a:noFill/>
        </p:spPr>
        <p:txBody>
          <a:bodyPr wrap="none" rtlCol="0">
            <a:spAutoFit/>
          </a:bodyPr>
          <a:lstStyle/>
          <a:p>
            <a:r>
              <a:rPr lang="da-DK" sz="3200" dirty="0" smtClean="0">
                <a:effectLst>
                  <a:outerShdw blurRad="38100" dist="38100" dir="2700000" algn="tl">
                    <a:srgbClr val="000000">
                      <a:alpha val="43137"/>
                    </a:srgbClr>
                  </a:outerShdw>
                </a:effectLst>
              </a:rPr>
              <a:t>Outputs of </a:t>
            </a:r>
            <a:r>
              <a:rPr lang="da-DK" sz="3200" dirty="0" err="1" smtClean="0">
                <a:effectLst>
                  <a:outerShdw blurRad="38100" dist="38100" dir="2700000" algn="tl">
                    <a:srgbClr val="000000">
                      <a:alpha val="43137"/>
                    </a:srgbClr>
                  </a:outerShdw>
                </a:effectLst>
              </a:rPr>
              <a:t>project</a:t>
            </a:r>
            <a:endParaRPr lang="en-GB" sz="3200" dirty="0">
              <a:effectLst>
                <a:outerShdw blurRad="38100" dist="38100" dir="2700000" algn="tl">
                  <a:srgbClr val="000000">
                    <a:alpha val="43137"/>
                  </a:srgbClr>
                </a:outerShdw>
              </a:effectLst>
            </a:endParaRPr>
          </a:p>
        </p:txBody>
      </p:sp>
      <p:sp>
        <p:nvSpPr>
          <p:cNvPr id="3" name="Tekstboks 2"/>
          <p:cNvSpPr txBox="1"/>
          <p:nvPr/>
        </p:nvSpPr>
        <p:spPr>
          <a:xfrm>
            <a:off x="251520" y="652396"/>
            <a:ext cx="4044633" cy="1015663"/>
          </a:xfrm>
          <a:prstGeom prst="rect">
            <a:avLst/>
          </a:prstGeom>
          <a:noFill/>
        </p:spPr>
        <p:txBody>
          <a:bodyPr wrap="none" rtlCol="0">
            <a:spAutoFit/>
          </a:bodyPr>
          <a:lstStyle/>
          <a:p>
            <a:r>
              <a:rPr lang="da-DK" sz="2000" b="1" dirty="0" err="1" smtClean="0"/>
              <a:t>Proof</a:t>
            </a:r>
            <a:r>
              <a:rPr lang="da-DK" sz="2000" b="1" dirty="0" smtClean="0"/>
              <a:t> of </a:t>
            </a:r>
            <a:r>
              <a:rPr lang="da-DK" sz="2000" b="1" dirty="0" err="1" smtClean="0"/>
              <a:t>concept</a:t>
            </a:r>
            <a:r>
              <a:rPr lang="da-DK" sz="2000" b="1" dirty="0" smtClean="0"/>
              <a:t> of </a:t>
            </a:r>
            <a:r>
              <a:rPr lang="da-DK" sz="2000" b="1" dirty="0" err="1" smtClean="0"/>
              <a:t>tools</a:t>
            </a:r>
            <a:r>
              <a:rPr lang="da-DK" sz="2000" b="1" dirty="0" smtClean="0"/>
              <a:t> &amp; </a:t>
            </a:r>
            <a:r>
              <a:rPr lang="da-DK" sz="2000" b="1" dirty="0" err="1" smtClean="0"/>
              <a:t>methods</a:t>
            </a:r>
            <a:endParaRPr lang="da-DK" sz="2000" b="1" dirty="0" smtClean="0"/>
          </a:p>
          <a:p>
            <a:endParaRPr lang="da-DK" sz="2000" b="1" dirty="0"/>
          </a:p>
          <a:p>
            <a:endParaRPr lang="da-DK" sz="2000" b="1" dirty="0"/>
          </a:p>
        </p:txBody>
      </p:sp>
      <p:grpSp>
        <p:nvGrpSpPr>
          <p:cNvPr id="17" name="Gruppe 16"/>
          <p:cNvGrpSpPr/>
          <p:nvPr/>
        </p:nvGrpSpPr>
        <p:grpSpPr>
          <a:xfrm>
            <a:off x="251520" y="1160227"/>
            <a:ext cx="2799597" cy="2151818"/>
            <a:chOff x="251520" y="1160227"/>
            <a:chExt cx="2799597" cy="2151818"/>
          </a:xfrm>
        </p:grpSpPr>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520" y="1160227"/>
              <a:ext cx="1401682" cy="140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Figure_SurveyEquip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93666" y="1194428"/>
              <a:ext cx="1106256" cy="15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boks 8"/>
            <p:cNvSpPr txBox="1"/>
            <p:nvPr/>
          </p:nvSpPr>
          <p:spPr>
            <a:xfrm>
              <a:off x="255287" y="2942713"/>
              <a:ext cx="2795830" cy="369332"/>
            </a:xfrm>
            <a:prstGeom prst="rect">
              <a:avLst/>
            </a:prstGeom>
            <a:noFill/>
          </p:spPr>
          <p:txBody>
            <a:bodyPr wrap="none" rtlCol="0">
              <a:spAutoFit/>
            </a:bodyPr>
            <a:lstStyle/>
            <a:p>
              <a:r>
                <a:rPr lang="da-DK" dirty="0" err="1" smtClean="0"/>
                <a:t>What</a:t>
              </a:r>
              <a:r>
                <a:rPr lang="da-DK" dirty="0" smtClean="0"/>
                <a:t> is </a:t>
              </a:r>
              <a:r>
                <a:rPr lang="da-DK" dirty="0" err="1" smtClean="0"/>
                <a:t>there</a:t>
              </a:r>
              <a:r>
                <a:rPr lang="da-DK" dirty="0" smtClean="0"/>
                <a:t> &amp; </a:t>
              </a:r>
              <a:r>
                <a:rPr lang="da-DK" dirty="0" err="1" smtClean="0"/>
                <a:t>where</a:t>
              </a:r>
              <a:r>
                <a:rPr lang="da-DK" dirty="0" smtClean="0"/>
                <a:t> is it?</a:t>
              </a:r>
              <a:endParaRPr lang="da-DK" dirty="0"/>
            </a:p>
          </p:txBody>
        </p:sp>
      </p:grpSp>
      <p:grpSp>
        <p:nvGrpSpPr>
          <p:cNvPr id="18" name="Gruppe 17"/>
          <p:cNvGrpSpPr/>
          <p:nvPr/>
        </p:nvGrpSpPr>
        <p:grpSpPr>
          <a:xfrm>
            <a:off x="3347864" y="1194428"/>
            <a:ext cx="5671070" cy="2161187"/>
            <a:chOff x="3347864" y="1194428"/>
            <a:chExt cx="5671070" cy="2161187"/>
          </a:xfrm>
        </p:grpSpPr>
        <p:pic>
          <p:nvPicPr>
            <p:cNvPr id="14" name="Billede 13"/>
            <p:cNvPicPr/>
            <p:nvPr/>
          </p:nvPicPr>
          <p:blipFill rotWithShape="1">
            <a:blip r:embed="rId6" cstate="screen">
              <a:extLst>
                <a:ext uri="{28A0092B-C50C-407E-A947-70E740481C1C}">
                  <a14:useLocalDpi xmlns:a14="http://schemas.microsoft.com/office/drawing/2010/main"/>
                </a:ext>
              </a:extLst>
            </a:blip>
            <a:srcRect/>
            <a:stretch/>
          </p:blipFill>
          <p:spPr bwMode="auto">
            <a:xfrm>
              <a:off x="4220876" y="1266394"/>
              <a:ext cx="1719276" cy="1194326"/>
            </a:xfrm>
            <a:prstGeom prst="rect">
              <a:avLst/>
            </a:prstGeom>
            <a:ln>
              <a:noFill/>
            </a:ln>
            <a:extLst>
              <a:ext uri="{53640926-AAD7-44D8-BBD7-CCE9431645EC}">
                <a14:shadowObscured xmlns:a14="http://schemas.microsoft.com/office/drawing/2010/main"/>
              </a:ext>
            </a:extLst>
          </p:spPr>
        </p:pic>
        <p:pic>
          <p:nvPicPr>
            <p:cNvPr id="15" name="Picture 2" descr="The WP4UW that was developed within SASMA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7966" y="1285869"/>
              <a:ext cx="1630968" cy="122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kt 4"/>
            <p:cNvGraphicFramePr>
              <a:graphicFrameLocks noChangeAspect="1"/>
            </p:cNvGraphicFramePr>
            <p:nvPr>
              <p:extLst>
                <p:ext uri="{D42A27DB-BD31-4B8C-83A1-F6EECF244321}">
                  <p14:modId xmlns:p14="http://schemas.microsoft.com/office/powerpoint/2010/main" val="4015266358"/>
                </p:ext>
              </p:extLst>
            </p:nvPr>
          </p:nvGraphicFramePr>
          <p:xfrm>
            <a:off x="3347864" y="1194428"/>
            <a:ext cx="741030" cy="1478998"/>
          </p:xfrm>
          <a:graphic>
            <a:graphicData uri="http://schemas.openxmlformats.org/presentationml/2006/ole">
              <mc:AlternateContent xmlns:mc="http://schemas.openxmlformats.org/markup-compatibility/2006">
                <mc:Choice xmlns:v="urn:schemas-microsoft-com:vml" Requires="v">
                  <p:oleObj spid="_x0000_s8218" r:id="rId8" imgW="4391281" imgH="8778240" progId="Unknown">
                    <p:embed/>
                  </p:oleObj>
                </mc:Choice>
                <mc:Fallback>
                  <p:oleObj r:id="rId8" imgW="4391281" imgH="8778240" progId="Unknown">
                    <p:embed/>
                    <p:pic>
                      <p:nvPicPr>
                        <p:cNvPr id="0" name="Objek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1194428"/>
                          <a:ext cx="741030" cy="1478998"/>
                        </a:xfrm>
                        <a:prstGeom prst="rect">
                          <a:avLst/>
                        </a:prstGeom>
                        <a:noFill/>
                        <a:ln>
                          <a:noFill/>
                        </a:ln>
                      </p:spPr>
                    </p:pic>
                  </p:oleObj>
                </mc:Fallback>
              </mc:AlternateContent>
            </a:graphicData>
          </a:graphic>
        </p:graphicFrame>
        <p:sp>
          <p:nvSpPr>
            <p:cNvPr id="16" name="Tekstboks 15"/>
            <p:cNvSpPr txBox="1"/>
            <p:nvPr/>
          </p:nvSpPr>
          <p:spPr>
            <a:xfrm>
              <a:off x="4571793" y="2986283"/>
              <a:ext cx="3930756" cy="369332"/>
            </a:xfrm>
            <a:prstGeom prst="rect">
              <a:avLst/>
            </a:prstGeom>
            <a:noFill/>
          </p:spPr>
          <p:txBody>
            <a:bodyPr wrap="none" rtlCol="0">
              <a:spAutoFit/>
            </a:bodyPr>
            <a:lstStyle/>
            <a:p>
              <a:r>
                <a:rPr lang="da-DK" dirty="0" smtClean="0"/>
                <a:t>State of </a:t>
              </a:r>
              <a:r>
                <a:rPr lang="da-DK" dirty="0" err="1" smtClean="0"/>
                <a:t>preservation</a:t>
              </a:r>
              <a:r>
                <a:rPr lang="da-DK" dirty="0" smtClean="0"/>
                <a:t> of sites / </a:t>
              </a:r>
              <a:r>
                <a:rPr lang="da-DK" dirty="0" err="1" smtClean="0"/>
                <a:t>materials</a:t>
              </a:r>
              <a:endParaRPr lang="da-DK" dirty="0"/>
            </a:p>
          </p:txBody>
        </p:sp>
        <p:pic>
          <p:nvPicPr>
            <p:cNvPr id="20" name="Billede 19"/>
            <p:cNvPicPr/>
            <p:nvPr/>
          </p:nvPicPr>
          <p:blipFill rotWithShape="1">
            <a:blip r:embed="rId10" cstate="screen">
              <a:extLst>
                <a:ext uri="{28A0092B-C50C-407E-A947-70E740481C1C}">
                  <a14:useLocalDpi xmlns:a14="http://schemas.microsoft.com/office/drawing/2010/main"/>
                </a:ext>
              </a:extLst>
            </a:blip>
            <a:srcRect l="27427" r="23928"/>
            <a:stretch/>
          </p:blipFill>
          <p:spPr>
            <a:xfrm>
              <a:off x="6197302" y="1285869"/>
              <a:ext cx="919463" cy="1522950"/>
            </a:xfrm>
            <a:prstGeom prst="rect">
              <a:avLst/>
            </a:prstGeom>
          </p:spPr>
        </p:pic>
      </p:grpSp>
      <p:grpSp>
        <p:nvGrpSpPr>
          <p:cNvPr id="21" name="Gruppe 20"/>
          <p:cNvGrpSpPr/>
          <p:nvPr/>
        </p:nvGrpSpPr>
        <p:grpSpPr>
          <a:xfrm>
            <a:off x="255287" y="4052021"/>
            <a:ext cx="3822245" cy="1772797"/>
            <a:chOff x="255287" y="4052021"/>
            <a:chExt cx="3822245" cy="1772797"/>
          </a:xfrm>
        </p:grpSpPr>
        <p:pic>
          <p:nvPicPr>
            <p:cNvPr id="11" name="Picture 3" descr="9"/>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32509"/>
            <a:stretch/>
          </p:blipFill>
          <p:spPr bwMode="auto">
            <a:xfrm>
              <a:off x="2040954" y="4052021"/>
              <a:ext cx="1036289" cy="1154349"/>
            </a:xfrm>
            <a:prstGeom prst="rect">
              <a:avLst/>
            </a:prstGeom>
            <a:noFill/>
            <a:ln w="9525">
              <a:noFill/>
              <a:miter lim="800000"/>
              <a:headEnd/>
              <a:tailEnd/>
            </a:ln>
          </p:spPr>
        </p:pic>
        <p:pic>
          <p:nvPicPr>
            <p:cNvPr id="12" name="Billede 11" descr="PICT0105"/>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5287" y="4052021"/>
              <a:ext cx="1724425" cy="1177179"/>
            </a:xfrm>
            <a:prstGeom prst="rect">
              <a:avLst/>
            </a:prstGeom>
            <a:noFill/>
          </p:spPr>
        </p:pic>
        <p:pic>
          <p:nvPicPr>
            <p:cNvPr id="13" name="Picture 7" descr="C:\Users\djg\Pictures\vlcsnap-2014-09-17-12h57m07s153.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8677" r="25726"/>
            <a:stretch/>
          </p:blipFill>
          <p:spPr bwMode="auto">
            <a:xfrm>
              <a:off x="3203848" y="4052021"/>
              <a:ext cx="873684" cy="1177179"/>
            </a:xfrm>
            <a:prstGeom prst="rect">
              <a:avLst/>
            </a:prstGeom>
            <a:noFill/>
            <a:extLst>
              <a:ext uri="{909E8E84-426E-40DD-AFC4-6F175D3DCCD1}">
                <a14:hiddenFill xmlns:a14="http://schemas.microsoft.com/office/drawing/2010/main">
                  <a:solidFill>
                    <a:srgbClr val="FFFFFF"/>
                  </a:solidFill>
                </a14:hiddenFill>
              </a:ext>
            </a:extLst>
          </p:spPr>
        </p:pic>
        <p:sp>
          <p:nvSpPr>
            <p:cNvPr id="19" name="Tekstboks 18"/>
            <p:cNvSpPr txBox="1"/>
            <p:nvPr/>
          </p:nvSpPr>
          <p:spPr>
            <a:xfrm>
              <a:off x="1443713" y="5455486"/>
              <a:ext cx="1952329" cy="369332"/>
            </a:xfrm>
            <a:prstGeom prst="rect">
              <a:avLst/>
            </a:prstGeom>
            <a:noFill/>
          </p:spPr>
          <p:txBody>
            <a:bodyPr wrap="none" rtlCol="0">
              <a:spAutoFit/>
            </a:bodyPr>
            <a:lstStyle/>
            <a:p>
              <a:r>
                <a:rPr lang="da-DK" dirty="0" err="1" smtClean="0"/>
                <a:t>Excavation</a:t>
              </a:r>
              <a:r>
                <a:rPr lang="da-DK" dirty="0" smtClean="0"/>
                <a:t> (Lifting)</a:t>
              </a:r>
              <a:endParaRPr lang="da-DK" dirty="0"/>
            </a:p>
          </p:txBody>
        </p:sp>
      </p:grpSp>
      <p:grpSp>
        <p:nvGrpSpPr>
          <p:cNvPr id="23" name="Gruppe 22"/>
          <p:cNvGrpSpPr/>
          <p:nvPr/>
        </p:nvGrpSpPr>
        <p:grpSpPr>
          <a:xfrm>
            <a:off x="5883898" y="4052021"/>
            <a:ext cx="1792670" cy="1808983"/>
            <a:chOff x="5883898" y="4052021"/>
            <a:chExt cx="1792670" cy="1808983"/>
          </a:xfrm>
        </p:grpSpPr>
        <p:pic>
          <p:nvPicPr>
            <p:cNvPr id="10" name="Picture 2" descr="C:\Users\djg\Documents\WorkDocumentsHdrive\SASMAP EU FP7\WP7 Dissemination\EuroMed 2014\Comments from Barbara to DJG presentation\DSCN6876.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57434" y="4052021"/>
              <a:ext cx="1713616" cy="1285561"/>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p:nvSpPr>
          <p:spPr>
            <a:xfrm>
              <a:off x="5883898" y="5491672"/>
              <a:ext cx="1792670" cy="369332"/>
            </a:xfrm>
            <a:prstGeom prst="rect">
              <a:avLst/>
            </a:prstGeom>
            <a:noFill/>
          </p:spPr>
          <p:txBody>
            <a:bodyPr wrap="none" rtlCol="0">
              <a:spAutoFit/>
            </a:bodyPr>
            <a:lstStyle/>
            <a:p>
              <a:r>
                <a:rPr lang="da-DK" dirty="0" smtClean="0"/>
                <a:t>In </a:t>
              </a:r>
              <a:r>
                <a:rPr lang="da-DK" dirty="0" err="1" smtClean="0"/>
                <a:t>situ</a:t>
              </a:r>
              <a:r>
                <a:rPr lang="da-DK" dirty="0" smtClean="0"/>
                <a:t> </a:t>
              </a:r>
              <a:r>
                <a:rPr lang="da-DK" dirty="0" err="1" smtClean="0"/>
                <a:t>protection</a:t>
              </a:r>
              <a:endParaRPr lang="da-DK" dirty="0"/>
            </a:p>
          </p:txBody>
        </p:sp>
      </p:grpSp>
    </p:spTree>
    <p:extLst>
      <p:ext uri="{BB962C8B-B14F-4D97-AF65-F5344CB8AC3E}">
        <p14:creationId xmlns:p14="http://schemas.microsoft.com/office/powerpoint/2010/main" val="22339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672" y="1268760"/>
            <a:ext cx="3263561" cy="462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1268760"/>
            <a:ext cx="3293468" cy="464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323528" y="332656"/>
            <a:ext cx="1237839" cy="369332"/>
          </a:xfrm>
          <a:prstGeom prst="rect">
            <a:avLst/>
          </a:prstGeom>
        </p:spPr>
        <p:txBody>
          <a:bodyPr wrap="none">
            <a:spAutoFit/>
          </a:bodyPr>
          <a:lstStyle/>
          <a:p>
            <a:r>
              <a:rPr lang="da-DK" dirty="0" smtClean="0"/>
              <a:t>Guidelines:</a:t>
            </a:r>
            <a:endParaRPr lang="da-DK" dirty="0"/>
          </a:p>
        </p:txBody>
      </p:sp>
      <p:sp>
        <p:nvSpPr>
          <p:cNvPr id="5" name="Tekstboks 4"/>
          <p:cNvSpPr txBox="1"/>
          <p:nvPr/>
        </p:nvSpPr>
        <p:spPr>
          <a:xfrm>
            <a:off x="1311561" y="6028304"/>
            <a:ext cx="2206310" cy="369332"/>
          </a:xfrm>
          <a:prstGeom prst="rect">
            <a:avLst/>
          </a:prstGeom>
          <a:noFill/>
        </p:spPr>
        <p:txBody>
          <a:bodyPr wrap="none" rtlCol="0">
            <a:spAutoFit/>
          </a:bodyPr>
          <a:lstStyle/>
          <a:p>
            <a:r>
              <a:rPr lang="da-DK" dirty="0" smtClean="0"/>
              <a:t>Management </a:t>
            </a:r>
            <a:r>
              <a:rPr lang="da-DK" dirty="0" err="1" smtClean="0"/>
              <a:t>Process</a:t>
            </a:r>
            <a:endParaRPr lang="da-DK" dirty="0"/>
          </a:p>
        </p:txBody>
      </p:sp>
      <p:sp>
        <p:nvSpPr>
          <p:cNvPr id="6" name="Tekstboks 5"/>
          <p:cNvSpPr txBox="1"/>
          <p:nvPr/>
        </p:nvSpPr>
        <p:spPr>
          <a:xfrm>
            <a:off x="5599868" y="6108466"/>
            <a:ext cx="2214773" cy="369332"/>
          </a:xfrm>
          <a:prstGeom prst="rect">
            <a:avLst/>
          </a:prstGeom>
          <a:noFill/>
        </p:spPr>
        <p:txBody>
          <a:bodyPr wrap="none" rtlCol="0">
            <a:spAutoFit/>
          </a:bodyPr>
          <a:lstStyle/>
          <a:p>
            <a:r>
              <a:rPr lang="da-DK" dirty="0" err="1" smtClean="0"/>
              <a:t>Overview</a:t>
            </a:r>
            <a:r>
              <a:rPr lang="da-DK" dirty="0" smtClean="0"/>
              <a:t> of Methods</a:t>
            </a:r>
            <a:endParaRPr lang="da-DK" dirty="0"/>
          </a:p>
        </p:txBody>
      </p:sp>
    </p:spTree>
    <p:extLst>
      <p:ext uri="{BB962C8B-B14F-4D97-AF65-F5344CB8AC3E}">
        <p14:creationId xmlns:p14="http://schemas.microsoft.com/office/powerpoint/2010/main" val="419431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boks 8"/>
          <p:cNvSpPr txBox="1"/>
          <p:nvPr/>
        </p:nvSpPr>
        <p:spPr>
          <a:xfrm>
            <a:off x="755576" y="154410"/>
            <a:ext cx="6433236"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P</a:t>
            </a:r>
            <a:r>
              <a:rPr lang="en-US" sz="2800" dirty="0" smtClean="0">
                <a:effectLst>
                  <a:outerShdw blurRad="38100" dist="38100" dir="2700000" algn="tl">
                    <a:srgbClr val="000000">
                      <a:alpha val="43137"/>
                    </a:srgbClr>
                  </a:outerShdw>
                </a:effectLst>
              </a:rPr>
              <a:t>rotection </a:t>
            </a:r>
            <a:r>
              <a:rPr lang="en-US" sz="2800" dirty="0">
                <a:effectLst>
                  <a:outerShdw blurRad="38100" dist="38100" dir="2700000" algn="tl">
                    <a:srgbClr val="000000">
                      <a:alpha val="43137"/>
                    </a:srgbClr>
                  </a:outerShdw>
                </a:effectLst>
              </a:rPr>
              <a:t>of </a:t>
            </a:r>
            <a:r>
              <a:rPr lang="en-US" sz="2800" dirty="0" smtClean="0">
                <a:effectLst>
                  <a:outerShdw blurRad="38100" dist="38100" dir="2700000" algn="tl">
                    <a:srgbClr val="000000">
                      <a:alpha val="43137"/>
                    </a:srgbClr>
                  </a:outerShdw>
                </a:effectLst>
              </a:rPr>
              <a:t>underwater cultural heritage </a:t>
            </a:r>
            <a:endParaRPr lang="en-US" sz="2800" dirty="0">
              <a:effectLst>
                <a:outerShdw blurRad="38100" dist="38100" dir="2700000" algn="tl">
                  <a:srgbClr val="000000">
                    <a:alpha val="43137"/>
                  </a:srgbClr>
                </a:outerShdw>
              </a:effectLst>
            </a:endParaRPr>
          </a:p>
        </p:txBody>
      </p:sp>
      <p:sp>
        <p:nvSpPr>
          <p:cNvPr id="89" name="Rectangle 3"/>
          <p:cNvSpPr>
            <a:spLocks noChangeArrowheads="1"/>
          </p:cNvSpPr>
          <p:nvPr/>
        </p:nvSpPr>
        <p:spPr bwMode="auto">
          <a:xfrm>
            <a:off x="909753" y="836712"/>
            <a:ext cx="739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da-DK" sz="2400" b="1" dirty="0" err="1" smtClean="0"/>
              <a:t>Valetta</a:t>
            </a:r>
            <a:r>
              <a:rPr lang="da-DK" sz="2400" b="1" dirty="0" smtClean="0"/>
              <a:t> </a:t>
            </a:r>
            <a:r>
              <a:rPr lang="da-DK" sz="2400" b="1" dirty="0" err="1"/>
              <a:t>Treaty</a:t>
            </a:r>
            <a:r>
              <a:rPr lang="da-DK" sz="2400" b="1" dirty="0"/>
              <a:t> (1992) – </a:t>
            </a:r>
            <a:r>
              <a:rPr lang="da-DK" sz="2400" b="1" dirty="0" smtClean="0"/>
              <a:t>European </a:t>
            </a:r>
            <a:r>
              <a:rPr lang="da-DK" sz="2400" b="1" dirty="0" err="1" smtClean="0"/>
              <a:t>law</a:t>
            </a:r>
            <a:endParaRPr lang="da-DK" sz="2400" b="1" dirty="0"/>
          </a:p>
          <a:p>
            <a:pPr eaLnBrk="0" hangingPunct="0">
              <a:spcBef>
                <a:spcPct val="50000"/>
              </a:spcBef>
            </a:pPr>
            <a:r>
              <a:rPr lang="da-DK" sz="2400" dirty="0" smtClean="0"/>
              <a:t>ICOMOS </a:t>
            </a:r>
            <a:r>
              <a:rPr lang="da-DK" sz="2400" dirty="0"/>
              <a:t>Charter (1996)</a:t>
            </a:r>
          </a:p>
          <a:p>
            <a:pPr>
              <a:spcBef>
                <a:spcPct val="50000"/>
              </a:spcBef>
            </a:pPr>
            <a:r>
              <a:rPr lang="da-DK" sz="2400" dirty="0" smtClean="0"/>
              <a:t>UNESCO </a:t>
            </a:r>
            <a:r>
              <a:rPr lang="da-DK" sz="2400" dirty="0" err="1"/>
              <a:t>Convention</a:t>
            </a:r>
            <a:r>
              <a:rPr lang="da-DK" sz="2400" dirty="0"/>
              <a:t> (2001)</a:t>
            </a:r>
          </a:p>
        </p:txBody>
      </p:sp>
      <p:sp>
        <p:nvSpPr>
          <p:cNvPr id="90" name="Rectangle 4"/>
          <p:cNvSpPr>
            <a:spLocks noChangeArrowheads="1"/>
          </p:cNvSpPr>
          <p:nvPr/>
        </p:nvSpPr>
        <p:spPr bwMode="auto">
          <a:xfrm>
            <a:off x="909226" y="2708920"/>
            <a:ext cx="7315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5220" bIns="95220" anchor="ctr"/>
          <a:lstStyle/>
          <a:p>
            <a:pPr>
              <a:buFontTx/>
              <a:buChar char="•"/>
            </a:pPr>
            <a:r>
              <a:rPr lang="da-DK" sz="2400" dirty="0"/>
              <a:t> ”</a:t>
            </a:r>
            <a:r>
              <a:rPr lang="en-US" sz="2400" dirty="0"/>
              <a:t>The preservation of underwater cultural heritage </a:t>
            </a:r>
            <a:r>
              <a:rPr lang="en-US" sz="2400" i="1" dirty="0"/>
              <a:t>in situ</a:t>
            </a:r>
            <a:r>
              <a:rPr lang="en-US" sz="2400" dirty="0"/>
              <a:t> should be considered as a first option.” </a:t>
            </a:r>
            <a:endParaRPr lang="da-DK" sz="2400" dirty="0"/>
          </a:p>
          <a:p>
            <a:endParaRPr lang="en-US" sz="2400" dirty="0"/>
          </a:p>
          <a:p>
            <a:pPr eaLnBrk="0" hangingPunct="0">
              <a:buFontTx/>
              <a:buChar char="•"/>
            </a:pPr>
            <a:r>
              <a:rPr lang="da-DK" sz="2400" dirty="0"/>
              <a:t> ”</a:t>
            </a:r>
            <a:r>
              <a:rPr lang="en-US" sz="2400" dirty="0"/>
              <a:t>Non- destructive techniques, non-intrusive survey and sampling should be encouraged in preference to excavation.”</a:t>
            </a:r>
          </a:p>
        </p:txBody>
      </p:sp>
      <p:sp>
        <p:nvSpPr>
          <p:cNvPr id="8" name="Tekstboks 7"/>
          <p:cNvSpPr txBox="1"/>
          <p:nvPr/>
        </p:nvSpPr>
        <p:spPr>
          <a:xfrm>
            <a:off x="251520" y="5013176"/>
            <a:ext cx="8640960"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Develop methods to locate &amp; assess sites</a:t>
            </a:r>
          </a:p>
          <a:p>
            <a:pPr marL="285750" indent="-285750"/>
            <a:endParaRPr lang="en-US" dirty="0"/>
          </a:p>
          <a:p>
            <a:pPr marL="285750" indent="-285750">
              <a:buFont typeface="Arial" panose="020B0604020202020204" pitchFamily="34" charset="0"/>
              <a:buChar char="•"/>
            </a:pPr>
            <a:r>
              <a:rPr lang="en-US" b="1" dirty="0"/>
              <a:t>Develop “proof of concept” </a:t>
            </a:r>
            <a:r>
              <a:rPr lang="en-US" b="1" dirty="0" smtClean="0"/>
              <a:t>equipment  for non destructive / intrusive investigation</a:t>
            </a:r>
            <a:endParaRPr lang="en-US" b="1" dirty="0"/>
          </a:p>
          <a:p>
            <a:pPr marL="285750" indent="-285750"/>
            <a:endParaRPr lang="en-US" dirty="0"/>
          </a:p>
          <a:p>
            <a:pPr marL="285750" indent="-285750">
              <a:buFont typeface="Arial" panose="020B0604020202020204" pitchFamily="34" charset="0"/>
              <a:buChar char="•"/>
            </a:pPr>
            <a:r>
              <a:rPr lang="en-US" b="1" dirty="0"/>
              <a:t>Produce Guidelines for </a:t>
            </a:r>
            <a:r>
              <a:rPr lang="en-US" b="1" dirty="0" smtClean="0"/>
              <a:t> informed management of underwater </a:t>
            </a:r>
            <a:r>
              <a:rPr lang="en-US" b="1" dirty="0"/>
              <a:t>cultural heritage </a:t>
            </a:r>
            <a:endParaRPr lang="da-DK" b="1" dirty="0"/>
          </a:p>
        </p:txBody>
      </p:sp>
    </p:spTree>
    <p:extLst>
      <p:ext uri="{BB962C8B-B14F-4D97-AF65-F5344CB8AC3E}">
        <p14:creationId xmlns:p14="http://schemas.microsoft.com/office/powerpoint/2010/main" val="1053109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1141272" y="642240"/>
            <a:ext cx="6836065" cy="1600438"/>
          </a:xfrm>
          <a:prstGeom prst="rect">
            <a:avLst/>
          </a:prstGeom>
          <a:noFill/>
        </p:spPr>
        <p:txBody>
          <a:bodyPr wrap="square" rtlCol="0">
            <a:spAutoFit/>
          </a:bodyPr>
          <a:lstStyle/>
          <a:p>
            <a:endParaRPr lang="da-DK" sz="1600" dirty="0"/>
          </a:p>
          <a:p>
            <a:r>
              <a:rPr lang="da-DK" sz="1600" dirty="0" err="1" smtClean="0"/>
              <a:t>Archaeologists</a:t>
            </a:r>
            <a:r>
              <a:rPr lang="da-DK" sz="1600" dirty="0" smtClean="0"/>
              <a:t>, </a:t>
            </a:r>
            <a:r>
              <a:rPr lang="da-DK" sz="1600" dirty="0" err="1" smtClean="0"/>
              <a:t>geologists</a:t>
            </a:r>
            <a:r>
              <a:rPr lang="da-DK" sz="1600" dirty="0" smtClean="0"/>
              <a:t>, </a:t>
            </a:r>
            <a:r>
              <a:rPr lang="da-DK" sz="1600" dirty="0" err="1" smtClean="0"/>
              <a:t>conservators</a:t>
            </a:r>
            <a:r>
              <a:rPr lang="da-DK" sz="1600" dirty="0" smtClean="0"/>
              <a:t>, GIS, </a:t>
            </a:r>
            <a:r>
              <a:rPr lang="da-DK" sz="1600" dirty="0" err="1" smtClean="0"/>
              <a:t>geophysicists</a:t>
            </a:r>
            <a:r>
              <a:rPr lang="da-DK" sz="1600" dirty="0" smtClean="0"/>
              <a:t>, </a:t>
            </a:r>
            <a:r>
              <a:rPr lang="da-DK" sz="1600" dirty="0" err="1" smtClean="0"/>
              <a:t>wood</a:t>
            </a:r>
            <a:r>
              <a:rPr lang="da-DK" sz="1600" dirty="0" smtClean="0"/>
              <a:t> </a:t>
            </a:r>
            <a:r>
              <a:rPr lang="da-DK" sz="1600" dirty="0" err="1" smtClean="0"/>
              <a:t>scientists</a:t>
            </a:r>
            <a:endParaRPr lang="da-DK" sz="1600" dirty="0" smtClean="0"/>
          </a:p>
          <a:p>
            <a:endParaRPr lang="da-DK" sz="1600" dirty="0"/>
          </a:p>
          <a:p>
            <a:r>
              <a:rPr lang="da-DK" sz="1600" dirty="0" err="1"/>
              <a:t>Aimed</a:t>
            </a:r>
            <a:r>
              <a:rPr lang="da-DK" sz="1600" dirty="0"/>
              <a:t> at </a:t>
            </a:r>
            <a:r>
              <a:rPr lang="da-DK" sz="1600" dirty="0" err="1"/>
              <a:t>SMEs</a:t>
            </a:r>
            <a:r>
              <a:rPr lang="da-DK" sz="1600" dirty="0"/>
              <a:t> &gt;30% of total budget (4 in </a:t>
            </a:r>
            <a:r>
              <a:rPr lang="da-DK" sz="1600" dirty="0" err="1"/>
              <a:t>project</a:t>
            </a:r>
            <a:r>
              <a:rPr lang="da-DK" sz="1600" dirty="0"/>
              <a:t>) </a:t>
            </a:r>
          </a:p>
          <a:p>
            <a:endParaRPr lang="da-DK" sz="1600" dirty="0" smtClean="0"/>
          </a:p>
          <a:p>
            <a:endParaRPr lang="en-GB" sz="1600" dirty="0"/>
          </a:p>
        </p:txBody>
      </p:sp>
      <p:grpSp>
        <p:nvGrpSpPr>
          <p:cNvPr id="5" name="Gruppe 4"/>
          <p:cNvGrpSpPr/>
          <p:nvPr/>
        </p:nvGrpSpPr>
        <p:grpSpPr>
          <a:xfrm>
            <a:off x="414572" y="2017753"/>
            <a:ext cx="2428875" cy="720080"/>
            <a:chOff x="499609" y="1844824"/>
            <a:chExt cx="2428875" cy="720080"/>
          </a:xfrm>
        </p:grpSpPr>
        <p:pic>
          <p:nvPicPr>
            <p:cNvPr id="9" name="Picture 7" descr="nmhanging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509259" y="835174"/>
              <a:ext cx="4095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boks 3"/>
            <p:cNvSpPr txBox="1"/>
            <p:nvPr/>
          </p:nvSpPr>
          <p:spPr>
            <a:xfrm>
              <a:off x="519680" y="2257127"/>
              <a:ext cx="2388731" cy="307777"/>
            </a:xfrm>
            <a:prstGeom prst="rect">
              <a:avLst/>
            </a:prstGeom>
            <a:noFill/>
          </p:spPr>
          <p:txBody>
            <a:bodyPr wrap="none" rtlCol="0">
              <a:spAutoFit/>
            </a:bodyPr>
            <a:lstStyle/>
            <a:p>
              <a:r>
                <a:rPr lang="da-DK" sz="1400" dirty="0" smtClean="0"/>
                <a:t>National Museum of Denmark</a:t>
              </a:r>
              <a:endParaRPr lang="en-GB" sz="1400" dirty="0"/>
            </a:p>
          </p:txBody>
        </p:sp>
      </p:grpSp>
      <p:grpSp>
        <p:nvGrpSpPr>
          <p:cNvPr id="6" name="Gruppe 5"/>
          <p:cNvGrpSpPr/>
          <p:nvPr/>
        </p:nvGrpSpPr>
        <p:grpSpPr>
          <a:xfrm>
            <a:off x="1832172" y="5032758"/>
            <a:ext cx="1789657" cy="1082575"/>
            <a:chOff x="5046294" y="5032817"/>
            <a:chExt cx="1789657" cy="1082575"/>
          </a:xfrm>
        </p:grpSpPr>
        <p:pic>
          <p:nvPicPr>
            <p:cNvPr id="5122" name="Picture 2" descr="C:\Users\djg\Documents\WorkDocumentsHDrive\SASMAP EU FP7\Home Page\SSCS Logo Fina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339" y="5032817"/>
              <a:ext cx="1021589" cy="615323"/>
            </a:xfrm>
            <a:prstGeom prst="rect">
              <a:avLst/>
            </a:prstGeom>
            <a:noFill/>
            <a:extLst>
              <a:ext uri="{909E8E84-426E-40DD-AFC4-6F175D3DCCD1}">
                <a14:hiddenFill xmlns:a14="http://schemas.microsoft.com/office/drawing/2010/main">
                  <a:solidFill>
                    <a:srgbClr val="FFFFFF"/>
                  </a:solidFill>
                </a14:hiddenFill>
              </a:ext>
            </a:extLst>
          </p:spPr>
        </p:pic>
        <p:sp>
          <p:nvSpPr>
            <p:cNvPr id="11" name="Tekstboks 10"/>
            <p:cNvSpPr txBox="1"/>
            <p:nvPr/>
          </p:nvSpPr>
          <p:spPr>
            <a:xfrm>
              <a:off x="5046294" y="5592172"/>
              <a:ext cx="1789657" cy="523220"/>
            </a:xfrm>
            <a:prstGeom prst="rect">
              <a:avLst/>
            </a:prstGeom>
            <a:noFill/>
          </p:spPr>
          <p:txBody>
            <a:bodyPr wrap="none" rtlCol="0">
              <a:spAutoFit/>
            </a:bodyPr>
            <a:lstStyle/>
            <a:p>
              <a:r>
                <a:rPr lang="da-DK" sz="1400" dirty="0" err="1" smtClean="0"/>
                <a:t>Seabed</a:t>
              </a:r>
              <a:r>
                <a:rPr lang="da-DK" sz="1400" dirty="0" smtClean="0"/>
                <a:t> </a:t>
              </a:r>
              <a:r>
                <a:rPr lang="da-DK" sz="1400" dirty="0" err="1" smtClean="0"/>
                <a:t>Scour</a:t>
              </a:r>
              <a:r>
                <a:rPr lang="da-DK" sz="1400" dirty="0" smtClean="0"/>
                <a:t> Control </a:t>
              </a:r>
            </a:p>
            <a:p>
              <a:pPr algn="ctr"/>
              <a:r>
                <a:rPr lang="da-DK" sz="1400" dirty="0" smtClean="0"/>
                <a:t>Systems (UK)</a:t>
              </a:r>
              <a:endParaRPr lang="en-GB" sz="1400" dirty="0"/>
            </a:p>
          </p:txBody>
        </p:sp>
      </p:grpSp>
      <p:grpSp>
        <p:nvGrpSpPr>
          <p:cNvPr id="12" name="Gruppe 11"/>
          <p:cNvGrpSpPr/>
          <p:nvPr/>
        </p:nvGrpSpPr>
        <p:grpSpPr>
          <a:xfrm>
            <a:off x="7243779" y="1865460"/>
            <a:ext cx="1640641" cy="1411946"/>
            <a:chOff x="4084363" y="4084626"/>
            <a:chExt cx="2711357" cy="2541959"/>
          </a:xfrm>
        </p:grpSpPr>
        <p:pic>
          <p:nvPicPr>
            <p:cNvPr id="5123" name="Picture 3" descr="C:\Users\djg\Documents\WorkDocumentsHDrive\SASMAP EU FP7\Home Page\university-of-patra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5249" y="4084626"/>
              <a:ext cx="1670943" cy="167094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boks 13"/>
            <p:cNvSpPr txBox="1"/>
            <p:nvPr/>
          </p:nvSpPr>
          <p:spPr>
            <a:xfrm>
              <a:off x="4084363" y="5684620"/>
              <a:ext cx="2711357" cy="941965"/>
            </a:xfrm>
            <a:prstGeom prst="rect">
              <a:avLst/>
            </a:prstGeom>
            <a:noFill/>
          </p:spPr>
          <p:txBody>
            <a:bodyPr wrap="none" rtlCol="0">
              <a:spAutoFit/>
            </a:bodyPr>
            <a:lstStyle/>
            <a:p>
              <a:pPr algn="ctr"/>
              <a:r>
                <a:rPr lang="da-DK" sz="1400" dirty="0" err="1" smtClean="0"/>
                <a:t>University</a:t>
              </a:r>
              <a:r>
                <a:rPr lang="da-DK" sz="1400" dirty="0" smtClean="0"/>
                <a:t> of Patras </a:t>
              </a:r>
            </a:p>
            <a:p>
              <a:pPr algn="ctr"/>
              <a:r>
                <a:rPr lang="da-DK" sz="1400" dirty="0" smtClean="0"/>
                <a:t>(</a:t>
              </a:r>
              <a:r>
                <a:rPr lang="da-DK" sz="1400" dirty="0" err="1" smtClean="0"/>
                <a:t>Greece</a:t>
              </a:r>
              <a:r>
                <a:rPr lang="da-DK" sz="1400" dirty="0" smtClean="0"/>
                <a:t>)</a:t>
              </a:r>
              <a:endParaRPr lang="en-GB" sz="1400" dirty="0"/>
            </a:p>
          </p:txBody>
        </p:sp>
      </p:grpSp>
      <p:grpSp>
        <p:nvGrpSpPr>
          <p:cNvPr id="13" name="Gruppe 12"/>
          <p:cNvGrpSpPr/>
          <p:nvPr/>
        </p:nvGrpSpPr>
        <p:grpSpPr>
          <a:xfrm>
            <a:off x="455557" y="4938013"/>
            <a:ext cx="1017978" cy="1064398"/>
            <a:chOff x="366757" y="3648112"/>
            <a:chExt cx="1400383" cy="1648526"/>
          </a:xfrm>
        </p:grpSpPr>
        <p:pic>
          <p:nvPicPr>
            <p:cNvPr id="8"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4756" y="3648112"/>
              <a:ext cx="1033463" cy="1328737"/>
            </a:xfrm>
            <a:prstGeom prst="rect">
              <a:avLst/>
            </a:prstGeom>
            <a:noFill/>
            <a:ln w="9525">
              <a:noFill/>
              <a:miter lim="800000"/>
              <a:headEnd/>
              <a:tailEnd/>
            </a:ln>
            <a:effectLst/>
          </p:spPr>
        </p:pic>
        <p:sp>
          <p:nvSpPr>
            <p:cNvPr id="16" name="Tekstboks 15"/>
            <p:cNvSpPr txBox="1"/>
            <p:nvPr/>
          </p:nvSpPr>
          <p:spPr>
            <a:xfrm>
              <a:off x="366757" y="4988861"/>
              <a:ext cx="1400383" cy="307777"/>
            </a:xfrm>
            <a:prstGeom prst="rect">
              <a:avLst/>
            </a:prstGeom>
            <a:noFill/>
          </p:spPr>
          <p:txBody>
            <a:bodyPr wrap="none" rtlCol="0">
              <a:spAutoFit/>
            </a:bodyPr>
            <a:lstStyle/>
            <a:p>
              <a:r>
                <a:rPr lang="da-DK" sz="1400" dirty="0" smtClean="0"/>
                <a:t>AKUT (Denmark)</a:t>
              </a:r>
              <a:endParaRPr lang="en-GB" sz="1400" dirty="0"/>
            </a:p>
          </p:txBody>
        </p:sp>
      </p:grpSp>
      <p:grpSp>
        <p:nvGrpSpPr>
          <p:cNvPr id="10" name="Gruppe 9"/>
          <p:cNvGrpSpPr/>
          <p:nvPr/>
        </p:nvGrpSpPr>
        <p:grpSpPr>
          <a:xfrm>
            <a:off x="3260040" y="3675212"/>
            <a:ext cx="2657139" cy="1058903"/>
            <a:chOff x="3286824" y="2304229"/>
            <a:chExt cx="4669048" cy="1667243"/>
          </a:xfrm>
        </p:grpSpPr>
        <p:pic>
          <p:nvPicPr>
            <p:cNvPr id="5125" name="Picture 5" descr="C:\Users\djg\Documents\WorkDocumentsHDrive\SASMAP EU FP7\Home Page\ISCR LOG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14666" y="2304229"/>
              <a:ext cx="2430712" cy="997321"/>
            </a:xfrm>
            <a:prstGeom prst="rect">
              <a:avLst/>
            </a:prstGeom>
            <a:solidFill>
              <a:schemeClr val="tx1"/>
            </a:solidFill>
          </p:spPr>
        </p:pic>
        <p:sp>
          <p:nvSpPr>
            <p:cNvPr id="17" name="Tekstboks 16"/>
            <p:cNvSpPr txBox="1"/>
            <p:nvPr/>
          </p:nvSpPr>
          <p:spPr>
            <a:xfrm>
              <a:off x="3286824" y="3147662"/>
              <a:ext cx="4669048" cy="823810"/>
            </a:xfrm>
            <a:prstGeom prst="rect">
              <a:avLst/>
            </a:prstGeom>
            <a:noFill/>
          </p:spPr>
          <p:txBody>
            <a:bodyPr wrap="none" rtlCol="0">
              <a:spAutoFit/>
            </a:bodyPr>
            <a:lstStyle/>
            <a:p>
              <a:pPr algn="ctr"/>
              <a:r>
                <a:rPr lang="da-DK" sz="1400" dirty="0" err="1" smtClean="0"/>
                <a:t>Superior</a:t>
              </a:r>
              <a:r>
                <a:rPr lang="da-DK" sz="1400" dirty="0" smtClean="0"/>
                <a:t> </a:t>
              </a:r>
              <a:r>
                <a:rPr lang="da-DK" sz="1400" dirty="0" err="1" smtClean="0"/>
                <a:t>Institute</a:t>
              </a:r>
              <a:r>
                <a:rPr lang="da-DK" sz="1400" dirty="0" smtClean="0"/>
                <a:t> for </a:t>
              </a:r>
            </a:p>
            <a:p>
              <a:pPr algn="ctr"/>
              <a:r>
                <a:rPr lang="da-DK" sz="1400" dirty="0" err="1" smtClean="0"/>
                <a:t>Conservation</a:t>
              </a:r>
              <a:r>
                <a:rPr lang="da-DK" sz="1400" dirty="0" smtClean="0"/>
                <a:t> &amp; Restoration (</a:t>
              </a:r>
              <a:r>
                <a:rPr lang="da-DK" sz="1400" dirty="0" err="1" smtClean="0"/>
                <a:t>Italy</a:t>
              </a:r>
              <a:r>
                <a:rPr lang="da-DK" sz="1400" dirty="0" smtClean="0"/>
                <a:t>)</a:t>
              </a:r>
              <a:endParaRPr lang="en-GB" sz="1400" dirty="0"/>
            </a:p>
          </p:txBody>
        </p:sp>
      </p:grpSp>
      <p:grpSp>
        <p:nvGrpSpPr>
          <p:cNvPr id="15" name="Gruppe 14"/>
          <p:cNvGrpSpPr/>
          <p:nvPr/>
        </p:nvGrpSpPr>
        <p:grpSpPr>
          <a:xfrm>
            <a:off x="3759022" y="5106644"/>
            <a:ext cx="1669047" cy="895767"/>
            <a:chOff x="2519727" y="2929003"/>
            <a:chExt cx="1669047" cy="895767"/>
          </a:xfrm>
        </p:grpSpPr>
        <p:pic>
          <p:nvPicPr>
            <p:cNvPr id="5124" name="Picture 4" descr="C:\Users\djg\Documents\WorkDocumentsHDrive\SASMAP EU FP7\Logo\UNISENSE_logoPMSC_udenC.jp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55789" y="2929003"/>
              <a:ext cx="1328443" cy="480269"/>
            </a:xfrm>
            <a:prstGeom prst="rect">
              <a:avLst/>
            </a:prstGeom>
            <a:noFill/>
            <a:extLst>
              <a:ext uri="{909E8E84-426E-40DD-AFC4-6F175D3DCCD1}">
                <a14:hiddenFill xmlns:a14="http://schemas.microsoft.com/office/drawing/2010/main">
                  <a:solidFill>
                    <a:srgbClr val="FFFFFF"/>
                  </a:solidFill>
                </a14:hiddenFill>
              </a:ext>
            </a:extLst>
          </p:spPr>
        </p:pic>
        <p:sp>
          <p:nvSpPr>
            <p:cNvPr id="21" name="Tekstboks 20"/>
            <p:cNvSpPr txBox="1"/>
            <p:nvPr/>
          </p:nvSpPr>
          <p:spPr>
            <a:xfrm>
              <a:off x="2519727" y="3516993"/>
              <a:ext cx="1669047" cy="307777"/>
            </a:xfrm>
            <a:prstGeom prst="rect">
              <a:avLst/>
            </a:prstGeom>
            <a:noFill/>
          </p:spPr>
          <p:txBody>
            <a:bodyPr wrap="none" rtlCol="0">
              <a:spAutoFit/>
            </a:bodyPr>
            <a:lstStyle/>
            <a:p>
              <a:r>
                <a:rPr lang="da-DK" sz="1400" dirty="0" err="1" smtClean="0"/>
                <a:t>Unisense</a:t>
              </a:r>
              <a:r>
                <a:rPr lang="da-DK" sz="1400" dirty="0" smtClean="0"/>
                <a:t> (Denmark)</a:t>
              </a:r>
              <a:endParaRPr lang="en-GB" sz="1400" dirty="0"/>
            </a:p>
          </p:txBody>
        </p:sp>
      </p:grpSp>
      <p:pic>
        <p:nvPicPr>
          <p:cNvPr id="5126"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40152" y="5042238"/>
            <a:ext cx="1168219" cy="69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kstboks 23"/>
          <p:cNvSpPr txBox="1"/>
          <p:nvPr/>
        </p:nvSpPr>
        <p:spPr>
          <a:xfrm>
            <a:off x="5822584" y="5784787"/>
            <a:ext cx="1676934" cy="307777"/>
          </a:xfrm>
          <a:prstGeom prst="rect">
            <a:avLst/>
          </a:prstGeom>
          <a:noFill/>
        </p:spPr>
        <p:txBody>
          <a:bodyPr wrap="none" rtlCol="0">
            <a:spAutoFit/>
          </a:bodyPr>
          <a:lstStyle/>
          <a:p>
            <a:r>
              <a:rPr lang="da-DK" sz="1400" dirty="0" err="1" smtClean="0"/>
              <a:t>Innomar</a:t>
            </a:r>
            <a:r>
              <a:rPr lang="da-DK" sz="1400" dirty="0" smtClean="0"/>
              <a:t> (Germany))</a:t>
            </a:r>
            <a:endParaRPr lang="en-GB" sz="1400" dirty="0"/>
          </a:p>
        </p:txBody>
      </p:sp>
      <p:grpSp>
        <p:nvGrpSpPr>
          <p:cNvPr id="22" name="Gruppe 21"/>
          <p:cNvGrpSpPr/>
          <p:nvPr/>
        </p:nvGrpSpPr>
        <p:grpSpPr>
          <a:xfrm>
            <a:off x="425604" y="3621320"/>
            <a:ext cx="2502880" cy="1109385"/>
            <a:chOff x="425604" y="3337532"/>
            <a:chExt cx="2502880" cy="1109385"/>
          </a:xfrm>
        </p:grpSpPr>
        <p:pic>
          <p:nvPicPr>
            <p:cNvPr id="5127"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5604" y="3337532"/>
              <a:ext cx="2502880" cy="8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kstboks 25"/>
            <p:cNvSpPr txBox="1"/>
            <p:nvPr/>
          </p:nvSpPr>
          <p:spPr>
            <a:xfrm>
              <a:off x="1242405" y="4139140"/>
              <a:ext cx="869277" cy="307777"/>
            </a:xfrm>
            <a:prstGeom prst="rect">
              <a:avLst/>
            </a:prstGeom>
            <a:noFill/>
          </p:spPr>
          <p:txBody>
            <a:bodyPr wrap="none" rtlCol="0">
              <a:spAutoFit/>
            </a:bodyPr>
            <a:lstStyle/>
            <a:p>
              <a:r>
                <a:rPr lang="da-DK" sz="1400" dirty="0" smtClean="0"/>
                <a:t>(</a:t>
              </a:r>
              <a:r>
                <a:rPr lang="da-DK" sz="1400" dirty="0" err="1" smtClean="0"/>
                <a:t>Sweden</a:t>
              </a:r>
              <a:r>
                <a:rPr lang="da-DK" sz="1400" dirty="0" smtClean="0"/>
                <a:t>)</a:t>
              </a:r>
              <a:endParaRPr lang="en-GB" sz="1400" dirty="0"/>
            </a:p>
          </p:txBody>
        </p:sp>
      </p:grpSp>
      <p:grpSp>
        <p:nvGrpSpPr>
          <p:cNvPr id="18" name="Gruppe 17"/>
          <p:cNvGrpSpPr/>
          <p:nvPr/>
        </p:nvGrpSpPr>
        <p:grpSpPr>
          <a:xfrm>
            <a:off x="3260040" y="1791641"/>
            <a:ext cx="2034116" cy="1485765"/>
            <a:chOff x="3132890" y="1690673"/>
            <a:chExt cx="2398816" cy="1762697"/>
          </a:xfrm>
        </p:grpSpPr>
        <p:pic>
          <p:nvPicPr>
            <p:cNvPr id="5129"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56253" y="1690673"/>
              <a:ext cx="934262" cy="114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kstboks 28"/>
            <p:cNvSpPr txBox="1"/>
            <p:nvPr/>
          </p:nvSpPr>
          <p:spPr>
            <a:xfrm>
              <a:off x="3132890" y="2832627"/>
              <a:ext cx="2398816" cy="620743"/>
            </a:xfrm>
            <a:prstGeom prst="rect">
              <a:avLst/>
            </a:prstGeom>
            <a:noFill/>
          </p:spPr>
          <p:txBody>
            <a:bodyPr wrap="none" rtlCol="0">
              <a:spAutoFit/>
            </a:bodyPr>
            <a:lstStyle/>
            <a:p>
              <a:pPr algn="ctr"/>
              <a:r>
                <a:rPr lang="da-DK" sz="1400" dirty="0" err="1" smtClean="0"/>
                <a:t>Geological</a:t>
              </a:r>
              <a:r>
                <a:rPr lang="da-DK" sz="1400" dirty="0" smtClean="0"/>
                <a:t> </a:t>
              </a:r>
              <a:r>
                <a:rPr lang="da-DK" sz="1400" dirty="0" err="1" smtClean="0"/>
                <a:t>Survey</a:t>
              </a:r>
              <a:r>
                <a:rPr lang="da-DK" sz="1400" dirty="0" smtClean="0"/>
                <a:t> of</a:t>
              </a:r>
            </a:p>
            <a:p>
              <a:pPr algn="ctr"/>
              <a:r>
                <a:rPr lang="da-DK" sz="1400" dirty="0" smtClean="0"/>
                <a:t>Denmark &amp; Greenland</a:t>
              </a:r>
              <a:endParaRPr lang="en-GB" sz="1400" dirty="0"/>
            </a:p>
          </p:txBody>
        </p:sp>
      </p:grpSp>
      <p:grpSp>
        <p:nvGrpSpPr>
          <p:cNvPr id="19" name="Gruppe 18"/>
          <p:cNvGrpSpPr/>
          <p:nvPr/>
        </p:nvGrpSpPr>
        <p:grpSpPr>
          <a:xfrm>
            <a:off x="6398519" y="3773910"/>
            <a:ext cx="2088232" cy="943317"/>
            <a:chOff x="9612560" y="3546539"/>
            <a:chExt cx="2685745" cy="1357654"/>
          </a:xfrm>
        </p:grpSpPr>
        <p:pic>
          <p:nvPicPr>
            <p:cNvPr id="5130" name="Picture 10"/>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9612560" y="3546539"/>
              <a:ext cx="268574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kstboks 31"/>
            <p:cNvSpPr txBox="1"/>
            <p:nvPr/>
          </p:nvSpPr>
          <p:spPr>
            <a:xfrm>
              <a:off x="9707338" y="4380973"/>
              <a:ext cx="2467599" cy="523220"/>
            </a:xfrm>
            <a:prstGeom prst="rect">
              <a:avLst/>
            </a:prstGeom>
            <a:noFill/>
          </p:spPr>
          <p:txBody>
            <a:bodyPr wrap="none" rtlCol="0">
              <a:spAutoFit/>
            </a:bodyPr>
            <a:lstStyle/>
            <a:p>
              <a:pPr algn="ctr"/>
              <a:r>
                <a:rPr lang="da-DK" sz="1400" dirty="0" smtClean="0"/>
                <a:t>Dutch </a:t>
              </a:r>
              <a:r>
                <a:rPr lang="da-DK" sz="1400" dirty="0" err="1" smtClean="0"/>
                <a:t>Cultural</a:t>
              </a:r>
              <a:r>
                <a:rPr lang="da-DK" sz="1400" dirty="0" smtClean="0"/>
                <a:t> </a:t>
              </a:r>
              <a:r>
                <a:rPr lang="da-DK" sz="1400" dirty="0" err="1" smtClean="0"/>
                <a:t>Heritage</a:t>
              </a:r>
              <a:r>
                <a:rPr lang="da-DK" sz="1400" dirty="0" smtClean="0"/>
                <a:t> Agency</a:t>
              </a:r>
            </a:p>
            <a:p>
              <a:pPr algn="ctr"/>
              <a:r>
                <a:rPr lang="da-DK" sz="1400" dirty="0" smtClean="0"/>
                <a:t>(The </a:t>
              </a:r>
              <a:r>
                <a:rPr lang="da-DK" sz="1400" dirty="0" err="1" smtClean="0"/>
                <a:t>Netherlands</a:t>
              </a:r>
              <a:r>
                <a:rPr lang="da-DK" sz="1400" dirty="0" smtClean="0"/>
                <a:t>)</a:t>
              </a:r>
              <a:endParaRPr lang="en-GB" sz="1400" dirty="0"/>
            </a:p>
          </p:txBody>
        </p:sp>
      </p:grpSp>
      <p:grpSp>
        <p:nvGrpSpPr>
          <p:cNvPr id="20" name="Gruppe 19"/>
          <p:cNvGrpSpPr/>
          <p:nvPr/>
        </p:nvGrpSpPr>
        <p:grpSpPr>
          <a:xfrm>
            <a:off x="5294156" y="1917918"/>
            <a:ext cx="1983235" cy="1123295"/>
            <a:chOff x="9168897" y="737229"/>
            <a:chExt cx="1983235" cy="1123295"/>
          </a:xfrm>
        </p:grpSpPr>
        <p:pic>
          <p:nvPicPr>
            <p:cNvPr id="5131" name="Picture 1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697325" y="737229"/>
              <a:ext cx="10572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kstboks 34"/>
            <p:cNvSpPr txBox="1"/>
            <p:nvPr/>
          </p:nvSpPr>
          <p:spPr>
            <a:xfrm>
              <a:off x="9168897" y="1337304"/>
              <a:ext cx="1983235" cy="523220"/>
            </a:xfrm>
            <a:prstGeom prst="rect">
              <a:avLst/>
            </a:prstGeom>
            <a:noFill/>
          </p:spPr>
          <p:txBody>
            <a:bodyPr wrap="none" rtlCol="0">
              <a:spAutoFit/>
            </a:bodyPr>
            <a:lstStyle/>
            <a:p>
              <a:pPr algn="ctr"/>
              <a:r>
                <a:rPr lang="da-DK" sz="1400" dirty="0" smtClean="0"/>
                <a:t>The Viking Ship Museum</a:t>
              </a:r>
            </a:p>
            <a:p>
              <a:pPr algn="ctr"/>
              <a:r>
                <a:rPr lang="da-DK" sz="1400" dirty="0" smtClean="0"/>
                <a:t>(Denmark)</a:t>
              </a:r>
              <a:endParaRPr lang="en-GB" sz="1400" dirty="0"/>
            </a:p>
          </p:txBody>
        </p:sp>
      </p:grpSp>
      <p:sp>
        <p:nvSpPr>
          <p:cNvPr id="38" name="Tekstboks 37"/>
          <p:cNvSpPr txBox="1"/>
          <p:nvPr/>
        </p:nvSpPr>
        <p:spPr>
          <a:xfrm>
            <a:off x="875225" y="30127"/>
            <a:ext cx="7368160" cy="584775"/>
          </a:xfrm>
          <a:prstGeom prst="rect">
            <a:avLst/>
          </a:prstGeom>
          <a:noFill/>
        </p:spPr>
        <p:txBody>
          <a:bodyPr wrap="square" rtlCol="0">
            <a:spAutoFit/>
          </a:bodyPr>
          <a:lstStyle/>
          <a:p>
            <a:r>
              <a:rPr lang="da-DK" sz="3200" dirty="0" err="1" smtClean="0">
                <a:effectLst>
                  <a:outerShdw blurRad="38100" dist="38100" dir="2700000" algn="tl">
                    <a:srgbClr val="000000">
                      <a:alpha val="43137"/>
                    </a:srgbClr>
                  </a:outerShdw>
                </a:effectLst>
              </a:rPr>
              <a:t>Consortium</a:t>
            </a:r>
            <a:r>
              <a:rPr lang="da-DK" sz="3200" dirty="0" smtClean="0">
                <a:effectLst>
                  <a:outerShdw blurRad="38100" dist="38100" dir="2700000" algn="tl">
                    <a:srgbClr val="000000">
                      <a:alpha val="43137"/>
                    </a:srgbClr>
                  </a:outerShdw>
                </a:effectLst>
              </a:rPr>
              <a:t> : Partners in the </a:t>
            </a:r>
            <a:r>
              <a:rPr lang="da-DK" sz="3200" dirty="0" err="1" smtClean="0">
                <a:effectLst>
                  <a:outerShdw blurRad="38100" dist="38100" dir="2700000" algn="tl">
                    <a:srgbClr val="000000">
                      <a:alpha val="43137"/>
                    </a:srgbClr>
                  </a:outerShdw>
                </a:effectLst>
              </a:rPr>
              <a:t>project</a:t>
            </a:r>
            <a:endParaRPr lang="en-GB"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4093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254307" y="5517232"/>
            <a:ext cx="3611886" cy="707886"/>
          </a:xfrm>
          <a:prstGeom prst="rect">
            <a:avLst/>
          </a:prstGeom>
          <a:noFill/>
        </p:spPr>
        <p:txBody>
          <a:bodyPr wrap="none" rtlCol="0">
            <a:spAutoFit/>
          </a:bodyPr>
          <a:lstStyle/>
          <a:p>
            <a:pPr algn="ctr"/>
            <a:r>
              <a:rPr lang="da-DK" sz="4000" dirty="0" smtClean="0">
                <a:hlinkClick r:id="rId3"/>
              </a:rPr>
              <a:t>www.sasmap.eu</a:t>
            </a:r>
            <a:endParaRPr lang="da-DK" sz="4000" dirty="0" smtClean="0"/>
          </a:p>
        </p:txBody>
      </p:sp>
      <p:sp>
        <p:nvSpPr>
          <p:cNvPr id="3" name="Tekstboks 2"/>
          <p:cNvSpPr txBox="1"/>
          <p:nvPr/>
        </p:nvSpPr>
        <p:spPr>
          <a:xfrm>
            <a:off x="1796184" y="112670"/>
            <a:ext cx="5539850" cy="646331"/>
          </a:xfrm>
          <a:prstGeom prst="rect">
            <a:avLst/>
          </a:prstGeom>
          <a:noFill/>
        </p:spPr>
        <p:txBody>
          <a:bodyPr wrap="none" rtlCol="0">
            <a:spAutoFit/>
          </a:bodyPr>
          <a:lstStyle/>
          <a:p>
            <a:r>
              <a:rPr lang="da-DK" sz="3600" dirty="0" err="1">
                <a:effectLst>
                  <a:outerShdw blurRad="38100" dist="38100" dir="2700000" algn="tl">
                    <a:srgbClr val="000000">
                      <a:alpha val="43137"/>
                    </a:srgbClr>
                  </a:outerShdw>
                </a:effectLst>
              </a:rPr>
              <a:t>Thank</a:t>
            </a:r>
            <a:r>
              <a:rPr lang="da-DK" sz="3600" dirty="0">
                <a:effectLst>
                  <a:outerShdw blurRad="38100" dist="38100" dir="2700000" algn="tl">
                    <a:srgbClr val="000000">
                      <a:alpha val="43137"/>
                    </a:srgbClr>
                  </a:outerShdw>
                </a:effectLst>
              </a:rPr>
              <a:t> </a:t>
            </a:r>
            <a:r>
              <a:rPr lang="da-DK" sz="3600" dirty="0" err="1">
                <a:effectLst>
                  <a:outerShdw blurRad="38100" dist="38100" dir="2700000" algn="tl">
                    <a:srgbClr val="000000">
                      <a:alpha val="43137"/>
                    </a:srgbClr>
                  </a:outerShdw>
                </a:effectLst>
              </a:rPr>
              <a:t>you</a:t>
            </a:r>
            <a:r>
              <a:rPr lang="da-DK" sz="3600" dirty="0">
                <a:effectLst>
                  <a:outerShdw blurRad="38100" dist="38100" dir="2700000" algn="tl">
                    <a:srgbClr val="000000">
                      <a:alpha val="43137"/>
                    </a:srgbClr>
                  </a:outerShdw>
                </a:effectLst>
              </a:rPr>
              <a:t> for </a:t>
            </a:r>
            <a:r>
              <a:rPr lang="da-DK" sz="3600" dirty="0" err="1">
                <a:effectLst>
                  <a:outerShdw blurRad="38100" dist="38100" dir="2700000" algn="tl">
                    <a:srgbClr val="000000">
                      <a:alpha val="43137"/>
                    </a:srgbClr>
                  </a:outerShdw>
                </a:effectLst>
              </a:rPr>
              <a:t>your</a:t>
            </a:r>
            <a:r>
              <a:rPr lang="da-DK" sz="3600" dirty="0">
                <a:effectLst>
                  <a:outerShdw blurRad="38100" dist="38100" dir="2700000" algn="tl">
                    <a:srgbClr val="000000">
                      <a:alpha val="43137"/>
                    </a:srgbClr>
                  </a:outerShdw>
                </a:effectLst>
              </a:rPr>
              <a:t> attention</a:t>
            </a:r>
          </a:p>
        </p:txBody>
      </p:sp>
      <p:sp>
        <p:nvSpPr>
          <p:cNvPr id="5" name="Tekstboks 4"/>
          <p:cNvSpPr txBox="1"/>
          <p:nvPr/>
        </p:nvSpPr>
        <p:spPr>
          <a:xfrm>
            <a:off x="228049" y="5013176"/>
            <a:ext cx="507045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project is supported by EU grant 38340 under FP7</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 Thanks to </a:t>
            </a:r>
            <a:r>
              <a:rPr lang="en-US" dirty="0"/>
              <a:t>the project </a:t>
            </a:r>
            <a:r>
              <a:rPr lang="en-US" dirty="0" smtClean="0"/>
              <a:t>officers </a:t>
            </a:r>
          </a:p>
          <a:p>
            <a:r>
              <a:rPr lang="en-US" dirty="0" smtClean="0"/>
              <a:t>       Attilio </a:t>
            </a:r>
            <a:r>
              <a:rPr lang="en-US" dirty="0"/>
              <a:t>Gambardella  &amp; </a:t>
            </a:r>
            <a:r>
              <a:rPr lang="en-US" dirty="0" err="1" smtClean="0"/>
              <a:t>Emanuela</a:t>
            </a:r>
            <a:r>
              <a:rPr lang="en-US" dirty="0" smtClean="0"/>
              <a:t> De </a:t>
            </a:r>
            <a:r>
              <a:rPr lang="en-US" dirty="0" err="1" smtClean="0"/>
              <a:t>Menna</a:t>
            </a:r>
            <a:r>
              <a:rPr lang="en-US" dirty="0" smtClean="0"/>
              <a:t>.</a:t>
            </a:r>
          </a:p>
        </p:txBody>
      </p:sp>
      <p:pic>
        <p:nvPicPr>
          <p:cNvPr id="2051" name="Picture 3" descr="C:\Users\djg\Documents\WorkDocumentsHdrive\SASMAP EU FP7\WP6 In situ preservation\Baiae June 2013\Photos &amp; Video\DSCN639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6814" y="908720"/>
            <a:ext cx="5290129" cy="396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77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tlastours.net/holyland/sea_of_galile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05" y="-3554"/>
            <a:ext cx="9370528" cy="7027896"/>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1975924" y="72418"/>
            <a:ext cx="5153270" cy="954107"/>
          </a:xfrm>
          <a:prstGeom prst="rect">
            <a:avLst/>
          </a:prstGeom>
          <a:noFill/>
        </p:spPr>
        <p:txBody>
          <a:bodyPr wrap="none" rtlCol="0">
            <a:spAutoFit/>
          </a:bodyPr>
          <a:lstStyle/>
          <a:p>
            <a:pPr algn="ctr"/>
            <a:r>
              <a:rPr lang="da-DK" sz="2800" dirty="0" smtClean="0">
                <a:effectLst>
                  <a:outerShdw blurRad="38100" dist="38100" dir="2700000" algn="tl">
                    <a:srgbClr val="000000">
                      <a:alpha val="43137"/>
                    </a:srgbClr>
                  </a:outerShdw>
                </a:effectLst>
              </a:rPr>
              <a:t>Archaeological Site Management: </a:t>
            </a:r>
          </a:p>
          <a:p>
            <a:pPr algn="ctr"/>
            <a:r>
              <a:rPr lang="da-DK" sz="2800" dirty="0" err="1" smtClean="0">
                <a:effectLst>
                  <a:outerShdw blurRad="38100" dist="38100" dir="2700000" algn="tl">
                    <a:srgbClr val="000000">
                      <a:alpha val="43137"/>
                    </a:srgbClr>
                  </a:outerShdw>
                </a:effectLst>
              </a:rPr>
              <a:t>Underwater</a:t>
            </a:r>
            <a:r>
              <a:rPr lang="da-DK" sz="2800" dirty="0" smtClean="0">
                <a:effectLst>
                  <a:outerShdw blurRad="38100" dist="38100" dir="2700000" algn="tl">
                    <a:srgbClr val="000000">
                      <a:alpha val="43137"/>
                    </a:srgbClr>
                  </a:outerShdw>
                </a:effectLst>
              </a:rPr>
              <a:t> </a:t>
            </a:r>
            <a:r>
              <a:rPr lang="da-DK" sz="2800" dirty="0" err="1" smtClean="0">
                <a:effectLst>
                  <a:outerShdw blurRad="38100" dist="38100" dir="2700000" algn="tl">
                    <a:srgbClr val="000000">
                      <a:alpha val="43137"/>
                    </a:srgbClr>
                  </a:outerShdw>
                </a:effectLst>
              </a:rPr>
              <a:t>Cultural</a:t>
            </a:r>
            <a:r>
              <a:rPr lang="da-DK" sz="2800" dirty="0" smtClean="0">
                <a:effectLst>
                  <a:outerShdw blurRad="38100" dist="38100" dir="2700000" algn="tl">
                    <a:srgbClr val="000000">
                      <a:alpha val="43137"/>
                    </a:srgbClr>
                  </a:outerShdw>
                </a:effectLst>
              </a:rPr>
              <a:t> </a:t>
            </a:r>
            <a:r>
              <a:rPr lang="da-DK" sz="2800" dirty="0" err="1" smtClean="0">
                <a:effectLst>
                  <a:outerShdw blurRad="38100" dist="38100" dir="2700000" algn="tl">
                    <a:srgbClr val="000000">
                      <a:alpha val="43137"/>
                    </a:srgbClr>
                  </a:outerShdw>
                </a:effectLst>
              </a:rPr>
              <a:t>Heritage</a:t>
            </a:r>
            <a:endParaRPr lang="en-GB" sz="2800" dirty="0">
              <a:effectLst>
                <a:outerShdw blurRad="38100" dist="38100" dir="2700000" algn="tl">
                  <a:srgbClr val="000000">
                    <a:alpha val="43137"/>
                  </a:srgbClr>
                </a:outerShdw>
              </a:effectLst>
            </a:endParaRPr>
          </a:p>
        </p:txBody>
      </p:sp>
      <p:sp>
        <p:nvSpPr>
          <p:cNvPr id="5" name="Tekstboks 4"/>
          <p:cNvSpPr txBox="1"/>
          <p:nvPr/>
        </p:nvSpPr>
        <p:spPr>
          <a:xfrm>
            <a:off x="292857" y="1560752"/>
            <a:ext cx="8731878" cy="4524315"/>
          </a:xfrm>
          <a:prstGeom prst="rect">
            <a:avLst/>
          </a:prstGeom>
          <a:noFill/>
        </p:spPr>
        <p:txBody>
          <a:bodyPr wrap="none" rtlCol="0">
            <a:spAutoFit/>
          </a:bodyPr>
          <a:lstStyle/>
          <a:p>
            <a:r>
              <a:rPr lang="da-DK" sz="3200" dirty="0" err="1" smtClean="0">
                <a:solidFill>
                  <a:schemeClr val="bg1"/>
                </a:solidFill>
              </a:rPr>
              <a:t>What</a:t>
            </a:r>
            <a:r>
              <a:rPr lang="da-DK" sz="3200" dirty="0" smtClean="0">
                <a:solidFill>
                  <a:schemeClr val="bg1"/>
                </a:solidFill>
              </a:rPr>
              <a:t> is </a:t>
            </a:r>
            <a:r>
              <a:rPr lang="da-DK" sz="3200" dirty="0" err="1" smtClean="0">
                <a:solidFill>
                  <a:schemeClr val="bg1"/>
                </a:solidFill>
              </a:rPr>
              <a:t>there</a:t>
            </a:r>
            <a:r>
              <a:rPr lang="da-DK" sz="3200" dirty="0" smtClean="0">
                <a:solidFill>
                  <a:schemeClr val="bg1"/>
                </a:solidFill>
              </a:rPr>
              <a:t>?</a:t>
            </a:r>
          </a:p>
          <a:p>
            <a:endParaRPr lang="da-DK" sz="3200" dirty="0">
              <a:solidFill>
                <a:schemeClr val="bg1"/>
              </a:solidFill>
            </a:endParaRPr>
          </a:p>
          <a:p>
            <a:r>
              <a:rPr lang="da-DK" sz="3200" dirty="0" err="1" smtClean="0">
                <a:solidFill>
                  <a:schemeClr val="bg1"/>
                </a:solidFill>
              </a:rPr>
              <a:t>Where</a:t>
            </a:r>
            <a:r>
              <a:rPr lang="da-DK" sz="3200" dirty="0" smtClean="0">
                <a:solidFill>
                  <a:schemeClr val="bg1"/>
                </a:solidFill>
              </a:rPr>
              <a:t> is it?</a:t>
            </a:r>
          </a:p>
          <a:p>
            <a:endParaRPr lang="da-DK" sz="3200" dirty="0">
              <a:solidFill>
                <a:schemeClr val="bg1"/>
              </a:solidFill>
            </a:endParaRPr>
          </a:p>
          <a:p>
            <a:r>
              <a:rPr lang="da-DK" sz="3200" dirty="0" smtClean="0">
                <a:solidFill>
                  <a:schemeClr val="bg1"/>
                </a:solidFill>
              </a:rPr>
              <a:t>State of </a:t>
            </a:r>
            <a:r>
              <a:rPr lang="da-DK" sz="3200" dirty="0" err="1" smtClean="0">
                <a:solidFill>
                  <a:schemeClr val="bg1"/>
                </a:solidFill>
              </a:rPr>
              <a:t>preservation</a:t>
            </a:r>
            <a:r>
              <a:rPr lang="da-DK" sz="3200" dirty="0" smtClean="0">
                <a:solidFill>
                  <a:schemeClr val="bg1"/>
                </a:solidFill>
              </a:rPr>
              <a:t> of sites / </a:t>
            </a:r>
            <a:r>
              <a:rPr lang="da-DK" sz="3200" dirty="0" err="1" smtClean="0">
                <a:solidFill>
                  <a:schemeClr val="bg1"/>
                </a:solidFill>
              </a:rPr>
              <a:t>materials</a:t>
            </a:r>
            <a:r>
              <a:rPr lang="da-DK" sz="3200" dirty="0" smtClean="0">
                <a:solidFill>
                  <a:schemeClr val="bg1"/>
                </a:solidFill>
              </a:rPr>
              <a:t>?</a:t>
            </a:r>
          </a:p>
          <a:p>
            <a:endParaRPr lang="da-DK" sz="3200" dirty="0">
              <a:solidFill>
                <a:schemeClr val="bg1"/>
              </a:solidFill>
            </a:endParaRPr>
          </a:p>
          <a:p>
            <a:r>
              <a:rPr lang="da-DK" sz="3200" dirty="0" smtClean="0">
                <a:solidFill>
                  <a:schemeClr val="bg1"/>
                </a:solidFill>
              </a:rPr>
              <a:t>How </a:t>
            </a:r>
            <a:r>
              <a:rPr lang="da-DK" sz="3200" dirty="0" err="1" smtClean="0">
                <a:solidFill>
                  <a:schemeClr val="bg1"/>
                </a:solidFill>
              </a:rPr>
              <a:t>can</a:t>
            </a:r>
            <a:r>
              <a:rPr lang="da-DK" sz="3200" dirty="0" smtClean="0">
                <a:solidFill>
                  <a:schemeClr val="bg1"/>
                </a:solidFill>
              </a:rPr>
              <a:t> </a:t>
            </a:r>
            <a:r>
              <a:rPr lang="da-DK" sz="3200" dirty="0" err="1" smtClean="0">
                <a:solidFill>
                  <a:schemeClr val="bg1"/>
                </a:solidFill>
              </a:rPr>
              <a:t>we</a:t>
            </a:r>
            <a:r>
              <a:rPr lang="da-DK" sz="3200" dirty="0" smtClean="0">
                <a:solidFill>
                  <a:schemeClr val="bg1"/>
                </a:solidFill>
              </a:rPr>
              <a:t> </a:t>
            </a:r>
            <a:r>
              <a:rPr lang="da-DK" sz="3200" dirty="0" err="1" smtClean="0">
                <a:solidFill>
                  <a:schemeClr val="bg1"/>
                </a:solidFill>
              </a:rPr>
              <a:t>best</a:t>
            </a:r>
            <a:r>
              <a:rPr lang="da-DK" sz="3200" dirty="0" smtClean="0">
                <a:solidFill>
                  <a:schemeClr val="bg1"/>
                </a:solidFill>
              </a:rPr>
              <a:t> </a:t>
            </a:r>
            <a:r>
              <a:rPr lang="da-DK" sz="3200" dirty="0" err="1" smtClean="0">
                <a:solidFill>
                  <a:schemeClr val="bg1"/>
                </a:solidFill>
              </a:rPr>
              <a:t>preserve</a:t>
            </a:r>
            <a:r>
              <a:rPr lang="da-DK" sz="3200" dirty="0" smtClean="0">
                <a:solidFill>
                  <a:schemeClr val="bg1"/>
                </a:solidFill>
              </a:rPr>
              <a:t> it (</a:t>
            </a:r>
            <a:r>
              <a:rPr lang="da-DK" sz="3200" dirty="0" err="1" smtClean="0">
                <a:solidFill>
                  <a:schemeClr val="bg1"/>
                </a:solidFill>
              </a:rPr>
              <a:t>excavation</a:t>
            </a:r>
            <a:r>
              <a:rPr lang="da-DK" sz="3200" dirty="0" smtClean="0">
                <a:solidFill>
                  <a:schemeClr val="bg1"/>
                </a:solidFill>
              </a:rPr>
              <a:t> vs in </a:t>
            </a:r>
            <a:r>
              <a:rPr lang="da-DK" sz="3200" dirty="0" err="1" smtClean="0">
                <a:solidFill>
                  <a:schemeClr val="bg1"/>
                </a:solidFill>
              </a:rPr>
              <a:t>situ</a:t>
            </a:r>
            <a:r>
              <a:rPr lang="da-DK" sz="3200" dirty="0" smtClean="0">
                <a:solidFill>
                  <a:schemeClr val="bg1"/>
                </a:solidFill>
              </a:rPr>
              <a:t>)?</a:t>
            </a:r>
          </a:p>
          <a:p>
            <a:endParaRPr lang="da-DK" sz="3200" dirty="0">
              <a:solidFill>
                <a:schemeClr val="bg1"/>
              </a:solidFill>
            </a:endParaRPr>
          </a:p>
          <a:p>
            <a:r>
              <a:rPr lang="da-DK" sz="3200" dirty="0" err="1" smtClean="0">
                <a:solidFill>
                  <a:schemeClr val="bg1"/>
                </a:solidFill>
              </a:rPr>
              <a:t>Monitoring</a:t>
            </a:r>
            <a:r>
              <a:rPr lang="da-DK" sz="3200" dirty="0" smtClean="0">
                <a:solidFill>
                  <a:schemeClr val="bg1"/>
                </a:solidFill>
              </a:rPr>
              <a:t> of sites </a:t>
            </a:r>
            <a:r>
              <a:rPr lang="da-DK" sz="3200" dirty="0" err="1" smtClean="0">
                <a:solidFill>
                  <a:schemeClr val="bg1"/>
                </a:solidFill>
              </a:rPr>
              <a:t>preserved</a:t>
            </a:r>
            <a:r>
              <a:rPr lang="da-DK" sz="3200" dirty="0" smtClean="0">
                <a:solidFill>
                  <a:schemeClr val="bg1"/>
                </a:solidFill>
              </a:rPr>
              <a:t> in </a:t>
            </a:r>
            <a:r>
              <a:rPr lang="da-DK" sz="3200" dirty="0" err="1" smtClean="0">
                <a:solidFill>
                  <a:schemeClr val="bg1"/>
                </a:solidFill>
              </a:rPr>
              <a:t>situ</a:t>
            </a:r>
            <a:endParaRPr lang="en-GB" sz="3200" dirty="0">
              <a:solidFill>
                <a:schemeClr val="bg1"/>
              </a:solidFill>
            </a:endParaRPr>
          </a:p>
        </p:txBody>
      </p:sp>
    </p:spTree>
    <p:extLst>
      <p:ext uri="{BB962C8B-B14F-4D97-AF65-F5344CB8AC3E}">
        <p14:creationId xmlns:p14="http://schemas.microsoft.com/office/powerpoint/2010/main" val="2295261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1969" y="0"/>
            <a:ext cx="8229600" cy="1143000"/>
          </a:xfrm>
        </p:spPr>
        <p:txBody>
          <a:bodyPr>
            <a:normAutofit/>
          </a:bodyPr>
          <a:lstStyle/>
          <a:p>
            <a:r>
              <a:rPr lang="en-GB" sz="3200" dirty="0" smtClean="0">
                <a:effectLst>
                  <a:outerShdw blurRad="38100" dist="38100" dir="2700000" algn="tl">
                    <a:srgbClr val="000000">
                      <a:alpha val="43137"/>
                    </a:srgbClr>
                  </a:outerShdw>
                </a:effectLst>
                <a:latin typeface="+mn-lt"/>
              </a:rPr>
              <a:t>Case study areas: Shallow coastal sites</a:t>
            </a:r>
            <a:endParaRPr lang="en-GB" sz="3200" dirty="0">
              <a:effectLst>
                <a:outerShdw blurRad="38100" dist="38100" dir="2700000" algn="tl">
                  <a:srgbClr val="000000">
                    <a:alpha val="43137"/>
                  </a:srgbClr>
                </a:outerShdw>
              </a:effectLst>
              <a:latin typeface="+mn-lt"/>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16518" y="1238492"/>
            <a:ext cx="8170282" cy="542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e 4"/>
          <p:cNvGrpSpPr/>
          <p:nvPr/>
        </p:nvGrpSpPr>
        <p:grpSpPr>
          <a:xfrm>
            <a:off x="0" y="3647699"/>
            <a:ext cx="5567986" cy="3210301"/>
            <a:chOff x="323528" y="1639491"/>
            <a:chExt cx="5567986" cy="3210301"/>
          </a:xfrm>
        </p:grpSpPr>
        <p:grpSp>
          <p:nvGrpSpPr>
            <p:cNvPr id="6" name="Gruppe 5"/>
            <p:cNvGrpSpPr/>
            <p:nvPr/>
          </p:nvGrpSpPr>
          <p:grpSpPr>
            <a:xfrm>
              <a:off x="323528" y="1639491"/>
              <a:ext cx="5567986" cy="3210301"/>
              <a:chOff x="323528" y="1639491"/>
              <a:chExt cx="8208912" cy="5098082"/>
            </a:xfrm>
          </p:grpSpPr>
          <p:pic>
            <p:nvPicPr>
              <p:cNvPr id="8" name="Picture 2" descr="E:\SPLASH ZADAR\IMG_171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700808"/>
                <a:ext cx="3456384" cy="2808311"/>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6056" y="4677541"/>
                <a:ext cx="2866131" cy="2060032"/>
              </a:xfrm>
              <a:prstGeom prst="rect">
                <a:avLst/>
              </a:prstGeom>
            </p:spPr>
          </p:pic>
          <p:pic>
            <p:nvPicPr>
              <p:cNvPr id="10" name="Billed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528" y="1639491"/>
                <a:ext cx="4034752" cy="3026064"/>
              </a:xfrm>
              <a:prstGeom prst="rect">
                <a:avLst/>
              </a:prstGeom>
            </p:spPr>
          </p:pic>
        </p:grpSp>
        <p:sp>
          <p:nvSpPr>
            <p:cNvPr id="7" name="Tekstboks 6"/>
            <p:cNvSpPr txBox="1"/>
            <p:nvPr/>
          </p:nvSpPr>
          <p:spPr>
            <a:xfrm>
              <a:off x="548537" y="3701875"/>
              <a:ext cx="2511705" cy="307777"/>
            </a:xfrm>
            <a:prstGeom prst="rect">
              <a:avLst/>
            </a:prstGeom>
            <a:noFill/>
          </p:spPr>
          <p:txBody>
            <a:bodyPr wrap="square" rtlCol="0">
              <a:spAutoFit/>
            </a:bodyPr>
            <a:lstStyle/>
            <a:p>
              <a:pPr defTabSz="914400" fontAlgn="base">
                <a:spcBef>
                  <a:spcPct val="0"/>
                </a:spcBef>
                <a:spcAft>
                  <a:spcPct val="0"/>
                </a:spcAft>
              </a:pPr>
              <a:endParaRPr lang="da-DK" sz="1400" dirty="0" smtClean="0">
                <a:solidFill>
                  <a:schemeClr val="bg1"/>
                </a:solidFill>
                <a:latin typeface="Times New Roman" pitchFamily="18" charset="0"/>
              </a:endParaRPr>
            </a:p>
          </p:txBody>
        </p:sp>
      </p:grpSp>
      <p:sp>
        <p:nvSpPr>
          <p:cNvPr id="12" name="Opadbøjet pil 11"/>
          <p:cNvSpPr/>
          <p:nvPr/>
        </p:nvSpPr>
        <p:spPr>
          <a:xfrm rot="10800000">
            <a:off x="1534625" y="1840375"/>
            <a:ext cx="2690134" cy="1701478"/>
          </a:xfrm>
          <a:prstGeom prst="bentUpArrow">
            <a:avLst>
              <a:gd name="adj1" fmla="val 1867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3" name="Gruppe 12"/>
          <p:cNvGrpSpPr/>
          <p:nvPr/>
        </p:nvGrpSpPr>
        <p:grpSpPr>
          <a:xfrm>
            <a:off x="3499487" y="1238492"/>
            <a:ext cx="5460940" cy="3201987"/>
            <a:chOff x="179388" y="1196975"/>
            <a:chExt cx="8740775" cy="4846638"/>
          </a:xfrm>
        </p:grpSpPr>
        <p:pic>
          <p:nvPicPr>
            <p:cNvPr id="14" name="Picture 9" descr="Final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a:xfrm>
              <a:off x="179388" y="1196975"/>
              <a:ext cx="3636962" cy="4846638"/>
            </a:xfrm>
            <a:prstGeom prst="rect">
              <a:avLst/>
            </a:prstGeom>
          </p:spPr>
        </p:pic>
        <p:pic>
          <p:nvPicPr>
            <p:cNvPr id="15" name="Picture 4" descr="Piso 06 muro restaurato dors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67175" y="2781300"/>
              <a:ext cx="4852988"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boks 15"/>
            <p:cNvSpPr txBox="1"/>
            <p:nvPr/>
          </p:nvSpPr>
          <p:spPr>
            <a:xfrm>
              <a:off x="4572000" y="1772816"/>
              <a:ext cx="295680" cy="512447"/>
            </a:xfrm>
            <a:prstGeom prst="rect">
              <a:avLst/>
            </a:prstGeom>
            <a:noFill/>
          </p:spPr>
          <p:txBody>
            <a:bodyPr wrap="none" rtlCol="0">
              <a:spAutoFit/>
            </a:bodyPr>
            <a:lstStyle/>
            <a:p>
              <a:pPr defTabSz="914400" fontAlgn="base">
                <a:spcBef>
                  <a:spcPct val="0"/>
                </a:spcBef>
                <a:spcAft>
                  <a:spcPct val="0"/>
                </a:spcAft>
              </a:pPr>
              <a:endParaRPr lang="en-GB" sz="1600" dirty="0">
                <a:solidFill>
                  <a:schemeClr val="bg1"/>
                </a:solidFill>
                <a:latin typeface="Times New Roman" pitchFamily="18" charset="0"/>
              </a:endParaRPr>
            </a:p>
          </p:txBody>
        </p:sp>
      </p:grpSp>
      <p:sp>
        <p:nvSpPr>
          <p:cNvPr id="17" name="Opadbøjet pil 16"/>
          <p:cNvSpPr/>
          <p:nvPr/>
        </p:nvSpPr>
        <p:spPr>
          <a:xfrm>
            <a:off x="5015928" y="4422648"/>
            <a:ext cx="1409063" cy="866981"/>
          </a:xfrm>
          <a:prstGeom prst="bentUpArrow">
            <a:avLst>
              <a:gd name="adj1" fmla="val 21672"/>
              <a:gd name="adj2" fmla="val 25000"/>
              <a:gd name="adj3" fmla="val 266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Picture 3" descr="Sounio0047-YK2"/>
          <p:cNvPicPr>
            <a:picLocks noChangeAspect="1" noChangeArrowheads="1"/>
          </p:cNvPicPr>
          <p:nvPr/>
        </p:nvPicPr>
        <p:blipFill>
          <a:blip r:embed="rId9" cstate="print"/>
          <a:srcRect/>
          <a:stretch>
            <a:fillRect/>
          </a:stretch>
        </p:blipFill>
        <p:spPr bwMode="auto">
          <a:xfrm>
            <a:off x="0" y="1106938"/>
            <a:ext cx="4752528" cy="3168352"/>
          </a:xfrm>
          <a:prstGeom prst="rect">
            <a:avLst/>
          </a:prstGeom>
          <a:noFill/>
          <a:ln w="9525">
            <a:noFill/>
            <a:miter lim="800000"/>
            <a:headEnd/>
            <a:tailEnd/>
          </a:ln>
        </p:spPr>
      </p:pic>
      <p:sp>
        <p:nvSpPr>
          <p:cNvPr id="19" name="Opadbøjet pil 18"/>
          <p:cNvSpPr/>
          <p:nvPr/>
        </p:nvSpPr>
        <p:spPr>
          <a:xfrm flipH="1">
            <a:off x="2624253" y="4452443"/>
            <a:ext cx="3705033" cy="1257307"/>
          </a:xfrm>
          <a:prstGeom prst="bentUpArrow">
            <a:avLst>
              <a:gd name="adj1" fmla="val 22166"/>
              <a:gd name="adj2" fmla="val 26809"/>
              <a:gd name="adj3" fmla="val 221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63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250"/>
                                        <p:tgtEl>
                                          <p:spTgt spid="12"/>
                                        </p:tgtEl>
                                      </p:cBhvr>
                                    </p:animEffect>
                                    <p:set>
                                      <p:cBhvr>
                                        <p:cTn id="16" dur="1" fill="hold">
                                          <p:stCondLst>
                                            <p:cond delay="24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par>
                          <p:cTn id="20" fill="hold">
                            <p:stCondLst>
                              <p:cond delay="25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anim calcmode="lin" valueType="num">
                                      <p:cBhvr>
                                        <p:cTn id="24" dur="250" fill="hold"/>
                                        <p:tgtEl>
                                          <p:spTgt spid="17"/>
                                        </p:tgtEl>
                                        <p:attrNameLst>
                                          <p:attrName>ppt_x</p:attrName>
                                        </p:attrNameLst>
                                      </p:cBhvr>
                                      <p:tavLst>
                                        <p:tav tm="0">
                                          <p:val>
                                            <p:strVal val="#ppt_x"/>
                                          </p:val>
                                        </p:tav>
                                        <p:tav tm="100000">
                                          <p:val>
                                            <p:strVal val="#ppt_x"/>
                                          </p:val>
                                        </p:tav>
                                      </p:tavLst>
                                    </p:anim>
                                    <p:anim calcmode="lin" valueType="num">
                                      <p:cBhvr>
                                        <p:cTn id="25" dur="25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50"/>
                                        <p:tgtEl>
                                          <p:spTgt spid="19"/>
                                        </p:tgtEl>
                                      </p:cBhvr>
                                    </p:animEffect>
                                    <p:anim calcmode="lin" valueType="num">
                                      <p:cBhvr>
                                        <p:cTn id="42" dur="250" fill="hold"/>
                                        <p:tgtEl>
                                          <p:spTgt spid="19"/>
                                        </p:tgtEl>
                                        <p:attrNameLst>
                                          <p:attrName>ppt_x</p:attrName>
                                        </p:attrNameLst>
                                      </p:cBhvr>
                                      <p:tavLst>
                                        <p:tav tm="0">
                                          <p:val>
                                            <p:strVal val="#ppt_x"/>
                                          </p:val>
                                        </p:tav>
                                        <p:tav tm="100000">
                                          <p:val>
                                            <p:strVal val="#ppt_x"/>
                                          </p:val>
                                        </p:tav>
                                      </p:tavLst>
                                    </p:anim>
                                    <p:anim calcmode="lin" valueType="num">
                                      <p:cBhvr>
                                        <p:cTn id="43" dur="25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75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P spid="17" grpId="1"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zk\Pictures\WorldView-2_graphicL.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0071" y="10931"/>
            <a:ext cx="1958182" cy="1958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SASMAP\Presentations\Multibea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1799" y="3439245"/>
            <a:ext cx="1160341" cy="1531523"/>
          </a:xfrm>
          <a:prstGeom prst="rect">
            <a:avLst/>
          </a:prstGeom>
          <a:noFill/>
          <a:extLst>
            <a:ext uri="{909E8E84-426E-40DD-AFC4-6F175D3DCCD1}">
              <a14:hiddenFill xmlns:a14="http://schemas.microsoft.com/office/drawing/2010/main">
                <a:solidFill>
                  <a:srgbClr val="FFFFFF"/>
                </a:solidFill>
              </a14:hiddenFill>
            </a:ext>
          </a:extLst>
        </p:spPr>
      </p:pic>
      <p:sp>
        <p:nvSpPr>
          <p:cNvPr id="4" name="Nedadgående pil 3"/>
          <p:cNvSpPr/>
          <p:nvPr/>
        </p:nvSpPr>
        <p:spPr>
          <a:xfrm rot="16200000">
            <a:off x="1814277" y="1166540"/>
            <a:ext cx="435429" cy="366577"/>
          </a:xfrm>
          <a:prstGeom prst="down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6">
                  <a:lumMod val="20000"/>
                  <a:lumOff val="80000"/>
                </a:schemeClr>
              </a:solidFill>
            </a:endParaRPr>
          </a:p>
        </p:txBody>
      </p:sp>
      <p:grpSp>
        <p:nvGrpSpPr>
          <p:cNvPr id="7" name="Gruppe 6"/>
          <p:cNvGrpSpPr/>
          <p:nvPr/>
        </p:nvGrpSpPr>
        <p:grpSpPr>
          <a:xfrm>
            <a:off x="1828186" y="3685002"/>
            <a:ext cx="4504581" cy="3176473"/>
            <a:chOff x="1828186" y="3685002"/>
            <a:chExt cx="4504581" cy="3176473"/>
          </a:xfrm>
        </p:grpSpPr>
        <p:pic>
          <p:nvPicPr>
            <p:cNvPr id="1035" name="Picture 11" descr="L:\Naturstyrelsen 2012 Habitatkortlægning\Features\H9-L58-4-Vegit on sand!!!.bm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3857" y="6167413"/>
              <a:ext cx="1972968" cy="6940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SASMAP\Presentations\Sidesc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28186" y="4853048"/>
              <a:ext cx="1827051" cy="1074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SASMAP\Presentations\Seismic.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48703" y="5667945"/>
              <a:ext cx="1806534" cy="119005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SASMAP\Presentations\Læsø Trinde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14890" y="3685002"/>
              <a:ext cx="2617877" cy="11680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Havforskermode2013\Billede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36038" y="4853048"/>
              <a:ext cx="1510902" cy="1314364"/>
            </a:xfrm>
            <a:prstGeom prst="rect">
              <a:avLst/>
            </a:prstGeom>
            <a:noFill/>
            <a:extLst>
              <a:ext uri="{909E8E84-426E-40DD-AFC4-6F175D3DCCD1}">
                <a14:hiddenFill xmlns:a14="http://schemas.microsoft.com/office/drawing/2010/main">
                  <a:solidFill>
                    <a:srgbClr val="FFFFFF"/>
                  </a:solidFill>
                </a14:hiddenFill>
              </a:ext>
            </a:extLst>
          </p:spPr>
        </p:pic>
        <p:sp>
          <p:nvSpPr>
            <p:cNvPr id="6" name="Højrepil 5"/>
            <p:cNvSpPr/>
            <p:nvPr/>
          </p:nvSpPr>
          <p:spPr>
            <a:xfrm>
              <a:off x="3386501" y="4068240"/>
              <a:ext cx="431801" cy="4015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Højrepil 17"/>
            <p:cNvSpPr/>
            <p:nvPr/>
          </p:nvSpPr>
          <p:spPr>
            <a:xfrm>
              <a:off x="3714890" y="5418227"/>
              <a:ext cx="621148" cy="4015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Højrepil 18"/>
            <p:cNvSpPr/>
            <p:nvPr/>
          </p:nvSpPr>
          <p:spPr>
            <a:xfrm>
              <a:off x="3655237" y="6343791"/>
              <a:ext cx="438620" cy="4015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8" name="Billed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9826" y="2027390"/>
            <a:ext cx="1682336" cy="1411855"/>
          </a:xfrm>
          <a:prstGeom prst="rect">
            <a:avLst/>
          </a:prstGeom>
        </p:spPr>
      </p:pic>
      <p:pic>
        <p:nvPicPr>
          <p:cNvPr id="3" name="Billed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5018" y="194275"/>
            <a:ext cx="2534454" cy="1771338"/>
          </a:xfrm>
          <a:prstGeom prst="rect">
            <a:avLst/>
          </a:prstGeom>
        </p:spPr>
      </p:pic>
      <p:sp>
        <p:nvSpPr>
          <p:cNvPr id="2" name="Titel 1"/>
          <p:cNvSpPr>
            <a:spLocks noGrp="1"/>
          </p:cNvSpPr>
          <p:nvPr>
            <p:ph type="title"/>
          </p:nvPr>
        </p:nvSpPr>
        <p:spPr>
          <a:xfrm>
            <a:off x="4336038" y="396639"/>
            <a:ext cx="5165235" cy="683305"/>
          </a:xfrm>
        </p:spPr>
        <p:txBody>
          <a:bodyPr>
            <a:noAutofit/>
          </a:bodyPr>
          <a:lstStyle/>
          <a:p>
            <a:r>
              <a:rPr lang="en-GB" sz="3200" dirty="0" smtClean="0"/>
              <a:t>What is there?</a:t>
            </a:r>
            <a:br>
              <a:rPr lang="en-GB" sz="3200" dirty="0" smtClean="0"/>
            </a:br>
            <a:r>
              <a:rPr lang="en-GB" sz="3200" dirty="0" smtClean="0"/>
              <a:t>Downscaling concept</a:t>
            </a:r>
            <a:endParaRPr lang="en-GB" sz="3200" dirty="0"/>
          </a:p>
        </p:txBody>
      </p:sp>
      <p:pic>
        <p:nvPicPr>
          <p:cNvPr id="5" name="Billede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95451" y="1273882"/>
            <a:ext cx="2808342" cy="2296160"/>
          </a:xfrm>
          <a:prstGeom prst="rect">
            <a:avLst/>
          </a:prstGeom>
        </p:spPr>
      </p:pic>
      <p:sp>
        <p:nvSpPr>
          <p:cNvPr id="16" name="Nedadgående pil 15"/>
          <p:cNvSpPr/>
          <p:nvPr/>
        </p:nvSpPr>
        <p:spPr>
          <a:xfrm rot="16200000">
            <a:off x="2534255" y="2655445"/>
            <a:ext cx="435429" cy="366577"/>
          </a:xfrm>
          <a:prstGeom prst="down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ktangel 20"/>
          <p:cNvSpPr/>
          <p:nvPr/>
        </p:nvSpPr>
        <p:spPr>
          <a:xfrm>
            <a:off x="6323163" y="1349828"/>
            <a:ext cx="2174072" cy="461665"/>
          </a:xfrm>
          <a:prstGeom prst="rect">
            <a:avLst/>
          </a:prstGeom>
          <a:noFill/>
        </p:spPr>
        <p:txBody>
          <a:bodyPr wrap="square" lIns="91440" tIns="45720" rIns="91440" bIns="45720">
            <a:spAutoFit/>
          </a:bodyPr>
          <a:lstStyle/>
          <a:p>
            <a:pPr algn="ctr"/>
            <a:r>
              <a:rPr lang="da-DK"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da-DK"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Regional </a:t>
            </a:r>
            <a:r>
              <a:rPr lang="da-DK" sz="2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Scale</a:t>
            </a:r>
            <a:endParaRPr lang="da-DK"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71425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boks 10"/>
          <p:cNvSpPr txBox="1"/>
          <p:nvPr/>
        </p:nvSpPr>
        <p:spPr>
          <a:xfrm>
            <a:off x="1373024" y="317323"/>
            <a:ext cx="6384248" cy="461665"/>
          </a:xfrm>
          <a:prstGeom prst="rect">
            <a:avLst/>
          </a:prstGeom>
          <a:noFill/>
        </p:spPr>
        <p:txBody>
          <a:bodyPr wrap="none" rtlCol="0">
            <a:spAutoFit/>
          </a:bodyPr>
          <a:lstStyle/>
          <a:p>
            <a:pPr algn="ctr"/>
            <a:r>
              <a:rPr lang="en-GB" sz="2400" dirty="0">
                <a:effectLst>
                  <a:outerShdw blurRad="38100" dist="38100" dir="2700000" algn="tl">
                    <a:srgbClr val="000000">
                      <a:alpha val="43137"/>
                    </a:srgbClr>
                  </a:outerShdw>
                </a:effectLst>
              </a:rPr>
              <a:t>Stripping back layers </a:t>
            </a:r>
            <a:r>
              <a:rPr lang="en-GB" sz="2400" dirty="0" smtClean="0">
                <a:effectLst>
                  <a:outerShdw blurRad="38100" dist="38100" dir="2700000" algn="tl">
                    <a:srgbClr val="000000">
                      <a:alpha val="43137"/>
                    </a:srgbClr>
                  </a:outerShdw>
                </a:effectLst>
              </a:rPr>
              <a:t>of history: Geological models</a:t>
            </a:r>
            <a:endParaRPr lang="en-GB" sz="2400" b="1" dirty="0">
              <a:effectLst>
                <a:outerShdw blurRad="38100" dist="38100" dir="2700000" algn="tl">
                  <a:srgbClr val="000000">
                    <a:alpha val="43137"/>
                  </a:srgbClr>
                </a:outerShdw>
              </a:effectLst>
            </a:endParaRP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555" y="2668640"/>
            <a:ext cx="3950445" cy="3393331"/>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08076"/>
            <a:ext cx="5319626" cy="3557230"/>
          </a:xfrm>
          <a:prstGeom prst="rect">
            <a:avLst/>
          </a:prstGeom>
        </p:spPr>
      </p:pic>
      <p:sp>
        <p:nvSpPr>
          <p:cNvPr id="5" name="Tekstboks 4"/>
          <p:cNvSpPr txBox="1"/>
          <p:nvPr/>
        </p:nvSpPr>
        <p:spPr>
          <a:xfrm>
            <a:off x="126517" y="4653136"/>
            <a:ext cx="5011500" cy="1754326"/>
          </a:xfrm>
          <a:prstGeom prst="rect">
            <a:avLst/>
          </a:prstGeom>
          <a:noFill/>
        </p:spPr>
        <p:txBody>
          <a:bodyPr wrap="none" rtlCol="0">
            <a:spAutoFit/>
          </a:bodyPr>
          <a:lstStyle/>
          <a:p>
            <a:pPr marL="285750" indent="-285750">
              <a:buFont typeface="Arial" panose="020B0604020202020204" pitchFamily="34" charset="0"/>
              <a:buChar char="•"/>
            </a:pPr>
            <a:r>
              <a:rPr lang="da-DK" dirty="0" err="1" smtClean="0"/>
              <a:t>Use</a:t>
            </a:r>
            <a:r>
              <a:rPr lang="da-DK" dirty="0" smtClean="0"/>
              <a:t> of sub </a:t>
            </a:r>
            <a:r>
              <a:rPr lang="da-DK" dirty="0" err="1" smtClean="0"/>
              <a:t>bottom</a:t>
            </a:r>
            <a:r>
              <a:rPr lang="da-DK" dirty="0" smtClean="0"/>
              <a:t> profiling to ”strip back”</a:t>
            </a:r>
          </a:p>
          <a:p>
            <a:r>
              <a:rPr lang="da-DK" dirty="0" smtClean="0"/>
              <a:t> </a:t>
            </a:r>
            <a:r>
              <a:rPr lang="da-DK" dirty="0" err="1" smtClean="0"/>
              <a:t>geological</a:t>
            </a:r>
            <a:r>
              <a:rPr lang="da-DK" dirty="0" smtClean="0"/>
              <a:t> </a:t>
            </a:r>
            <a:r>
              <a:rPr lang="da-DK" dirty="0" err="1" smtClean="0"/>
              <a:t>layers</a:t>
            </a:r>
            <a:r>
              <a:rPr lang="da-DK" dirty="0" smtClean="0"/>
              <a:t> to </a:t>
            </a:r>
            <a:r>
              <a:rPr lang="da-DK" dirty="0" err="1" smtClean="0"/>
              <a:t>see</a:t>
            </a:r>
            <a:r>
              <a:rPr lang="da-DK" dirty="0" smtClean="0"/>
              <a:t> events </a:t>
            </a:r>
            <a:r>
              <a:rPr lang="da-DK" dirty="0" err="1" smtClean="0"/>
              <a:t>that</a:t>
            </a:r>
            <a:r>
              <a:rPr lang="da-DK" dirty="0" smtClean="0"/>
              <a:t> </a:t>
            </a:r>
            <a:r>
              <a:rPr lang="da-DK" dirty="0" err="1" smtClean="0"/>
              <a:t>took</a:t>
            </a:r>
            <a:r>
              <a:rPr lang="da-DK" dirty="0" smtClean="0"/>
              <a:t> </a:t>
            </a:r>
            <a:r>
              <a:rPr lang="da-DK" dirty="0" err="1" smtClean="0"/>
              <a:t>place</a:t>
            </a:r>
            <a:r>
              <a:rPr lang="da-DK" dirty="0" smtClean="0"/>
              <a:t>.</a:t>
            </a:r>
          </a:p>
          <a:p>
            <a:endParaRPr lang="da-DK" dirty="0"/>
          </a:p>
          <a:p>
            <a:pPr marL="285750" indent="-285750">
              <a:buFont typeface="Arial" panose="020B0604020202020204" pitchFamily="34" charset="0"/>
              <a:buChar char="•"/>
            </a:pPr>
            <a:r>
              <a:rPr lang="da-DK" dirty="0"/>
              <a:t>I</a:t>
            </a:r>
            <a:r>
              <a:rPr lang="da-DK" dirty="0" smtClean="0"/>
              <a:t>n </a:t>
            </a:r>
            <a:r>
              <a:rPr lang="da-DK" dirty="0" err="1" smtClean="0"/>
              <a:t>combination</a:t>
            </a:r>
            <a:r>
              <a:rPr lang="da-DK" dirty="0" smtClean="0"/>
              <a:t> with </a:t>
            </a:r>
            <a:r>
              <a:rPr lang="da-DK" dirty="0" err="1" smtClean="0"/>
              <a:t>coring</a:t>
            </a:r>
            <a:r>
              <a:rPr lang="da-DK" dirty="0" smtClean="0"/>
              <a:t> and C14 dating</a:t>
            </a:r>
          </a:p>
          <a:p>
            <a:r>
              <a:rPr lang="da-DK" dirty="0"/>
              <a:t>e</a:t>
            </a:r>
            <a:r>
              <a:rPr lang="da-DK" dirty="0" smtClean="0"/>
              <a:t>nables </a:t>
            </a:r>
            <a:r>
              <a:rPr lang="da-DK" dirty="0" err="1" smtClean="0"/>
              <a:t>reconstruction</a:t>
            </a:r>
            <a:r>
              <a:rPr lang="da-DK" dirty="0" smtClean="0"/>
              <a:t> of </a:t>
            </a:r>
            <a:r>
              <a:rPr lang="da-DK" dirty="0" err="1" smtClean="0"/>
              <a:t>sealevel</a:t>
            </a:r>
            <a:r>
              <a:rPr lang="da-DK" dirty="0" smtClean="0"/>
              <a:t> </a:t>
            </a:r>
            <a:r>
              <a:rPr lang="da-DK" dirty="0" err="1" smtClean="0"/>
              <a:t>curves</a:t>
            </a:r>
            <a:r>
              <a:rPr lang="da-DK" dirty="0" smtClean="0"/>
              <a:t>, </a:t>
            </a:r>
            <a:r>
              <a:rPr lang="da-DK" dirty="0" err="1" smtClean="0"/>
              <a:t>revealing</a:t>
            </a:r>
            <a:endParaRPr lang="da-DK" dirty="0" smtClean="0"/>
          </a:p>
          <a:p>
            <a:r>
              <a:rPr lang="da-DK" dirty="0" err="1" smtClean="0"/>
              <a:t>Transgression</a:t>
            </a:r>
            <a:r>
              <a:rPr lang="da-DK" dirty="0" smtClean="0"/>
              <a:t> and </a:t>
            </a:r>
            <a:r>
              <a:rPr lang="da-DK" dirty="0" err="1" smtClean="0"/>
              <a:t>regresssion</a:t>
            </a:r>
            <a:r>
              <a:rPr lang="da-DK" dirty="0" smtClean="0"/>
              <a:t> </a:t>
            </a:r>
            <a:r>
              <a:rPr lang="da-DK" dirty="0" err="1" smtClean="0"/>
              <a:t>history</a:t>
            </a:r>
            <a:r>
              <a:rPr lang="da-DK" dirty="0" smtClean="0"/>
              <a:t> of the </a:t>
            </a:r>
            <a:r>
              <a:rPr lang="da-DK" dirty="0" err="1" smtClean="0"/>
              <a:t>sea</a:t>
            </a:r>
            <a:endParaRPr lang="da-DK" dirty="0"/>
          </a:p>
        </p:txBody>
      </p:sp>
      <p:grpSp>
        <p:nvGrpSpPr>
          <p:cNvPr id="12" name="Gruppe 11"/>
          <p:cNvGrpSpPr/>
          <p:nvPr/>
        </p:nvGrpSpPr>
        <p:grpSpPr>
          <a:xfrm>
            <a:off x="7363161" y="1204993"/>
            <a:ext cx="1187624" cy="1076984"/>
            <a:chOff x="4084363" y="4084626"/>
            <a:chExt cx="2711357" cy="2541959"/>
          </a:xfrm>
        </p:grpSpPr>
        <p:pic>
          <p:nvPicPr>
            <p:cNvPr id="13" name="Picture 3" descr="C:\Users\djg\Documents\WorkDocumentsHDrive\SASMAP EU FP7\Home Page\university-of-patra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5249" y="4084626"/>
              <a:ext cx="1670943" cy="167094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boks 13"/>
            <p:cNvSpPr txBox="1"/>
            <p:nvPr/>
          </p:nvSpPr>
          <p:spPr>
            <a:xfrm>
              <a:off x="4084363" y="5684620"/>
              <a:ext cx="2711357" cy="941965"/>
            </a:xfrm>
            <a:prstGeom prst="rect">
              <a:avLst/>
            </a:prstGeom>
            <a:noFill/>
          </p:spPr>
          <p:txBody>
            <a:bodyPr wrap="none" rtlCol="0">
              <a:spAutoFit/>
            </a:bodyPr>
            <a:lstStyle/>
            <a:p>
              <a:pPr algn="ctr"/>
              <a:r>
                <a:rPr lang="da-DK" sz="1400" dirty="0" err="1" smtClean="0"/>
                <a:t>University</a:t>
              </a:r>
              <a:r>
                <a:rPr lang="da-DK" sz="1400" dirty="0" smtClean="0"/>
                <a:t> of Patras </a:t>
              </a:r>
            </a:p>
            <a:p>
              <a:pPr algn="ctr"/>
              <a:r>
                <a:rPr lang="da-DK" sz="1400" dirty="0" smtClean="0"/>
                <a:t>(</a:t>
              </a:r>
              <a:r>
                <a:rPr lang="da-DK" sz="1400" dirty="0" err="1" smtClean="0"/>
                <a:t>Greece</a:t>
              </a:r>
              <a:r>
                <a:rPr lang="da-DK" sz="1400" dirty="0" smtClean="0"/>
                <a:t>)</a:t>
              </a:r>
              <a:endParaRPr lang="en-GB" sz="1400" dirty="0"/>
            </a:p>
          </p:txBody>
        </p:sp>
      </p:grpSp>
      <p:grpSp>
        <p:nvGrpSpPr>
          <p:cNvPr id="15" name="Gruppe 14"/>
          <p:cNvGrpSpPr/>
          <p:nvPr/>
        </p:nvGrpSpPr>
        <p:grpSpPr>
          <a:xfrm>
            <a:off x="5508104" y="1172850"/>
            <a:ext cx="1405611" cy="1001954"/>
            <a:chOff x="3132890" y="1690673"/>
            <a:chExt cx="2398816" cy="1762697"/>
          </a:xfrm>
        </p:grpSpPr>
        <p:pic>
          <p:nvPicPr>
            <p:cNvPr id="16"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56253" y="1690673"/>
              <a:ext cx="934262" cy="114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boks 16"/>
            <p:cNvSpPr txBox="1"/>
            <p:nvPr/>
          </p:nvSpPr>
          <p:spPr>
            <a:xfrm>
              <a:off x="3132890" y="2832627"/>
              <a:ext cx="2398816" cy="620743"/>
            </a:xfrm>
            <a:prstGeom prst="rect">
              <a:avLst/>
            </a:prstGeom>
            <a:noFill/>
          </p:spPr>
          <p:txBody>
            <a:bodyPr wrap="none" rtlCol="0">
              <a:spAutoFit/>
            </a:bodyPr>
            <a:lstStyle/>
            <a:p>
              <a:pPr algn="ctr"/>
              <a:r>
                <a:rPr lang="da-DK" sz="1400" dirty="0" err="1" smtClean="0"/>
                <a:t>Geological</a:t>
              </a:r>
              <a:r>
                <a:rPr lang="da-DK" sz="1400" dirty="0" smtClean="0"/>
                <a:t> </a:t>
              </a:r>
              <a:r>
                <a:rPr lang="da-DK" sz="1400" dirty="0" err="1" smtClean="0"/>
                <a:t>Survey</a:t>
              </a:r>
              <a:r>
                <a:rPr lang="da-DK" sz="1400" dirty="0" smtClean="0"/>
                <a:t> of</a:t>
              </a:r>
            </a:p>
            <a:p>
              <a:pPr algn="ctr"/>
              <a:r>
                <a:rPr lang="da-DK" sz="1400" dirty="0" smtClean="0"/>
                <a:t>Denmark &amp; Greenland</a:t>
              </a:r>
              <a:endParaRPr lang="en-GB" sz="1400" dirty="0"/>
            </a:p>
          </p:txBody>
        </p:sp>
      </p:grpSp>
    </p:spTree>
    <p:extLst>
      <p:ext uri="{BB962C8B-B14F-4D97-AF65-F5344CB8AC3E}">
        <p14:creationId xmlns:p14="http://schemas.microsoft.com/office/powerpoint/2010/main" val="1510436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1275336" y="404664"/>
            <a:ext cx="4588589" cy="369332"/>
          </a:xfrm>
          <a:prstGeom prst="rect">
            <a:avLst/>
          </a:prstGeom>
          <a:noFill/>
        </p:spPr>
        <p:txBody>
          <a:bodyPr wrap="square" rtlCol="0">
            <a:spAutoFit/>
          </a:bodyPr>
          <a:lstStyle/>
          <a:p>
            <a:r>
              <a:rPr lang="da-DK" b="1" dirty="0" smtClean="0"/>
              <a:t>6,000 BC </a:t>
            </a:r>
            <a:r>
              <a:rPr lang="da-DK" dirty="0" err="1" smtClean="0"/>
              <a:t>Sealevel</a:t>
            </a:r>
            <a:r>
              <a:rPr lang="da-DK" dirty="0" smtClean="0"/>
              <a:t> 8m </a:t>
            </a:r>
            <a:r>
              <a:rPr lang="da-DK" dirty="0" err="1" smtClean="0"/>
              <a:t>lower</a:t>
            </a:r>
            <a:r>
              <a:rPr lang="da-DK" dirty="0" smtClean="0"/>
              <a:t> </a:t>
            </a:r>
            <a:r>
              <a:rPr lang="da-DK" dirty="0" err="1" smtClean="0"/>
              <a:t>than</a:t>
            </a:r>
            <a:r>
              <a:rPr lang="da-DK" dirty="0" smtClean="0"/>
              <a:t> present</a:t>
            </a:r>
            <a:endParaRPr lang="da-DK" dirty="0"/>
          </a:p>
        </p:txBody>
      </p:sp>
      <p:sp>
        <p:nvSpPr>
          <p:cNvPr id="3" name="Tekstboks 2"/>
          <p:cNvSpPr txBox="1"/>
          <p:nvPr/>
        </p:nvSpPr>
        <p:spPr>
          <a:xfrm>
            <a:off x="1355127" y="6295080"/>
            <a:ext cx="6418745" cy="369332"/>
          </a:xfrm>
          <a:prstGeom prst="rect">
            <a:avLst/>
          </a:prstGeom>
          <a:noFill/>
        </p:spPr>
        <p:txBody>
          <a:bodyPr wrap="none" rtlCol="0">
            <a:spAutoFit/>
          </a:bodyPr>
          <a:lstStyle/>
          <a:p>
            <a:r>
              <a:rPr lang="da-DK" b="1" dirty="0" smtClean="0"/>
              <a:t>Output: Enables </a:t>
            </a:r>
            <a:r>
              <a:rPr lang="da-DK" b="1" dirty="0" err="1" smtClean="0"/>
              <a:t>reconstruction</a:t>
            </a:r>
            <a:r>
              <a:rPr lang="da-DK" b="1" dirty="0" smtClean="0"/>
              <a:t> of </a:t>
            </a:r>
            <a:r>
              <a:rPr lang="da-DK" b="1" dirty="0" err="1" smtClean="0"/>
              <a:t>palaeo</a:t>
            </a:r>
            <a:r>
              <a:rPr lang="da-DK" b="1" dirty="0" smtClean="0"/>
              <a:t> </a:t>
            </a:r>
            <a:r>
              <a:rPr lang="da-DK" b="1" dirty="0" err="1" smtClean="0"/>
              <a:t>coastlines</a:t>
            </a:r>
            <a:r>
              <a:rPr lang="da-DK" b="1" dirty="0" smtClean="0"/>
              <a:t> </a:t>
            </a:r>
            <a:r>
              <a:rPr lang="da-DK" b="1" dirty="0" err="1" smtClean="0"/>
              <a:t>through</a:t>
            </a:r>
            <a:r>
              <a:rPr lang="da-DK" b="1" dirty="0" smtClean="0"/>
              <a:t> time</a:t>
            </a:r>
            <a:endParaRPr lang="da-DK" b="1" dirty="0"/>
          </a:p>
        </p:txBody>
      </p:sp>
      <p:pic>
        <p:nvPicPr>
          <p:cNvPr id="9218" name="Picture 2" descr="C:\Users\djg\AppData\Local\Microsoft\Windows\Temporary Internet Files\Content.Outlook\PW29T5FV\-8m scenario_HotSpo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127" y="1124744"/>
            <a:ext cx="6104736" cy="467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735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90" name="Rectangle 26"/>
          <p:cNvSpPr>
            <a:spLocks noChangeArrowheads="1"/>
          </p:cNvSpPr>
          <p:nvPr/>
        </p:nvSpPr>
        <p:spPr bwMode="auto">
          <a:xfrm>
            <a:off x="257175" y="357188"/>
            <a:ext cx="875982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da-DK" sz="2400" b="1" dirty="0" smtClean="0">
                <a:latin typeface="Arial" charset="0"/>
              </a:rPr>
              <a:t>Output: </a:t>
            </a:r>
            <a:r>
              <a:rPr lang="da-DK" sz="2400" b="1" dirty="0" err="1" smtClean="0">
                <a:latin typeface="Arial" charset="0"/>
              </a:rPr>
              <a:t>Proof</a:t>
            </a:r>
            <a:r>
              <a:rPr lang="da-DK" sz="2400" b="1" dirty="0" smtClean="0">
                <a:latin typeface="Arial" charset="0"/>
              </a:rPr>
              <a:t> of </a:t>
            </a:r>
            <a:r>
              <a:rPr lang="da-DK" sz="2400" b="1" dirty="0" err="1" smtClean="0">
                <a:latin typeface="Arial" charset="0"/>
              </a:rPr>
              <a:t>concept</a:t>
            </a:r>
            <a:r>
              <a:rPr lang="da-DK" sz="2400" b="1" dirty="0" smtClean="0">
                <a:latin typeface="Arial" charset="0"/>
              </a:rPr>
              <a:t> of 3D Sub </a:t>
            </a:r>
            <a:r>
              <a:rPr lang="da-DK" sz="2400" b="1" dirty="0" err="1" smtClean="0">
                <a:latin typeface="Arial" charset="0"/>
              </a:rPr>
              <a:t>bottom</a:t>
            </a:r>
            <a:r>
              <a:rPr lang="da-DK" sz="2400" b="1" dirty="0" smtClean="0">
                <a:latin typeface="Arial" charset="0"/>
              </a:rPr>
              <a:t> profiler</a:t>
            </a:r>
            <a:endParaRPr lang="en-GB" sz="2400" dirty="0">
              <a:latin typeface="Arial"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896" y="979505"/>
            <a:ext cx="1419381" cy="8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Figure_SurveyEquip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7828" y="2105452"/>
            <a:ext cx="308927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Figure_3DMode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0054" y="2206659"/>
            <a:ext cx="559752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941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normAutofit/>
          </a:bodyPr>
          <a:lstStyle/>
          <a:p>
            <a:r>
              <a:rPr lang="en-GB" sz="3200" dirty="0" smtClean="0">
                <a:effectLst>
                  <a:outerShdw blurRad="38100" dist="38100" dir="2700000" algn="tl">
                    <a:srgbClr val="000000">
                      <a:alpha val="43137"/>
                    </a:srgbClr>
                  </a:outerShdw>
                </a:effectLst>
                <a:latin typeface="+mn-lt"/>
              </a:rPr>
              <a:t>Up scaling: Site specific</a:t>
            </a:r>
            <a:endParaRPr lang="en-GB" sz="3200" dirty="0">
              <a:effectLst>
                <a:outerShdw blurRad="38100" dist="38100" dir="2700000" algn="tl">
                  <a:srgbClr val="000000">
                    <a:alpha val="43137"/>
                  </a:srgbClr>
                </a:outerShdw>
              </a:effectLst>
              <a:latin typeface="+mn-lt"/>
            </a:endParaRPr>
          </a:p>
        </p:txBody>
      </p:sp>
      <p:pic>
        <p:nvPicPr>
          <p:cNvPr id="2050" name="Picture 2" descr="L:\marin-og-data02\SASMAP_2012\Dissemination\The submerged stone Age site at Tudse Hage, Denmark.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932040" y="2396180"/>
            <a:ext cx="3929992" cy="2947494"/>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312517" y="5988057"/>
            <a:ext cx="5566139" cy="338554"/>
          </a:xfrm>
          <a:prstGeom prst="rect">
            <a:avLst/>
          </a:prstGeom>
          <a:noFill/>
        </p:spPr>
        <p:txBody>
          <a:bodyPr wrap="none" rtlCol="0">
            <a:spAutoFit/>
          </a:bodyPr>
          <a:lstStyle/>
          <a:p>
            <a:r>
              <a:rPr lang="en-GB" sz="1600" dirty="0" smtClean="0">
                <a:solidFill>
                  <a:schemeClr val="bg1"/>
                </a:solidFill>
              </a:rPr>
              <a:t>Pictures, National Museum of Denmark, Viking Ship Museum/DK</a:t>
            </a:r>
            <a:endParaRPr lang="en-GB" sz="1600" dirty="0">
              <a:solidFill>
                <a:schemeClr val="bg1"/>
              </a:solidFill>
            </a:endParaRPr>
          </a:p>
        </p:txBody>
      </p:sp>
      <p:pic>
        <p:nvPicPr>
          <p:cNvPr id="6" name="Picture 7" descr="G011039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517" y="2204863"/>
            <a:ext cx="4439828" cy="333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188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2405</TotalTime>
  <Words>1703</Words>
  <Application>Microsoft Office PowerPoint</Application>
  <PresentationFormat>Skærmshow (4:3)</PresentationFormat>
  <Paragraphs>215</Paragraphs>
  <Slides>21</Slides>
  <Notes>21</Notes>
  <HiddenSlides>0</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21</vt:i4>
      </vt:variant>
    </vt:vector>
  </HeadingPairs>
  <TitlesOfParts>
    <vt:vector size="23" baseType="lpstr">
      <vt:lpstr>Kontortema</vt:lpstr>
      <vt:lpstr>Unknown</vt:lpstr>
      <vt:lpstr>PowerPoint-præsentation</vt:lpstr>
      <vt:lpstr>PowerPoint-præsentation</vt:lpstr>
      <vt:lpstr>PowerPoint-præsentation</vt:lpstr>
      <vt:lpstr>Case study areas: Shallow coastal sites</vt:lpstr>
      <vt:lpstr>What is there? Downscaling concept</vt:lpstr>
      <vt:lpstr>PowerPoint-præsentation</vt:lpstr>
      <vt:lpstr>PowerPoint-præsentation</vt:lpstr>
      <vt:lpstr>PowerPoint-præsentation</vt:lpstr>
      <vt:lpstr>Up scaling: Site specific</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Gregory, David John</dc:creator>
  <cp:lastModifiedBy>Gregory, David John</cp:lastModifiedBy>
  <cp:revision>67</cp:revision>
  <dcterms:created xsi:type="dcterms:W3CDTF">2015-09-29T06:55:18Z</dcterms:created>
  <dcterms:modified xsi:type="dcterms:W3CDTF">2015-10-01T06:41:46Z</dcterms:modified>
</cp:coreProperties>
</file>