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sldIdLst>
    <p:sldId id="319" r:id="rId2"/>
    <p:sldId id="335" r:id="rId3"/>
    <p:sldId id="337" r:id="rId4"/>
    <p:sldId id="326" r:id="rId5"/>
    <p:sldId id="339" r:id="rId6"/>
    <p:sldId id="331" r:id="rId7"/>
    <p:sldId id="330" r:id="rId8"/>
    <p:sldId id="340" r:id="rId9"/>
    <p:sldId id="341" r:id="rId10"/>
    <p:sldId id="342" r:id="rId11"/>
    <p:sldId id="343" r:id="rId12"/>
    <p:sldId id="344" r:id="rId13"/>
  </p:sldIdLst>
  <p:sldSz cx="182753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3A85"/>
    <a:srgbClr val="0099CC"/>
    <a:srgbClr val="33CCFF"/>
    <a:srgbClr val="66FFFF"/>
    <a:srgbClr val="FFF8E1"/>
    <a:srgbClr val="FFF3CD"/>
    <a:srgbClr val="000000"/>
    <a:srgbClr val="B1713D"/>
    <a:srgbClr val="C0504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44" d="100"/>
          <a:sy n="44" d="100"/>
        </p:scale>
        <p:origin x="19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2210A-5C6C-425A-9918-3C01084821E9}" type="datetimeFigureOut">
              <a:rPr lang="en-GB" smtClean="0"/>
              <a:t>08/02/2018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F82A-488F-4D1A-834B-10F1738D3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1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F82A-488F-4D1A-834B-10F1738D3E7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083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F82A-488F-4D1A-834B-10F1738D3E7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27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F82A-488F-4D1A-834B-10F1738D3E7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94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F82A-488F-4D1A-834B-10F1738D3E7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43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F82A-488F-4D1A-834B-10F1738D3E7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7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 common vision on achieving an ecosystem approach to the management of Europe’s marine resources as a fundamental requirement for sustainable Blue Growth.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1E8A9-367C-4222-B255-9FCD86BC334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911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FF82A-488F-4D1A-834B-10F1738D3E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820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oos-ocean.eu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jpeg"/><Relationship Id="rId3" Type="http://schemas.openxmlformats.org/officeDocument/2006/relationships/image" Target="../media/image9.png"/><Relationship Id="rId7" Type="http://schemas.openxmlformats.org/officeDocument/2006/relationships/image" Target="../media/image23.jpe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0" y="1488309"/>
            <a:ext cx="8202072" cy="25918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9450" y="4076700"/>
            <a:ext cx="16687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153A8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BE" sz="6600" b="1" dirty="0">
              <a:solidFill>
                <a:srgbClr val="153A8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BE" sz="6600" b="1" dirty="0">
                <a:solidFill>
                  <a:srgbClr val="153A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</a:t>
            </a:r>
          </a:p>
          <a:p>
            <a:pPr algn="ctr"/>
            <a:endParaRPr lang="fr-BE" sz="6600" b="1" dirty="0">
              <a:solidFill>
                <a:srgbClr val="153A8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BE" sz="6600" b="1" dirty="0">
              <a:solidFill>
                <a:srgbClr val="153A8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BE" sz="2400" dirty="0">
                <a:solidFill>
                  <a:srgbClr val="153A8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fr-BE" sz="2400" dirty="0" err="1">
                <a:solidFill>
                  <a:srgbClr val="153A8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February</a:t>
            </a:r>
            <a:r>
              <a:rPr lang="fr-BE" sz="2400" dirty="0">
                <a:solidFill>
                  <a:srgbClr val="153A8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2018, Dina Eparkhina, Glenn Nolan, EuroGOOS</a:t>
            </a:r>
          </a:p>
          <a:p>
            <a:r>
              <a:rPr lang="fr-BE" sz="2400" dirty="0">
                <a:solidFill>
                  <a:srgbClr val="153A8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info@eoos-ocean.eu</a:t>
            </a:r>
            <a:endParaRPr lang="en-US" sz="4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246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165" y="0"/>
            <a:ext cx="4292724" cy="5325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4912" y="6007597"/>
            <a:ext cx="4768044" cy="678894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Sustainability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Future plans to apply to all platforms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50" y="826295"/>
            <a:ext cx="7277100" cy="83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57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770174" y="1619797"/>
            <a:ext cx="16943813" cy="130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3416989" y="3416555"/>
            <a:ext cx="863496" cy="540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096" tIns="68548" rIns="137096" bIns="6854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8249" y="775984"/>
            <a:ext cx="13218401" cy="692498"/>
          </a:xfrm>
          <a:prstGeom prst="rect">
            <a:avLst/>
          </a:prstGeom>
          <a:noFill/>
        </p:spPr>
        <p:txBody>
          <a:bodyPr wrap="square" lIns="137096" tIns="68548" rIns="137096" bIns="6854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EOOS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 2018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D0419E-E4A5-42EC-82C7-724DAC048C80}" type="slidenum"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0191" y="1963319"/>
            <a:ext cx="15368653" cy="7063407"/>
          </a:xfrm>
          <a:prstGeom prst="rect">
            <a:avLst/>
          </a:prstGeom>
        </p:spPr>
        <p:txBody>
          <a:bodyPr wrap="square" lIns="137096" tIns="68548" rIns="137096" bIns="68548">
            <a:spAutoFit/>
          </a:bodyPr>
          <a:lstStyle/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EOOS Forum (March 8</a:t>
            </a:r>
            <a:r>
              <a:rPr kumimoji="0" lang="en-GB" sz="30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OceanObs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Whitepaper submission (March-September 2018) pending abstract acceptance</a:t>
            </a: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EuroGOOS Sustainability Workshop (May 8</a:t>
            </a:r>
            <a:r>
              <a:rPr kumimoji="0" lang="en-GB" sz="30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9</a:t>
            </a:r>
            <a:r>
              <a:rPr kumimoji="0" lang="en-GB" sz="30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 Planet Symposium (July 4</a:t>
            </a:r>
            <a:r>
              <a:rPr kumimoji="0" lang="en-GB" sz="30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6</a:t>
            </a:r>
            <a:r>
              <a:rPr kumimoji="0" lang="en-GB" sz="30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Toulouse)</a:t>
            </a: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EOOS Conference (November 21</a:t>
            </a:r>
            <a:r>
              <a:rPr kumimoji="0" lang="en-GB" sz="30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23</a:t>
            </a:r>
            <a:r>
              <a:rPr kumimoji="0" lang="en-GB" sz="30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EMB Working Group activities</a:t>
            </a: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EuroGOOS Coastal working Group (membership call imminent)</a:t>
            </a: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110" marR="0" lvl="0" indent="-5141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Others we should include??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947060-1F8C-4D56-94FC-4106C000D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" y="9224125"/>
            <a:ext cx="3429000" cy="10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6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D08FD6-67A5-499D-99DD-E70DFAC66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0" y="1114374"/>
            <a:ext cx="8198734" cy="2590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2D9E7A-C15B-4C97-BBC1-D00B7E7A93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24" y="9261930"/>
            <a:ext cx="3049851" cy="1025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EB5808-2DB8-42C3-B2F5-CB92859FCB6B}"/>
              </a:ext>
            </a:extLst>
          </p:cNvPr>
          <p:cNvSpPr txBox="1"/>
          <p:nvPr/>
        </p:nvSpPr>
        <p:spPr>
          <a:xfrm>
            <a:off x="2279650" y="4457700"/>
            <a:ext cx="5860579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March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Royal Belgian Academy of Sciences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Brussels 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72EB3-0D52-48A1-A0E0-CAD62EC1CF02}"/>
              </a:ext>
            </a:extLst>
          </p:cNvPr>
          <p:cNvSpPr txBox="1"/>
          <p:nvPr/>
        </p:nvSpPr>
        <p:spPr>
          <a:xfrm>
            <a:off x="11347450" y="4457700"/>
            <a:ext cx="4470583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Conference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November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TBD 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202071-18FE-4E9F-B917-86357C871D77}"/>
              </a:ext>
            </a:extLst>
          </p:cNvPr>
          <p:cNvSpPr txBox="1"/>
          <p:nvPr/>
        </p:nvSpPr>
        <p:spPr>
          <a:xfrm>
            <a:off x="7461250" y="8315875"/>
            <a:ext cx="3250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www.eoos-ocean.eu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885070-BC6D-43B9-8D7E-466B72BCF8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50" y="9374917"/>
            <a:ext cx="2039866" cy="7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80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800100"/>
            <a:ext cx="16638610" cy="525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4650" y="6680418"/>
            <a:ext cx="17602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EOOS is a coordinating framework designed to: </a:t>
            </a:r>
          </a:p>
          <a:p>
            <a:pPr marL="457200" indent="-457200" algn="ctr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align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Europe’s ocean observing capacity; </a:t>
            </a:r>
          </a:p>
          <a:p>
            <a:pPr marL="457200" indent="-457200" algn="ctr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systematic and collaborative approach to collecting information on the state and variability of our seas; </a:t>
            </a:r>
          </a:p>
          <a:p>
            <a:pPr marL="457200" indent="-457200" algn="ctr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underpin sustainable management 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marine environment and its resources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9832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9667" y="5644397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153A85"/>
                </a:solidFill>
              </a:rPr>
              <a:t>2007</a:t>
            </a:r>
            <a:endParaRPr lang="en-GB" sz="3200" b="1" dirty="0">
              <a:solidFill>
                <a:srgbClr val="153A8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4536" y="586866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153A85"/>
                </a:solidFill>
              </a:rPr>
              <a:t>2015</a:t>
            </a:r>
            <a:endParaRPr lang="en-GB" sz="3200" b="1" dirty="0">
              <a:solidFill>
                <a:srgbClr val="153A8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11749" y="586866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153A85"/>
                </a:solidFill>
              </a:rPr>
              <a:t>2016</a:t>
            </a:r>
            <a:endParaRPr lang="en-GB" sz="3200" b="1" dirty="0">
              <a:solidFill>
                <a:srgbClr val="153A85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6842">
            <a:off x="716628" y="6485667"/>
            <a:ext cx="604306" cy="129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9346">
            <a:off x="1344788" y="6612462"/>
            <a:ext cx="727150" cy="11708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6667" t="24257" r="28889" b="48020"/>
          <a:stretch/>
        </p:blipFill>
        <p:spPr>
          <a:xfrm>
            <a:off x="2240064" y="6561773"/>
            <a:ext cx="1447800" cy="5067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271" y="6425171"/>
            <a:ext cx="1682222" cy="5374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23006">
            <a:off x="3700357" y="6511444"/>
            <a:ext cx="841850" cy="11922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44492">
            <a:off x="4627036" y="6512253"/>
            <a:ext cx="857074" cy="12141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14290" b="24023"/>
          <a:stretch/>
        </p:blipFill>
        <p:spPr>
          <a:xfrm>
            <a:off x="6651541" y="7365497"/>
            <a:ext cx="1557610" cy="862494"/>
          </a:xfrm>
          <a:prstGeom prst="rect">
            <a:avLst/>
          </a:prstGeom>
        </p:spPr>
      </p:pic>
      <p:pic>
        <p:nvPicPr>
          <p:cNvPr id="25" name="Content Placeholder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9"/>
          <a:stretch/>
        </p:blipFill>
        <p:spPr>
          <a:xfrm>
            <a:off x="8421332" y="6699083"/>
            <a:ext cx="1748116" cy="5073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/>
          <a:stretch/>
        </p:blipFill>
        <p:spPr>
          <a:xfrm>
            <a:off x="8351460" y="8039100"/>
            <a:ext cx="2166547" cy="122176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0152" y="7755897"/>
            <a:ext cx="1271587" cy="714253"/>
          </a:xfrm>
          <a:prstGeom prst="rect">
            <a:avLst/>
          </a:prstGeom>
        </p:spPr>
      </p:pic>
      <p:sp>
        <p:nvSpPr>
          <p:cNvPr id="31" name="Freeform: Shape 30"/>
          <p:cNvSpPr/>
          <p:nvPr/>
        </p:nvSpPr>
        <p:spPr>
          <a:xfrm>
            <a:off x="651164" y="3095897"/>
            <a:ext cx="16722436" cy="2577698"/>
          </a:xfrm>
          <a:custGeom>
            <a:avLst/>
            <a:gdLst>
              <a:gd name="connsiteX0" fmla="*/ 0 w 10999551"/>
              <a:gd name="connsiteY0" fmla="*/ 1674675 h 1688006"/>
              <a:gd name="connsiteX1" fmla="*/ 7038109 w 10999551"/>
              <a:gd name="connsiteY1" fmla="*/ 1466857 h 1688006"/>
              <a:gd name="connsiteX2" fmla="*/ 10626436 w 10999551"/>
              <a:gd name="connsiteY2" fmla="*/ 150675 h 1688006"/>
              <a:gd name="connsiteX3" fmla="*/ 10820400 w 10999551"/>
              <a:gd name="connsiteY3" fmla="*/ 53693 h 168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9551" h="1688006">
                <a:moveTo>
                  <a:pt x="0" y="1674675"/>
                </a:moveTo>
                <a:cubicBezTo>
                  <a:pt x="2633518" y="1697766"/>
                  <a:pt x="5267037" y="1720857"/>
                  <a:pt x="7038109" y="1466857"/>
                </a:cubicBezTo>
                <a:cubicBezTo>
                  <a:pt x="8809181" y="1212857"/>
                  <a:pt x="9996054" y="386202"/>
                  <a:pt x="10626436" y="150675"/>
                </a:cubicBezTo>
                <a:cubicBezTo>
                  <a:pt x="11256818" y="-84852"/>
                  <a:pt x="10919691" y="16748"/>
                  <a:pt x="10820400" y="5369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/>
          <a:srcRect l="2941" t="25780" r="4692" b="7334"/>
          <a:stretch/>
        </p:blipFill>
        <p:spPr>
          <a:xfrm>
            <a:off x="10385282" y="5569183"/>
            <a:ext cx="3114436" cy="16914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/>
          <a:srcRect l="32500" t="14584" r="33750" b="6250"/>
          <a:stretch/>
        </p:blipFill>
        <p:spPr>
          <a:xfrm>
            <a:off x="13214204" y="5632121"/>
            <a:ext cx="1600222" cy="2252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540" t="22955" r="40827" b="40795"/>
          <a:stretch/>
        </p:blipFill>
        <p:spPr>
          <a:xfrm>
            <a:off x="14471649" y="7252764"/>
            <a:ext cx="3461045" cy="178064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1164" y="299342"/>
            <a:ext cx="1584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200" b="1" dirty="0"/>
              <a:t>2007-2008:</a:t>
            </a:r>
            <a:r>
              <a:rPr lang="fr-BE" sz="2200" dirty="0"/>
              <a:t> Integrated Maritime Policy; EuroGOOS and EMB </a:t>
            </a:r>
            <a:r>
              <a:rPr lang="fr-BE" sz="2200" dirty="0" err="1"/>
              <a:t>deliver</a:t>
            </a:r>
            <a:r>
              <a:rPr lang="fr-BE" sz="2200" dirty="0"/>
              <a:t> a vision document on an </a:t>
            </a:r>
            <a:r>
              <a:rPr lang="en-US" sz="2200" dirty="0"/>
              <a:t>end-to-end, integrated and inter-operable network of ocean observing systems in Europe</a:t>
            </a:r>
            <a:br>
              <a:rPr lang="fr-BE" sz="2200" dirty="0"/>
            </a:br>
            <a:endParaRPr lang="fr-BE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200" b="1" dirty="0"/>
              <a:t>2010-2014</a:t>
            </a:r>
            <a:r>
              <a:rPr lang="fr-BE" sz="2200" dirty="0"/>
              <a:t>: EOOS in </a:t>
            </a:r>
            <a:r>
              <a:rPr lang="fr-BE" sz="2200" dirty="0" err="1"/>
              <a:t>various</a:t>
            </a:r>
            <a:r>
              <a:rPr lang="fr-BE" sz="2200" dirty="0"/>
              <a:t> </a:t>
            </a:r>
            <a:r>
              <a:rPr lang="fr-BE" sz="2200" dirty="0" err="1"/>
              <a:t>strategy</a:t>
            </a:r>
            <a:r>
              <a:rPr lang="fr-BE" sz="2200" dirty="0"/>
              <a:t> and </a:t>
            </a:r>
            <a:r>
              <a:rPr lang="fr-BE" sz="2200" dirty="0" err="1"/>
              <a:t>policy</a:t>
            </a:r>
            <a:r>
              <a:rPr lang="fr-BE" sz="2200" dirty="0"/>
              <a:t> documents</a:t>
            </a:r>
            <a:br>
              <a:rPr lang="fr-BE" sz="2200" dirty="0"/>
            </a:br>
            <a:endParaRPr lang="fr-BE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200" b="1" dirty="0"/>
              <a:t>2015</a:t>
            </a:r>
            <a:r>
              <a:rPr lang="fr-BE" sz="2200" dirty="0"/>
              <a:t>: EMB-EuroGOOS EOOS </a:t>
            </a:r>
            <a:r>
              <a:rPr lang="fr-BE" sz="2200" dirty="0" err="1"/>
              <a:t>brainstroming</a:t>
            </a:r>
            <a:r>
              <a:rPr lang="fr-BE" sz="2200" dirty="0"/>
              <a:t> workshop – 20 experts in </a:t>
            </a:r>
            <a:r>
              <a:rPr lang="fr-BE" sz="2200" dirty="0" err="1"/>
              <a:t>personal</a:t>
            </a:r>
            <a:r>
              <a:rPr lang="fr-BE" sz="2200" dirty="0"/>
              <a:t> </a:t>
            </a:r>
            <a:r>
              <a:rPr lang="fr-BE" sz="2200" dirty="0" err="1"/>
              <a:t>capacity</a:t>
            </a:r>
            <a:endParaRPr lang="fr-BE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BE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200" b="1" dirty="0"/>
              <a:t>2016:</a:t>
            </a:r>
            <a:r>
              <a:rPr lang="fr-BE" sz="2200" dirty="0"/>
              <a:t> Setting up of EOOS </a:t>
            </a:r>
            <a:r>
              <a:rPr lang="fr-BE" sz="2200" dirty="0" err="1"/>
              <a:t>steering</a:t>
            </a:r>
            <a:r>
              <a:rPr lang="fr-BE" sz="2200" dirty="0"/>
              <a:t> group; EOOS consultation document; </a:t>
            </a:r>
            <a:r>
              <a:rPr lang="fr-BE" sz="2200" dirty="0" err="1"/>
              <a:t>European</a:t>
            </a:r>
            <a:r>
              <a:rPr lang="fr-BE" sz="2200" dirty="0"/>
              <a:t> </a:t>
            </a:r>
            <a:r>
              <a:rPr lang="fr-BE" sz="2200" dirty="0" err="1"/>
              <a:t>Parliament</a:t>
            </a:r>
            <a:r>
              <a:rPr lang="fr-BE" sz="2200" dirty="0"/>
              <a:t> </a:t>
            </a:r>
            <a:r>
              <a:rPr lang="fr-BE" sz="2200" dirty="0" err="1"/>
              <a:t>event</a:t>
            </a:r>
            <a:r>
              <a:rPr lang="fr-BE" sz="2200" dirty="0"/>
              <a:t>; logo; </a:t>
            </a:r>
            <a:r>
              <a:rPr lang="fr-BE" sz="2200" dirty="0" err="1"/>
              <a:t>website</a:t>
            </a:r>
            <a:r>
              <a:rPr lang="fr-BE" sz="2200" dirty="0"/>
              <a:t>; </a:t>
            </a:r>
            <a:r>
              <a:rPr lang="fr-BE" sz="2200" dirty="0" err="1"/>
              <a:t>materials</a:t>
            </a:r>
            <a:endParaRPr lang="fr-BE" sz="2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BE" sz="2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200" b="1" dirty="0"/>
              <a:t>2015-2017: </a:t>
            </a:r>
            <a:r>
              <a:rPr lang="fr-BE" sz="2200" dirty="0"/>
              <a:t>Active EOOS promotion at </a:t>
            </a:r>
            <a:r>
              <a:rPr lang="fr-BE" sz="2200" dirty="0" err="1"/>
              <a:t>events</a:t>
            </a:r>
            <a:r>
              <a:rPr lang="fr-BE" sz="2200" dirty="0"/>
              <a:t>, </a:t>
            </a:r>
            <a:r>
              <a:rPr lang="fr-BE" sz="2200" dirty="0" err="1"/>
              <a:t>conferences</a:t>
            </a:r>
            <a:r>
              <a:rPr lang="fr-BE" sz="2200" dirty="0"/>
              <a:t>, exhibitions </a:t>
            </a:r>
          </a:p>
          <a:p>
            <a:endParaRPr lang="fr-BE" sz="2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200" b="1" dirty="0" err="1"/>
              <a:t>Dec</a:t>
            </a:r>
            <a:r>
              <a:rPr lang="fr-BE" sz="2200" b="1" dirty="0"/>
              <a:t>. 2016 – Jan. 2017: </a:t>
            </a:r>
            <a:r>
              <a:rPr lang="fr-BE" sz="2200" dirty="0"/>
              <a:t>Open stakeholder </a:t>
            </a:r>
            <a:r>
              <a:rPr lang="fr-BE" sz="2200" dirty="0" err="1"/>
              <a:t>survey</a:t>
            </a:r>
            <a:r>
              <a:rPr lang="fr-BE" sz="2200" dirty="0"/>
              <a:t> </a:t>
            </a:r>
            <a:r>
              <a:rPr lang="fr-BE" sz="2200" dirty="0" err="1"/>
              <a:t>based</a:t>
            </a:r>
            <a:r>
              <a:rPr lang="fr-BE" sz="2200" dirty="0"/>
              <a:t> on the consultation document </a:t>
            </a:r>
            <a:endParaRPr lang="fr-BE" sz="2200" b="1" dirty="0"/>
          </a:p>
          <a:p>
            <a:endParaRPr lang="fr-BE" sz="2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200" b="1" dirty="0"/>
              <a:t>2018</a:t>
            </a:r>
            <a:r>
              <a:rPr lang="fr-BE" sz="2200" dirty="0"/>
              <a:t>: EOOS </a:t>
            </a:r>
            <a:r>
              <a:rPr lang="fr-BE" sz="2200" dirty="0" err="1"/>
              <a:t>strategy</a:t>
            </a:r>
            <a:r>
              <a:rPr lang="fr-BE" sz="2200" dirty="0"/>
              <a:t> and </a:t>
            </a:r>
            <a:r>
              <a:rPr lang="fr-BE" sz="2200" dirty="0" err="1"/>
              <a:t>implementation</a:t>
            </a:r>
            <a:r>
              <a:rPr lang="fr-BE" sz="2200" dirty="0"/>
              <a:t> plan; EOOS forum and EOOS conference in Brussels</a:t>
            </a:r>
            <a:br>
              <a:rPr lang="fr-BE" sz="2200" dirty="0"/>
            </a:br>
            <a:endParaRPr lang="fr-BE" sz="2200" dirty="0"/>
          </a:p>
        </p:txBody>
      </p:sp>
      <p:sp>
        <p:nvSpPr>
          <p:cNvPr id="32" name="Freeform 3"/>
          <p:cNvSpPr/>
          <p:nvPr/>
        </p:nvSpPr>
        <p:spPr>
          <a:xfrm>
            <a:off x="0" y="9539401"/>
            <a:ext cx="1827394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5730817" y="9774208"/>
            <a:ext cx="2183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sz="1400" dirty="0"/>
              <a:t>Dina Eparkhina, EuroGOOS </a:t>
            </a:r>
            <a:endParaRPr lang="en-GB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14471650" y="4532648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153A85"/>
                </a:solidFill>
              </a:rPr>
              <a:t>2017</a:t>
            </a:r>
            <a:endParaRPr lang="en-GB" sz="3200" b="1" dirty="0">
              <a:solidFill>
                <a:srgbClr val="153A85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7"/>
          <a:srcRect l="34166" t="12222" r="32917" b="4815"/>
          <a:stretch/>
        </p:blipFill>
        <p:spPr>
          <a:xfrm rot="937982">
            <a:off x="4756630" y="7515818"/>
            <a:ext cx="1035175" cy="146758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8"/>
          <a:srcRect l="32500" t="14584" r="33750" b="6250"/>
          <a:stretch/>
        </p:blipFill>
        <p:spPr>
          <a:xfrm rot="827593">
            <a:off x="12144862" y="8021810"/>
            <a:ext cx="982050" cy="13821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0126A9-6D52-4F89-A637-41D7207BA443}"/>
              </a:ext>
            </a:extLst>
          </p:cNvPr>
          <p:cNvSpPr txBox="1"/>
          <p:nvPr/>
        </p:nvSpPr>
        <p:spPr>
          <a:xfrm>
            <a:off x="651164" y="9685085"/>
            <a:ext cx="3250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FF0000"/>
                </a:solidFill>
              </a:rPr>
              <a:t>www.eoos-ocean.eu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FDE3A5-C040-419A-80C8-AF75EAA04611}"/>
              </a:ext>
            </a:extLst>
          </p:cNvPr>
          <p:cNvSpPr txBox="1"/>
          <p:nvPr/>
        </p:nvSpPr>
        <p:spPr>
          <a:xfrm>
            <a:off x="16642261" y="3802341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153A85"/>
                </a:solidFill>
              </a:rPr>
              <a:t>2018</a:t>
            </a:r>
            <a:endParaRPr lang="en-GB" sz="3200" b="1" dirty="0">
              <a:solidFill>
                <a:srgbClr val="153A85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68263A-1642-483D-8163-24F7BF84F53E}"/>
              </a:ext>
            </a:extLst>
          </p:cNvPr>
          <p:cNvSpPr txBox="1"/>
          <p:nvPr/>
        </p:nvSpPr>
        <p:spPr>
          <a:xfrm>
            <a:off x="8225509" y="7272740"/>
            <a:ext cx="21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153A85"/>
                </a:solidFill>
              </a:rPr>
              <a:t>www.eoos-ocean.eu</a:t>
            </a:r>
            <a:endParaRPr lang="en-GB" b="1" dirty="0">
              <a:solidFill>
                <a:srgbClr val="153A85"/>
              </a:solidFill>
            </a:endParaRP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F4913FE-2A80-45D2-B3A2-687B69D6088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515" y="5560654"/>
            <a:ext cx="2035514" cy="1443034"/>
          </a:xfrm>
          <a:prstGeom prst="rect">
            <a:avLst/>
          </a:prstGeom>
        </p:spPr>
      </p:pic>
      <p:pic>
        <p:nvPicPr>
          <p:cNvPr id="41" name="Picture 4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A253ADD-29F0-458D-97FB-7008518C76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572" y="4418930"/>
            <a:ext cx="2072361" cy="1469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80C83-C4D8-4C0B-87D3-3391F746D453}"/>
              </a:ext>
            </a:extLst>
          </p:cNvPr>
          <p:cNvSpPr txBox="1"/>
          <p:nvPr/>
        </p:nvSpPr>
        <p:spPr>
          <a:xfrm>
            <a:off x="438135" y="7970230"/>
            <a:ext cx="1539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Integrated Maritime Policy</a:t>
            </a:r>
            <a:endParaRPr lang="en-BE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A25FB1-6BAD-48E1-8B29-5AC2292D9A3D}"/>
              </a:ext>
            </a:extLst>
          </p:cNvPr>
          <p:cNvSpPr txBox="1"/>
          <p:nvPr/>
        </p:nvSpPr>
        <p:spPr>
          <a:xfrm>
            <a:off x="1088807" y="8451274"/>
            <a:ext cx="1668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EMB-EuroGOOS Vision Document</a:t>
            </a:r>
            <a:endParaRPr lang="en-BE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0C9D3D-3E7F-4655-BF81-13949288CFC3}"/>
              </a:ext>
            </a:extLst>
          </p:cNvPr>
          <p:cNvSpPr txBox="1"/>
          <p:nvPr/>
        </p:nvSpPr>
        <p:spPr>
          <a:xfrm>
            <a:off x="3114774" y="7818970"/>
            <a:ext cx="18496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Strategy and policy documents feature EOOS</a:t>
            </a:r>
            <a:endParaRPr lang="en-BE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5C9489-B27E-401E-9338-B5DE5F60A0C8}"/>
              </a:ext>
            </a:extLst>
          </p:cNvPr>
          <p:cNvSpPr txBox="1"/>
          <p:nvPr/>
        </p:nvSpPr>
        <p:spPr>
          <a:xfrm>
            <a:off x="2230301" y="7085825"/>
            <a:ext cx="18943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Strategy-policy </a:t>
            </a:r>
            <a:r>
              <a:rPr lang="en-US" sz="1400" dirty="0" err="1"/>
              <a:t>declation</a:t>
            </a:r>
            <a:r>
              <a:rPr lang="en-US" sz="1400" dirty="0"/>
              <a:t>: EOOS a priority</a:t>
            </a:r>
            <a:endParaRPr lang="en-BE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450175-D1BF-462C-A782-A78088EE08BF}"/>
              </a:ext>
            </a:extLst>
          </p:cNvPr>
          <p:cNvSpPr txBox="1"/>
          <p:nvPr/>
        </p:nvSpPr>
        <p:spPr>
          <a:xfrm>
            <a:off x="5453846" y="6870441"/>
            <a:ext cx="18943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Strategy-policy </a:t>
            </a:r>
            <a:r>
              <a:rPr lang="en-US" sz="1400" dirty="0" err="1"/>
              <a:t>declation</a:t>
            </a:r>
            <a:r>
              <a:rPr lang="en-US" sz="1400" dirty="0"/>
              <a:t>: EOOS a priority</a:t>
            </a:r>
            <a:endParaRPr lang="en-BE" sz="1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A90E41-13AE-4B4F-8021-FABE5BADD5A7}"/>
              </a:ext>
            </a:extLst>
          </p:cNvPr>
          <p:cNvSpPr txBox="1"/>
          <p:nvPr/>
        </p:nvSpPr>
        <p:spPr>
          <a:xfrm>
            <a:off x="6573916" y="8257383"/>
            <a:ext cx="23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Expert brainstorming </a:t>
            </a:r>
            <a:endParaRPr lang="en-BE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578D37-BC18-4477-ABA7-E6F18CB65C8D}"/>
              </a:ext>
            </a:extLst>
          </p:cNvPr>
          <p:cNvSpPr txBox="1"/>
          <p:nvPr/>
        </p:nvSpPr>
        <p:spPr>
          <a:xfrm>
            <a:off x="8271294" y="7546971"/>
            <a:ext cx="23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Visual identity and website</a:t>
            </a:r>
            <a:endParaRPr lang="en-BE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36F2C5-773F-487E-A152-9AD563C49896}"/>
              </a:ext>
            </a:extLst>
          </p:cNvPr>
          <p:cNvSpPr txBox="1"/>
          <p:nvPr/>
        </p:nvSpPr>
        <p:spPr>
          <a:xfrm>
            <a:off x="8260926" y="9258300"/>
            <a:ext cx="234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EOOS event at European Parl.</a:t>
            </a:r>
            <a:endParaRPr lang="en-BE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8BA264-5687-4B17-B436-73FB0CAB5042}"/>
              </a:ext>
            </a:extLst>
          </p:cNvPr>
          <p:cNvSpPr txBox="1"/>
          <p:nvPr/>
        </p:nvSpPr>
        <p:spPr>
          <a:xfrm>
            <a:off x="10631043" y="7239773"/>
            <a:ext cx="2318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EOOS profiled in various exhibitions and events among others GEO, IOC, EMD</a:t>
            </a:r>
            <a:endParaRPr lang="en-BE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85B0D5-7F7E-40D2-8022-ED975916EF1C}"/>
              </a:ext>
            </a:extLst>
          </p:cNvPr>
          <p:cNvSpPr txBox="1"/>
          <p:nvPr/>
        </p:nvSpPr>
        <p:spPr>
          <a:xfrm>
            <a:off x="10642336" y="8344559"/>
            <a:ext cx="142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EOOS a key priority in EuroGOOS policy brief</a:t>
            </a:r>
            <a:endParaRPr lang="en-BE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184869-8B9D-4B59-AD67-9A26D51C0702}"/>
              </a:ext>
            </a:extLst>
          </p:cNvPr>
          <p:cNvSpPr txBox="1"/>
          <p:nvPr/>
        </p:nvSpPr>
        <p:spPr>
          <a:xfrm>
            <a:off x="13277517" y="7970230"/>
            <a:ext cx="1283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EOOS steering group launches open consultation </a:t>
            </a:r>
            <a:endParaRPr lang="en-BE" sz="1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1730C3-C034-4E40-997C-D534D9DDFD8F}"/>
              </a:ext>
            </a:extLst>
          </p:cNvPr>
          <p:cNvSpPr txBox="1"/>
          <p:nvPr/>
        </p:nvSpPr>
        <p:spPr>
          <a:xfrm>
            <a:off x="14772384" y="5660211"/>
            <a:ext cx="14287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EOOS steering group to collect feedback on strategy and implementation plan at two events 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1648222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3"/>
          <p:cNvSpPr/>
          <p:nvPr/>
        </p:nvSpPr>
        <p:spPr>
          <a:xfrm>
            <a:off x="0" y="9501301"/>
            <a:ext cx="1827394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9"/>
          <a:stretch/>
        </p:blipFill>
        <p:spPr>
          <a:xfrm>
            <a:off x="8050985" y="9574811"/>
            <a:ext cx="2171969" cy="630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5819" y="266700"/>
            <a:ext cx="7642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b="1" dirty="0"/>
              <a:t>EOOS Stakeholder Consultation </a:t>
            </a:r>
            <a:endParaRPr lang="en-GB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05819" y="1181100"/>
            <a:ext cx="158496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4000" dirty="0"/>
              <a:t>Six </a:t>
            </a:r>
            <a:r>
              <a:rPr lang="fr-BE" sz="4000" dirty="0" err="1"/>
              <a:t>weeks</a:t>
            </a:r>
            <a:r>
              <a:rPr lang="fr-BE" sz="4000" dirty="0"/>
              <a:t>, 12 </a:t>
            </a:r>
            <a:r>
              <a:rPr lang="fr-BE" sz="4000" dirty="0" err="1"/>
              <a:t>Dec</a:t>
            </a:r>
            <a:r>
              <a:rPr lang="fr-BE" sz="4000" dirty="0"/>
              <a:t> to 22 Jan on </a:t>
            </a:r>
            <a:r>
              <a:rPr lang="fr-BE" sz="4000" dirty="0">
                <a:hlinkClick r:id="rId4"/>
              </a:rPr>
              <a:t>www.eoos-ocean.eu</a:t>
            </a:r>
            <a:endParaRPr lang="fr-BE" sz="4000" dirty="0"/>
          </a:p>
          <a:p>
            <a:endParaRPr lang="fr-BE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4000" dirty="0" err="1"/>
              <a:t>Aim</a:t>
            </a:r>
            <a:r>
              <a:rPr lang="fr-BE" sz="4000" dirty="0"/>
              <a:t>: (i) </a:t>
            </a:r>
            <a:r>
              <a:rPr lang="fr-BE" sz="4000" dirty="0" err="1"/>
              <a:t>Collect</a:t>
            </a:r>
            <a:r>
              <a:rPr lang="fr-BE" sz="4000" dirty="0"/>
              <a:t> feedback on Cons. Doc and </a:t>
            </a:r>
            <a:r>
              <a:rPr lang="fr-BE" sz="4000" dirty="0" err="1"/>
              <a:t>suggested</a:t>
            </a:r>
            <a:r>
              <a:rPr lang="fr-BE" sz="4000" dirty="0"/>
              <a:t> </a:t>
            </a:r>
            <a:r>
              <a:rPr lang="fr-BE" sz="4000" dirty="0" err="1"/>
              <a:t>early</a:t>
            </a:r>
            <a:r>
              <a:rPr lang="fr-BE" sz="4000" dirty="0"/>
              <a:t> actions; </a:t>
            </a:r>
            <a:br>
              <a:rPr lang="fr-BE" sz="4000" dirty="0"/>
            </a:br>
            <a:r>
              <a:rPr lang="fr-BE" sz="4000" dirty="0"/>
              <a:t>(ii) </a:t>
            </a:r>
            <a:r>
              <a:rPr lang="fr-BE" sz="4000" dirty="0" err="1"/>
              <a:t>Gather</a:t>
            </a:r>
            <a:r>
              <a:rPr lang="fr-BE" sz="4000" dirty="0"/>
              <a:t> new </a:t>
            </a:r>
            <a:r>
              <a:rPr lang="fr-BE" sz="4000" dirty="0" err="1"/>
              <a:t>ideas</a:t>
            </a:r>
            <a:r>
              <a:rPr lang="fr-BE" sz="4000" dirty="0"/>
              <a:t>; (iii) </a:t>
            </a:r>
            <a:r>
              <a:rPr lang="fr-BE" sz="4000" dirty="0" err="1"/>
              <a:t>Demonstrate</a:t>
            </a:r>
            <a:r>
              <a:rPr lang="fr-BE" sz="4000" dirty="0"/>
              <a:t> open and inclusive </a:t>
            </a:r>
            <a:r>
              <a:rPr lang="fr-BE" sz="4000" dirty="0" err="1"/>
              <a:t>process</a:t>
            </a:r>
            <a:endParaRPr lang="fr-BE" sz="4000" dirty="0"/>
          </a:p>
          <a:p>
            <a:endParaRPr lang="fr-BE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4000" dirty="0" err="1"/>
              <a:t>Disseminated</a:t>
            </a:r>
            <a:r>
              <a:rPr lang="fr-BE" sz="4000" dirty="0"/>
              <a:t> by EuroGOOS and EMB – </a:t>
            </a:r>
            <a:r>
              <a:rPr lang="fr-BE" sz="4000" dirty="0" err="1"/>
              <a:t>approx</a:t>
            </a:r>
            <a:r>
              <a:rPr lang="fr-BE" sz="4000" dirty="0"/>
              <a:t>. 800 </a:t>
            </a:r>
            <a:r>
              <a:rPr lang="fr-BE" sz="4000" dirty="0" err="1"/>
              <a:t>addresses</a:t>
            </a:r>
            <a:r>
              <a:rPr lang="fr-BE" sz="4000" dirty="0"/>
              <a:t> (mailing, Twitter, </a:t>
            </a:r>
            <a:r>
              <a:rPr lang="fr-BE" sz="4000" dirty="0" err="1"/>
              <a:t>website</a:t>
            </a:r>
            <a:r>
              <a:rPr lang="fr-BE" sz="4000" dirty="0"/>
              <a:t>, hard copy </a:t>
            </a:r>
            <a:r>
              <a:rPr lang="fr-BE" sz="4000" dirty="0" err="1"/>
              <a:t>dissemination</a:t>
            </a:r>
            <a:r>
              <a:rPr lang="fr-BE" sz="4000" dirty="0"/>
              <a:t>, </a:t>
            </a:r>
            <a:r>
              <a:rPr lang="fr-BE" sz="4000" dirty="0" err="1"/>
              <a:t>announcements</a:t>
            </a:r>
            <a:r>
              <a:rPr lang="fr-BE" sz="4000" dirty="0"/>
              <a:t> at meetings)</a:t>
            </a:r>
          </a:p>
          <a:p>
            <a:endParaRPr lang="fr-BE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4000" dirty="0"/>
              <a:t>High rate of </a:t>
            </a:r>
            <a:r>
              <a:rPr lang="fr-BE" sz="4000" dirty="0" err="1"/>
              <a:t>responses</a:t>
            </a:r>
            <a:r>
              <a:rPr lang="fr-BE" sz="4000" dirty="0"/>
              <a:t> </a:t>
            </a:r>
            <a:r>
              <a:rPr lang="fr-BE" sz="4000" dirty="0" err="1"/>
              <a:t>through</a:t>
            </a:r>
            <a:r>
              <a:rPr lang="fr-BE" sz="4000" dirty="0"/>
              <a:t> direct contacts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4000" dirty="0"/>
              <a:t>155 </a:t>
            </a:r>
            <a:r>
              <a:rPr lang="fr-BE" sz="4000" dirty="0" err="1"/>
              <a:t>responses</a:t>
            </a:r>
            <a:r>
              <a:rPr lang="fr-BE" sz="4000" dirty="0"/>
              <a:t> </a:t>
            </a:r>
            <a:r>
              <a:rPr lang="fr-BE" sz="4000" dirty="0" err="1"/>
              <a:t>from</a:t>
            </a:r>
            <a:r>
              <a:rPr lang="fr-BE" sz="4000" dirty="0"/>
              <a:t> 31 countries, 50% </a:t>
            </a:r>
            <a:r>
              <a:rPr lang="fr-BE" sz="4000" dirty="0" err="1"/>
              <a:t>institutional</a:t>
            </a:r>
            <a:r>
              <a:rPr lang="fr-BE" sz="4000" dirty="0"/>
              <a:t> (item 2)</a:t>
            </a:r>
          </a:p>
          <a:p>
            <a:endParaRPr lang="fr-BE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4000" dirty="0" err="1"/>
              <a:t>Overwhelming</a:t>
            </a:r>
            <a:r>
              <a:rPr lang="fr-BE" sz="4000" dirty="0"/>
              <a:t> support – </a:t>
            </a:r>
            <a:r>
              <a:rPr lang="fr-BE" sz="4000" dirty="0" err="1"/>
              <a:t>we</a:t>
            </a:r>
            <a:r>
              <a:rPr lang="fr-BE" sz="4000" dirty="0"/>
              <a:t> </a:t>
            </a:r>
            <a:r>
              <a:rPr lang="fr-BE" sz="4000" dirty="0" err="1"/>
              <a:t>need</a:t>
            </a:r>
            <a:r>
              <a:rPr lang="fr-BE" sz="4000" dirty="0"/>
              <a:t> an EOOS</a:t>
            </a:r>
          </a:p>
        </p:txBody>
      </p:sp>
    </p:spTree>
    <p:extLst>
      <p:ext uri="{BB962C8B-B14F-4D97-AF65-F5344CB8AC3E}">
        <p14:creationId xmlns:p14="http://schemas.microsoft.com/office/powerpoint/2010/main" val="313468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high confidence">
            <a:extLst>
              <a:ext uri="{FF2B5EF4-FFF2-40B4-BE49-F238E27FC236}">
                <a16:creationId xmlns:a16="http://schemas.microsoft.com/office/drawing/2014/main" id="{B45801C2-6A55-4FDF-8258-CB29DA2AE5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352" y="170973"/>
            <a:ext cx="4715476" cy="1418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814348-D62F-41FE-A2C4-36E1B1C66A0D}"/>
              </a:ext>
            </a:extLst>
          </p:cNvPr>
          <p:cNvSpPr txBox="1"/>
          <p:nvPr/>
        </p:nvSpPr>
        <p:spPr>
          <a:xfrm>
            <a:off x="320570" y="179993"/>
            <a:ext cx="11083757" cy="101026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31" tIns="68531" rIns="68531" bIns="68531" numCol="1" spcCol="38100" rtlCol="0" anchor="t">
            <a:spAutoFit/>
          </a:bodyPr>
          <a:lstStyle/>
          <a:p>
            <a:pPr defTabSz="1370686" latinLnBrk="1" hangingPunct="0"/>
            <a:r>
              <a:rPr lang="en-US" sz="2698" dirty="0">
                <a:solidFill>
                  <a:srgbClr val="000000"/>
                </a:solidFill>
              </a:rPr>
              <a:t>Help with </a:t>
            </a:r>
            <a:r>
              <a:rPr lang="en-US" sz="2698" b="1" dirty="0">
                <a:solidFill>
                  <a:srgbClr val="000000"/>
                </a:solidFill>
              </a:rPr>
              <a:t>funding</a:t>
            </a:r>
            <a:r>
              <a:rPr lang="en-US" sz="2698" dirty="0">
                <a:solidFill>
                  <a:srgbClr val="000000"/>
                </a:solidFill>
              </a:rPr>
              <a:t> support:</a:t>
            </a:r>
          </a:p>
          <a:p>
            <a:pPr marL="428339" indent="-428339" defTabSz="1370686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Identify funding priorities (EC,</a:t>
            </a:r>
            <a:r>
              <a:rPr lang="en-US" sz="2698" dirty="0">
                <a:solidFill>
                  <a:srgbClr val="000000"/>
                </a:solidFill>
              </a:rPr>
              <a:t> MS), investment planning, develop </a:t>
            </a:r>
            <a:br>
              <a:rPr lang="en-US" sz="2698" dirty="0">
                <a:solidFill>
                  <a:srgbClr val="000000"/>
                </a:solidFill>
              </a:rPr>
            </a:br>
            <a:r>
              <a:rPr lang="en-US" sz="2698" dirty="0">
                <a:solidFill>
                  <a:srgbClr val="000000"/>
                </a:solidFill>
              </a:rPr>
              <a:t>multi-sectoral support to ocean </a:t>
            </a:r>
            <a:r>
              <a:rPr lang="en-US" sz="2698" dirty="0" err="1">
                <a:solidFill>
                  <a:srgbClr val="000000"/>
                </a:solidFill>
              </a:rPr>
              <a:t>obs</a:t>
            </a:r>
            <a:r>
              <a:rPr lang="en-US" sz="2698" dirty="0">
                <a:solidFill>
                  <a:srgbClr val="000000"/>
                </a:solidFill>
              </a:rPr>
              <a:t>, how to adapt to funding oscillations?</a:t>
            </a:r>
          </a:p>
          <a:p>
            <a:pPr marL="428339" indent="-428339" defTabSz="1370686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Support </a:t>
            </a:r>
            <a:r>
              <a:rPr lang="en-US" sz="2698" dirty="0" err="1">
                <a:solidFill>
                  <a:srgbClr val="000000"/>
                </a:solidFill>
              </a:rPr>
              <a:t>obs</a:t>
            </a:r>
            <a:r>
              <a:rPr lang="en-US" sz="2698" dirty="0">
                <a:solidFill>
                  <a:srgbClr val="000000"/>
                </a:solidFill>
              </a:rPr>
              <a:t> across all regions (poor regions, oversea </a:t>
            </a:r>
            <a:r>
              <a:rPr lang="en-US" sz="2698" dirty="0" err="1">
                <a:solidFill>
                  <a:srgbClr val="000000"/>
                </a:solidFill>
              </a:rPr>
              <a:t>terr</a:t>
            </a:r>
            <a:r>
              <a:rPr lang="en-US" sz="2698" dirty="0">
                <a:solidFill>
                  <a:srgbClr val="000000"/>
                </a:solidFill>
              </a:rPr>
              <a:t>, </a:t>
            </a:r>
            <a:r>
              <a:rPr lang="en-US" sz="2698" dirty="0" err="1">
                <a:solidFill>
                  <a:srgbClr val="000000"/>
                </a:solidFill>
              </a:rPr>
              <a:t>etc</a:t>
            </a:r>
            <a:r>
              <a:rPr lang="en-US" sz="2698" dirty="0">
                <a:solidFill>
                  <a:srgbClr val="000000"/>
                </a:solidFill>
              </a:rPr>
              <a:t>)</a:t>
            </a:r>
          </a:p>
          <a:p>
            <a:pPr marL="428339" indent="-428339" defTabSz="1370686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Reach out to ‘non-traditional’ stakeholders, new ways to support </a:t>
            </a:r>
            <a:r>
              <a:rPr lang="en-US" sz="2698" dirty="0" err="1">
                <a:solidFill>
                  <a:srgbClr val="000000"/>
                </a:solidFill>
              </a:rPr>
              <a:t>obs</a:t>
            </a:r>
            <a:endParaRPr lang="en-US" sz="2698" dirty="0">
              <a:solidFill>
                <a:srgbClr val="000000"/>
              </a:solidFill>
            </a:endParaRPr>
          </a:p>
          <a:p>
            <a:pPr marL="428339" indent="-428339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Help reduce RI costs (use, re-use, joint use)</a:t>
            </a:r>
          </a:p>
          <a:p>
            <a:pPr defTabSz="1370686" latinLnBrk="1" hangingPunct="0"/>
            <a:endParaRPr lang="en-US" sz="2698" dirty="0">
              <a:solidFill>
                <a:srgbClr val="000000"/>
              </a:solidFill>
            </a:endParaRPr>
          </a:p>
          <a:p>
            <a:pPr defTabSz="1370686" latinLnBrk="1" hangingPunct="0"/>
            <a:r>
              <a:rPr lang="en-US" sz="2698" dirty="0">
                <a:solidFill>
                  <a:srgbClr val="000000"/>
                </a:solidFill>
              </a:rPr>
              <a:t>Help with </a:t>
            </a:r>
            <a:r>
              <a:rPr lang="en-US" sz="2698" b="1" dirty="0">
                <a:solidFill>
                  <a:srgbClr val="000000"/>
                </a:solidFill>
              </a:rPr>
              <a:t>science</a:t>
            </a:r>
            <a:r>
              <a:rPr lang="en-US" sz="2698" dirty="0">
                <a:solidFill>
                  <a:srgbClr val="000000"/>
                </a:solidFill>
              </a:rPr>
              <a:t> and </a:t>
            </a:r>
            <a:r>
              <a:rPr lang="en-US" sz="2698" b="1" dirty="0">
                <a:solidFill>
                  <a:srgbClr val="000000"/>
                </a:solidFill>
              </a:rPr>
              <a:t>policy</a:t>
            </a:r>
            <a:r>
              <a:rPr lang="en-US" sz="2698" dirty="0">
                <a:solidFill>
                  <a:srgbClr val="000000"/>
                </a:solidFill>
              </a:rPr>
              <a:t> support:</a:t>
            </a:r>
          </a:p>
          <a:p>
            <a:pPr marL="428339" indent="-428339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Have answers to sci and policy needs (requirement setting)</a:t>
            </a:r>
          </a:p>
          <a:p>
            <a:pPr marL="428339" indent="-428339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Gap analysis – what elements are missing </a:t>
            </a:r>
          </a:p>
          <a:p>
            <a:pPr marL="428339" indent="-428339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Coordinate infrastructures (with ESFRI) &amp; technologies </a:t>
            </a:r>
          </a:p>
          <a:p>
            <a:pPr algn="l" rtl="0" latinLnBrk="1" hangingPunct="0"/>
            <a:endParaRPr lang="en-US" sz="2698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en-US" sz="2698" dirty="0">
                <a:solidFill>
                  <a:srgbClr val="000000"/>
                </a:solidFill>
              </a:rPr>
              <a:t>Help </a:t>
            </a:r>
            <a:r>
              <a:rPr lang="en-US" sz="2698" b="1" dirty="0">
                <a:solidFill>
                  <a:srgbClr val="000000"/>
                </a:solidFill>
              </a:rPr>
              <a:t>data</a:t>
            </a:r>
          </a:p>
          <a:p>
            <a:pPr marL="428339" indent="-428339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integration, management, </a:t>
            </a:r>
            <a:r>
              <a:rPr lang="en-US" sz="2698" dirty="0" err="1">
                <a:solidFill>
                  <a:srgbClr val="000000"/>
                </a:solidFill>
              </a:rPr>
              <a:t>etc</a:t>
            </a:r>
            <a:r>
              <a:rPr lang="en-US" sz="2698" dirty="0">
                <a:solidFill>
                  <a:srgbClr val="000000"/>
                </a:solidFill>
              </a:rPr>
              <a:t>, incl. EOSC, big data</a:t>
            </a:r>
          </a:p>
          <a:p>
            <a:pPr marL="428339" indent="-428339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modelling</a:t>
            </a:r>
          </a:p>
          <a:p>
            <a:pPr algn="l" rtl="0" latinLnBrk="1" hangingPunct="0"/>
            <a:endParaRPr lang="en-US" sz="2698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en-US" sz="2698" dirty="0">
                <a:solidFill>
                  <a:srgbClr val="000000"/>
                </a:solidFill>
              </a:rPr>
              <a:t>Help to </a:t>
            </a:r>
            <a:r>
              <a:rPr lang="en-US" sz="2698" b="1" dirty="0">
                <a:solidFill>
                  <a:srgbClr val="000000"/>
                </a:solidFill>
              </a:rPr>
              <a:t>build capacity</a:t>
            </a:r>
            <a:r>
              <a:rPr lang="en-US" sz="2698" dirty="0">
                <a:solidFill>
                  <a:srgbClr val="000000"/>
                </a:solidFill>
              </a:rPr>
              <a:t>, knowledge transfer, education and training </a:t>
            </a:r>
          </a:p>
          <a:p>
            <a:pPr algn="l" rtl="0" latinLnBrk="1" hangingPunct="0"/>
            <a:endParaRPr lang="en-US" sz="2698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en-US" sz="2698" dirty="0">
                <a:solidFill>
                  <a:srgbClr val="000000"/>
                </a:solidFill>
              </a:rPr>
              <a:t>Help </a:t>
            </a:r>
            <a:r>
              <a:rPr lang="en-US" sz="2698" b="1" dirty="0">
                <a:solidFill>
                  <a:srgbClr val="000000"/>
                </a:solidFill>
              </a:rPr>
              <a:t>promote</a:t>
            </a:r>
            <a:r>
              <a:rPr lang="en-US" sz="2698" dirty="0">
                <a:solidFill>
                  <a:srgbClr val="000000"/>
                </a:solidFill>
              </a:rPr>
              <a:t> – why do </a:t>
            </a:r>
            <a:r>
              <a:rPr lang="en-US" sz="2698" dirty="0" err="1">
                <a:solidFill>
                  <a:srgbClr val="000000"/>
                </a:solidFill>
              </a:rPr>
              <a:t>obs</a:t>
            </a:r>
            <a:r>
              <a:rPr lang="en-US" sz="2698" dirty="0">
                <a:solidFill>
                  <a:srgbClr val="000000"/>
                </a:solidFill>
              </a:rPr>
              <a:t>, why fund </a:t>
            </a:r>
            <a:r>
              <a:rPr lang="en-US" sz="2698" dirty="0" err="1">
                <a:solidFill>
                  <a:srgbClr val="000000"/>
                </a:solidFill>
              </a:rPr>
              <a:t>obs</a:t>
            </a:r>
            <a:endParaRPr lang="en-US" sz="2698" dirty="0">
              <a:solidFill>
                <a:srgbClr val="000000"/>
              </a:solidFill>
            </a:endParaRPr>
          </a:p>
          <a:p>
            <a:pPr marL="428339" indent="-428339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EC and MS (identify who to speak to)</a:t>
            </a:r>
          </a:p>
          <a:p>
            <a:pPr marL="428339" indent="-428339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One voice &amp; Community forum</a:t>
            </a:r>
          </a:p>
          <a:p>
            <a:pPr marL="428339" indent="-428339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Open data</a:t>
            </a:r>
          </a:p>
          <a:p>
            <a:pPr marL="428339" indent="-428339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Ocean services &amp; Ocean technologies </a:t>
            </a:r>
          </a:p>
          <a:p>
            <a:pPr marL="428339" indent="-428339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Local meetings, not only at EU level</a:t>
            </a:r>
            <a:endParaRPr lang="en-BE" sz="2698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4953E-6FEF-4B95-B2A4-2E84231F8911}"/>
              </a:ext>
            </a:extLst>
          </p:cNvPr>
          <p:cNvSpPr txBox="1"/>
          <p:nvPr/>
        </p:nvSpPr>
        <p:spPr>
          <a:xfrm>
            <a:off x="10972580" y="1905391"/>
            <a:ext cx="7484846" cy="9272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31" tIns="68531" rIns="68531" bIns="68531" numCol="1" spcCol="38100" rtlCol="0" anchor="t">
            <a:spAutoFit/>
          </a:bodyPr>
          <a:lstStyle/>
          <a:p>
            <a:pPr defTabSz="1370686" latinLnBrk="1" hangingPunct="0"/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Help </a:t>
            </a:r>
            <a:r>
              <a:rPr lang="en-US" sz="2698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 at all scales/ecosystems</a:t>
            </a:r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428339" indent="-428339" defTabSz="1370686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Deep sea, open </a:t>
            </a:r>
            <a:r>
              <a:rPr lang="en-US" sz="2698" dirty="0">
                <a:solidFill>
                  <a:srgbClr val="000000"/>
                </a:solidFill>
              </a:rPr>
              <a:t>ocean, coastal, rivers, </a:t>
            </a:r>
            <a:br>
              <a:rPr lang="en-US" sz="2698" dirty="0">
                <a:solidFill>
                  <a:srgbClr val="000000"/>
                </a:solidFill>
              </a:rPr>
            </a:br>
            <a:r>
              <a:rPr lang="en-US" sz="2698" dirty="0">
                <a:solidFill>
                  <a:srgbClr val="000000"/>
                </a:solidFill>
              </a:rPr>
              <a:t>atmosphere, …</a:t>
            </a:r>
          </a:p>
          <a:p>
            <a:pPr defTabSz="1370686" latinLnBrk="1" hangingPunct="0"/>
            <a:endParaRPr lang="en-US" sz="2698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370686" latinLnBrk="1" hangingPunct="0"/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Ocean </a:t>
            </a:r>
            <a:r>
              <a:rPr lang="en-US" sz="2698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governance</a:t>
            </a:r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resou</a:t>
            </a:r>
            <a:r>
              <a:rPr lang="en-US" sz="2698" dirty="0">
                <a:solidFill>
                  <a:srgbClr val="000000"/>
                </a:solidFill>
              </a:rPr>
              <a:t>rce </a:t>
            </a:r>
            <a:r>
              <a:rPr lang="en-US" sz="2698" b="1" dirty="0">
                <a:solidFill>
                  <a:srgbClr val="000000"/>
                </a:solidFill>
              </a:rPr>
              <a:t>exploitation</a:t>
            </a:r>
            <a:r>
              <a:rPr lang="en-US" sz="2698" dirty="0">
                <a:solidFill>
                  <a:srgbClr val="000000"/>
                </a:solidFill>
              </a:rPr>
              <a:t> </a:t>
            </a:r>
          </a:p>
          <a:p>
            <a:pPr defTabSz="1370686" latinLnBrk="1" hangingPunct="0"/>
            <a:endParaRPr lang="en-US" sz="2698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370686" latinLnBrk="1" hangingPunct="0"/>
            <a:r>
              <a:rPr lang="en-US" sz="2698" dirty="0">
                <a:solidFill>
                  <a:srgbClr val="000000"/>
                </a:solidFill>
              </a:rPr>
              <a:t>Link to </a:t>
            </a:r>
            <a:r>
              <a:rPr lang="en-US" sz="2698" b="1" dirty="0">
                <a:solidFill>
                  <a:srgbClr val="000000"/>
                </a:solidFill>
              </a:rPr>
              <a:t>users</a:t>
            </a:r>
            <a:r>
              <a:rPr lang="en-US" sz="2698" dirty="0">
                <a:solidFill>
                  <a:srgbClr val="000000"/>
                </a:solidFill>
              </a:rPr>
              <a:t> through existing networks + industry</a:t>
            </a:r>
          </a:p>
          <a:p>
            <a:pPr defTabSz="1370686" latinLnBrk="1" hangingPunct="0"/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(EMOD, Copernicus, ICES, GEOSS, JPIs, ERICs, </a:t>
            </a:r>
            <a:b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INSPIRE, Conventions, National networks, </a:t>
            </a:r>
            <a:r>
              <a:rPr lang="en-US" sz="2698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defTabSz="1370686" latinLnBrk="1" hangingPunct="0"/>
            <a:endParaRPr lang="en-US" sz="2698" dirty="0">
              <a:solidFill>
                <a:srgbClr val="000000"/>
              </a:solidFill>
            </a:endParaRPr>
          </a:p>
          <a:p>
            <a:pPr defTabSz="1370686" latinLnBrk="1" hangingPunct="0"/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govern EOOS:</a:t>
            </a:r>
          </a:p>
          <a:p>
            <a:pPr marL="428339" indent="-428339" defTabSz="1370686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Mainly bottom-up/community with SG</a:t>
            </a:r>
          </a:p>
          <a:p>
            <a:pPr marL="428339" indent="-428339" defTabSz="1370686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Sustained, creative, purposeful community</a:t>
            </a:r>
          </a:p>
          <a:p>
            <a:pPr marL="428339" indent="-428339" defTabSz="1370686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Secretariat, perhaps delegated to existing bodies</a:t>
            </a:r>
            <a:endParaRPr lang="en-US" sz="2698" dirty="0">
              <a:solidFill>
                <a:srgbClr val="000000"/>
              </a:solidFill>
            </a:endParaRPr>
          </a:p>
          <a:p>
            <a:pPr marL="428339" indent="-428339" defTabSz="1370686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Involving MS</a:t>
            </a:r>
          </a:p>
          <a:p>
            <a:pPr marL="428339" indent="-428339" defTabSz="1370686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Supervised by SG, perhaps with tech. advisory </a:t>
            </a:r>
            <a:br>
              <a:rPr lang="en-US" sz="2698" dirty="0">
                <a:solidFill>
                  <a:srgbClr val="000000"/>
                </a:solidFill>
              </a:rPr>
            </a:br>
            <a:r>
              <a:rPr lang="en-US" sz="2698" dirty="0">
                <a:solidFill>
                  <a:srgbClr val="000000"/>
                </a:solidFill>
              </a:rPr>
              <a:t>committees/expert groups</a:t>
            </a:r>
          </a:p>
          <a:p>
            <a:pPr marL="428339" indent="-428339" defTabSz="1370686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Involve users as advisors (not in core gov.)</a:t>
            </a:r>
          </a:p>
          <a:p>
            <a:pPr marL="428339" indent="-428339" defTabSz="1370686" latinLnBrk="1" hangingPunct="0">
              <a:buFontTx/>
              <a:buChar char="-"/>
            </a:pPr>
            <a:r>
              <a:rPr lang="en-US" sz="2698" dirty="0">
                <a:solidFill>
                  <a:srgbClr val="000000"/>
                </a:solidFill>
              </a:rPr>
              <a:t>Need authority</a:t>
            </a:r>
          </a:p>
          <a:p>
            <a:pPr defTabSz="1370686" latinLnBrk="1" hangingPunct="0"/>
            <a:endParaRPr lang="en-US" sz="2698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370686" latinLnBrk="1" hangingPunct="0"/>
            <a:endParaRPr lang="en-US" sz="2698" dirty="0">
              <a:solidFill>
                <a:srgbClr val="000000"/>
              </a:solidFill>
            </a:endParaRPr>
          </a:p>
          <a:p>
            <a:pPr defTabSz="1370686" latinLnBrk="1" hangingPunct="0"/>
            <a:endParaRPr lang="en-BE" sz="2698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8482D-3F1F-4638-8F5C-5147FCDE5C99}"/>
              </a:ext>
            </a:extLst>
          </p:cNvPr>
          <p:cNvSpPr txBox="1"/>
          <p:nvPr/>
        </p:nvSpPr>
        <p:spPr>
          <a:xfrm>
            <a:off x="7181813" y="0"/>
            <a:ext cx="526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i="1" dirty="0"/>
              <a:t>EOOS Stakeholder Consultation – </a:t>
            </a:r>
            <a:r>
              <a:rPr lang="fr-BE" sz="2400" b="1" i="1" dirty="0" err="1"/>
              <a:t>Cont’d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2825799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3"/>
          <p:cNvSpPr/>
          <p:nvPr/>
        </p:nvSpPr>
        <p:spPr>
          <a:xfrm>
            <a:off x="0" y="9501301"/>
            <a:ext cx="1827394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9"/>
          <a:stretch/>
        </p:blipFill>
        <p:spPr>
          <a:xfrm>
            <a:off x="8050985" y="9618529"/>
            <a:ext cx="2171969" cy="630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"/>
          <a:stretch/>
        </p:blipFill>
        <p:spPr>
          <a:xfrm>
            <a:off x="222250" y="190500"/>
            <a:ext cx="4703791" cy="632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6"/>
          <a:stretch/>
        </p:blipFill>
        <p:spPr>
          <a:xfrm>
            <a:off x="499028" y="4923675"/>
            <a:ext cx="4150233" cy="2289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/>
          <a:stretch/>
        </p:blipFill>
        <p:spPr>
          <a:xfrm>
            <a:off x="222250" y="7215439"/>
            <a:ext cx="3352800" cy="2484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1"/>
          <a:stretch/>
        </p:blipFill>
        <p:spPr>
          <a:xfrm>
            <a:off x="3041650" y="7575647"/>
            <a:ext cx="2436041" cy="1953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0"/>
          <a:stretch/>
        </p:blipFill>
        <p:spPr>
          <a:xfrm>
            <a:off x="4761012" y="6143559"/>
            <a:ext cx="2104011" cy="21437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34573" t="29245" r="51251" b="40272"/>
          <a:stretch/>
        </p:blipFill>
        <p:spPr>
          <a:xfrm>
            <a:off x="14014450" y="190500"/>
            <a:ext cx="4038600" cy="4884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29251" t="21832" r="44063" b="49143"/>
          <a:stretch/>
        </p:blipFill>
        <p:spPr>
          <a:xfrm>
            <a:off x="12931969" y="3449152"/>
            <a:ext cx="5316027" cy="3252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41" t="25780" r="4692" b="7334"/>
          <a:stretch/>
        </p:blipFill>
        <p:spPr>
          <a:xfrm>
            <a:off x="7310627" y="6515100"/>
            <a:ext cx="5344562" cy="2902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t="38148" r="11111" b="18985"/>
          <a:stretch/>
        </p:blipFill>
        <p:spPr>
          <a:xfrm>
            <a:off x="13100050" y="6963355"/>
            <a:ext cx="4899380" cy="22901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60251" y="407746"/>
            <a:ext cx="75422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GOOS</a:t>
            </a:r>
            <a:r>
              <a:rPr lang="en-GB" sz="2400" dirty="0"/>
              <a:t> Regional Alliances Forum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GEO</a:t>
            </a:r>
            <a:r>
              <a:rPr lang="en-GB" sz="2400" dirty="0"/>
              <a:t>: Board, Projects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Meetings with </a:t>
            </a:r>
            <a:r>
              <a:rPr lang="en-GB" sz="2400" b="1" dirty="0"/>
              <a:t>Commissioner Vella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Galway</a:t>
            </a:r>
            <a:r>
              <a:rPr lang="en-GB" sz="2400" dirty="0"/>
              <a:t>: Seabed Mapping WG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b="1" dirty="0"/>
              <a:t>EOOS </a:t>
            </a:r>
            <a:r>
              <a:rPr lang="fr-BE" sz="2400" b="1" dirty="0" err="1"/>
              <a:t>event</a:t>
            </a:r>
            <a:r>
              <a:rPr lang="fr-BE" sz="2400" b="1" dirty="0"/>
              <a:t> </a:t>
            </a:r>
            <a:r>
              <a:rPr lang="fr-BE" sz="2400" dirty="0"/>
              <a:t>at the </a:t>
            </a:r>
            <a:r>
              <a:rPr lang="fr-BE" sz="2400" dirty="0" err="1"/>
              <a:t>European</a:t>
            </a:r>
            <a:r>
              <a:rPr lang="fr-BE" sz="2400" dirty="0"/>
              <a:t> </a:t>
            </a:r>
            <a:r>
              <a:rPr lang="fr-BE" sz="2400" dirty="0" err="1"/>
              <a:t>Parliament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CIESM</a:t>
            </a:r>
            <a:r>
              <a:rPr lang="en-GB" sz="2400" dirty="0"/>
              <a:t> Congress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COLUMBUS</a:t>
            </a:r>
            <a:r>
              <a:rPr lang="en-GB" sz="2400" dirty="0"/>
              <a:t> Conference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MRI meetings</a:t>
            </a:r>
            <a:r>
              <a:rPr lang="en-GB" sz="2400" dirty="0"/>
              <a:t>: </a:t>
            </a:r>
            <a:r>
              <a:rPr lang="en-GB" sz="2400" dirty="0" err="1"/>
              <a:t>Jerico</a:t>
            </a:r>
            <a:r>
              <a:rPr lang="en-GB" sz="2400" dirty="0"/>
              <a:t>, </a:t>
            </a:r>
            <a:r>
              <a:rPr lang="en-GB" sz="2400" dirty="0" err="1"/>
              <a:t>AtlantOS</a:t>
            </a:r>
            <a:r>
              <a:rPr lang="en-GB" sz="2400" dirty="0"/>
              <a:t>, Euro-Argo, FixO3, GAIC, ENVRI+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Exhibitions</a:t>
            </a:r>
            <a:r>
              <a:rPr lang="en-GB" sz="2400" dirty="0"/>
              <a:t>: EMD, UNESCO IOC World Oceans Day, EGU, AGU, IMDIS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EC Science and Business Forum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b="1" dirty="0">
                <a:effectLst/>
              </a:rPr>
              <a:t>G</a:t>
            </a:r>
            <a:r>
              <a:rPr lang="en-GB" sz="2400" b="1" dirty="0">
                <a:effectLst/>
              </a:rPr>
              <a:t>EO-XIII Plenary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b="1" dirty="0"/>
              <a:t>International MSP Conference</a:t>
            </a:r>
            <a:r>
              <a:rPr lang="fr-BE" sz="2400" dirty="0"/>
              <a:t>, UNESCO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…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186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3"/>
          <p:cNvSpPr/>
          <p:nvPr/>
        </p:nvSpPr>
        <p:spPr>
          <a:xfrm>
            <a:off x="7710" y="9501301"/>
            <a:ext cx="18273940" cy="77739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9"/>
          <a:stretch/>
        </p:blipFill>
        <p:spPr>
          <a:xfrm>
            <a:off x="8070850" y="9618529"/>
            <a:ext cx="2171969" cy="6303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746" t="10278" r="30786" b="6561"/>
          <a:stretch/>
        </p:blipFill>
        <p:spPr>
          <a:xfrm>
            <a:off x="306160" y="647700"/>
            <a:ext cx="6400800" cy="7783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6360" y="8750594"/>
            <a:ext cx="3250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/>
              <a:t>www.eoos-ocean.eu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0972" t="9972" r="31654" b="4043"/>
          <a:stretch/>
        </p:blipFill>
        <p:spPr>
          <a:xfrm>
            <a:off x="6630760" y="647700"/>
            <a:ext cx="6014359" cy="7783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8118" t="9972" r="51214" b="32210"/>
          <a:stretch/>
        </p:blipFill>
        <p:spPr>
          <a:xfrm>
            <a:off x="12682975" y="647700"/>
            <a:ext cx="5230129" cy="554623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075284" y="6601854"/>
            <a:ext cx="44455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/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Relevant </a:t>
            </a:r>
            <a:r>
              <a:rPr lang="fr-BE" dirty="0" err="1"/>
              <a:t>Materials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About: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EOOS, </a:t>
            </a:r>
            <a:r>
              <a:rPr lang="fr-BE" dirty="0" err="1"/>
              <a:t>Why</a:t>
            </a:r>
            <a:r>
              <a:rPr lang="fr-BE" dirty="0"/>
              <a:t>, EOOS Progress</a:t>
            </a:r>
            <a:endParaRPr lang="en-GB" dirty="0"/>
          </a:p>
        </p:txBody>
      </p:sp>
      <p:sp>
        <p:nvSpPr>
          <p:cNvPr id="8" name="AutoShape 2" descr="Image result for twitter"/>
          <p:cNvSpPr>
            <a:spLocks noChangeAspect="1" noChangeArrowheads="1"/>
          </p:cNvSpPr>
          <p:nvPr/>
        </p:nvSpPr>
        <p:spPr bwMode="auto">
          <a:xfrm>
            <a:off x="898525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9226" y="8077720"/>
            <a:ext cx="1279060" cy="1279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850" y="8483799"/>
            <a:ext cx="715959" cy="7159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133825" y="8427428"/>
            <a:ext cx="1244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>
                <a:solidFill>
                  <a:srgbClr val="33CCFF"/>
                </a:solidFill>
              </a:rPr>
              <a:t>EOOS</a:t>
            </a:r>
            <a:endParaRPr lang="en-GB" sz="3600" b="1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10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/>
          <p:cNvSpPr/>
          <p:nvPr/>
        </p:nvSpPr>
        <p:spPr>
          <a:xfrm>
            <a:off x="603482" y="2113996"/>
            <a:ext cx="17068585" cy="25382"/>
          </a:xfrm>
          <a:custGeom>
            <a:avLst/>
            <a:gdLst>
              <a:gd name="connsiteX0" fmla="*/ 6350 w 17080446"/>
              <a:gd name="connsiteY0" fmla="*/ 6350 h 25400"/>
              <a:gd name="connsiteX1" fmla="*/ 17074096 w 1708044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080446" h="25400">
                <a:moveTo>
                  <a:pt x="6350" y="6350"/>
                </a:moveTo>
                <a:lnTo>
                  <a:pt x="17074096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66" tIns="45684" rIns="91366" bIns="4568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6347" y="9498277"/>
            <a:ext cx="18261250" cy="77685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6" tIns="45684" rIns="91366" bIns="4568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17265323" y="9492608"/>
            <a:ext cx="25368" cy="789543"/>
          </a:xfrm>
          <a:custGeom>
            <a:avLst/>
            <a:gdLst>
              <a:gd name="connsiteX0" fmla="*/ 6350 w 25387"/>
              <a:gd name="connsiteY0" fmla="*/ 783742 h 790092"/>
              <a:gd name="connsiteX1" fmla="*/ 6350 w 25387"/>
              <a:gd name="connsiteY1" fmla="*/ 6350 h 7900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387" h="790092">
                <a:moveTo>
                  <a:pt x="6350" y="783742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66" tIns="45684" rIns="91366" bIns="4568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TextBox 1"/>
          <p:cNvSpPr txBox="1"/>
          <p:nvPr/>
        </p:nvSpPr>
        <p:spPr>
          <a:xfrm>
            <a:off x="17507484" y="9636180"/>
            <a:ext cx="198772" cy="533443"/>
          </a:xfrm>
          <a:prstGeom prst="rect">
            <a:avLst/>
          </a:prstGeom>
          <a:noFill/>
        </p:spPr>
        <p:txBody>
          <a:bodyPr wrap="none" lIns="0" tIns="0" rIns="0" bIns="4568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98" b="0" i="0" u="none" strike="noStrike" kern="1200" cap="none" spc="0" normalizeH="0" baseline="0" noProof="0" dirty="0">
                <a:ln>
                  <a:noFill/>
                </a:ln>
                <a:solidFill>
                  <a:srgbClr val="A2A2A2"/>
                </a:solidFill>
                <a:effectLst/>
                <a:uLnTx/>
                <a:uFillTx/>
                <a:latin typeface="Myriad Pro" pitchFamily="18" charset="0"/>
                <a:ea typeface="宋体" panose="02010600030101010101" pitchFamily="2" charset="-122"/>
                <a:cs typeface="Myriad Pro" pitchFamily="18" charset="0"/>
              </a:rPr>
              <a:t>6</a:t>
            </a:r>
          </a:p>
        </p:txBody>
      </p:sp>
      <p:sp>
        <p:nvSpPr>
          <p:cNvPr id="2" name="Rectangle 1"/>
          <p:cNvSpPr/>
          <p:nvPr/>
        </p:nvSpPr>
        <p:spPr>
          <a:xfrm>
            <a:off x="-533709" y="253314"/>
            <a:ext cx="19341359" cy="922616"/>
          </a:xfrm>
          <a:prstGeom prst="rect">
            <a:avLst/>
          </a:prstGeom>
          <a:noFill/>
        </p:spPr>
        <p:txBody>
          <a:bodyPr wrap="square" lIns="91366" tIns="45684" rIns="91366" bIns="4568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6" b="0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EOOS: proposed implementation activity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441" y="2129954"/>
            <a:ext cx="3959648" cy="1751383"/>
            <a:chOff x="679450" y="2171700"/>
            <a:chExt cx="3962400" cy="1752600"/>
          </a:xfrm>
        </p:grpSpPr>
        <p:sp>
          <p:nvSpPr>
            <p:cNvPr id="18" name="Rounded Rectangle 17"/>
            <p:cNvSpPr/>
            <p:nvPr/>
          </p:nvSpPr>
          <p:spPr>
            <a:xfrm>
              <a:off x="679450" y="2171700"/>
              <a:ext cx="3962400" cy="1752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0452" y="2277309"/>
              <a:ext cx="2971800" cy="104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Stakeholder engagement</a:t>
              </a:r>
              <a:endParaRPr kumimoji="0" lang="en-IE" sz="309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0736" y="7580209"/>
            <a:ext cx="3959648" cy="1751383"/>
            <a:chOff x="679450" y="2171700"/>
            <a:chExt cx="3962400" cy="1752600"/>
          </a:xfrm>
        </p:grpSpPr>
        <p:sp>
          <p:nvSpPr>
            <p:cNvPr id="47" name="Rounded Rectangle 46"/>
            <p:cNvSpPr/>
            <p:nvPr/>
          </p:nvSpPr>
          <p:spPr>
            <a:xfrm>
              <a:off x="679450" y="2171700"/>
              <a:ext cx="3962400" cy="1752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11953" y="2707135"/>
              <a:ext cx="3657600" cy="56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Implementation</a:t>
              </a:r>
              <a:endParaRPr kumimoji="0" lang="en-IE" sz="30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827367" y="1359798"/>
            <a:ext cx="4797266" cy="1751383"/>
            <a:chOff x="14575670" y="1866900"/>
            <a:chExt cx="3962400" cy="1752600"/>
          </a:xfrm>
        </p:grpSpPr>
        <p:sp>
          <p:nvSpPr>
            <p:cNvPr id="54" name="Rounded Rectangle 53"/>
            <p:cNvSpPr/>
            <p:nvPr/>
          </p:nvSpPr>
          <p:spPr>
            <a:xfrm>
              <a:off x="14575670" y="1866900"/>
              <a:ext cx="3962400" cy="1752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4587379" y="2255117"/>
              <a:ext cx="3886198" cy="104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Foresight and </a:t>
              </a:r>
              <a:r>
                <a:rPr kumimoji="0" lang="en-IE" sz="309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global context</a:t>
              </a:r>
              <a:endParaRPr kumimoji="0" lang="en-IE" sz="30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637085" y="4973640"/>
            <a:ext cx="5787178" cy="2055971"/>
            <a:chOff x="679450" y="2171700"/>
            <a:chExt cx="3962400" cy="1752600"/>
          </a:xfrm>
        </p:grpSpPr>
        <p:sp>
          <p:nvSpPr>
            <p:cNvPr id="63" name="Rounded Rectangle 62"/>
            <p:cNvSpPr/>
            <p:nvPr/>
          </p:nvSpPr>
          <p:spPr>
            <a:xfrm>
              <a:off x="679450" y="2171700"/>
              <a:ext cx="3962400" cy="1752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344" y="2675631"/>
              <a:ext cx="3644612" cy="485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Funding activity</a:t>
              </a:r>
              <a:endParaRPr kumimoji="0" lang="en-IE" sz="30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94705" y="1548290"/>
            <a:ext cx="4957621" cy="4094646"/>
            <a:chOff x="3647633" y="2651912"/>
            <a:chExt cx="4868741" cy="4421507"/>
          </a:xfrm>
        </p:grpSpPr>
        <p:sp>
          <p:nvSpPr>
            <p:cNvPr id="69" name="Rounded Rectangle 68"/>
            <p:cNvSpPr/>
            <p:nvPr/>
          </p:nvSpPr>
          <p:spPr>
            <a:xfrm>
              <a:off x="3647633" y="2651912"/>
              <a:ext cx="4868741" cy="442150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808101" y="3085487"/>
              <a:ext cx="4541476" cy="34318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Conferences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OceanObs</a:t>
              </a: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19 White paper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Strategy and </a:t>
              </a:r>
              <a:r>
                <a:rPr kumimoji="0" lang="en-IE" sz="3098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impl</a:t>
              </a: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Plan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Requirements gathering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Sustainability studies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System design tools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188089" y="6057266"/>
            <a:ext cx="4264237" cy="3726178"/>
            <a:chOff x="14386984" y="2247900"/>
            <a:chExt cx="4151085" cy="372876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2" name="Rounded Rectangle 71"/>
            <p:cNvSpPr/>
            <p:nvPr/>
          </p:nvSpPr>
          <p:spPr>
            <a:xfrm>
              <a:off x="14386984" y="2247900"/>
              <a:ext cx="4151085" cy="3728768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566840" y="2463140"/>
              <a:ext cx="3805893" cy="34318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3098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Member state Statements of intent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3098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Research infrastructure planning</a:t>
              </a:r>
              <a:endParaRPr kumimoji="0" lang="en-IE" sz="30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0969604" y="6541139"/>
            <a:ext cx="6909318" cy="3086740"/>
            <a:chOff x="14013318" y="1352549"/>
            <a:chExt cx="7948889" cy="362145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5" name="Rounded Rectangle 74"/>
            <p:cNvSpPr/>
            <p:nvPr/>
          </p:nvSpPr>
          <p:spPr>
            <a:xfrm>
              <a:off x="14013318" y="1352549"/>
              <a:ext cx="7948889" cy="3621452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4634140" y="1722406"/>
              <a:ext cx="6896417" cy="290491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Joint programming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3098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EC support for EOOS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3098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Influencing Member State funders </a:t>
              </a:r>
              <a:endParaRPr kumimoji="0" lang="en-IE" sz="30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2777066" y="2384614"/>
            <a:ext cx="5101856" cy="2436019"/>
            <a:chOff x="14512773" y="1714500"/>
            <a:chExt cx="4213983" cy="339557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8" name="Rounded Rectangle 77"/>
            <p:cNvSpPr/>
            <p:nvPr/>
          </p:nvSpPr>
          <p:spPr>
            <a:xfrm>
              <a:off x="14512773" y="1714500"/>
              <a:ext cx="4213983" cy="3395572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575669" y="2083584"/>
              <a:ext cx="3886200" cy="19380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Foresight (EMB and others)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EC and member state project outcomes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Tracking policy context</a:t>
              </a:r>
              <a:endParaRPr kumimoji="0" lang="en-IE" sz="30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6947060-1F8C-4D56-94FC-4106C000D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" y="9224125"/>
            <a:ext cx="3429000" cy="10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/>
          <p:cNvSpPr/>
          <p:nvPr/>
        </p:nvSpPr>
        <p:spPr>
          <a:xfrm>
            <a:off x="603482" y="2113996"/>
            <a:ext cx="17068585" cy="25382"/>
          </a:xfrm>
          <a:custGeom>
            <a:avLst/>
            <a:gdLst>
              <a:gd name="connsiteX0" fmla="*/ 6350 w 17080446"/>
              <a:gd name="connsiteY0" fmla="*/ 6350 h 25400"/>
              <a:gd name="connsiteX1" fmla="*/ 17074096 w 1708044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080446" h="25400">
                <a:moveTo>
                  <a:pt x="6350" y="6350"/>
                </a:moveTo>
                <a:lnTo>
                  <a:pt x="17074096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66" tIns="45684" rIns="91366" bIns="4568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6347" y="9498277"/>
            <a:ext cx="18261250" cy="776852"/>
          </a:xfrm>
          <a:custGeom>
            <a:avLst/>
            <a:gdLst>
              <a:gd name="connsiteX0" fmla="*/ 0 w 18273940"/>
              <a:gd name="connsiteY0" fmla="*/ 0 h 777392"/>
              <a:gd name="connsiteX1" fmla="*/ 18273940 w 18273940"/>
              <a:gd name="connsiteY1" fmla="*/ 0 h 777392"/>
              <a:gd name="connsiteX2" fmla="*/ 18273940 w 18273940"/>
              <a:gd name="connsiteY2" fmla="*/ 777392 h 777392"/>
              <a:gd name="connsiteX3" fmla="*/ 0 w 18273940"/>
              <a:gd name="connsiteY3" fmla="*/ 777392 h 777392"/>
              <a:gd name="connsiteX4" fmla="*/ 0 w 18273940"/>
              <a:gd name="connsiteY4" fmla="*/ 0 h 7773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273940" h="777392">
                <a:moveTo>
                  <a:pt x="0" y="0"/>
                </a:moveTo>
                <a:lnTo>
                  <a:pt x="18273940" y="0"/>
                </a:lnTo>
                <a:lnTo>
                  <a:pt x="18273940" y="777392"/>
                </a:lnTo>
                <a:lnTo>
                  <a:pt x="0" y="777392"/>
                </a:lnTo>
                <a:lnTo>
                  <a:pt x="0" y="0"/>
                </a:lnTo>
              </a:path>
            </a:pathLst>
          </a:custGeom>
          <a:solidFill>
            <a:srgbClr val="EBEBE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6" tIns="45684" rIns="91366" bIns="4568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17265323" y="9492608"/>
            <a:ext cx="25368" cy="789543"/>
          </a:xfrm>
          <a:custGeom>
            <a:avLst/>
            <a:gdLst>
              <a:gd name="connsiteX0" fmla="*/ 6350 w 25387"/>
              <a:gd name="connsiteY0" fmla="*/ 783742 h 790092"/>
              <a:gd name="connsiteX1" fmla="*/ 6350 w 25387"/>
              <a:gd name="connsiteY1" fmla="*/ 6350 h 7900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387" h="790092">
                <a:moveTo>
                  <a:pt x="6350" y="783742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6F9ED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66" tIns="45684" rIns="91366" bIns="4568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TextBox 1"/>
          <p:cNvSpPr txBox="1"/>
          <p:nvPr/>
        </p:nvSpPr>
        <p:spPr>
          <a:xfrm>
            <a:off x="17507484" y="9636180"/>
            <a:ext cx="198772" cy="533443"/>
          </a:xfrm>
          <a:prstGeom prst="rect">
            <a:avLst/>
          </a:prstGeom>
          <a:noFill/>
        </p:spPr>
        <p:txBody>
          <a:bodyPr wrap="none" lIns="0" tIns="0" rIns="0" bIns="4568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98" b="0" i="0" u="none" strike="noStrike" kern="1200" cap="none" spc="0" normalizeH="0" baseline="0" noProof="0" dirty="0">
                <a:ln>
                  <a:noFill/>
                </a:ln>
                <a:solidFill>
                  <a:srgbClr val="A2A2A2"/>
                </a:solidFill>
                <a:effectLst/>
                <a:uLnTx/>
                <a:uFillTx/>
                <a:latin typeface="Myriad Pro" pitchFamily="18" charset="0"/>
                <a:ea typeface="宋体" panose="02010600030101010101" pitchFamily="2" charset="-122"/>
                <a:cs typeface="Myriad Pro" pitchFamily="18" charset="0"/>
              </a:rPr>
              <a:t>6</a:t>
            </a:r>
          </a:p>
        </p:txBody>
      </p:sp>
      <p:sp>
        <p:nvSpPr>
          <p:cNvPr id="2" name="Rectangle 1"/>
          <p:cNvSpPr/>
          <p:nvPr/>
        </p:nvSpPr>
        <p:spPr>
          <a:xfrm>
            <a:off x="-533708" y="210019"/>
            <a:ext cx="19341359" cy="922616"/>
          </a:xfrm>
          <a:prstGeom prst="rect">
            <a:avLst/>
          </a:prstGeom>
          <a:noFill/>
        </p:spPr>
        <p:txBody>
          <a:bodyPr wrap="square" lIns="91366" tIns="45684" rIns="91366" bIns="4568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6" b="0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EOOS: proposed implementation activity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4477" y="1701050"/>
            <a:ext cx="4133739" cy="1840176"/>
            <a:chOff x="679450" y="2171700"/>
            <a:chExt cx="3962400" cy="3124200"/>
          </a:xfrm>
        </p:grpSpPr>
        <p:sp>
          <p:nvSpPr>
            <p:cNvPr id="18" name="Rounded Rectangle 17"/>
            <p:cNvSpPr/>
            <p:nvPr/>
          </p:nvSpPr>
          <p:spPr>
            <a:xfrm>
              <a:off x="679450" y="2171700"/>
              <a:ext cx="3962400" cy="3124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48362" y="3260958"/>
              <a:ext cx="2971800" cy="551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Communications</a:t>
              </a:r>
              <a:endParaRPr kumimoji="0" lang="en-IE" sz="309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890250" y="2483751"/>
            <a:ext cx="4396051" cy="2297492"/>
            <a:chOff x="664846" y="1590826"/>
            <a:chExt cx="4399105" cy="1752600"/>
          </a:xfrm>
        </p:grpSpPr>
        <p:sp>
          <p:nvSpPr>
            <p:cNvPr id="47" name="Rounded Rectangle 46"/>
            <p:cNvSpPr/>
            <p:nvPr/>
          </p:nvSpPr>
          <p:spPr>
            <a:xfrm>
              <a:off x="664846" y="1590826"/>
              <a:ext cx="4399105" cy="1752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10892" y="2148345"/>
              <a:ext cx="4246704" cy="434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Governance</a:t>
              </a:r>
              <a:endParaRPr kumimoji="0" lang="en-IE" sz="30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725703" y="3290312"/>
            <a:ext cx="5792947" cy="4367789"/>
            <a:chOff x="13879273" y="1841224"/>
            <a:chExt cx="4784805" cy="270258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9" name="Rounded Rectangle 68"/>
            <p:cNvSpPr/>
            <p:nvPr/>
          </p:nvSpPr>
          <p:spPr>
            <a:xfrm>
              <a:off x="13879273" y="1841224"/>
              <a:ext cx="4784805" cy="2702582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136772" y="1924640"/>
              <a:ext cx="4276877" cy="24169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Communications plan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3098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EOOS web presence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3098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Social media activity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3098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Citizen science ??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30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0488033" y="4611668"/>
            <a:ext cx="5583817" cy="3656032"/>
            <a:chOff x="14461114" y="3467100"/>
            <a:chExt cx="4669969" cy="15240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2" name="Rounded Rectangle 71"/>
            <p:cNvSpPr/>
            <p:nvPr/>
          </p:nvSpPr>
          <p:spPr>
            <a:xfrm>
              <a:off x="14461114" y="3467100"/>
              <a:ext cx="4669969" cy="152400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535239" y="3582589"/>
              <a:ext cx="4488678" cy="8957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Hosting of Steering Group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3098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EOOS Advisory Group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3098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3098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Evolution of governance (sub-group of SG)</a:t>
              </a:r>
              <a:endParaRPr kumimoji="0" lang="en-IE" sz="3098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6947060-1F8C-4D56-94FC-4106C000D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3" y="9175577"/>
            <a:ext cx="3429000" cy="10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4856</TotalTime>
  <Words>575</Words>
  <Application>Microsoft Office PowerPoint</Application>
  <PresentationFormat>Custom</PresentationFormat>
  <Paragraphs>192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宋体</vt:lpstr>
      <vt:lpstr>Arial</vt:lpstr>
      <vt:lpstr>Calibri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Dina</dc:creator>
  <cp:lastModifiedBy>Dina Eparkhina</cp:lastModifiedBy>
  <cp:revision>235</cp:revision>
  <dcterms:created xsi:type="dcterms:W3CDTF">2006-08-16T00:00:00Z</dcterms:created>
  <dcterms:modified xsi:type="dcterms:W3CDTF">2018-02-08T13:28:33Z</dcterms:modified>
</cp:coreProperties>
</file>