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0"/>
  </p:notesMasterIdLst>
  <p:handoutMasterIdLst>
    <p:handoutMasterId r:id="rId11"/>
  </p:handoutMasterIdLst>
  <p:sldIdLst>
    <p:sldId id="263" r:id="rId2"/>
    <p:sldId id="360" r:id="rId3"/>
    <p:sldId id="317" r:id="rId4"/>
    <p:sldId id="356" r:id="rId5"/>
    <p:sldId id="357" r:id="rId6"/>
    <p:sldId id="358" r:id="rId7"/>
    <p:sldId id="304" r:id="rId8"/>
    <p:sldId id="361" r:id="rId9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0DE3B13-7CC1-8140-A750-46C323FD52DE}">
          <p14:sldIdLst>
            <p14:sldId id="263"/>
            <p14:sldId id="360"/>
            <p14:sldId id="317"/>
            <p14:sldId id="356"/>
            <p14:sldId id="357"/>
            <p14:sldId id="358"/>
            <p14:sldId id="304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CCCC"/>
    <a:srgbClr val="FF9999"/>
    <a:srgbClr val="1F204A"/>
    <a:srgbClr val="3879AA"/>
    <a:srgbClr val="E6DA1C"/>
    <a:srgbClr val="1C2A5F"/>
    <a:srgbClr val="648FB8"/>
    <a:srgbClr val="6D8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99" autoAdjust="0"/>
  </p:normalViewPr>
  <p:slideViewPr>
    <p:cSldViewPr snapToGrid="0" snapToObjects="1">
      <p:cViewPr varScale="1">
        <p:scale>
          <a:sx n="74" d="100"/>
          <a:sy n="74" d="100"/>
        </p:scale>
        <p:origin x="-111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7913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0" y="1"/>
            <a:ext cx="2887913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07757-096F-4B4F-A2D5-74766E5A6D02}" type="datetimeFigureOut">
              <a:rPr lang="en-GB" smtClean="0"/>
              <a:t>01/03/2016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828"/>
            <a:ext cx="2887913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0" y="9427828"/>
            <a:ext cx="2887913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3F83-25A6-4F4B-AE1D-6131C504E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6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5F93-3331-FC49-AD6A-9F1BADDFFD3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B4A-6097-FB45-A0CD-0CBBE2D00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These key drivers require</a:t>
            </a:r>
            <a:r>
              <a:rPr lang="en-US" baseline="0" dirty="0" smtClean="0"/>
              <a:t> us to capture vast amounts of data to allow us to develop a fundamental understanding of the rapidly changing environment that is the ocean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Marine Autonomy provides a cost effective way of getting the right the right sensor to the right location to capture the data we need, without the need for the human in the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Our journey</a:t>
            </a:r>
            <a:r>
              <a:rPr lang="en-US" baseline="0" dirty="0" smtClean="0"/>
              <a:t> of supporting marine autonomy businesses’ started with the first SBRI competition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led to the development of 2 platforms created by local businesses that are now competing on the global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2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8" y="2067276"/>
            <a:ext cx="8964613" cy="209977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  <a:t>The Marine Research Opportunity</a:t>
            </a:r>
            <a:br>
              <a:rPr lang="en-GB" sz="4000" b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</a:br>
            <a:r>
              <a:rPr lang="en-GB" sz="2800" dirty="0">
                <a:solidFill>
                  <a:srgbClr val="FFFF00"/>
                </a:solidFill>
                <a:latin typeface="Calibri" pitchFamily="34" charset="0"/>
                <a:cs typeface="Arial"/>
              </a:rPr>
              <a:t/>
            </a:r>
            <a:br>
              <a:rPr lang="en-GB" sz="2800" dirty="0">
                <a:solidFill>
                  <a:srgbClr val="FFFF00"/>
                </a:solidFill>
                <a:latin typeface="Calibri" pitchFamily="34" charset="0"/>
                <a:cs typeface="Arial"/>
              </a:rPr>
            </a:br>
            <a:r>
              <a:rPr lang="en-GB" sz="2800" i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  <a:t>Professor Edward Hill</a:t>
            </a:r>
            <a:br>
              <a:rPr lang="en-GB" sz="2800" i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</a:br>
            <a:r>
              <a:rPr lang="en-GB" sz="2800" i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  <a:t>Executive Director</a:t>
            </a:r>
            <a:br>
              <a:rPr lang="en-GB" sz="2800" i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</a:br>
            <a:r>
              <a:rPr lang="en-GB" sz="2800" i="1" dirty="0" smtClean="0">
                <a:solidFill>
                  <a:srgbClr val="FFFF00"/>
                </a:solidFill>
                <a:latin typeface="Calibri" pitchFamily="34" charset="0"/>
                <a:cs typeface="Arial"/>
              </a:rPr>
              <a:t>National Oceanography Centre, UK</a:t>
            </a:r>
            <a:endParaRPr lang="en-GB" sz="2800" b="1" i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878" y="4738612"/>
            <a:ext cx="695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Meeting with Commissioner Vella, 2</a:t>
            </a:r>
            <a:r>
              <a:rPr lang="en-US" sz="2400" baseline="30000" dirty="0" smtClean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 March 2016</a:t>
            </a:r>
          </a:p>
        </p:txBody>
      </p:sp>
    </p:spTree>
    <p:extLst>
      <p:ext uri="{BB962C8B-B14F-4D97-AF65-F5344CB8AC3E}">
        <p14:creationId xmlns:p14="http://schemas.microsoft.com/office/powerpoint/2010/main" val="3867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2" y="0"/>
            <a:ext cx="8229600" cy="482107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National Oceanography Centre, UK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2" y="890796"/>
            <a:ext cx="5468344" cy="453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55456" y="616450"/>
            <a:ext cx="2791498" cy="167442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55456" y="2290876"/>
            <a:ext cx="2496620" cy="1748025"/>
          </a:xfrm>
          <a:prstGeom prst="rect">
            <a:avLst/>
          </a:prstGeom>
        </p:spPr>
      </p:pic>
      <p:pic>
        <p:nvPicPr>
          <p:cNvPr id="7" name="Picture 2" descr="X:\Coms Photos &amp; Posters\Fleet\IMG_20140630_0958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2"/>
          <a:stretch>
            <a:fillRect/>
          </a:stretch>
        </p:blipFill>
        <p:spPr bwMode="auto">
          <a:xfrm>
            <a:off x="6092892" y="4145830"/>
            <a:ext cx="2916625" cy="15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-Point Star 23"/>
          <p:cNvSpPr/>
          <p:nvPr/>
        </p:nvSpPr>
        <p:spPr>
          <a:xfrm>
            <a:off x="2414954" y="1527939"/>
            <a:ext cx="4789797" cy="4333707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dirty="0" smtClean="0">
                <a:latin typeface="Calibri" panose="020F0502020204030204" pitchFamily="34" charset="0"/>
              </a:rPr>
              <a:t>Continual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</a:rPr>
              <a:t>o</a:t>
            </a:r>
            <a:r>
              <a:rPr lang="en-GB" sz="2400" dirty="0" smtClean="0">
                <a:latin typeface="Calibri" panose="020F0502020204030204" pitchFamily="34" charset="0"/>
              </a:rPr>
              <a:t>bservations and data</a:t>
            </a:r>
          </a:p>
          <a:p>
            <a:pPr algn="ctr"/>
            <a:endParaRPr lang="en-GB" sz="2400" dirty="0">
              <a:latin typeface="Calibri" panose="020F0502020204030204" pitchFamily="34" charset="0"/>
            </a:endParaRP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0" y="5849410"/>
            <a:ext cx="9144000" cy="1014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6251" y="522270"/>
            <a:ext cx="4569752" cy="614412"/>
          </a:xfrm>
        </p:spPr>
        <p:txBody>
          <a:bodyPr>
            <a:noAutofit/>
          </a:bodyPr>
          <a:lstStyle/>
          <a:p>
            <a:pPr lvl="0" algn="ctr"/>
            <a:r>
              <a:rPr lang="en-GB" sz="3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9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billion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people by 2050……</a:t>
            </a:r>
          </a:p>
        </p:txBody>
      </p:sp>
      <p:sp>
        <p:nvSpPr>
          <p:cNvPr id="7" name="Oval 6"/>
          <p:cNvSpPr/>
          <p:nvPr/>
        </p:nvSpPr>
        <p:spPr>
          <a:xfrm>
            <a:off x="6086581" y="2590287"/>
            <a:ext cx="2236341" cy="1421068"/>
          </a:xfrm>
          <a:prstGeom prst="ellipse">
            <a:avLst/>
          </a:prstGeom>
          <a:solidFill>
            <a:srgbClr val="FFFFCC"/>
          </a:solidFill>
          <a:ln w="38100"/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make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sense of global change </a:t>
            </a:r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&amp; </a:t>
            </a:r>
            <a:r>
              <a:rPr lang="en-GB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variability</a:t>
            </a:r>
            <a:endParaRPr lang="en-GB" sz="20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1438383" y="2590287"/>
            <a:ext cx="2236341" cy="1421068"/>
          </a:xfrm>
          <a:prstGeom prst="ellipse">
            <a:avLst/>
          </a:prstGeom>
          <a:solidFill>
            <a:srgbClr val="FFCCCC"/>
          </a:solidFill>
          <a:ln w="38100"/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ncrease</a:t>
            </a: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resilience to disasters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14954" y="4935657"/>
            <a:ext cx="2236341" cy="1421068"/>
          </a:xfrm>
          <a:prstGeom prst="ellipse">
            <a:avLst/>
          </a:prstGeom>
          <a:solidFill>
            <a:srgbClr val="CCFFCC"/>
          </a:solidFill>
          <a:ln w="38100"/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prot</a:t>
            </a:r>
            <a:r>
              <a:rPr lang="en-GB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ec</a:t>
            </a:r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 ocean future productive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capacity 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91681" y="1136682"/>
            <a:ext cx="2236341" cy="1421068"/>
          </a:xfrm>
          <a:prstGeom prst="ellipse">
            <a:avLst/>
          </a:prstGeom>
          <a:solidFill>
            <a:srgbClr val="FFC000"/>
          </a:solidFill>
          <a:ln w="38100"/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secure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natural resources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1600" dirty="0"/>
          </a:p>
        </p:txBody>
      </p:sp>
      <p:sp>
        <p:nvSpPr>
          <p:cNvPr id="11" name="Oval 10"/>
          <p:cNvSpPr/>
          <p:nvPr/>
        </p:nvSpPr>
        <p:spPr>
          <a:xfrm>
            <a:off x="4968410" y="4935657"/>
            <a:ext cx="2236341" cy="1421068"/>
          </a:xfrm>
          <a:prstGeom prst="ellipse">
            <a:avLst/>
          </a:prstGeom>
          <a:solidFill>
            <a:srgbClr val="66FFFF"/>
          </a:solidFill>
          <a:ln w="38100"/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support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etter ocean governance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2588" y="35152"/>
            <a:ext cx="8734527" cy="4982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Attention is </a:t>
            </a:r>
            <a:r>
              <a:rPr lang="en-GB" b="1" dirty="0" smtClean="0">
                <a:latin typeface="Calibri" panose="020F0502020204030204" pitchFamily="34" charset="0"/>
              </a:rPr>
              <a:t>urgently turning </a:t>
            </a:r>
            <a:r>
              <a:rPr lang="en-GB" b="1" dirty="0" smtClean="0">
                <a:latin typeface="Calibri" panose="020F0502020204030204" pitchFamily="34" charset="0"/>
              </a:rPr>
              <a:t>to the ocean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706975" y="464311"/>
            <a:ext cx="3437025" cy="106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3879AA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16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….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most living in low-lying coastal plains and </a:t>
            </a:r>
          </a:p>
          <a:p>
            <a:pPr algn="ctr"/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oastal mega-cities</a:t>
            </a:r>
          </a:p>
        </p:txBody>
      </p:sp>
    </p:spTree>
    <p:extLst>
      <p:ext uri="{BB962C8B-B14F-4D97-AF65-F5344CB8AC3E}">
        <p14:creationId xmlns:p14="http://schemas.microsoft.com/office/powerpoint/2010/main" val="27873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849410"/>
            <a:ext cx="9144000" cy="1014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206726" y="485202"/>
            <a:ext cx="4387045" cy="23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5_sat_anomal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46" y="190140"/>
            <a:ext cx="3714465" cy="2987341"/>
          </a:xfrm>
          <a:prstGeom prst="rect">
            <a:avLst/>
          </a:prstGeom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5502739" y="6463930"/>
            <a:ext cx="3480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Atlantic </a:t>
            </a: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Overturning Circulation</a:t>
            </a:r>
            <a:endParaRPr lang="en-GB" altLang="en-US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5394099" y="3175111"/>
            <a:ext cx="3749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Sea surface </a:t>
            </a: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temperature anomaly</a:t>
            </a:r>
            <a:endParaRPr lang="en-GB" altLang="en-US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5152"/>
            <a:ext cx="8734527" cy="4982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Making sense of change </a:t>
            </a:r>
            <a:r>
              <a:rPr lang="en-GB" sz="2400" b="1" dirty="0" smtClean="0">
                <a:latin typeface="Calibri" panose="020F0502020204030204" pitchFamily="34" charset="0"/>
              </a:rPr>
              <a:t> </a:t>
            </a:r>
            <a:r>
              <a:rPr lang="en-GB" sz="2400" b="1" dirty="0" smtClean="0">
                <a:latin typeface="Calibri" panose="020F0502020204030204" pitchFamily="34" charset="0"/>
              </a:rPr>
              <a:t>- a question of scale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" y="3147842"/>
            <a:ext cx="4498610" cy="36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627891" y="6453877"/>
            <a:ext cx="1998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Surface plankton </a:t>
            </a:r>
            <a:endParaRPr lang="en-GB" altLang="en-US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829342" y="2867528"/>
            <a:ext cx="3394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Calibri" panose="020F0502020204030204" pitchFamily="34" charset="0"/>
                <a:cs typeface="Arial" charset="0"/>
              </a:rPr>
              <a:t>Anthropogenic carbon  storage</a:t>
            </a:r>
            <a:endParaRPr lang="en-GB" altLang="en-US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1675" y="4566461"/>
            <a:ext cx="3431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Basin-decadal scale matters to people</a:t>
            </a:r>
            <a:br>
              <a:rPr lang="en-GB" dirty="0"/>
            </a:br>
            <a:r>
              <a:rPr lang="en-GB" dirty="0"/>
              <a:t>- a lot!</a:t>
            </a:r>
          </a:p>
        </p:txBody>
      </p:sp>
      <p:pic>
        <p:nvPicPr>
          <p:cNvPr id="16" name="Picture 2" descr="AMOC-26N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626" y="4566461"/>
            <a:ext cx="3986373" cy="1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420487" y="4566461"/>
            <a:ext cx="35363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6786576" y="4120367"/>
            <a:ext cx="96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 smtClean="0">
                <a:latin typeface="Calibri" panose="020F0502020204030204" pitchFamily="34" charset="0"/>
                <a:cs typeface="Arial" charset="0"/>
              </a:rPr>
              <a:t>10 years</a:t>
            </a:r>
            <a:endParaRPr lang="en-GB" altLang="en-US" sz="1800" dirty="0"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72000" y="3315364"/>
            <a:ext cx="0" cy="32787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>
            <a:spLocks noChangeArrowheads="1"/>
          </p:cNvSpPr>
          <p:nvPr/>
        </p:nvSpPr>
        <p:spPr bwMode="auto">
          <a:xfrm rot="16200000">
            <a:off x="4321958" y="4418173"/>
            <a:ext cx="96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  <a:cs typeface="Arial" charset="0"/>
              </a:rPr>
              <a:t>5</a:t>
            </a:r>
            <a:r>
              <a:rPr lang="en-GB" altLang="en-US" sz="1800" dirty="0" smtClean="0">
                <a:latin typeface="Calibri" panose="020F0502020204030204" pitchFamily="34" charset="0"/>
                <a:cs typeface="Arial" charset="0"/>
              </a:rPr>
              <a:t>0 years</a:t>
            </a:r>
            <a:endParaRPr lang="en-GB" altLang="en-US" sz="1800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618" y="431515"/>
            <a:ext cx="4512365" cy="6274085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basin-decadal scale is crucial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Physical and biological </a:t>
            </a: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change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- </a:t>
            </a:r>
            <a:r>
              <a:rPr lang="en-GB" sz="2800" dirty="0" smtClean="0">
                <a:latin typeface="Calibri" panose="020F0502020204030204" pitchFamily="34" charset="0"/>
              </a:rPr>
              <a:t>climate</a:t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>- </a:t>
            </a:r>
            <a:r>
              <a:rPr lang="en-GB" sz="2800" dirty="0" smtClean="0">
                <a:latin typeface="Calibri" panose="020F0502020204030204" pitchFamily="34" charset="0"/>
              </a:rPr>
              <a:t>chemical </a:t>
            </a:r>
            <a:r>
              <a:rPr lang="en-GB" sz="2800" dirty="0" smtClean="0">
                <a:latin typeface="Calibri" panose="020F0502020204030204" pitchFamily="34" charset="0"/>
              </a:rPr>
              <a:t>cycles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- ecosystems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- tipping </a:t>
            </a:r>
            <a:r>
              <a:rPr lang="en-GB" sz="2800" dirty="0" smtClean="0">
                <a:latin typeface="Calibri" panose="020F0502020204030204" pitchFamily="34" charset="0"/>
              </a:rPr>
              <a:t>points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Human </a:t>
            </a: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time-scales</a:t>
            </a:r>
            <a:r>
              <a:rPr lang="en-GB" sz="2800" dirty="0" smtClean="0">
                <a:latin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Important natural </a:t>
            </a: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variability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n-GB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ncludes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</a:rPr>
              <a:t>regional seas 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(</a:t>
            </a:r>
            <a:r>
              <a:rPr lang="en-GB" sz="2800" i="1" u="sng" dirty="0">
                <a:latin typeface="Calibri" panose="020F0502020204030204" pitchFamily="34" charset="0"/>
              </a:rPr>
              <a:t>if viewed holistically</a:t>
            </a:r>
            <a:r>
              <a:rPr lang="en-GB" sz="2800" dirty="0">
                <a:latin typeface="Calibri" panose="020F0502020204030204" pitchFamily="34" charset="0"/>
              </a:rPr>
              <a:t>)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>-</a:t>
            </a: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894386"/>
            <a:ext cx="4603531" cy="48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134992" y="626724"/>
            <a:ext cx="1511626" cy="186188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038" y="2178121"/>
            <a:ext cx="801384" cy="657545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5943" y="35152"/>
            <a:ext cx="4407585" cy="4982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 panose="020F0502020204030204" pitchFamily="34" charset="0"/>
              </a:rPr>
              <a:t>Ocean is variable at all scales</a:t>
            </a:r>
            <a:endParaRPr lang="en-GB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49410"/>
            <a:ext cx="9144000" cy="1014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6" y="211612"/>
            <a:ext cx="8871707" cy="2952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N</a:t>
            </a:r>
            <a:r>
              <a:rPr lang="en-GB" b="1" dirty="0" smtClean="0">
                <a:latin typeface="Calibri" panose="020F0502020204030204" pitchFamily="34" charset="0"/>
              </a:rPr>
              <a:t>eeds a special measurement platform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8" y="989353"/>
            <a:ext cx="7089168" cy="521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4192" y="575442"/>
            <a:ext cx="8717259" cy="8278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355600" dist="266700" dir="1260000" sx="82000" sy="82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Global Ocean Observing System (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“The CERN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of the Ocean”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Satellite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“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in-water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”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systems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094" y="6233903"/>
            <a:ext cx="8717259" cy="6404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355600" dist="266700" dir="1260000" sx="82000" sy="82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Today it is incomplete and mostly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physical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properties (climate),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pper 2km, research funded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95639" y="0"/>
            <a:ext cx="8828087" cy="69991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</a:br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</a:br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At the </a:t>
            </a:r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cusp</a:t>
            </a:r>
            <a:r>
              <a:rPr lang="en-US" sz="2800" b="1" dirty="0"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of a revolution:</a:t>
            </a:r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 </a:t>
            </a:r>
            <a:b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</a:br>
            <a:r>
              <a:rPr lang="en-US" sz="2800" b="1" i="1" dirty="0">
                <a:latin typeface="Calibri" panose="020F0502020204030204" pitchFamily="34" charset="0"/>
                <a:ea typeface="ＭＳ Ｐゴシック" charset="0"/>
              </a:rPr>
              <a:t>D</a:t>
            </a:r>
            <a:r>
              <a:rPr lang="en-US" sz="2800" b="1" i="1" dirty="0" smtClean="0">
                <a:latin typeface="Calibri" panose="020F0502020204030204" pitchFamily="34" charset="0"/>
                <a:ea typeface="ＭＳ Ｐゴシック" charset="0"/>
              </a:rPr>
              <a:t>isruptive </a:t>
            </a:r>
            <a:r>
              <a:rPr lang="en-US" sz="2800" b="1" i="1" dirty="0" smtClean="0">
                <a:latin typeface="Calibri" panose="020F0502020204030204" pitchFamily="34" charset="0"/>
                <a:ea typeface="ＭＳ Ｐゴシック" charset="0"/>
              </a:rPr>
              <a:t>technologies </a:t>
            </a:r>
            <a:r>
              <a:rPr lang="en-US" sz="2800" b="1" i="1" dirty="0" smtClean="0">
                <a:latin typeface="Calibri" panose="020F0502020204030204" pitchFamily="34" charset="0"/>
                <a:ea typeface="ＭＳ Ｐゴシック" charset="0"/>
              </a:rPr>
              <a:t>set to </a:t>
            </a:r>
            <a:r>
              <a:rPr lang="en-US" sz="2800" b="1" i="1" dirty="0" smtClean="0">
                <a:latin typeface="Calibri" panose="020F0502020204030204" pitchFamily="34" charset="0"/>
                <a:ea typeface="ＭＳ Ｐゴシック" charset="0"/>
              </a:rPr>
              <a:t>transform </a:t>
            </a:r>
            <a:r>
              <a:rPr lang="en-US" sz="2800" b="1" i="1" dirty="0" smtClean="0">
                <a:latin typeface="Calibri" panose="020F0502020204030204" pitchFamily="34" charset="0"/>
                <a:ea typeface="ＭＳ Ｐゴシック" charset="0"/>
              </a:rPr>
              <a:t>ocean </a:t>
            </a:r>
            <a:r>
              <a:rPr lang="en-US" sz="2800" b="1" i="1" dirty="0" smtClean="0">
                <a:latin typeface="Calibri" panose="020F0502020204030204" pitchFamily="34" charset="0"/>
                <a:ea typeface="ＭＳ Ｐゴシック" charset="0"/>
              </a:rPr>
              <a:t>observations</a:t>
            </a:r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</a:br>
            <a:r>
              <a:rPr lang="en-US" sz="2800" b="1" dirty="0">
                <a:latin typeface="Calibri" panose="020F0502020204030204" pitchFamily="34" charset="0"/>
                <a:ea typeface="ＭＳ Ｐゴシック" charset="0"/>
              </a:rPr>
              <a:t/>
            </a:r>
            <a:br>
              <a:rPr lang="en-US" sz="2800" b="1" dirty="0">
                <a:latin typeface="Calibri" panose="020F0502020204030204" pitchFamily="34" charset="0"/>
                <a:ea typeface="ＭＳ Ｐゴシック" charset="0"/>
              </a:rPr>
            </a:br>
            <a:endParaRPr lang="en-US" sz="2800" b="1" dirty="0">
              <a:latin typeface="Calibri" panose="020F0502020204030204" pitchFamily="34" charset="0"/>
              <a:ea typeface="ＭＳ Ｐゴシック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73" y="882023"/>
            <a:ext cx="4078840" cy="305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93700" dist="254000" dir="2700000" algn="ctr" rotWithShape="0">
              <a:schemeClr val="tx1">
                <a:alpha val="26000"/>
              </a:schemeClr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47361" y="971226"/>
            <a:ext cx="8828087" cy="2218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388" y="4736384"/>
            <a:ext cx="8979612" cy="200346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3879AA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16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autonomous platforms </a:t>
            </a:r>
          </a:p>
          <a:p>
            <a:pPr algn="ctr"/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biogeochemical sensors</a:t>
            </a:r>
          </a:p>
          <a:p>
            <a:pPr algn="ctr"/>
            <a:r>
              <a:rPr lang="en-US" sz="2800" b="1" dirty="0" smtClean="0">
                <a:latin typeface="Calibri" panose="020F0502020204030204" pitchFamily="34" charset="0"/>
                <a:ea typeface="ＭＳ Ｐゴシック" charset="0"/>
              </a:rPr>
              <a:t>big data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98" y="1004582"/>
            <a:ext cx="4986071" cy="281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124883"/>
            <a:ext cx="8979612" cy="75172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3879AA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ts val="48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16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Calibri" panose="020F0502020204030204" pitchFamily="34" charset="0"/>
                <a:ea typeface="ＭＳ Ｐゴシック" charset="0"/>
              </a:rPr>
              <a:t>The World Ocean Circulation Experiment 1990-2000 “all day, every day” plus biology</a:t>
            </a:r>
            <a:endParaRPr lang="en-US" sz="1800" b="1" dirty="0" smtClean="0">
              <a:latin typeface="Calibri" panose="020F050202020403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49410"/>
            <a:ext cx="9144000" cy="1014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93" y="43127"/>
            <a:ext cx="8871707" cy="77848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Priorities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28" y="808984"/>
            <a:ext cx="8373744" cy="4738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Scientific and Technical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Biogeochemistry &amp;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ecosystem parameters</a:t>
            </a:r>
            <a:endParaRPr lang="en-GB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epth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below 2km</a:t>
            </a:r>
            <a:endParaRPr lang="en-GB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Continual presence</a:t>
            </a:r>
            <a:endParaRPr lang="en-GB" sz="2800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Suitable international framework (e.g. GEO)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Sustained funding mechanisms (for “in water” system)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Political impetus (G7, SDG14, EC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292" y="5804304"/>
            <a:ext cx="8835416" cy="895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355600" dist="266700" dir="1260000" sx="82000" sy="82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Suggested enabling action </a:t>
            </a:r>
            <a:endParaRPr lang="en-GB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Technical and Economic Assessment of the benefits of the  Global Ocean Observing System</a:t>
            </a:r>
          </a:p>
        </p:txBody>
      </p:sp>
    </p:spTree>
    <p:extLst>
      <p:ext uri="{BB962C8B-B14F-4D97-AF65-F5344CB8AC3E}">
        <p14:creationId xmlns:p14="http://schemas.microsoft.com/office/powerpoint/2010/main" val="36756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326</Words>
  <Application>Microsoft Office PowerPoint</Application>
  <PresentationFormat>On-screen Show (4:3)</PresentationFormat>
  <Paragraphs>62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The Marine Research Opportunity  Professor Edward Hill Executive Director National Oceanography Centre, UK</vt:lpstr>
      <vt:lpstr>National Oceanography Centre, UK</vt:lpstr>
      <vt:lpstr>Attention is urgently turning to the ocean</vt:lpstr>
      <vt:lpstr>Making sense of change  - a question of scale</vt:lpstr>
      <vt:lpstr>The basin-decadal scale is crucial  Physical and biological change - climate - chemical cycles - ecosystems - tipping points  Human time-scales  Important natural variability  Includes regional seas  (if viewed holistically)  -</vt:lpstr>
      <vt:lpstr>Needs a special measurement platform</vt:lpstr>
      <vt:lpstr>  At the cusp of a revolution:  Disruptive technologies set to transform ocean observations  </vt:lpstr>
      <vt:lpstr>Priorities</vt:lpstr>
    </vt:vector>
  </TitlesOfParts>
  <Company>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help</cp:lastModifiedBy>
  <cp:revision>203</cp:revision>
  <cp:lastPrinted>2015-11-26T11:05:34Z</cp:lastPrinted>
  <dcterms:created xsi:type="dcterms:W3CDTF">2014-08-15T14:28:23Z</dcterms:created>
  <dcterms:modified xsi:type="dcterms:W3CDTF">2016-03-01T19:25:42Z</dcterms:modified>
</cp:coreProperties>
</file>