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Lst>
  <p:notesMasterIdLst>
    <p:notesMasterId r:id="rId19"/>
  </p:notesMasterIdLst>
  <p:sldIdLst>
    <p:sldId id="258" r:id="rId7"/>
    <p:sldId id="284" r:id="rId8"/>
    <p:sldId id="266" r:id="rId9"/>
    <p:sldId id="267" r:id="rId10"/>
    <p:sldId id="268" r:id="rId11"/>
    <p:sldId id="270" r:id="rId12"/>
    <p:sldId id="260" r:id="rId13"/>
    <p:sldId id="287" r:id="rId14"/>
    <p:sldId id="285" r:id="rId15"/>
    <p:sldId id="288" r:id="rId16"/>
    <p:sldId id="276" r:id="rId17"/>
    <p:sldId id="274" r:id="rId18"/>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46" autoAdjust="0"/>
  </p:normalViewPr>
  <p:slideViewPr>
    <p:cSldViewPr>
      <p:cViewPr>
        <p:scale>
          <a:sx n="104" d="100"/>
          <a:sy n="104"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5CC54-54EC-41D9-8712-D8F58579207C}" type="doc">
      <dgm:prSet loTypeId="urn:microsoft.com/office/officeart/2005/8/layout/hProcess9" loCatId="process" qsTypeId="urn:microsoft.com/office/officeart/2005/8/quickstyle/simple1" qsCatId="simple" csTypeId="urn:microsoft.com/office/officeart/2005/8/colors/accent2_2" csCatId="accent2" phldr="1"/>
      <dgm:spPr/>
    </dgm:pt>
    <dgm:pt modelId="{9F0F80C0-D488-40D0-9DFC-5841CD61387F}">
      <dgm:prSet phldrT="[Text]" custT="1"/>
      <dgm:spPr>
        <a:solidFill>
          <a:srgbClr val="3E5CB0"/>
        </a:solidFill>
      </dgm:spPr>
      <dgm:t>
        <a:bodyPr/>
        <a:lstStyle/>
        <a:p>
          <a:r>
            <a:rPr lang="en-GB" altLang="en-US" sz="2000" b="1" dirty="0" smtClean="0">
              <a:latin typeface="+mj-lt"/>
              <a:ea typeface="ＭＳ Ｐゴシック" pitchFamily="34" charset="-128"/>
            </a:rPr>
            <a:t>In the beginning </a:t>
          </a:r>
          <a:r>
            <a:rPr lang="fr-BE" altLang="en-US" sz="2000" b="1" dirty="0" smtClean="0">
              <a:latin typeface="+mj-lt"/>
              <a:ea typeface="ＭＳ Ｐゴシック" pitchFamily="34" charset="-128"/>
            </a:rPr>
            <a:t>…</a:t>
          </a:r>
          <a:endParaRPr lang="en-GB" sz="2000" b="1" dirty="0">
            <a:latin typeface="+mj-lt"/>
          </a:endParaRPr>
        </a:p>
      </dgm:t>
    </dgm:pt>
    <dgm:pt modelId="{27702F96-9014-4BD9-AFB5-B7E544743801}" type="parTrans" cxnId="{94B7EB57-DE42-4696-AF49-04C64EB4396B}">
      <dgm:prSet/>
      <dgm:spPr/>
      <dgm:t>
        <a:bodyPr/>
        <a:lstStyle/>
        <a:p>
          <a:endParaRPr lang="en-GB" sz="2000">
            <a:latin typeface="Calibri Light" panose="020F0302020204030204" pitchFamily="34" charset="0"/>
          </a:endParaRPr>
        </a:p>
      </dgm:t>
    </dgm:pt>
    <dgm:pt modelId="{96A51C2E-1213-48B0-AAD7-CDAADFDC9D31}" type="sibTrans" cxnId="{94B7EB57-DE42-4696-AF49-04C64EB4396B}">
      <dgm:prSet/>
      <dgm:spPr/>
      <dgm:t>
        <a:bodyPr/>
        <a:lstStyle/>
        <a:p>
          <a:endParaRPr lang="en-GB" sz="2000">
            <a:latin typeface="Calibri Light" panose="020F0302020204030204" pitchFamily="34" charset="0"/>
          </a:endParaRPr>
        </a:p>
      </dgm:t>
    </dgm:pt>
    <dgm:pt modelId="{A83FEB8E-D912-477F-A759-A5F691501517}">
      <dgm:prSet phldrT="[Text]" custT="1"/>
      <dgm:spPr>
        <a:solidFill>
          <a:srgbClr val="3E5CB0"/>
        </a:solidFill>
      </dgm:spPr>
      <dgm:t>
        <a:bodyPr/>
        <a:lstStyle/>
        <a:p>
          <a:r>
            <a:rPr lang="en-GB" sz="2400" b="1" dirty="0" smtClean="0">
              <a:latin typeface="+mj-lt"/>
            </a:rPr>
            <a:t>Why and How?</a:t>
          </a:r>
          <a:endParaRPr lang="en-GB" sz="2400" b="1" dirty="0">
            <a:latin typeface="+mj-lt"/>
          </a:endParaRPr>
        </a:p>
      </dgm:t>
    </dgm:pt>
    <dgm:pt modelId="{FB40F2C6-6EB8-44BF-93BC-B98D3F9C9DB1}" type="parTrans" cxnId="{7775A8F0-4495-4B61-A015-93A8FDFCE47C}">
      <dgm:prSet/>
      <dgm:spPr/>
      <dgm:t>
        <a:bodyPr/>
        <a:lstStyle/>
        <a:p>
          <a:endParaRPr lang="en-GB" sz="2000">
            <a:latin typeface="Calibri Light" panose="020F0302020204030204" pitchFamily="34" charset="0"/>
          </a:endParaRPr>
        </a:p>
      </dgm:t>
    </dgm:pt>
    <dgm:pt modelId="{46110EAA-7423-4F17-809A-9C0EBC266C23}" type="sibTrans" cxnId="{7775A8F0-4495-4B61-A015-93A8FDFCE47C}">
      <dgm:prSet/>
      <dgm:spPr/>
      <dgm:t>
        <a:bodyPr/>
        <a:lstStyle/>
        <a:p>
          <a:endParaRPr lang="en-GB" sz="2000">
            <a:latin typeface="Calibri Light" panose="020F0302020204030204" pitchFamily="34" charset="0"/>
          </a:endParaRPr>
        </a:p>
      </dgm:t>
    </dgm:pt>
    <dgm:pt modelId="{65C39AFC-B664-44E4-9D98-1BC3D5214CB5}">
      <dgm:prSet phldrT="[Text]" custT="1"/>
      <dgm:spPr>
        <a:solidFill>
          <a:srgbClr val="3E5CB0"/>
        </a:solidFill>
      </dgm:spPr>
      <dgm:t>
        <a:bodyPr/>
        <a:lstStyle/>
        <a:p>
          <a:r>
            <a:rPr lang="en-US" sz="2800" b="1" dirty="0" smtClean="0">
              <a:latin typeface="+mj-lt"/>
            </a:rPr>
            <a:t>What now?</a:t>
          </a:r>
          <a:endParaRPr lang="en-GB" sz="2800" b="1" dirty="0">
            <a:latin typeface="+mj-lt"/>
          </a:endParaRPr>
        </a:p>
      </dgm:t>
    </dgm:pt>
    <dgm:pt modelId="{D91C6566-B200-47EE-983B-7F40C2B1CD81}" type="parTrans" cxnId="{70C5A8FE-A622-474D-B667-AD49E030262B}">
      <dgm:prSet/>
      <dgm:spPr/>
      <dgm:t>
        <a:bodyPr/>
        <a:lstStyle/>
        <a:p>
          <a:endParaRPr lang="en-GB" sz="2000">
            <a:latin typeface="Calibri Light" panose="020F0302020204030204" pitchFamily="34" charset="0"/>
          </a:endParaRPr>
        </a:p>
      </dgm:t>
    </dgm:pt>
    <dgm:pt modelId="{D827D1C8-5846-465B-A9B6-E62486FA2F5C}" type="sibTrans" cxnId="{70C5A8FE-A622-474D-B667-AD49E030262B}">
      <dgm:prSet/>
      <dgm:spPr/>
      <dgm:t>
        <a:bodyPr/>
        <a:lstStyle/>
        <a:p>
          <a:endParaRPr lang="en-GB" sz="2000">
            <a:latin typeface="Calibri Light" panose="020F0302020204030204" pitchFamily="34" charset="0"/>
          </a:endParaRPr>
        </a:p>
      </dgm:t>
    </dgm:pt>
    <dgm:pt modelId="{D56D3621-8ABA-4B56-9181-2A505AECA2FF}">
      <dgm:prSet phldrT="[Text]" custT="1"/>
      <dgm:spPr>
        <a:solidFill>
          <a:srgbClr val="3E5CB0"/>
        </a:solidFill>
      </dgm:spPr>
      <dgm:t>
        <a:bodyPr/>
        <a:lstStyle/>
        <a:p>
          <a:r>
            <a:rPr lang="en-US" sz="2800" b="1" dirty="0" smtClean="0">
              <a:latin typeface="+mn-lt"/>
            </a:rPr>
            <a:t>What next?</a:t>
          </a:r>
          <a:endParaRPr lang="en-GB" sz="2800" b="1" dirty="0">
            <a:latin typeface="+mn-lt"/>
          </a:endParaRPr>
        </a:p>
      </dgm:t>
    </dgm:pt>
    <dgm:pt modelId="{8BC29E04-02DF-40C4-9282-2E5621EFB4F2}" type="parTrans" cxnId="{911F959D-4608-4026-BC7A-EA9DA6178CC7}">
      <dgm:prSet/>
      <dgm:spPr/>
      <dgm:t>
        <a:bodyPr/>
        <a:lstStyle/>
        <a:p>
          <a:endParaRPr lang="en-GB" sz="2000">
            <a:latin typeface="Calibri Light" panose="020F0302020204030204" pitchFamily="34" charset="0"/>
          </a:endParaRPr>
        </a:p>
      </dgm:t>
    </dgm:pt>
    <dgm:pt modelId="{D09C5C21-17E6-4593-9DF2-D79526DEE0A1}" type="sibTrans" cxnId="{911F959D-4608-4026-BC7A-EA9DA6178CC7}">
      <dgm:prSet/>
      <dgm:spPr/>
      <dgm:t>
        <a:bodyPr/>
        <a:lstStyle/>
        <a:p>
          <a:endParaRPr lang="en-GB" sz="2000">
            <a:latin typeface="Calibri Light" panose="020F0302020204030204" pitchFamily="34" charset="0"/>
          </a:endParaRPr>
        </a:p>
      </dgm:t>
    </dgm:pt>
    <dgm:pt modelId="{B3AC12FB-42E6-4FDC-A72E-E713236B0265}" type="pres">
      <dgm:prSet presAssocID="{DC85CC54-54EC-41D9-8712-D8F58579207C}" presName="CompostProcess" presStyleCnt="0">
        <dgm:presLayoutVars>
          <dgm:dir/>
          <dgm:resizeHandles val="exact"/>
        </dgm:presLayoutVars>
      </dgm:prSet>
      <dgm:spPr/>
    </dgm:pt>
    <dgm:pt modelId="{D75A0EC3-A972-432E-8FC6-EEC98E5E2437}" type="pres">
      <dgm:prSet presAssocID="{DC85CC54-54EC-41D9-8712-D8F58579207C}" presName="arrow" presStyleLbl="bgShp" presStyleIdx="0" presStyleCnt="1"/>
      <dgm:spPr/>
    </dgm:pt>
    <dgm:pt modelId="{C06C9CAA-8BFF-4D6B-84AD-65440A5B7128}" type="pres">
      <dgm:prSet presAssocID="{DC85CC54-54EC-41D9-8712-D8F58579207C}" presName="linearProcess" presStyleCnt="0"/>
      <dgm:spPr/>
    </dgm:pt>
    <dgm:pt modelId="{4B20CE0F-DECD-4664-9F03-05BB68402FAB}" type="pres">
      <dgm:prSet presAssocID="{9F0F80C0-D488-40D0-9DFC-5841CD61387F}" presName="textNode" presStyleLbl="node1" presStyleIdx="0" presStyleCnt="4">
        <dgm:presLayoutVars>
          <dgm:bulletEnabled val="1"/>
        </dgm:presLayoutVars>
      </dgm:prSet>
      <dgm:spPr/>
      <dgm:t>
        <a:bodyPr/>
        <a:lstStyle/>
        <a:p>
          <a:endParaRPr lang="en-GB"/>
        </a:p>
      </dgm:t>
    </dgm:pt>
    <dgm:pt modelId="{964363FA-104E-47D0-9B94-EC579951DA91}" type="pres">
      <dgm:prSet presAssocID="{96A51C2E-1213-48B0-AAD7-CDAADFDC9D31}" presName="sibTrans" presStyleCnt="0"/>
      <dgm:spPr/>
    </dgm:pt>
    <dgm:pt modelId="{5A63C839-B08A-4C5B-AA56-D0EB32F785AB}" type="pres">
      <dgm:prSet presAssocID="{A83FEB8E-D912-477F-A759-A5F691501517}" presName="textNode" presStyleLbl="node1" presStyleIdx="1" presStyleCnt="4">
        <dgm:presLayoutVars>
          <dgm:bulletEnabled val="1"/>
        </dgm:presLayoutVars>
      </dgm:prSet>
      <dgm:spPr/>
      <dgm:t>
        <a:bodyPr/>
        <a:lstStyle/>
        <a:p>
          <a:endParaRPr lang="en-GB"/>
        </a:p>
      </dgm:t>
    </dgm:pt>
    <dgm:pt modelId="{22D1C94C-4A22-480E-BDAA-AD30FBBB9B36}" type="pres">
      <dgm:prSet presAssocID="{46110EAA-7423-4F17-809A-9C0EBC266C23}" presName="sibTrans" presStyleCnt="0"/>
      <dgm:spPr/>
    </dgm:pt>
    <dgm:pt modelId="{5B7C88FB-4714-4F0A-89DC-5C825C1CD126}" type="pres">
      <dgm:prSet presAssocID="{65C39AFC-B664-44E4-9D98-1BC3D5214CB5}" presName="textNode" presStyleLbl="node1" presStyleIdx="2" presStyleCnt="4">
        <dgm:presLayoutVars>
          <dgm:bulletEnabled val="1"/>
        </dgm:presLayoutVars>
      </dgm:prSet>
      <dgm:spPr/>
      <dgm:t>
        <a:bodyPr/>
        <a:lstStyle/>
        <a:p>
          <a:endParaRPr lang="en-GB"/>
        </a:p>
      </dgm:t>
    </dgm:pt>
    <dgm:pt modelId="{91EBC791-F4AC-4998-9CDE-04CF0DDD55B8}" type="pres">
      <dgm:prSet presAssocID="{D827D1C8-5846-465B-A9B6-E62486FA2F5C}" presName="sibTrans" presStyleCnt="0"/>
      <dgm:spPr/>
    </dgm:pt>
    <dgm:pt modelId="{ED3E69A0-6979-421C-81BB-0AD442510A3B}" type="pres">
      <dgm:prSet presAssocID="{D56D3621-8ABA-4B56-9181-2A505AECA2FF}" presName="textNode" presStyleLbl="node1" presStyleIdx="3" presStyleCnt="4">
        <dgm:presLayoutVars>
          <dgm:bulletEnabled val="1"/>
        </dgm:presLayoutVars>
      </dgm:prSet>
      <dgm:spPr/>
      <dgm:t>
        <a:bodyPr/>
        <a:lstStyle/>
        <a:p>
          <a:endParaRPr lang="en-GB"/>
        </a:p>
      </dgm:t>
    </dgm:pt>
  </dgm:ptLst>
  <dgm:cxnLst>
    <dgm:cxn modelId="{96242AC2-4319-405C-9EC0-DF8D29237810}" type="presOf" srcId="{9F0F80C0-D488-40D0-9DFC-5841CD61387F}" destId="{4B20CE0F-DECD-4664-9F03-05BB68402FAB}" srcOrd="0" destOrd="0" presId="urn:microsoft.com/office/officeart/2005/8/layout/hProcess9"/>
    <dgm:cxn modelId="{143CCACD-D450-469A-8AEE-C6C91A8FF462}" type="presOf" srcId="{D56D3621-8ABA-4B56-9181-2A505AECA2FF}" destId="{ED3E69A0-6979-421C-81BB-0AD442510A3B}" srcOrd="0" destOrd="0" presId="urn:microsoft.com/office/officeart/2005/8/layout/hProcess9"/>
    <dgm:cxn modelId="{3E96919F-A36F-4A81-8878-B389E6601F15}" type="presOf" srcId="{A83FEB8E-D912-477F-A759-A5F691501517}" destId="{5A63C839-B08A-4C5B-AA56-D0EB32F785AB}" srcOrd="0" destOrd="0" presId="urn:microsoft.com/office/officeart/2005/8/layout/hProcess9"/>
    <dgm:cxn modelId="{7775A8F0-4495-4B61-A015-93A8FDFCE47C}" srcId="{DC85CC54-54EC-41D9-8712-D8F58579207C}" destId="{A83FEB8E-D912-477F-A759-A5F691501517}" srcOrd="1" destOrd="0" parTransId="{FB40F2C6-6EB8-44BF-93BC-B98D3F9C9DB1}" sibTransId="{46110EAA-7423-4F17-809A-9C0EBC266C23}"/>
    <dgm:cxn modelId="{7436AE5D-DDCE-4F56-8C31-EA72B736D4E5}" type="presOf" srcId="{DC85CC54-54EC-41D9-8712-D8F58579207C}" destId="{B3AC12FB-42E6-4FDC-A72E-E713236B0265}" srcOrd="0" destOrd="0" presId="urn:microsoft.com/office/officeart/2005/8/layout/hProcess9"/>
    <dgm:cxn modelId="{94B7EB57-DE42-4696-AF49-04C64EB4396B}" srcId="{DC85CC54-54EC-41D9-8712-D8F58579207C}" destId="{9F0F80C0-D488-40D0-9DFC-5841CD61387F}" srcOrd="0" destOrd="0" parTransId="{27702F96-9014-4BD9-AFB5-B7E544743801}" sibTransId="{96A51C2E-1213-48B0-AAD7-CDAADFDC9D31}"/>
    <dgm:cxn modelId="{70C5A8FE-A622-474D-B667-AD49E030262B}" srcId="{DC85CC54-54EC-41D9-8712-D8F58579207C}" destId="{65C39AFC-B664-44E4-9D98-1BC3D5214CB5}" srcOrd="2" destOrd="0" parTransId="{D91C6566-B200-47EE-983B-7F40C2B1CD81}" sibTransId="{D827D1C8-5846-465B-A9B6-E62486FA2F5C}"/>
    <dgm:cxn modelId="{114F2A66-F03E-4E0B-BF0C-A389259DD858}" type="presOf" srcId="{65C39AFC-B664-44E4-9D98-1BC3D5214CB5}" destId="{5B7C88FB-4714-4F0A-89DC-5C825C1CD126}" srcOrd="0" destOrd="0" presId="urn:microsoft.com/office/officeart/2005/8/layout/hProcess9"/>
    <dgm:cxn modelId="{911F959D-4608-4026-BC7A-EA9DA6178CC7}" srcId="{DC85CC54-54EC-41D9-8712-D8F58579207C}" destId="{D56D3621-8ABA-4B56-9181-2A505AECA2FF}" srcOrd="3" destOrd="0" parTransId="{8BC29E04-02DF-40C4-9282-2E5621EFB4F2}" sibTransId="{D09C5C21-17E6-4593-9DF2-D79526DEE0A1}"/>
    <dgm:cxn modelId="{313F3DEB-7D3E-437D-89BB-67BC30BF42B9}" type="presParOf" srcId="{B3AC12FB-42E6-4FDC-A72E-E713236B0265}" destId="{D75A0EC3-A972-432E-8FC6-EEC98E5E2437}" srcOrd="0" destOrd="0" presId="urn:microsoft.com/office/officeart/2005/8/layout/hProcess9"/>
    <dgm:cxn modelId="{AC490E68-3FA5-4B4A-BC52-6D8DDBBDB09A}" type="presParOf" srcId="{B3AC12FB-42E6-4FDC-A72E-E713236B0265}" destId="{C06C9CAA-8BFF-4D6B-84AD-65440A5B7128}" srcOrd="1" destOrd="0" presId="urn:microsoft.com/office/officeart/2005/8/layout/hProcess9"/>
    <dgm:cxn modelId="{464572ED-F3B8-407F-8837-68D9EB923F80}" type="presParOf" srcId="{C06C9CAA-8BFF-4D6B-84AD-65440A5B7128}" destId="{4B20CE0F-DECD-4664-9F03-05BB68402FAB}" srcOrd="0" destOrd="0" presId="urn:microsoft.com/office/officeart/2005/8/layout/hProcess9"/>
    <dgm:cxn modelId="{F09E49CF-7B4C-4D66-A45C-5935A94A2CDF}" type="presParOf" srcId="{C06C9CAA-8BFF-4D6B-84AD-65440A5B7128}" destId="{964363FA-104E-47D0-9B94-EC579951DA91}" srcOrd="1" destOrd="0" presId="urn:microsoft.com/office/officeart/2005/8/layout/hProcess9"/>
    <dgm:cxn modelId="{7BC63BE6-827E-444E-A13B-785E4F426160}" type="presParOf" srcId="{C06C9CAA-8BFF-4D6B-84AD-65440A5B7128}" destId="{5A63C839-B08A-4C5B-AA56-D0EB32F785AB}" srcOrd="2" destOrd="0" presId="urn:microsoft.com/office/officeart/2005/8/layout/hProcess9"/>
    <dgm:cxn modelId="{1D2A4620-4F04-4E31-95D8-9979405E4435}" type="presParOf" srcId="{C06C9CAA-8BFF-4D6B-84AD-65440A5B7128}" destId="{22D1C94C-4A22-480E-BDAA-AD30FBBB9B36}" srcOrd="3" destOrd="0" presId="urn:microsoft.com/office/officeart/2005/8/layout/hProcess9"/>
    <dgm:cxn modelId="{47443E8F-E4E2-43C7-82E0-4AFA6C22EBA4}" type="presParOf" srcId="{C06C9CAA-8BFF-4D6B-84AD-65440A5B7128}" destId="{5B7C88FB-4714-4F0A-89DC-5C825C1CD126}" srcOrd="4" destOrd="0" presId="urn:microsoft.com/office/officeart/2005/8/layout/hProcess9"/>
    <dgm:cxn modelId="{CDED8BDE-ECF7-44AB-A1C4-CFC34605E815}" type="presParOf" srcId="{C06C9CAA-8BFF-4D6B-84AD-65440A5B7128}" destId="{91EBC791-F4AC-4998-9CDE-04CF0DDD55B8}" srcOrd="5" destOrd="0" presId="urn:microsoft.com/office/officeart/2005/8/layout/hProcess9"/>
    <dgm:cxn modelId="{06BB61FB-DD94-4FFB-9C0C-220A91D993C1}" type="presParOf" srcId="{C06C9CAA-8BFF-4D6B-84AD-65440A5B7128}" destId="{ED3E69A0-6979-421C-81BB-0AD442510A3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A0EC3-A972-432E-8FC6-EEC98E5E2437}">
      <dsp:nvSpPr>
        <dsp:cNvPr id="0" name=""/>
        <dsp:cNvSpPr/>
      </dsp:nvSpPr>
      <dsp:spPr>
        <a:xfrm>
          <a:off x="653472" y="0"/>
          <a:ext cx="7406022" cy="34563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0CE0F-DECD-4664-9F03-05BB68402FAB}">
      <dsp:nvSpPr>
        <dsp:cNvPr id="0" name=""/>
        <dsp:cNvSpPr/>
      </dsp:nvSpPr>
      <dsp:spPr>
        <a:xfrm>
          <a:off x="2978" y="1036915"/>
          <a:ext cx="1934891" cy="1382553"/>
        </a:xfrm>
        <a:prstGeom prst="roundRect">
          <a:avLst/>
        </a:prstGeom>
        <a:solidFill>
          <a:srgbClr val="3E5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altLang="en-US" sz="2000" b="1" kern="1200" dirty="0" smtClean="0">
              <a:latin typeface="+mj-lt"/>
              <a:ea typeface="ＭＳ Ｐゴシック" pitchFamily="34" charset="-128"/>
            </a:rPr>
            <a:t>In the beginning </a:t>
          </a:r>
          <a:r>
            <a:rPr lang="fr-BE" altLang="en-US" sz="2000" b="1" kern="1200" dirty="0" smtClean="0">
              <a:latin typeface="+mj-lt"/>
              <a:ea typeface="ＭＳ Ｐゴシック" pitchFamily="34" charset="-128"/>
            </a:rPr>
            <a:t>…</a:t>
          </a:r>
          <a:endParaRPr lang="en-GB" sz="2000" b="1" kern="1200" dirty="0">
            <a:latin typeface="+mj-lt"/>
          </a:endParaRPr>
        </a:p>
      </dsp:txBody>
      <dsp:txXfrm>
        <a:off x="70469" y="1104406"/>
        <a:ext cx="1799909" cy="1247571"/>
      </dsp:txXfrm>
    </dsp:sp>
    <dsp:sp modelId="{5A63C839-B08A-4C5B-AA56-D0EB32F785AB}">
      <dsp:nvSpPr>
        <dsp:cNvPr id="0" name=""/>
        <dsp:cNvSpPr/>
      </dsp:nvSpPr>
      <dsp:spPr>
        <a:xfrm>
          <a:off x="2260351" y="1036915"/>
          <a:ext cx="1934891" cy="1382553"/>
        </a:xfrm>
        <a:prstGeom prst="roundRect">
          <a:avLst/>
        </a:prstGeom>
        <a:solidFill>
          <a:srgbClr val="3E5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mj-lt"/>
            </a:rPr>
            <a:t>Why and How?</a:t>
          </a:r>
          <a:endParaRPr lang="en-GB" sz="2400" b="1" kern="1200" dirty="0">
            <a:latin typeface="+mj-lt"/>
          </a:endParaRPr>
        </a:p>
      </dsp:txBody>
      <dsp:txXfrm>
        <a:off x="2327842" y="1104406"/>
        <a:ext cx="1799909" cy="1247571"/>
      </dsp:txXfrm>
    </dsp:sp>
    <dsp:sp modelId="{5B7C88FB-4714-4F0A-89DC-5C825C1CD126}">
      <dsp:nvSpPr>
        <dsp:cNvPr id="0" name=""/>
        <dsp:cNvSpPr/>
      </dsp:nvSpPr>
      <dsp:spPr>
        <a:xfrm>
          <a:off x="4517724" y="1036915"/>
          <a:ext cx="1934891" cy="1382553"/>
        </a:xfrm>
        <a:prstGeom prst="roundRect">
          <a:avLst/>
        </a:prstGeom>
        <a:solidFill>
          <a:srgbClr val="3E5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rPr>
            <a:t>What now?</a:t>
          </a:r>
          <a:endParaRPr lang="en-GB" sz="2800" b="1" kern="1200" dirty="0">
            <a:latin typeface="+mj-lt"/>
          </a:endParaRPr>
        </a:p>
      </dsp:txBody>
      <dsp:txXfrm>
        <a:off x="4585215" y="1104406"/>
        <a:ext cx="1799909" cy="1247571"/>
      </dsp:txXfrm>
    </dsp:sp>
    <dsp:sp modelId="{ED3E69A0-6979-421C-81BB-0AD442510A3B}">
      <dsp:nvSpPr>
        <dsp:cNvPr id="0" name=""/>
        <dsp:cNvSpPr/>
      </dsp:nvSpPr>
      <dsp:spPr>
        <a:xfrm>
          <a:off x="6775098" y="1036915"/>
          <a:ext cx="1934891" cy="1382553"/>
        </a:xfrm>
        <a:prstGeom prst="roundRect">
          <a:avLst/>
        </a:prstGeom>
        <a:solidFill>
          <a:srgbClr val="3E5C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n-lt"/>
            </a:rPr>
            <a:t>What next?</a:t>
          </a:r>
          <a:endParaRPr lang="en-GB" sz="2800" b="1" kern="1200" dirty="0">
            <a:latin typeface="+mn-lt"/>
          </a:endParaRPr>
        </a:p>
      </dsp:txBody>
      <dsp:txXfrm>
        <a:off x="6842589" y="1104406"/>
        <a:ext cx="1799909" cy="12475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638303D4-8C61-4E87-9642-C97063704BD0}" type="datetimeFigureOut">
              <a:rPr lang="en-GB" smtClean="0"/>
              <a:t>27/03/2017</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EB718F45-8E44-4D90-87C2-249737D7B730}" type="slidenum">
              <a:rPr lang="en-GB" smtClean="0"/>
              <a:t>‹#›</a:t>
            </a:fld>
            <a:endParaRPr lang="en-GB"/>
          </a:p>
        </p:txBody>
      </p:sp>
    </p:spTree>
    <p:extLst>
      <p:ext uri="{BB962C8B-B14F-4D97-AF65-F5344CB8AC3E}">
        <p14:creationId xmlns:p14="http://schemas.microsoft.com/office/powerpoint/2010/main" val="239563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9" indent="-171419">
              <a:buFont typeface="Arial" panose="020B0604020202020204" pitchFamily="34" charset="0"/>
              <a:buChar char="•"/>
            </a:pPr>
            <a:r>
              <a:rPr lang="en-GB" dirty="0" smtClean="0"/>
              <a:t>1</a:t>
            </a:r>
            <a:r>
              <a:rPr lang="en-GB" dirty="0"/>
              <a:t>. The European Open Science Cloud is the key component of the European Cloud Initiative, launched by the Commission on 19 April 2016, as part of the Digital Single Market Strategy   </a:t>
            </a:r>
          </a:p>
          <a:p>
            <a:pPr marL="171419" indent="-171419">
              <a:buFont typeface="Arial" panose="020B0604020202020204" pitchFamily="34" charset="0"/>
              <a:buChar char="•"/>
            </a:pPr>
            <a:endParaRPr lang="en-GB" dirty="0"/>
          </a:p>
          <a:p>
            <a:pPr marL="171419" indent="-171419">
              <a:buFont typeface="Arial" panose="020B0604020202020204" pitchFamily="34" charset="0"/>
              <a:buChar char="•"/>
            </a:pPr>
            <a:r>
              <a:rPr lang="en-GB" dirty="0" smtClean="0"/>
              <a:t>The </a:t>
            </a:r>
            <a:r>
              <a:rPr lang="en-GB" dirty="0"/>
              <a:t>EOSC will offer 1.7 million European researchers and 70 million professionals in Science and Technology a trusted environment to store, manage, analyse and re-use scientific data across disciplines and borders</a:t>
            </a:r>
          </a:p>
          <a:p>
            <a:pPr marL="171419" indent="-171419">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1</a:t>
            </a:fld>
            <a:endParaRPr lang="en-GB" altLang="en-US"/>
          </a:p>
        </p:txBody>
      </p:sp>
    </p:spTree>
    <p:extLst>
      <p:ext uri="{BB962C8B-B14F-4D97-AF65-F5344CB8AC3E}">
        <p14:creationId xmlns:p14="http://schemas.microsoft.com/office/powerpoint/2010/main" val="400250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Thematic clouds, as</a:t>
            </a:r>
            <a:r>
              <a:rPr lang="en-US" baseline="0" dirty="0" smtClean="0"/>
              <a:t> we call them, are the research results and data sets generated by the European wealth of H2020 projects (and also previous FPs, sometimes as far as FP3, in the case of Blue Cloud). </a:t>
            </a:r>
            <a:r>
              <a:rPr lang="en-GB" baseline="0" dirty="0" smtClean="0"/>
              <a:t>These projects were designed to answer Societal Challenges and these research data must converge, more and more, towards the European Open Science Cloud, to ensure long term sustainability. At the moment, a huge amount if research data is lost, after the life of the funding grant. These thematic clouds benefit already from the support of their scientific communities and other relevant stakeholders, therefore the bottom up approach to integration/federation of resources is highly needed. </a:t>
            </a:r>
          </a:p>
          <a:p>
            <a:endParaRPr lang="en-GB" baseline="0" dirty="0" smtClean="0"/>
          </a:p>
          <a:p>
            <a:r>
              <a:rPr lang="en-GB" baseline="0" dirty="0" smtClean="0"/>
              <a:t>Defragmentation of (thematic) research infrastructures, reducing duplication of costs and increasing efficiency and long term sustainability of these infrastructures, including e-infrastructures, are amongst the objectives of the EOSC. In addition, defragmentation process of governance and funding models  will progress towards a single governance structure and an innovative co-funding mechanism, both nourished bottom up, by the user communities (European researchers). </a:t>
            </a:r>
          </a:p>
          <a:p>
            <a:endParaRPr lang="en-GB" baseline="0" dirty="0" smtClean="0"/>
          </a:p>
          <a:p>
            <a:r>
              <a:rPr lang="en-GB" baseline="0" dirty="0" smtClean="0"/>
              <a:t>https://ec.europa.eu/programmes/horizon2020/en/h2020-section/societal-challenges </a:t>
            </a:r>
            <a:endParaRPr lang="en-US" baseline="0" dirty="0" smtClean="0"/>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6</a:t>
            </a:fld>
            <a:endParaRPr lang="en-GB" altLang="en-US"/>
          </a:p>
        </p:txBody>
      </p:sp>
    </p:spTree>
    <p:extLst>
      <p:ext uri="{BB962C8B-B14F-4D97-AF65-F5344CB8AC3E}">
        <p14:creationId xmlns:p14="http://schemas.microsoft.com/office/powerpoint/2010/main" val="391390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0483" name="Notes Placeholder 2"/>
          <p:cNvSpPr>
            <a:spLocks noGrp="1"/>
          </p:cNvSpPr>
          <p:nvPr>
            <p:ph type="body" sz="quarter" idx="1"/>
          </p:nvPr>
        </p:nvSpPr>
        <p:spPr>
          <a:noFill/>
        </p:spPr>
        <p:txBody>
          <a:bodyPr/>
          <a:lstStyle/>
          <a:p>
            <a:endParaRPr lang="es-ES" altLang="en-US" dirty="0" smtClean="0">
              <a:latin typeface="Arial" pitchFamily="34" charset="0"/>
            </a:endParaRPr>
          </a:p>
        </p:txBody>
      </p:sp>
    </p:spTree>
    <p:extLst>
      <p:ext uri="{BB962C8B-B14F-4D97-AF65-F5344CB8AC3E}">
        <p14:creationId xmlns:p14="http://schemas.microsoft.com/office/powerpoint/2010/main" val="312334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12</a:t>
            </a:fld>
            <a:endParaRPr lang="en-GB" altLang="en-US"/>
          </a:p>
        </p:txBody>
      </p:sp>
    </p:spTree>
    <p:extLst>
      <p:ext uri="{BB962C8B-B14F-4D97-AF65-F5344CB8AC3E}">
        <p14:creationId xmlns:p14="http://schemas.microsoft.com/office/powerpoint/2010/main" val="2850674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7B5B033-FB26-4EBC-9EDD-8124017D03F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Tree>
    <p:extLst>
      <p:ext uri="{BB962C8B-B14F-4D97-AF65-F5344CB8AC3E}">
        <p14:creationId xmlns:p14="http://schemas.microsoft.com/office/powerpoint/2010/main" val="419668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38F39-8DCC-4C2B-9B37-3E3E4B7D9E5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4364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4BD333-5C71-4757-B2D3-8EC8CB4C65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0772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7B5B033-FB26-4EBC-9EDD-8124017D03F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Tree>
    <p:extLst>
      <p:ext uri="{BB962C8B-B14F-4D97-AF65-F5344CB8AC3E}">
        <p14:creationId xmlns:p14="http://schemas.microsoft.com/office/powerpoint/2010/main" val="3594393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46D6CF-8612-470A-8BA3-87CAA5D25C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5517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25795-3B13-468E-A945-1981936F07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6709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8ABC78-EC74-4530-976F-151D777BCE7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8356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8A14C0-D9FC-4DAD-9283-9F948BCD8A0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63089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5294BD-A55C-4925-84A0-5E5CA80CA4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2760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A38C8BF-13A8-46E7-B133-ABC2D2204F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73311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2ADEDF-1BF2-4B7C-B24C-370FC8B266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2011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46D6CF-8612-470A-8BA3-87CAA5D25C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38064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8BE3FC-A833-4043-AA87-02AE5C4EC6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8024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38F39-8DCC-4C2B-9B37-3E3E4B7D9E5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81291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4BD333-5C71-4757-B2D3-8EC8CB4C65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4838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fontAlgn="base" hangingPunct="1">
              <a:spcBef>
                <a:spcPct val="0"/>
              </a:spcBef>
              <a:spcAft>
                <a:spcPct val="0"/>
              </a:spcAft>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8963994-1214-4EC4-B09D-06921DEE54E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52838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01475-40C8-4A98-8B2B-CD32454360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97453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82570-EF21-4F7D-B12D-BD0425F61E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8248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EDA613-8DB3-4135-85EE-6F5DA96270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20271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7D0ADC-112D-450E-BB2E-6772EFC8093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518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5BFC5D-DD7B-46FB-8598-C6403C7899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03357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79A545-A4FA-494D-84DA-6DCE34EF04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6877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25795-3B13-468E-A945-1981936F07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37686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6C0496-DDE5-42E0-92CF-7AD97789C9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5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74DD75-F41E-4DFF-840F-9F54058ED59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26317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5C4399-E8D1-44D7-B152-243256869CE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9801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1339850"/>
            <a:ext cx="2071687" cy="46815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920F8D-43A0-419D-AFC0-BFE9C3B3117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78386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7B5B033-FB26-4EBC-9EDD-8124017D03F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Tree>
    <p:extLst>
      <p:ext uri="{BB962C8B-B14F-4D97-AF65-F5344CB8AC3E}">
        <p14:creationId xmlns:p14="http://schemas.microsoft.com/office/powerpoint/2010/main" val="675877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46D6CF-8612-470A-8BA3-87CAA5D25C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04178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25795-3B13-468E-A945-1981936F07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46058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8ABC78-EC74-4530-976F-151D777BCE7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6917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8A14C0-D9FC-4DAD-9283-9F948BCD8A0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18046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5294BD-A55C-4925-84A0-5E5CA80CA4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1650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8ABC78-EC74-4530-976F-151D777BCE7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33502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A38C8BF-13A8-46E7-B133-ABC2D2204F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16381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2ADEDF-1BF2-4B7C-B24C-370FC8B266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4293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8BE3FC-A833-4043-AA87-02AE5C4EC6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72333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38F39-8DCC-4C2B-9B37-3E3E4B7D9E5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87645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4BD333-5C71-4757-B2D3-8EC8CB4C65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4813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7B5B033-FB26-4EBC-9EDD-8124017D03F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Tree>
    <p:extLst>
      <p:ext uri="{BB962C8B-B14F-4D97-AF65-F5344CB8AC3E}">
        <p14:creationId xmlns:p14="http://schemas.microsoft.com/office/powerpoint/2010/main" val="1477870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46D6CF-8612-470A-8BA3-87CAA5D25C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26849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25795-3B13-468E-A945-1981936F07D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4425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8ABC78-EC74-4530-976F-151D777BCE7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06861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8A14C0-D9FC-4DAD-9283-9F948BCD8A0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8784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8A14C0-D9FC-4DAD-9283-9F948BCD8A0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13988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5294BD-A55C-4925-84A0-5E5CA80CA4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79340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A38C8BF-13A8-46E7-B133-ABC2D2204F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7756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2ADEDF-1BF2-4B7C-B24C-370FC8B266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8967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8BE3FC-A833-4043-AA87-02AE5C4EC6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06721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038F39-8DCC-4C2B-9B37-3E3E4B7D9E5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22290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4BD333-5C71-4757-B2D3-8EC8CB4C65A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25528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dirty="0" smtClean="0"/>
              <a:t>Click to edit Master title style</a:t>
            </a:r>
            <a:endParaRPr lang="en-GB" altLang="en-US" noProof="0" dirty="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dirty="0" smtClean="0"/>
              <a:t>Click to edit Master subtitle style</a:t>
            </a:r>
            <a:endParaRPr lang="en-GB" altLang="en-US" noProof="0" dirty="0" smtClean="0"/>
          </a:p>
        </p:txBody>
      </p:sp>
    </p:spTree>
    <p:extLst>
      <p:ext uri="{BB962C8B-B14F-4D97-AF65-F5344CB8AC3E}">
        <p14:creationId xmlns:p14="http://schemas.microsoft.com/office/powerpoint/2010/main" val="1418877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342900" indent="-342900">
              <a:buClr>
                <a:srgbClr val="0F5494"/>
              </a:buClr>
              <a:buFont typeface="Courier New" panose="02070309020205020404" pitchFamily="49" charset="0"/>
              <a:buChar char="o"/>
              <a:defRPr i="0">
                <a:solidFill>
                  <a:srgbClr val="0F5494"/>
                </a:solidFill>
                <a:latin typeface="EC Square Sans Pro Light" panose="020B0506000000020004" pitchFamily="34" charset="0"/>
              </a:defRPr>
            </a:lvl1pPr>
            <a:lvl2pPr marL="742950" indent="-285750">
              <a:buClr>
                <a:srgbClr val="C00000"/>
              </a:buClr>
              <a:buFont typeface="Wingdings" panose="05000000000000000000" pitchFamily="2" charset="2"/>
              <a:buChar char="§"/>
              <a:defRPr>
                <a:solidFill>
                  <a:srgbClr val="0F5494"/>
                </a:solidFill>
                <a:latin typeface="EC Square Sans Pro Light" panose="020B0506000000020004" pitchFamily="34" charset="0"/>
              </a:defRPr>
            </a:lvl2pPr>
            <a:lvl3pPr>
              <a:defRPr>
                <a:solidFill>
                  <a:srgbClr val="0F5494"/>
                </a:solidFill>
                <a:latin typeface="EC Square Sans Pro Light" panose="020B0506000000020004" pitchFamily="34" charset="0"/>
              </a:defRPr>
            </a:lvl3pPr>
            <a:lvl4pPr>
              <a:defRPr>
                <a:solidFill>
                  <a:srgbClr val="0F5494"/>
                </a:solidFill>
                <a:latin typeface="EC Square Sans Pro Light" panose="020B0506000000020004" pitchFamily="34" charset="0"/>
              </a:defRPr>
            </a:lvl4pPr>
            <a:lvl5pPr>
              <a:defRPr>
                <a:solidFill>
                  <a:srgbClr val="0F5494"/>
                </a:solidFill>
                <a:latin typeface="EC Square Sans Pro Light" panose="020B05060000000200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36733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2399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613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5294BD-A55C-4925-84A0-5E5CA80CA4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86738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52528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4580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87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EC Square Sans Pro Light" panose="020B05060000000200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EC Square Sans Pro Light" panose="020B05060000000200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4456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7416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5893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479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A38C8BF-13A8-46E7-B133-ABC2D2204F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6236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F2ADEDF-1BF2-4B7C-B24C-370FC8B266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4545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8BE3FC-A833-4043-AA87-02AE5C4EC6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9161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D27EB888-16EF-47A5-8B32-A5845FF1C117}"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20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D27EB888-16EF-47A5-8B32-A5845FF1C117}"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09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defRPr/>
            </a:pPr>
            <a:fld id="{E83DF91C-6678-4CA6-A079-1D14CDE11124}"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29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D27EB888-16EF-47A5-8B32-A5845FF1C117}"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9837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D27EB888-16EF-47A5-8B32-A5845FF1C117}"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78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dirty="0" smtClean="0"/>
              <a:t>Second </a:t>
            </a:r>
            <a:r>
              <a:rPr lang="fr-BE" altLang="en-US" dirty="0" err="1" smtClean="0"/>
              <a:t>level</a:t>
            </a:r>
            <a:endParaRPr lang="en-GB" altLang="en-US" dirty="0" smtClean="0"/>
          </a:p>
          <a:p>
            <a:pPr lvl="1"/>
            <a:r>
              <a:rPr lang="en-GB" altLang="en-US" dirty="0" smtClean="0"/>
              <a:t>Third level</a:t>
            </a:r>
          </a:p>
          <a:p>
            <a:pPr lvl="2"/>
            <a:r>
              <a:rPr lang="en-GB" altLang="en-US" dirty="0" smtClean="0"/>
              <a:t>- Fourth level</a:t>
            </a: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40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marL="358775" algn="l" rtl="0" eaLnBrk="1" fontAlgn="base" hangingPunct="1">
        <a:spcBef>
          <a:spcPct val="0"/>
        </a:spcBef>
        <a:spcAft>
          <a:spcPct val="0"/>
        </a:spcAft>
        <a:defRPr sz="3000" b="1">
          <a:solidFill>
            <a:srgbClr val="0F5494"/>
          </a:solidFill>
          <a:latin typeface="EC Square Sans Pro Light" panose="020B0506000000020004" pitchFamily="34" charset="0"/>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EC Square Sans Pro Light" panose="020B0506000000020004" pitchFamily="34" charset="0"/>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EC Square Sans Pro Light" panose="020B0506000000020004" pitchFamily="34" charset="0"/>
        </a:defRPr>
      </a:lvl2pPr>
      <a:lvl3pPr marL="1143000" indent="-228600" algn="l" rtl="0" eaLnBrk="1" fontAlgn="base" hangingPunct="1">
        <a:spcBef>
          <a:spcPct val="20000"/>
        </a:spcBef>
        <a:spcAft>
          <a:spcPct val="0"/>
        </a:spcAft>
        <a:defRPr sz="1400">
          <a:solidFill>
            <a:srgbClr val="0F5494"/>
          </a:solidFill>
          <a:latin typeface="EC Square Sans Pro Light" panose="020B0506000000020004" pitchFamily="34"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research/openscience/eosc"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hyperlink" Target="mailto:Mihaela.MERESI@ec.europa.eu" TargetMode="External"/><Relationship Id="rId4" Type="http://schemas.openxmlformats.org/officeDocument/2006/relationships/hyperlink" Target="mailto:RTD-EOSC@ec.europa.e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digital-single-market/en/news/communication-european-cloud-initiative-building-competitive-data-and-knowledge-economy-europe" TargetMode="External"/><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hyperlink" Target="http://www.eoscpilot.eu/" TargetMode="External"/><Relationship Id="rId4" Type="http://schemas.openxmlformats.org/officeDocument/2006/relationships/hyperlink" Target="http://cordis.europa.eu/project/rcn/207500_en.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304800" y="1143000"/>
            <a:ext cx="8839200" cy="2286000"/>
          </a:xfrm>
        </p:spPr>
        <p:txBody>
          <a:bodyPr/>
          <a:lstStyle/>
          <a:p>
            <a:pPr algn="ctr"/>
            <a:r>
              <a:rPr lang="en-GB" sz="3600" dirty="0" smtClean="0">
                <a:effectLst>
                  <a:outerShdw blurRad="38100" dist="38100" dir="2700000" algn="tl">
                    <a:srgbClr val="000000">
                      <a:alpha val="43137"/>
                    </a:srgbClr>
                  </a:outerShdw>
                </a:effectLst>
                <a:latin typeface="Century Gothic" panose="020B0502020202020204" pitchFamily="34" charset="0"/>
                <a:ea typeface="Verdana" pitchFamily="1"/>
                <a:cs typeface="Verdana" pitchFamily="34"/>
              </a:rPr>
              <a:t>EUROPEAN OPEN SCIENCE CLOUD</a:t>
            </a:r>
            <a:br>
              <a:rPr lang="en-GB" sz="3600" dirty="0" smtClean="0">
                <a:effectLst>
                  <a:outerShdw blurRad="38100" dist="38100" dir="2700000" algn="tl">
                    <a:srgbClr val="000000">
                      <a:alpha val="43137"/>
                    </a:srgbClr>
                  </a:outerShdw>
                </a:effectLst>
                <a:latin typeface="Century Gothic" panose="020B0502020202020204" pitchFamily="34" charset="0"/>
                <a:ea typeface="Verdana" pitchFamily="1"/>
                <a:cs typeface="Verdana" pitchFamily="34"/>
              </a:rPr>
            </a:br>
            <a:r>
              <a:rPr lang="en-GB" sz="3600" dirty="0" smtClean="0">
                <a:effectLst>
                  <a:outerShdw blurRad="38100" dist="38100" dir="2700000" algn="tl">
                    <a:srgbClr val="000000">
                      <a:alpha val="43137"/>
                    </a:srgbClr>
                  </a:outerShdw>
                </a:effectLst>
                <a:latin typeface="Century Gothic" panose="020B0502020202020204" pitchFamily="34" charset="0"/>
                <a:ea typeface="Verdana" pitchFamily="1"/>
                <a:cs typeface="Verdana" pitchFamily="34"/>
              </a:rPr>
              <a:t>Thematics 2017-2020</a:t>
            </a:r>
            <a:endParaRPr lang="en-GB" sz="3600" dirty="0">
              <a:effectLst>
                <a:outerShdw blurRad="38100" dist="38100" dir="2700000" algn="tl">
                  <a:srgbClr val="000000">
                    <a:alpha val="43137"/>
                  </a:srgbClr>
                </a:outerShdw>
              </a:effectLst>
              <a:latin typeface="Century Gothic" panose="020B0502020202020204" pitchFamily="34" charset="0"/>
              <a:ea typeface="Verdana" pitchFamily="1"/>
              <a:cs typeface="Verdana" pitchFamily="34"/>
            </a:endParaRPr>
          </a:p>
        </p:txBody>
      </p:sp>
      <p:sp>
        <p:nvSpPr>
          <p:cNvPr id="81926" name="Rectangle 6"/>
          <p:cNvSpPr>
            <a:spLocks noGrp="1" noChangeArrowheads="1"/>
          </p:cNvSpPr>
          <p:nvPr>
            <p:ph type="subTitle" idx="1"/>
          </p:nvPr>
        </p:nvSpPr>
        <p:spPr>
          <a:xfrm>
            <a:off x="263821" y="3048000"/>
            <a:ext cx="8686800" cy="1330325"/>
          </a:xfrm>
        </p:spPr>
        <p:txBody>
          <a:bodyPr>
            <a:normAutofit/>
          </a:bodyPr>
          <a:lstStyle/>
          <a:p>
            <a:pPr algn="ctr"/>
            <a:r>
              <a:rPr lang="en-GB" altLang="en-US" sz="2400" b="0" dirty="0" smtClean="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Presentation for RTD.F4 – BLUE CLOUD</a:t>
            </a:r>
            <a:br>
              <a:rPr lang="en-GB" altLang="en-US" sz="2400" b="0" dirty="0" smtClean="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br>
            <a:r>
              <a:rPr lang="en-GB" altLang="en-US" sz="2400" b="0" dirty="0" smtClean="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Brussels, 28.03.2017</a:t>
            </a:r>
            <a:endParaRPr lang="en-GB" altLang="en-US" sz="2400" b="0" dirty="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Rectangle 6"/>
          <p:cNvSpPr txBox="1">
            <a:spLocks noChangeArrowheads="1"/>
          </p:cNvSpPr>
          <p:nvPr/>
        </p:nvSpPr>
        <p:spPr bwMode="auto">
          <a:xfrm>
            <a:off x="961627" y="5109246"/>
            <a:ext cx="748998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
                <a:srgbClr val="FFFFFF"/>
              </a:buClr>
            </a:pPr>
            <a:endParaRPr lang="it-IT"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endParaRPr>
          </a:p>
          <a:p>
            <a:pPr>
              <a:buClr>
                <a:srgbClr val="FFFFFF"/>
              </a:buClr>
            </a:pPr>
            <a:r>
              <a:rPr lang="fr-BE" altLang="en-US" sz="2000" b="0" kern="0" dirty="0">
                <a:solidFill>
                  <a:srgbClr val="FFFFFF"/>
                </a:solidFill>
                <a:effectLst>
                  <a:outerShdw blurRad="38100" dist="38100" dir="2700000" algn="tl">
                    <a:srgbClr val="000000">
                      <a:alpha val="43137"/>
                    </a:srgbClr>
                  </a:outerShdw>
                </a:effectLst>
                <a:latin typeface="Calibri Light" panose="020F0302020204030204" pitchFamily="34" charset="0"/>
              </a:rPr>
              <a:t>P.O. Mihaela MERESI </a:t>
            </a:r>
            <a:r>
              <a:rPr lang="fr-BE"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t/>
            </a:r>
            <a:br>
              <a:rPr lang="fr-BE"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br>
            <a:r>
              <a:rPr lang="it-IT"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t>RTD.A.A6.EOSC-Team</a:t>
            </a:r>
            <a:br>
              <a:rPr lang="it-IT"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br>
            <a:r>
              <a:rPr lang="fr-BE"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t>European Commission</a:t>
            </a:r>
            <a:br>
              <a:rPr lang="fr-BE" altLang="en-US" sz="2000" b="0" kern="0" dirty="0" smtClean="0">
                <a:solidFill>
                  <a:srgbClr val="FFFFFF"/>
                </a:solidFill>
                <a:effectLst>
                  <a:outerShdw blurRad="38100" dist="38100" dir="2700000" algn="tl">
                    <a:srgbClr val="000000">
                      <a:alpha val="43137"/>
                    </a:srgbClr>
                  </a:outerShdw>
                </a:effectLst>
                <a:latin typeface="Calibri Light" panose="020F0302020204030204" pitchFamily="34" charset="0"/>
              </a:rPr>
            </a:br>
            <a:endParaRPr lang="en-GB" altLang="en-US" sz="2000" b="0" kern="0" dirty="0">
              <a:solidFill>
                <a:srgbClr val="FFFFFF"/>
              </a:solidFill>
              <a:effectLst>
                <a:outerShdw blurRad="38100" dist="38100" dir="2700000" algn="tl">
                  <a:srgbClr val="000000">
                    <a:alpha val="43137"/>
                  </a:srgbClr>
                </a:outerShdw>
              </a:effectLst>
              <a:latin typeface="Calibri Light" panose="020F030202020403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898" y="4255274"/>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155128" y="6529536"/>
            <a:ext cx="721672" cy="404664"/>
            <a:chOff x="4067944" y="6453336"/>
            <a:chExt cx="721672" cy="404664"/>
          </a:xfrm>
        </p:grpSpPr>
        <p:sp>
          <p:nvSpPr>
            <p:cNvPr id="7" name="Rectangle 6"/>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8" name="Rectangle 7"/>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Tree>
    <p:extLst>
      <p:ext uri="{BB962C8B-B14F-4D97-AF65-F5344CB8AC3E}">
        <p14:creationId xmlns:p14="http://schemas.microsoft.com/office/powerpoint/2010/main" val="2798565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191000" y="6462861"/>
            <a:ext cx="721672" cy="404664"/>
            <a:chOff x="4067944" y="6453336"/>
            <a:chExt cx="721672" cy="404664"/>
          </a:xfrm>
        </p:grpSpPr>
        <p:sp>
          <p:nvSpPr>
            <p:cNvPr id="7" name="Rectangle 6"/>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8" name="Rectangle 7"/>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691" y="508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6200" y="228600"/>
            <a:ext cx="2367956" cy="523220"/>
          </a:xfrm>
          <a:prstGeom prst="rect">
            <a:avLst/>
          </a:prstGeom>
        </p:spPr>
        <p:txBody>
          <a:bodyPr wrap="none">
            <a:spAutoFit/>
          </a:bodyPr>
          <a:lstStyle/>
          <a:p>
            <a:r>
              <a:rPr lang="en-GB" sz="2800" dirty="0">
                <a:solidFill>
                  <a:srgbClr val="FFFFFF"/>
                </a:solidFill>
              </a:rPr>
              <a:t>What </a:t>
            </a:r>
            <a:r>
              <a:rPr lang="en-GB" sz="2800" dirty="0" smtClean="0">
                <a:solidFill>
                  <a:srgbClr val="FFFFFF"/>
                </a:solidFill>
              </a:rPr>
              <a:t>next? </a:t>
            </a:r>
            <a:endParaRPr lang="en-GB" sz="2800" dirty="0">
              <a:solidFill>
                <a:srgbClr val="FFFFFF"/>
              </a:solidFill>
            </a:endParaRPr>
          </a:p>
        </p:txBody>
      </p:sp>
    </p:spTree>
    <p:extLst>
      <p:ext uri="{BB962C8B-B14F-4D97-AF65-F5344CB8AC3E}">
        <p14:creationId xmlns:p14="http://schemas.microsoft.com/office/powerpoint/2010/main" val="408910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981200"/>
            <a:ext cx="8887934" cy="4693593"/>
          </a:xfrm>
          <a:prstGeom prst="rect">
            <a:avLst/>
          </a:prstGeom>
        </p:spPr>
        <p:txBody>
          <a:bodyPr wrap="square">
            <a:spAutoFit/>
          </a:bodyPr>
          <a:lstStyle/>
          <a:p>
            <a:pPr marL="285750" indent="-285750">
              <a:buFont typeface="Wingdings" panose="05000000000000000000" pitchFamily="2" charset="2"/>
              <a:buChar char="Ø"/>
            </a:pPr>
            <a:r>
              <a:rPr lang="en-GB" dirty="0">
                <a:solidFill>
                  <a:srgbClr val="3E5CB0"/>
                </a:solidFill>
                <a:latin typeface="Calibri Light" panose="020F0302020204030204" pitchFamily="34" charset="0"/>
              </a:rPr>
              <a:t>How to create a </a:t>
            </a:r>
            <a:r>
              <a:rPr lang="en-GB" b="1" u="sng" dirty="0">
                <a:solidFill>
                  <a:srgbClr val="3E5CB0"/>
                </a:solidFill>
                <a:latin typeface="Calibri Light" panose="020F0302020204030204" pitchFamily="34" charset="0"/>
              </a:rPr>
              <a:t>culture of data stewardship </a:t>
            </a:r>
            <a:r>
              <a:rPr lang="en-GB" u="sng" dirty="0">
                <a:solidFill>
                  <a:srgbClr val="3E5CB0"/>
                </a:solidFill>
                <a:latin typeface="Calibri Light" panose="020F0302020204030204" pitchFamily="34" charset="0"/>
              </a:rPr>
              <a:t>in </a:t>
            </a:r>
            <a:r>
              <a:rPr lang="en-GB" u="sng" dirty="0" smtClean="0">
                <a:solidFill>
                  <a:srgbClr val="3E5CB0"/>
                </a:solidFill>
                <a:latin typeface="Calibri Light" panose="020F0302020204030204" pitchFamily="34" charset="0"/>
              </a:rPr>
              <a:t>your </a:t>
            </a:r>
            <a:r>
              <a:rPr lang="en-GB" u="sng" dirty="0">
                <a:solidFill>
                  <a:srgbClr val="3E5CB0"/>
                </a:solidFill>
                <a:latin typeface="Calibri Light" panose="020F0302020204030204" pitchFamily="34" charset="0"/>
              </a:rPr>
              <a:t>thematic community </a:t>
            </a:r>
            <a:r>
              <a:rPr lang="en-GB" dirty="0">
                <a:solidFill>
                  <a:srgbClr val="3E5CB0"/>
                </a:solidFill>
                <a:latin typeface="Calibri Light" panose="020F0302020204030204" pitchFamily="34" charset="0"/>
              </a:rPr>
              <a:t>and the role of funding agencies; </a:t>
            </a:r>
            <a:r>
              <a:rPr lang="en-GB" dirty="0" smtClean="0">
                <a:solidFill>
                  <a:srgbClr val="3E5CB0"/>
                </a:solidFill>
                <a:latin typeface="Calibri Light" panose="020F0302020204030204" pitchFamily="34" charset="0"/>
              </a:rPr>
              <a:t/>
            </a:r>
            <a:br>
              <a:rPr lang="en-GB" dirty="0" smtClean="0">
                <a:solidFill>
                  <a:srgbClr val="3E5CB0"/>
                </a:solidFill>
                <a:latin typeface="Calibri Light" panose="020F0302020204030204" pitchFamily="34" charset="0"/>
              </a:rPr>
            </a:br>
            <a:endParaRPr lang="en-GB" dirty="0">
              <a:solidFill>
                <a:srgbClr val="3E5CB0"/>
              </a:solidFill>
              <a:latin typeface="Calibri Light" panose="020F0302020204030204" pitchFamily="34" charset="0"/>
            </a:endParaRPr>
          </a:p>
          <a:p>
            <a:pPr marL="285750" indent="-285750">
              <a:buFont typeface="Wingdings" panose="05000000000000000000" pitchFamily="2" charset="2"/>
              <a:buChar char="Ø"/>
            </a:pPr>
            <a:r>
              <a:rPr lang="en-GB" u="sng" dirty="0">
                <a:solidFill>
                  <a:srgbClr val="3E5CB0"/>
                </a:solidFill>
                <a:latin typeface="Calibri Light" panose="020F0302020204030204" pitchFamily="34" charset="0"/>
              </a:rPr>
              <a:t>Mapping the </a:t>
            </a:r>
            <a:r>
              <a:rPr lang="en-GB" b="1" u="sng" dirty="0">
                <a:solidFill>
                  <a:srgbClr val="3E5CB0"/>
                </a:solidFill>
                <a:latin typeface="Calibri Light" panose="020F0302020204030204" pitchFamily="34" charset="0"/>
              </a:rPr>
              <a:t>types of data </a:t>
            </a:r>
            <a:r>
              <a:rPr lang="en-GB" dirty="0">
                <a:solidFill>
                  <a:srgbClr val="3E5CB0"/>
                </a:solidFill>
                <a:latin typeface="Calibri Light" panose="020F0302020204030204" pitchFamily="34" charset="0"/>
              </a:rPr>
              <a:t>and </a:t>
            </a:r>
            <a:r>
              <a:rPr lang="en-GB" dirty="0" smtClean="0">
                <a:solidFill>
                  <a:srgbClr val="3E5CB0"/>
                </a:solidFill>
                <a:latin typeface="Calibri Light" panose="020F0302020204030204" pitchFamily="34" charset="0"/>
              </a:rPr>
              <a:t>Data Management Plans (DMPs);</a:t>
            </a:r>
            <a:br>
              <a:rPr lang="en-GB" dirty="0" smtClean="0">
                <a:solidFill>
                  <a:srgbClr val="3E5CB0"/>
                </a:solidFill>
                <a:latin typeface="Calibri Light" panose="020F0302020204030204" pitchFamily="34" charset="0"/>
              </a:rPr>
            </a:br>
            <a:endParaRPr lang="en-GB" dirty="0">
              <a:solidFill>
                <a:srgbClr val="3E5CB0"/>
              </a:solidFill>
              <a:latin typeface="Calibri Light" panose="020F0302020204030204" pitchFamily="34" charset="0"/>
            </a:endParaRPr>
          </a:p>
          <a:p>
            <a:pPr marL="285750" indent="-285750">
              <a:buFont typeface="Wingdings" panose="05000000000000000000" pitchFamily="2" charset="2"/>
              <a:buChar char="Ø"/>
            </a:pPr>
            <a:r>
              <a:rPr lang="en-GB" b="1" u="sng" dirty="0">
                <a:solidFill>
                  <a:srgbClr val="3E5CB0"/>
                </a:solidFill>
                <a:latin typeface="Calibri Light" panose="020F0302020204030204" pitchFamily="34" charset="0"/>
              </a:rPr>
              <a:t>FAIR</a:t>
            </a:r>
            <a:r>
              <a:rPr lang="en-GB" u="sng" dirty="0">
                <a:solidFill>
                  <a:srgbClr val="3E5CB0"/>
                </a:solidFill>
                <a:latin typeface="Calibri Light" panose="020F0302020204030204" pitchFamily="34" charset="0"/>
              </a:rPr>
              <a:t> </a:t>
            </a:r>
            <a:r>
              <a:rPr lang="en-GB" u="sng" dirty="0" smtClean="0">
                <a:solidFill>
                  <a:srgbClr val="3E5CB0"/>
                </a:solidFill>
                <a:latin typeface="Calibri Light" panose="020F0302020204030204" pitchFamily="34" charset="0"/>
              </a:rPr>
              <a:t>principles </a:t>
            </a:r>
            <a:r>
              <a:rPr lang="en-GB" dirty="0" smtClean="0">
                <a:solidFill>
                  <a:srgbClr val="3E5CB0"/>
                </a:solidFill>
                <a:latin typeface="Calibri Light" panose="020F0302020204030204" pitchFamily="34" charset="0"/>
              </a:rPr>
              <a:t>in thematic communities and across disciplines and other borders;</a:t>
            </a:r>
            <a:br>
              <a:rPr lang="en-GB" dirty="0" smtClean="0">
                <a:solidFill>
                  <a:srgbClr val="3E5CB0"/>
                </a:solidFill>
                <a:latin typeface="Calibri Light" panose="020F0302020204030204" pitchFamily="34" charset="0"/>
              </a:rPr>
            </a:br>
            <a:r>
              <a:rPr lang="en-GB" sz="1100" dirty="0" smtClean="0">
                <a:solidFill>
                  <a:srgbClr val="3E5CB0"/>
                </a:solidFill>
                <a:latin typeface="Calibri Light" panose="020F0302020204030204" pitchFamily="34" charset="0"/>
              </a:rPr>
              <a:t>(European open research data circulated within the EOSC will be  findable, accessible, interoperable and reusable)</a:t>
            </a:r>
            <a:r>
              <a:rPr lang="en-GB" dirty="0" smtClean="0">
                <a:solidFill>
                  <a:srgbClr val="3E5CB0"/>
                </a:solidFill>
                <a:latin typeface="Calibri Light" panose="020F0302020204030204" pitchFamily="34" charset="0"/>
              </a:rPr>
              <a:t/>
            </a:r>
            <a:br>
              <a:rPr lang="en-GB" dirty="0" smtClean="0">
                <a:solidFill>
                  <a:srgbClr val="3E5CB0"/>
                </a:solidFill>
                <a:latin typeface="Calibri Light" panose="020F0302020204030204" pitchFamily="34" charset="0"/>
              </a:rPr>
            </a:br>
            <a:endParaRPr lang="en-GB" dirty="0">
              <a:solidFill>
                <a:srgbClr val="3E5CB0"/>
              </a:solidFill>
              <a:latin typeface="Calibri Light" panose="020F0302020204030204" pitchFamily="34" charset="0"/>
            </a:endParaRPr>
          </a:p>
          <a:p>
            <a:pPr marL="285750" indent="-285750">
              <a:buFont typeface="Wingdings" panose="05000000000000000000" pitchFamily="2" charset="2"/>
              <a:buChar char="Ø"/>
            </a:pPr>
            <a:r>
              <a:rPr lang="en-GB" dirty="0">
                <a:solidFill>
                  <a:srgbClr val="3E5CB0"/>
                </a:solidFill>
                <a:latin typeface="Calibri Light" panose="020F0302020204030204" pitchFamily="34" charset="0"/>
              </a:rPr>
              <a:t>Research data </a:t>
            </a:r>
            <a:r>
              <a:rPr lang="en-GB" b="1" dirty="0">
                <a:solidFill>
                  <a:srgbClr val="3E5CB0"/>
                </a:solidFill>
                <a:latin typeface="Calibri Light" panose="020F0302020204030204" pitchFamily="34" charset="0"/>
              </a:rPr>
              <a:t>infrastructures and </a:t>
            </a:r>
            <a:r>
              <a:rPr lang="en-GB" b="1" u="sng" dirty="0">
                <a:solidFill>
                  <a:srgbClr val="3E5CB0"/>
                </a:solidFill>
                <a:latin typeface="Calibri Light" panose="020F0302020204030204" pitchFamily="34" charset="0"/>
              </a:rPr>
              <a:t>services </a:t>
            </a:r>
            <a:r>
              <a:rPr lang="en-GB" b="1" u="sng" dirty="0" smtClean="0">
                <a:solidFill>
                  <a:srgbClr val="3E5CB0"/>
                </a:solidFill>
                <a:latin typeface="Calibri Light" panose="020F0302020204030204" pitchFamily="34" charset="0"/>
              </a:rPr>
              <a:t> for European scientists </a:t>
            </a:r>
            <a:r>
              <a:rPr lang="en-GB" dirty="0" smtClean="0">
                <a:solidFill>
                  <a:srgbClr val="3E5CB0"/>
                </a:solidFill>
                <a:latin typeface="Calibri Light" panose="020F0302020204030204" pitchFamily="34" charset="0"/>
              </a:rPr>
              <a:t>(projects</a:t>
            </a:r>
            <a:r>
              <a:rPr lang="en-GB" dirty="0">
                <a:solidFill>
                  <a:srgbClr val="3E5CB0"/>
                </a:solidFill>
                <a:latin typeface="Calibri Light" panose="020F0302020204030204" pitchFamily="34" charset="0"/>
              </a:rPr>
              <a:t>, </a:t>
            </a:r>
            <a:r>
              <a:rPr lang="en-GB" dirty="0" smtClean="0">
                <a:solidFill>
                  <a:srgbClr val="3E5CB0"/>
                </a:solidFill>
                <a:latin typeface="Calibri Light" panose="020F0302020204030204" pitchFamily="34" charset="0"/>
              </a:rPr>
              <a:t>ESFRIs / ERICs , national nodes, clusters; </a:t>
            </a:r>
            <a:r>
              <a:rPr lang="en-GB" dirty="0">
                <a:solidFill>
                  <a:srgbClr val="3E5CB0"/>
                </a:solidFill>
                <a:latin typeface="Calibri Light" panose="020F0302020204030204" pitchFamily="34" charset="0"/>
              </a:rPr>
              <a:t>how they work </a:t>
            </a:r>
            <a:r>
              <a:rPr lang="en-GB" dirty="0" smtClean="0">
                <a:solidFill>
                  <a:srgbClr val="3E5CB0"/>
                </a:solidFill>
                <a:latin typeface="Calibri Light" panose="020F0302020204030204" pitchFamily="34" charset="0"/>
              </a:rPr>
              <a:t>together/ decision flows, funding models etc.); </a:t>
            </a:r>
            <a:br>
              <a:rPr lang="en-GB" dirty="0" smtClean="0">
                <a:solidFill>
                  <a:srgbClr val="3E5CB0"/>
                </a:solidFill>
                <a:latin typeface="Calibri Light" panose="020F0302020204030204" pitchFamily="34" charset="0"/>
              </a:rPr>
            </a:br>
            <a:endParaRPr lang="en-GB" dirty="0">
              <a:solidFill>
                <a:srgbClr val="3E5CB0"/>
              </a:solidFill>
              <a:latin typeface="Calibri Light" panose="020F0302020204030204" pitchFamily="34" charset="0"/>
            </a:endParaRPr>
          </a:p>
          <a:p>
            <a:pPr marL="285750" indent="-285750">
              <a:buFont typeface="Wingdings" panose="05000000000000000000" pitchFamily="2" charset="2"/>
              <a:buChar char="Ø"/>
            </a:pPr>
            <a:r>
              <a:rPr lang="en-GB" b="1" u="sng" dirty="0">
                <a:solidFill>
                  <a:srgbClr val="3E5CB0"/>
                </a:solidFill>
                <a:latin typeface="Calibri Light" panose="020F0302020204030204" pitchFamily="34" charset="0"/>
              </a:rPr>
              <a:t>Thematic cloud/s </a:t>
            </a:r>
            <a:r>
              <a:rPr lang="en-GB" u="sng" dirty="0" smtClean="0">
                <a:solidFill>
                  <a:srgbClr val="3E5CB0"/>
                </a:solidFill>
                <a:latin typeface="Calibri Light" panose="020F0302020204030204" pitchFamily="34" charset="0"/>
              </a:rPr>
              <a:t>architectures</a:t>
            </a:r>
            <a:r>
              <a:rPr lang="en-GB" dirty="0" smtClean="0">
                <a:solidFill>
                  <a:srgbClr val="3E5CB0"/>
                </a:solidFill>
                <a:latin typeface="Calibri Light" panose="020F0302020204030204" pitchFamily="34" charset="0"/>
              </a:rPr>
              <a:t>, </a:t>
            </a:r>
            <a:r>
              <a:rPr lang="en-GB" dirty="0">
                <a:solidFill>
                  <a:srgbClr val="3E5CB0"/>
                </a:solidFill>
                <a:latin typeface="Calibri Light" panose="020F0302020204030204" pitchFamily="34" charset="0"/>
              </a:rPr>
              <a:t>functionalities, funding mechanisms and </a:t>
            </a:r>
            <a:r>
              <a:rPr lang="en-GB" dirty="0" smtClean="0">
                <a:solidFill>
                  <a:srgbClr val="3E5CB0"/>
                </a:solidFill>
                <a:latin typeface="Calibri Light" panose="020F0302020204030204" pitchFamily="34" charset="0"/>
              </a:rPr>
              <a:t>governance models already in place, existing federations, assessing </a:t>
            </a:r>
            <a:r>
              <a:rPr lang="en-GB" u="sng" dirty="0" smtClean="0">
                <a:solidFill>
                  <a:srgbClr val="3E5CB0"/>
                </a:solidFill>
                <a:latin typeface="Calibri Light" panose="020F0302020204030204" pitchFamily="34" charset="0"/>
              </a:rPr>
              <a:t>potential of interdisciplinarity </a:t>
            </a:r>
            <a:r>
              <a:rPr lang="en-GB" dirty="0" smtClean="0">
                <a:solidFill>
                  <a:srgbClr val="3E5CB0"/>
                </a:solidFill>
                <a:latin typeface="Calibri Light" panose="020F0302020204030204" pitchFamily="34" charset="0"/>
              </a:rPr>
              <a:t>(e.g. Blue and Food, Blue and Health, Blue and Citizens/SSH etc.);</a:t>
            </a:r>
            <a:br>
              <a:rPr lang="en-GB" dirty="0" smtClean="0">
                <a:solidFill>
                  <a:srgbClr val="3E5CB0"/>
                </a:solidFill>
                <a:latin typeface="Calibri Light" panose="020F0302020204030204" pitchFamily="34" charset="0"/>
              </a:rPr>
            </a:br>
            <a:endParaRPr lang="en-GB" dirty="0">
              <a:solidFill>
                <a:srgbClr val="3E5CB0"/>
              </a:solidFill>
              <a:latin typeface="Calibri Light" panose="020F0302020204030204" pitchFamily="34" charset="0"/>
            </a:endParaRPr>
          </a:p>
          <a:p>
            <a:pPr marL="285750" indent="-285750">
              <a:buFont typeface="Wingdings" panose="05000000000000000000" pitchFamily="2" charset="2"/>
              <a:buChar char="Ø"/>
            </a:pPr>
            <a:r>
              <a:rPr lang="en-GB" b="1" u="sng" dirty="0">
                <a:solidFill>
                  <a:srgbClr val="3E5CB0"/>
                </a:solidFill>
                <a:latin typeface="Calibri Light" panose="020F0302020204030204" pitchFamily="34" charset="0"/>
              </a:rPr>
              <a:t>Needs assessment </a:t>
            </a:r>
            <a:r>
              <a:rPr lang="en-GB" dirty="0">
                <a:solidFill>
                  <a:srgbClr val="3E5CB0"/>
                </a:solidFill>
                <a:latin typeface="Calibri Light" panose="020F0302020204030204" pitchFamily="34" charset="0"/>
              </a:rPr>
              <a:t>/ mapping the needs </a:t>
            </a:r>
            <a:r>
              <a:rPr lang="en-GB" dirty="0" smtClean="0">
                <a:solidFill>
                  <a:srgbClr val="3E5CB0"/>
                </a:solidFill>
                <a:latin typeface="Calibri Light" panose="020F0302020204030204" pitchFamily="34" charset="0"/>
              </a:rPr>
              <a:t>of your scientific community/ scientific discipline and proposing </a:t>
            </a:r>
            <a:r>
              <a:rPr lang="en-GB" dirty="0">
                <a:solidFill>
                  <a:srgbClr val="3E5CB0"/>
                </a:solidFill>
                <a:latin typeface="Calibri Light" panose="020F0302020204030204" pitchFamily="34" charset="0"/>
              </a:rPr>
              <a:t>next steps/ action plans</a:t>
            </a:r>
          </a:p>
        </p:txBody>
      </p:sp>
      <p:sp>
        <p:nvSpPr>
          <p:cNvPr id="4" name="Rectangle 3"/>
          <p:cNvSpPr/>
          <p:nvPr/>
        </p:nvSpPr>
        <p:spPr>
          <a:xfrm>
            <a:off x="100584" y="1371600"/>
            <a:ext cx="8239756" cy="461665"/>
          </a:xfrm>
          <a:prstGeom prst="rect">
            <a:avLst/>
          </a:prstGeom>
        </p:spPr>
        <p:txBody>
          <a:bodyPr wrap="none">
            <a:spAutoFit/>
          </a:bodyPr>
          <a:lstStyle/>
          <a:p>
            <a:r>
              <a:rPr lang="en-GB" sz="2400" b="1" dirty="0">
                <a:solidFill>
                  <a:srgbClr val="0F5494"/>
                </a:solidFill>
                <a:latin typeface="Century Gothic" panose="020B0502020202020204" pitchFamily="34" charset="0"/>
                <a:ea typeface="+mj-ea"/>
                <a:cs typeface="+mj-cs"/>
              </a:rPr>
              <a:t>Focus points in </a:t>
            </a:r>
            <a:r>
              <a:rPr lang="en-GB" sz="2400" b="1" dirty="0" smtClean="0">
                <a:solidFill>
                  <a:srgbClr val="0F5494"/>
                </a:solidFill>
                <a:latin typeface="Century Gothic" panose="020B0502020202020204" pitchFamily="34" charset="0"/>
                <a:ea typeface="+mj-ea"/>
                <a:cs typeface="+mj-cs"/>
              </a:rPr>
              <a:t>thematic workshops &amp; policy debates</a:t>
            </a:r>
            <a:r>
              <a:rPr lang="en-GB" sz="2400" b="1" dirty="0">
                <a:solidFill>
                  <a:srgbClr val="0F5494"/>
                </a:solidFill>
                <a:latin typeface="Century Gothic" panose="020B0502020202020204" pitchFamily="34" charset="0"/>
                <a:ea typeface="+mj-ea"/>
                <a:cs typeface="+mj-cs"/>
              </a:rPr>
              <a:t>: </a:t>
            </a:r>
          </a:p>
        </p:txBody>
      </p:sp>
      <p:sp>
        <p:nvSpPr>
          <p:cNvPr id="5" name="Rectangle 4"/>
          <p:cNvSpPr/>
          <p:nvPr/>
        </p:nvSpPr>
        <p:spPr>
          <a:xfrm>
            <a:off x="76200" y="228600"/>
            <a:ext cx="3658502" cy="769441"/>
          </a:xfrm>
          <a:prstGeom prst="rect">
            <a:avLst/>
          </a:prstGeom>
        </p:spPr>
        <p:txBody>
          <a:bodyPr wrap="none">
            <a:spAutoFit/>
          </a:bodyPr>
          <a:lstStyle/>
          <a:p>
            <a:r>
              <a:rPr lang="en-GB" sz="2800" dirty="0">
                <a:solidFill>
                  <a:srgbClr val="FFFFFF"/>
                </a:solidFill>
              </a:rPr>
              <a:t>General </a:t>
            </a:r>
            <a:r>
              <a:rPr lang="en-GB" sz="2800" dirty="0" smtClean="0">
                <a:solidFill>
                  <a:srgbClr val="FFFFFF"/>
                </a:solidFill>
              </a:rPr>
              <a:t>orientation</a:t>
            </a:r>
            <a:endParaRPr lang="en-GB" sz="2800" dirty="0">
              <a:solidFill>
                <a:srgbClr val="FFFFFF"/>
              </a:solidFill>
            </a:endParaRPr>
          </a:p>
          <a:p>
            <a:r>
              <a:rPr lang="en-GB" sz="1600" dirty="0" smtClean="0">
                <a:solidFill>
                  <a:srgbClr val="FFFFFF"/>
                </a:solidFill>
                <a:effectLst>
                  <a:outerShdw blurRad="38100" dist="38100" dir="2700000" algn="tl">
                    <a:srgbClr val="000000">
                      <a:alpha val="43137"/>
                    </a:srgbClr>
                  </a:outerShdw>
                </a:effectLst>
              </a:rPr>
              <a:t> </a:t>
            </a:r>
            <a:endParaRPr lang="en-GB" sz="1600" dirty="0">
              <a:solidFill>
                <a:srgbClr val="FFFFFF"/>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691" y="508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191000" y="6462861"/>
            <a:ext cx="721672" cy="404664"/>
            <a:chOff x="4067944" y="6453336"/>
            <a:chExt cx="721672" cy="404664"/>
          </a:xfrm>
        </p:grpSpPr>
        <p:sp>
          <p:nvSpPr>
            <p:cNvPr id="8" name="Rectangle 7"/>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9" name="Rectangle 8"/>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Tree>
    <p:extLst>
      <p:ext uri="{BB962C8B-B14F-4D97-AF65-F5344CB8AC3E}">
        <p14:creationId xmlns:p14="http://schemas.microsoft.com/office/powerpoint/2010/main" val="248532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734" y="3352560"/>
            <a:ext cx="7624203" cy="3416320"/>
          </a:xfrm>
          <a:prstGeom prst="rect">
            <a:avLst/>
          </a:prstGeom>
        </p:spPr>
        <p:txBody>
          <a:bodyPr wrap="none">
            <a:spAutoFit/>
          </a:bodyPr>
          <a:lstStyle/>
          <a:p>
            <a:pPr fontAlgn="base">
              <a:spcBef>
                <a:spcPct val="0"/>
              </a:spcBef>
              <a:spcAft>
                <a:spcPct val="0"/>
              </a:spcAft>
            </a:pPr>
            <a:r>
              <a:rPr lang="en-GB" sz="3200" dirty="0" smtClean="0">
                <a:solidFill>
                  <a:srgbClr val="0F5494"/>
                </a:solidFill>
                <a:latin typeface="EC Square Sans Pro Light" panose="020B0506000000020004" pitchFamily="34" charset="0"/>
              </a:rPr>
              <a:t>Website </a:t>
            </a:r>
          </a:p>
          <a:p>
            <a:pPr fontAlgn="base">
              <a:spcBef>
                <a:spcPct val="0"/>
              </a:spcBef>
              <a:spcAft>
                <a:spcPct val="0"/>
              </a:spcAft>
            </a:pPr>
            <a:r>
              <a:rPr lang="en-GB" sz="3200" dirty="0">
                <a:solidFill>
                  <a:srgbClr val="0F5494"/>
                </a:solidFill>
                <a:latin typeface="EC Square Sans Pro Light" panose="020B0506000000020004" pitchFamily="34" charset="0"/>
                <a:hlinkClick r:id="rId3"/>
              </a:rPr>
              <a:t>http://</a:t>
            </a:r>
            <a:r>
              <a:rPr lang="en-GB" sz="3200" dirty="0" smtClean="0">
                <a:solidFill>
                  <a:srgbClr val="0F5494"/>
                </a:solidFill>
                <a:latin typeface="EC Square Sans Pro Light" panose="020B0506000000020004" pitchFamily="34" charset="0"/>
                <a:hlinkClick r:id="rId3"/>
              </a:rPr>
              <a:t>ec.europa.eu/research/openscience/eosc</a:t>
            </a:r>
            <a:r>
              <a:rPr lang="en-GB" sz="3200" dirty="0" smtClean="0">
                <a:solidFill>
                  <a:srgbClr val="0F5494"/>
                </a:solidFill>
                <a:latin typeface="EC Square Sans Pro Light" panose="020B0506000000020004" pitchFamily="34" charset="0"/>
              </a:rPr>
              <a:t> </a:t>
            </a:r>
            <a:endParaRPr lang="en-GB" sz="3200" dirty="0">
              <a:solidFill>
                <a:srgbClr val="0F5494"/>
              </a:solidFill>
              <a:latin typeface="EC Square Sans Pro Light" panose="020B0506000000020004" pitchFamily="34" charset="0"/>
            </a:endParaRPr>
          </a:p>
          <a:p>
            <a:pPr fontAlgn="base">
              <a:spcBef>
                <a:spcPct val="0"/>
              </a:spcBef>
              <a:spcAft>
                <a:spcPct val="0"/>
              </a:spcAft>
            </a:pPr>
            <a:r>
              <a:rPr lang="en-US" sz="3200" dirty="0" smtClean="0">
                <a:solidFill>
                  <a:srgbClr val="0F5494"/>
                </a:solidFill>
                <a:latin typeface="EC Square Sans Pro Light" panose="020B0506000000020004" pitchFamily="34" charset="0"/>
              </a:rPr>
              <a:t> </a:t>
            </a:r>
            <a:endParaRPr lang="en-GB" sz="3200" dirty="0" smtClean="0">
              <a:solidFill>
                <a:srgbClr val="0F5494"/>
              </a:solidFill>
              <a:latin typeface="EC Square Sans Pro Light" panose="020B0506000000020004" pitchFamily="34" charset="0"/>
            </a:endParaRPr>
          </a:p>
          <a:p>
            <a:pPr fontAlgn="base">
              <a:spcBef>
                <a:spcPct val="0"/>
              </a:spcBef>
              <a:spcAft>
                <a:spcPct val="0"/>
              </a:spcAft>
            </a:pPr>
            <a:r>
              <a:rPr lang="en-GB" sz="3200" dirty="0" smtClean="0">
                <a:solidFill>
                  <a:srgbClr val="0F5494"/>
                </a:solidFill>
                <a:latin typeface="EC Square Sans Pro Light" panose="020B0506000000020004" pitchFamily="34" charset="0"/>
              </a:rPr>
              <a:t>E-mail </a:t>
            </a:r>
            <a:r>
              <a:rPr lang="en-GB" sz="3200" dirty="0">
                <a:solidFill>
                  <a:srgbClr val="0F5494"/>
                </a:solidFill>
                <a:latin typeface="EC Square Sans Pro Light" panose="020B0506000000020004" pitchFamily="34" charset="0"/>
              </a:rPr>
              <a:t/>
            </a:r>
            <a:br>
              <a:rPr lang="en-GB" sz="3200" dirty="0">
                <a:solidFill>
                  <a:srgbClr val="0F5494"/>
                </a:solidFill>
                <a:latin typeface="EC Square Sans Pro Light" panose="020B0506000000020004" pitchFamily="34" charset="0"/>
              </a:rPr>
            </a:br>
            <a:r>
              <a:rPr lang="en-GB" sz="3200" dirty="0" smtClean="0">
                <a:solidFill>
                  <a:srgbClr val="0F5494"/>
                </a:solidFill>
                <a:latin typeface="EC Square Sans Pro Light" panose="020B0506000000020004" pitchFamily="34" charset="0"/>
                <a:hlinkClick r:id="rId4"/>
              </a:rPr>
              <a:t>RTD-EOSC@ec.europa.eu</a:t>
            </a:r>
            <a:r>
              <a:rPr lang="en-GB" sz="3200" dirty="0" smtClean="0">
                <a:solidFill>
                  <a:srgbClr val="0F5494"/>
                </a:solidFill>
                <a:latin typeface="EC Square Sans Pro Light" panose="020B0506000000020004" pitchFamily="34" charset="0"/>
              </a:rPr>
              <a:t/>
            </a:r>
            <a:br>
              <a:rPr lang="en-GB" sz="3200" dirty="0" smtClean="0">
                <a:solidFill>
                  <a:srgbClr val="0F5494"/>
                </a:solidFill>
                <a:latin typeface="EC Square Sans Pro Light" panose="020B0506000000020004" pitchFamily="34" charset="0"/>
              </a:rPr>
            </a:br>
            <a:r>
              <a:rPr lang="en-GB" sz="3200" dirty="0" smtClean="0">
                <a:solidFill>
                  <a:srgbClr val="0F5494"/>
                </a:solidFill>
                <a:latin typeface="EC Square Sans Pro Light" panose="020B0506000000020004" pitchFamily="34" charset="0"/>
                <a:hlinkClick r:id="rId5"/>
              </a:rPr>
              <a:t>Mihaela.MERESI@ec.europa.eu</a:t>
            </a:r>
            <a:r>
              <a:rPr lang="en-GB" sz="3200" dirty="0" smtClean="0">
                <a:solidFill>
                  <a:srgbClr val="0F5494"/>
                </a:solidFill>
                <a:latin typeface="EC Square Sans Pro Light" panose="020B0506000000020004" pitchFamily="34" charset="0"/>
              </a:rPr>
              <a:t>   </a:t>
            </a:r>
            <a:r>
              <a:rPr lang="it-IT" altLang="en-US" sz="3200" kern="0" dirty="0" smtClean="0">
                <a:effectLst>
                  <a:outerShdw blurRad="38100" dist="38100" dir="2700000" algn="tl">
                    <a:srgbClr val="000000">
                      <a:alpha val="43137"/>
                    </a:srgbClr>
                  </a:outerShdw>
                </a:effectLst>
                <a:latin typeface="Calibri Light" panose="020F0302020204030204" pitchFamily="34" charset="0"/>
              </a:rPr>
              <a:t> </a:t>
            </a:r>
            <a:r>
              <a:rPr lang="en-GB" sz="2400" dirty="0">
                <a:solidFill>
                  <a:srgbClr val="0F5494"/>
                </a:solidFill>
              </a:rPr>
              <a:t/>
            </a:r>
            <a:br>
              <a:rPr lang="en-GB" sz="2400" dirty="0">
                <a:solidFill>
                  <a:srgbClr val="0F5494"/>
                </a:solidFill>
              </a:rPr>
            </a:br>
            <a:endParaRPr lang="en-GB" sz="2400" dirty="0">
              <a:solidFill>
                <a:srgbClr val="0F5494"/>
              </a:solidFill>
            </a:endParaRPr>
          </a:p>
        </p:txBody>
      </p:sp>
      <p:sp>
        <p:nvSpPr>
          <p:cNvPr id="4" name="Rounded Rectangle 3"/>
          <p:cNvSpPr/>
          <p:nvPr/>
        </p:nvSpPr>
        <p:spPr bwMode="auto">
          <a:xfrm>
            <a:off x="3429000" y="1600200"/>
            <a:ext cx="3429000" cy="10668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grpSp>
        <p:nvGrpSpPr>
          <p:cNvPr id="6" name="Group 5"/>
          <p:cNvGrpSpPr/>
          <p:nvPr/>
        </p:nvGrpSpPr>
        <p:grpSpPr>
          <a:xfrm>
            <a:off x="4191000" y="6462861"/>
            <a:ext cx="721672" cy="404664"/>
            <a:chOff x="4067944" y="6453336"/>
            <a:chExt cx="721672" cy="404664"/>
          </a:xfrm>
        </p:grpSpPr>
        <p:sp>
          <p:nvSpPr>
            <p:cNvPr id="7" name="Rectangle 6"/>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8" name="Rectangle 7"/>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366" y="1676400"/>
            <a:ext cx="2261356" cy="1402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6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24" y="1371600"/>
            <a:ext cx="8864176" cy="936625"/>
          </a:xfrm>
        </p:spPr>
        <p:txBody>
          <a:bodyPr/>
          <a:lstStyle/>
          <a:p>
            <a:r>
              <a:rPr lang="en-US" sz="3200" dirty="0" smtClean="0">
                <a:latin typeface="Century Gothic" panose="020B0502020202020204" pitchFamily="34" charset="0"/>
              </a:rPr>
              <a:t>CONTENTS</a:t>
            </a:r>
            <a:endParaRPr lang="en-GB" sz="3200"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580074"/>
              </p:ext>
            </p:extLst>
          </p:nvPr>
        </p:nvGraphicFramePr>
        <p:xfrm>
          <a:off x="251520" y="2348880"/>
          <a:ext cx="871296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170216" y="6453336"/>
            <a:ext cx="721672" cy="404664"/>
            <a:chOff x="4067944" y="6453336"/>
            <a:chExt cx="721672" cy="404664"/>
          </a:xfrm>
        </p:grpSpPr>
        <p:sp>
          <p:nvSpPr>
            <p:cNvPr id="7" name="Rectangle 6"/>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8" name="Rectangle 7"/>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pic>
        <p:nvPicPr>
          <p:cNvPr id="1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762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17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534840" y="2727264"/>
            <a:ext cx="8228160" cy="25305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fontAlgn="base">
              <a:spcBef>
                <a:spcPct val="0"/>
              </a:spcBef>
              <a:spcAft>
                <a:spcPct val="0"/>
              </a:spcAft>
              <a:buClr>
                <a:srgbClr val="0F5494"/>
              </a:buClr>
            </a:pPr>
            <a:r>
              <a:rPr lang="it-IT" sz="2400" b="1" spc="-1" dirty="0" smtClean="0">
                <a:solidFill>
                  <a:srgbClr val="0F5494"/>
                </a:solidFill>
                <a:uFill>
                  <a:solidFill>
                    <a:srgbClr val="FFFFFF"/>
                  </a:solidFill>
                </a:uFill>
                <a:latin typeface="Century Gothic" panose="020B0502020202020204" pitchFamily="34" charset="0"/>
                <a:ea typeface="Microsoft YaHei"/>
              </a:rPr>
              <a:t>1. European </a:t>
            </a:r>
            <a:r>
              <a:rPr lang="it-IT" sz="2400" b="1" spc="-1" dirty="0">
                <a:solidFill>
                  <a:srgbClr val="0F5494"/>
                </a:solidFill>
                <a:uFill>
                  <a:solidFill>
                    <a:srgbClr val="FFFFFF"/>
                  </a:solidFill>
                </a:uFill>
                <a:latin typeface="Century Gothic" panose="020B0502020202020204" pitchFamily="34" charset="0"/>
                <a:ea typeface="Microsoft YaHei"/>
              </a:rPr>
              <a:t>Open Science </a:t>
            </a:r>
            <a:r>
              <a:rPr lang="it-IT" sz="2400" b="1" spc="-1" dirty="0" err="1">
                <a:solidFill>
                  <a:srgbClr val="0F5494"/>
                </a:solidFill>
                <a:uFill>
                  <a:solidFill>
                    <a:srgbClr val="FFFFFF"/>
                  </a:solidFill>
                </a:uFill>
                <a:latin typeface="Century Gothic" panose="020B0502020202020204" pitchFamily="34" charset="0"/>
                <a:ea typeface="Microsoft YaHei"/>
              </a:rPr>
              <a:t>Cloud</a:t>
            </a:r>
            <a:r>
              <a:rPr lang="it-IT" sz="2400" b="1" spc="-1" dirty="0">
                <a:solidFill>
                  <a:srgbClr val="0F5494"/>
                </a:solidFill>
                <a:uFill>
                  <a:solidFill>
                    <a:srgbClr val="FFFFFF"/>
                  </a:solidFill>
                </a:uFill>
                <a:latin typeface="Century Gothic" panose="020B0502020202020204" pitchFamily="34" charset="0"/>
                <a:ea typeface="Microsoft YaHei"/>
              </a:rPr>
              <a:t> (EOSC)</a:t>
            </a:r>
            <a:endParaRPr sz="2400" b="1" spc="-1" dirty="0">
              <a:solidFill>
                <a:srgbClr val="0F5494"/>
              </a:solidFill>
              <a:uFill>
                <a:solidFill>
                  <a:srgbClr val="FFFFFF"/>
                </a:solidFill>
              </a:uFill>
              <a:latin typeface="Century Gothic" panose="020B0502020202020204" pitchFamily="34" charset="0"/>
              <a:ea typeface="Microsoft YaHei"/>
            </a:endParaRPr>
          </a:p>
          <a:p>
            <a:pPr marL="744390" lvl="1" indent="-285750" fontAlgn="base">
              <a:spcBef>
                <a:spcPct val="0"/>
              </a:spcBef>
              <a:spcAft>
                <a:spcPct val="0"/>
              </a:spcAft>
              <a:buClr>
                <a:srgbClr val="00B050"/>
              </a:buClr>
              <a:buFont typeface="Wingdings" panose="05000000000000000000" pitchFamily="2" charset="2"/>
              <a:buChar char="ü"/>
            </a:pPr>
            <a:r>
              <a:rPr lang="it-IT" sz="1600" b="1" dirty="0">
                <a:solidFill>
                  <a:srgbClr val="0F5494"/>
                </a:solidFill>
                <a:latin typeface="Calibri Light" panose="020F0302020204030204" pitchFamily="34" charset="0"/>
              </a:rPr>
              <a:t>Integration and </a:t>
            </a:r>
            <a:r>
              <a:rPr lang="it-IT" sz="1600" b="1" dirty="0" err="1">
                <a:solidFill>
                  <a:srgbClr val="0F5494"/>
                </a:solidFill>
                <a:latin typeface="Calibri Light" panose="020F0302020204030204" pitchFamily="34" charset="0"/>
              </a:rPr>
              <a:t>consolidation</a:t>
            </a:r>
            <a:r>
              <a:rPr lang="it-IT" sz="1600" b="1" dirty="0">
                <a:solidFill>
                  <a:srgbClr val="0F5494"/>
                </a:solidFill>
                <a:latin typeface="Calibri Light" panose="020F0302020204030204" pitchFamily="34" charset="0"/>
              </a:rPr>
              <a:t> of e-</a:t>
            </a:r>
            <a:r>
              <a:rPr lang="it-IT" sz="1600" b="1" dirty="0" err="1">
                <a:solidFill>
                  <a:srgbClr val="0F5494"/>
                </a:solidFill>
                <a:latin typeface="Calibri Light" panose="020F0302020204030204" pitchFamily="34" charset="0"/>
              </a:rPr>
              <a:t>infrastructures</a:t>
            </a:r>
            <a:endParaRPr sz="1600" b="1" dirty="0">
              <a:solidFill>
                <a:srgbClr val="0F5494"/>
              </a:solidFill>
              <a:latin typeface="Calibri Light" panose="020F0302020204030204" pitchFamily="34" charset="0"/>
            </a:endParaRPr>
          </a:p>
          <a:p>
            <a:pPr marL="744390" lvl="1" indent="-285750" fontAlgn="base">
              <a:spcBef>
                <a:spcPct val="0"/>
              </a:spcBef>
              <a:spcAft>
                <a:spcPct val="0"/>
              </a:spcAft>
              <a:buClr>
                <a:srgbClr val="00B050"/>
              </a:buClr>
              <a:buFont typeface="Wingdings" panose="05000000000000000000" pitchFamily="2" charset="2"/>
              <a:buChar char="ü"/>
            </a:pPr>
            <a:r>
              <a:rPr lang="it-IT" sz="1600" b="1" dirty="0" err="1">
                <a:solidFill>
                  <a:srgbClr val="0F5494"/>
                </a:solidFill>
                <a:latin typeface="Calibri Light" panose="020F0302020204030204" pitchFamily="34" charset="0"/>
              </a:rPr>
              <a:t>Federation</a:t>
            </a:r>
            <a:r>
              <a:rPr lang="it-IT" sz="1600" b="1" dirty="0">
                <a:solidFill>
                  <a:srgbClr val="0F5494"/>
                </a:solidFill>
                <a:latin typeface="Calibri Light" panose="020F0302020204030204" pitchFamily="34" charset="0"/>
              </a:rPr>
              <a:t> of </a:t>
            </a:r>
            <a:r>
              <a:rPr lang="it-IT" sz="1600" b="1" dirty="0" err="1">
                <a:solidFill>
                  <a:srgbClr val="0F5494"/>
                </a:solidFill>
                <a:latin typeface="Calibri Light" panose="020F0302020204030204" pitchFamily="34" charset="0"/>
              </a:rPr>
              <a:t>existing</a:t>
            </a:r>
            <a:r>
              <a:rPr lang="it-IT" sz="1600" b="1" dirty="0">
                <a:solidFill>
                  <a:srgbClr val="0F5494"/>
                </a:solidFill>
                <a:latin typeface="Calibri Light" panose="020F0302020204030204" pitchFamily="34" charset="0"/>
              </a:rPr>
              <a:t> </a:t>
            </a:r>
            <a:r>
              <a:rPr lang="it-IT" sz="1600" b="1" dirty="0" err="1">
                <a:solidFill>
                  <a:srgbClr val="0F5494"/>
                </a:solidFill>
                <a:latin typeface="Calibri Light" panose="020F0302020204030204" pitchFamily="34" charset="0"/>
              </a:rPr>
              <a:t>research</a:t>
            </a:r>
            <a:r>
              <a:rPr lang="it-IT" sz="1600" b="1" dirty="0">
                <a:solidFill>
                  <a:srgbClr val="0F5494"/>
                </a:solidFill>
                <a:latin typeface="Calibri Light" panose="020F0302020204030204" pitchFamily="34" charset="0"/>
              </a:rPr>
              <a:t> </a:t>
            </a:r>
            <a:r>
              <a:rPr lang="it-IT" sz="1600" b="1" dirty="0" err="1">
                <a:solidFill>
                  <a:srgbClr val="0F5494"/>
                </a:solidFill>
                <a:latin typeface="Calibri Light" panose="020F0302020204030204" pitchFamily="34" charset="0"/>
              </a:rPr>
              <a:t>infrastructures</a:t>
            </a:r>
            <a:r>
              <a:rPr lang="it-IT" sz="1600" b="1" dirty="0">
                <a:solidFill>
                  <a:srgbClr val="0F5494"/>
                </a:solidFill>
                <a:latin typeface="Calibri Light" panose="020F0302020204030204" pitchFamily="34" charset="0"/>
              </a:rPr>
              <a:t> and scientific </a:t>
            </a:r>
            <a:r>
              <a:rPr lang="it-IT" sz="1600" b="1" dirty="0" err="1">
                <a:solidFill>
                  <a:srgbClr val="0F5494"/>
                </a:solidFill>
                <a:latin typeface="Calibri Light" panose="020F0302020204030204" pitchFamily="34" charset="0"/>
              </a:rPr>
              <a:t>clouds</a:t>
            </a:r>
            <a:endParaRPr sz="1600" b="1" dirty="0">
              <a:solidFill>
                <a:srgbClr val="0F5494"/>
              </a:solidFill>
              <a:latin typeface="Calibri Light" panose="020F0302020204030204" pitchFamily="34" charset="0"/>
            </a:endParaRPr>
          </a:p>
          <a:p>
            <a:pPr marL="744390" lvl="1" indent="-285750" fontAlgn="base">
              <a:spcBef>
                <a:spcPct val="0"/>
              </a:spcBef>
              <a:spcAft>
                <a:spcPct val="0"/>
              </a:spcAft>
              <a:buClr>
                <a:srgbClr val="00B050"/>
              </a:buClr>
              <a:buFont typeface="Wingdings" panose="05000000000000000000" pitchFamily="2" charset="2"/>
              <a:buChar char="ü"/>
            </a:pPr>
            <a:r>
              <a:rPr lang="it-IT" sz="1600" dirty="0">
                <a:solidFill>
                  <a:srgbClr val="0F5494"/>
                </a:solidFill>
                <a:latin typeface="Calibri Light" panose="020F0302020204030204" pitchFamily="34" charset="0"/>
              </a:rPr>
              <a:t>Development of </a:t>
            </a:r>
            <a:r>
              <a:rPr lang="it-IT" sz="1600" dirty="0" err="1">
                <a:solidFill>
                  <a:srgbClr val="0F5494"/>
                </a:solidFill>
                <a:latin typeface="Calibri Light" panose="020F0302020204030204" pitchFamily="34" charset="0"/>
              </a:rPr>
              <a:t>cloud</a:t>
            </a:r>
            <a:r>
              <a:rPr lang="it-IT" sz="1600" dirty="0">
                <a:solidFill>
                  <a:srgbClr val="0F5494"/>
                </a:solidFill>
                <a:latin typeface="Calibri Light" panose="020F0302020204030204" pitchFamily="34" charset="0"/>
              </a:rPr>
              <a:t>-based </a:t>
            </a:r>
            <a:r>
              <a:rPr lang="it-IT" sz="1600" dirty="0" err="1">
                <a:solidFill>
                  <a:srgbClr val="0F5494"/>
                </a:solidFill>
                <a:latin typeface="Calibri Light" panose="020F0302020204030204" pitchFamily="34" charset="0"/>
              </a:rPr>
              <a:t>services</a:t>
            </a:r>
            <a:r>
              <a:rPr lang="it-IT" sz="1600" dirty="0">
                <a:solidFill>
                  <a:srgbClr val="0F5494"/>
                </a:solidFill>
                <a:latin typeface="Calibri Light" panose="020F0302020204030204" pitchFamily="34" charset="0"/>
              </a:rPr>
              <a:t> for Open Science</a:t>
            </a:r>
            <a:endParaRPr sz="1600" dirty="0">
              <a:solidFill>
                <a:srgbClr val="0F5494"/>
              </a:solidFill>
              <a:latin typeface="Calibri Light" panose="020F0302020204030204" pitchFamily="34" charset="0"/>
            </a:endParaRPr>
          </a:p>
          <a:p>
            <a:pPr marL="744390" lvl="1" indent="-285750" fontAlgn="base">
              <a:spcBef>
                <a:spcPct val="0"/>
              </a:spcBef>
              <a:spcAft>
                <a:spcPct val="0"/>
              </a:spcAft>
              <a:buClr>
                <a:srgbClr val="00B050"/>
              </a:buClr>
              <a:buFont typeface="Wingdings" panose="05000000000000000000" pitchFamily="2" charset="2"/>
              <a:buChar char="ü"/>
            </a:pPr>
            <a:r>
              <a:rPr lang="it-IT" sz="1600" dirty="0">
                <a:solidFill>
                  <a:srgbClr val="0F5494"/>
                </a:solidFill>
                <a:latin typeface="Calibri Light" panose="020F0302020204030204" pitchFamily="34" charset="0"/>
              </a:rPr>
              <a:t>Connection of </a:t>
            </a:r>
            <a:r>
              <a:rPr lang="it-IT" sz="1600" dirty="0" err="1">
                <a:solidFill>
                  <a:srgbClr val="0F5494"/>
                </a:solidFill>
                <a:latin typeface="Calibri Light" panose="020F0302020204030204" pitchFamily="34" charset="0"/>
              </a:rPr>
              <a:t>ESFRIs</a:t>
            </a:r>
            <a:r>
              <a:rPr lang="it-IT" sz="1600" dirty="0">
                <a:solidFill>
                  <a:srgbClr val="0F5494"/>
                </a:solidFill>
                <a:latin typeface="Calibri Light" panose="020F0302020204030204" pitchFamily="34" charset="0"/>
              </a:rPr>
              <a:t> to the EOSC</a:t>
            </a:r>
            <a:endParaRPr sz="1600" dirty="0">
              <a:solidFill>
                <a:srgbClr val="0F5494"/>
              </a:solidFill>
              <a:latin typeface="Calibri Light" panose="020F0302020204030204" pitchFamily="34" charset="0"/>
            </a:endParaRPr>
          </a:p>
          <a:p>
            <a:pPr fontAlgn="base">
              <a:spcBef>
                <a:spcPct val="0"/>
              </a:spcBef>
              <a:spcAft>
                <a:spcPct val="0"/>
              </a:spcAft>
              <a:buClr>
                <a:srgbClr val="00B050"/>
              </a:buClr>
            </a:pPr>
            <a:endParaRPr sz="1400" dirty="0">
              <a:solidFill>
                <a:srgbClr val="000000"/>
              </a:solidFill>
              <a:latin typeface="Calibri Light" panose="020F0302020204030204" pitchFamily="34" charset="0"/>
            </a:endParaRPr>
          </a:p>
          <a:p>
            <a:pPr marL="1440" fontAlgn="base">
              <a:spcBef>
                <a:spcPct val="0"/>
              </a:spcBef>
              <a:spcAft>
                <a:spcPct val="0"/>
              </a:spcAft>
              <a:buClr>
                <a:srgbClr val="00B050"/>
              </a:buClr>
            </a:pPr>
            <a:r>
              <a:rPr lang="it-IT" sz="2400" b="1" spc="-1" dirty="0" smtClean="0">
                <a:solidFill>
                  <a:srgbClr val="0F5494"/>
                </a:solidFill>
                <a:uFill>
                  <a:solidFill>
                    <a:srgbClr val="FFFFFF"/>
                  </a:solidFill>
                </a:uFill>
                <a:latin typeface="Century Gothic" panose="020B0502020202020204" pitchFamily="34" charset="0"/>
                <a:ea typeface="Microsoft YaHei"/>
              </a:rPr>
              <a:t>2. European </a:t>
            </a:r>
            <a:r>
              <a:rPr lang="it-IT" sz="2400" b="1" spc="-1" dirty="0">
                <a:solidFill>
                  <a:srgbClr val="0F5494"/>
                </a:solidFill>
                <a:uFill>
                  <a:solidFill>
                    <a:srgbClr val="FFFFFF"/>
                  </a:solidFill>
                </a:uFill>
                <a:latin typeface="Century Gothic" panose="020B0502020202020204" pitchFamily="34" charset="0"/>
                <a:ea typeface="Microsoft YaHei"/>
              </a:rPr>
              <a:t>Data Infrastructure (EDI)</a:t>
            </a:r>
            <a:endParaRPr sz="2400" b="1" spc="-1" dirty="0">
              <a:solidFill>
                <a:srgbClr val="0F5494"/>
              </a:solidFill>
              <a:uFill>
                <a:solidFill>
                  <a:srgbClr val="FFFFFF"/>
                </a:solidFill>
              </a:uFill>
              <a:latin typeface="Century Gothic" panose="020B0502020202020204" pitchFamily="34" charset="0"/>
              <a:ea typeface="Microsoft YaHei"/>
            </a:endParaRPr>
          </a:p>
          <a:p>
            <a:pPr marL="744390" lvl="1" indent="-285750" fontAlgn="base">
              <a:spcBef>
                <a:spcPct val="0"/>
              </a:spcBef>
              <a:spcAft>
                <a:spcPct val="0"/>
              </a:spcAft>
              <a:buClr>
                <a:srgbClr val="00B050"/>
              </a:buClr>
              <a:buFont typeface="Wingdings" panose="05000000000000000000" pitchFamily="2" charset="2"/>
              <a:buChar char="ü"/>
            </a:pPr>
            <a:r>
              <a:rPr lang="it-IT" sz="1600" dirty="0">
                <a:solidFill>
                  <a:srgbClr val="0F5494"/>
                </a:solidFill>
                <a:latin typeface="Calibri Light" panose="020F0302020204030204" pitchFamily="34" charset="0"/>
              </a:rPr>
              <a:t>Development and deployment of large-scale European HPC, data and network infrastructure </a:t>
            </a:r>
            <a:endParaRPr sz="1600" dirty="0">
              <a:solidFill>
                <a:srgbClr val="0F5494"/>
              </a:solidFill>
              <a:latin typeface="Calibri Light" panose="020F0302020204030204" pitchFamily="34" charset="0"/>
            </a:endParaRPr>
          </a:p>
          <a:p>
            <a:pPr fontAlgn="base">
              <a:spcBef>
                <a:spcPct val="0"/>
              </a:spcBef>
              <a:spcAft>
                <a:spcPct val="0"/>
              </a:spcAft>
              <a:buClr>
                <a:srgbClr val="00B050"/>
              </a:buClr>
            </a:pPr>
            <a:endParaRPr sz="1400" dirty="0">
              <a:solidFill>
                <a:srgbClr val="000000"/>
              </a:solidFill>
              <a:latin typeface="Calibri Light" panose="020F0302020204030204" pitchFamily="34" charset="0"/>
            </a:endParaRPr>
          </a:p>
          <a:p>
            <a:pPr marL="1440" fontAlgn="base">
              <a:spcBef>
                <a:spcPct val="0"/>
              </a:spcBef>
              <a:spcAft>
                <a:spcPct val="0"/>
              </a:spcAft>
              <a:buClr>
                <a:srgbClr val="00B050"/>
              </a:buClr>
            </a:pPr>
            <a:r>
              <a:rPr lang="en-GB" sz="2400" b="1" spc="-1" dirty="0" smtClean="0">
                <a:solidFill>
                  <a:srgbClr val="0F5494"/>
                </a:solidFill>
                <a:uFill>
                  <a:solidFill>
                    <a:srgbClr val="FFFFFF"/>
                  </a:solidFill>
                </a:uFill>
                <a:latin typeface="Century Gothic" panose="020B0502020202020204" pitchFamily="34" charset="0"/>
                <a:ea typeface="Microsoft YaHei"/>
              </a:rPr>
              <a:t>3. Widening </a:t>
            </a:r>
            <a:r>
              <a:rPr lang="en-GB" sz="2400" b="1" spc="-1" dirty="0">
                <a:solidFill>
                  <a:srgbClr val="0F5494"/>
                </a:solidFill>
                <a:uFill>
                  <a:solidFill>
                    <a:srgbClr val="FFFFFF"/>
                  </a:solidFill>
                </a:uFill>
                <a:latin typeface="Century Gothic" panose="020B0502020202020204" pitchFamily="34" charset="0"/>
                <a:ea typeface="Microsoft YaHei"/>
              </a:rPr>
              <a:t>access and building trust</a:t>
            </a:r>
            <a:endParaRPr sz="2400" b="1" spc="-1" dirty="0">
              <a:solidFill>
                <a:srgbClr val="0F5494"/>
              </a:solidFill>
              <a:uFill>
                <a:solidFill>
                  <a:srgbClr val="FFFFFF"/>
                </a:solidFill>
              </a:uFill>
              <a:latin typeface="Century Gothic" panose="020B0502020202020204" pitchFamily="34" charset="0"/>
              <a:ea typeface="Microsoft YaHei"/>
            </a:endParaRPr>
          </a:p>
          <a:p>
            <a:pPr marL="744390" lvl="1" indent="-285750" fontAlgn="base">
              <a:spcBef>
                <a:spcPct val="0"/>
              </a:spcBef>
              <a:spcAft>
                <a:spcPct val="0"/>
              </a:spcAft>
              <a:buClr>
                <a:srgbClr val="00B050"/>
              </a:buClr>
              <a:buFont typeface="Wingdings" panose="05000000000000000000" pitchFamily="2" charset="2"/>
              <a:buChar char="ü"/>
            </a:pPr>
            <a:r>
              <a:rPr lang="it-IT" sz="1600" dirty="0">
                <a:solidFill>
                  <a:srgbClr val="0F5494"/>
                </a:solidFill>
                <a:latin typeface="Calibri Light" panose="020F0302020204030204" pitchFamily="34" charset="0"/>
              </a:rPr>
              <a:t>eGovernment (</a:t>
            </a:r>
            <a:r>
              <a:rPr lang="en-GB" sz="1600" dirty="0">
                <a:solidFill>
                  <a:srgbClr val="0F5494"/>
                </a:solidFill>
                <a:latin typeface="Calibri Light" panose="020F0302020204030204" pitchFamily="34" charset="0"/>
              </a:rPr>
              <a:t>EU eGovernment Action Plan 2016-2020 – accelerating the digital transformation of government) SMEs, industry, citizens.</a:t>
            </a:r>
            <a:endParaRPr sz="1600" dirty="0">
              <a:solidFill>
                <a:srgbClr val="0F5494"/>
              </a:solidFill>
              <a:latin typeface="Calibri Light" panose="020F0302020204030204" pitchFamily="34" charset="0"/>
            </a:endParaRPr>
          </a:p>
        </p:txBody>
      </p:sp>
      <p:sp>
        <p:nvSpPr>
          <p:cNvPr id="289" name="CustomShape 2"/>
          <p:cNvSpPr/>
          <p:nvPr/>
        </p:nvSpPr>
        <p:spPr>
          <a:xfrm>
            <a:off x="0" y="1431960"/>
            <a:ext cx="9142560" cy="70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58920" algn="ctr" fontAlgn="base">
              <a:spcBef>
                <a:spcPct val="0"/>
              </a:spcBef>
              <a:spcAft>
                <a:spcPct val="0"/>
              </a:spcAft>
            </a:pPr>
            <a:r>
              <a:rPr lang="it-IT" sz="3200" b="1" dirty="0">
                <a:solidFill>
                  <a:srgbClr val="0F5494"/>
                </a:solidFill>
                <a:latin typeface="Century Gothic" panose="020B0502020202020204" pitchFamily="34" charset="0"/>
              </a:rPr>
              <a:t>COM 2016/178 - European </a:t>
            </a:r>
            <a:r>
              <a:rPr lang="it-IT" sz="3200" b="1" dirty="0" err="1">
                <a:solidFill>
                  <a:srgbClr val="0F5494"/>
                </a:solidFill>
                <a:latin typeface="Century Gothic" panose="020B0502020202020204" pitchFamily="34" charset="0"/>
              </a:rPr>
              <a:t>Cloud</a:t>
            </a:r>
            <a:r>
              <a:rPr lang="it-IT" sz="3200" b="1" dirty="0">
                <a:solidFill>
                  <a:srgbClr val="0F5494"/>
                </a:solidFill>
                <a:latin typeface="Century Gothic" panose="020B0502020202020204" pitchFamily="34" charset="0"/>
              </a:rPr>
              <a:t> </a:t>
            </a:r>
            <a:r>
              <a:rPr lang="it-IT" sz="3200" b="1" dirty="0" err="1">
                <a:solidFill>
                  <a:srgbClr val="0F5494"/>
                </a:solidFill>
                <a:latin typeface="Century Gothic" panose="020B0502020202020204" pitchFamily="34" charset="0"/>
              </a:rPr>
              <a:t>Initiative</a:t>
            </a:r>
            <a:r>
              <a:rPr lang="it-IT" sz="3200" b="1" dirty="0">
                <a:solidFill>
                  <a:srgbClr val="0F5494"/>
                </a:solidFill>
                <a:latin typeface="Century Gothic" panose="020B0502020202020204" pitchFamily="34" charset="0"/>
              </a:rPr>
              <a:t> : </a:t>
            </a:r>
            <a:r>
              <a:rPr lang="it-IT" sz="3200" b="1" dirty="0" smtClean="0">
                <a:solidFill>
                  <a:srgbClr val="0F5494"/>
                </a:solidFill>
                <a:latin typeface="Century Gothic" panose="020B0502020202020204" pitchFamily="34" charset="0"/>
              </a:rPr>
              <a:t>3 </a:t>
            </a:r>
            <a:r>
              <a:rPr lang="it-IT" sz="3200" b="1" dirty="0" err="1" smtClean="0">
                <a:solidFill>
                  <a:srgbClr val="0F5494"/>
                </a:solidFill>
                <a:latin typeface="Century Gothic" panose="020B0502020202020204" pitchFamily="34" charset="0"/>
              </a:rPr>
              <a:t>pillars</a:t>
            </a:r>
            <a:r>
              <a:rPr lang="it-IT" sz="3200" b="1" dirty="0" smtClean="0">
                <a:solidFill>
                  <a:srgbClr val="0F5494"/>
                </a:solidFill>
                <a:latin typeface="Century Gothic" panose="020B0502020202020204" pitchFamily="34" charset="0"/>
              </a:rPr>
              <a:t> (</a:t>
            </a:r>
            <a:r>
              <a:rPr lang="it-IT" sz="3200" b="1" dirty="0">
                <a:solidFill>
                  <a:srgbClr val="0F5494"/>
                </a:solidFill>
                <a:latin typeface="Century Gothic" panose="020B0502020202020204" pitchFamily="34" charset="0"/>
              </a:rPr>
              <a:t>19 April 2016)</a:t>
            </a:r>
            <a:endParaRPr sz="3200" b="1" dirty="0">
              <a:solidFill>
                <a:srgbClr val="0F5494"/>
              </a:solidFill>
              <a:latin typeface="Century Gothic" panose="020B050202020202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155128" y="6453336"/>
            <a:ext cx="721672" cy="404664"/>
            <a:chOff x="4067944" y="6453336"/>
            <a:chExt cx="721672" cy="404664"/>
          </a:xfrm>
        </p:grpSpPr>
        <p:sp>
          <p:nvSpPr>
            <p:cNvPr id="6" name="Rectangle 5"/>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7" name="Rectangle 6"/>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
        <p:nvSpPr>
          <p:cNvPr id="2" name="Rectangle 1"/>
          <p:cNvSpPr/>
          <p:nvPr/>
        </p:nvSpPr>
        <p:spPr>
          <a:xfrm>
            <a:off x="7063824" y="2542032"/>
            <a:ext cx="2057400" cy="1169551"/>
          </a:xfrm>
          <a:prstGeom prst="rect">
            <a:avLst/>
          </a:prstGeom>
        </p:spPr>
        <p:txBody>
          <a:bodyPr wrap="square">
            <a:spAutoFit/>
          </a:bodyPr>
          <a:lstStyle/>
          <a:p>
            <a:pPr algn="r"/>
            <a:r>
              <a:rPr lang="en-GB" sz="1000" i="1" dirty="0">
                <a:hlinkClick r:id="rId3"/>
              </a:rPr>
              <a:t>https://</a:t>
            </a:r>
            <a:r>
              <a:rPr lang="en-GB" sz="1000" i="1" dirty="0" smtClean="0">
                <a:hlinkClick r:id="rId3"/>
              </a:rPr>
              <a:t>ec.europa.eu/digital-single-market/en/news/communication-european-cloud-initiative-building-competitive-data-and-knowledge-economy-europe</a:t>
            </a:r>
            <a:r>
              <a:rPr lang="en-GB" sz="1000" i="1" dirty="0" smtClean="0"/>
              <a:t> </a:t>
            </a:r>
            <a:endParaRPr lang="en-GB" sz="1000" i="1" dirty="0"/>
          </a:p>
        </p:txBody>
      </p:sp>
    </p:spTree>
    <p:extLst>
      <p:ext uri="{BB962C8B-B14F-4D97-AF65-F5344CB8AC3E}">
        <p14:creationId xmlns:p14="http://schemas.microsoft.com/office/powerpoint/2010/main" val="37601969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06" y="1430015"/>
            <a:ext cx="8077200" cy="584775"/>
          </a:xfrm>
          <a:prstGeom prst="rect">
            <a:avLst/>
          </a:prstGeom>
        </p:spPr>
        <p:txBody>
          <a:bodyPr wrap="square">
            <a:spAutoFit/>
          </a:bodyPr>
          <a:lstStyle/>
          <a:p>
            <a:pPr marL="1440" lvl="0" fontAlgn="base">
              <a:spcBef>
                <a:spcPct val="0"/>
              </a:spcBef>
              <a:spcAft>
                <a:spcPct val="0"/>
              </a:spcAft>
              <a:buClr>
                <a:srgbClr val="0F5494"/>
              </a:buClr>
            </a:pPr>
            <a:r>
              <a:rPr lang="it-IT" sz="3200" b="1" dirty="0">
                <a:solidFill>
                  <a:srgbClr val="0F5494"/>
                </a:solidFill>
                <a:latin typeface="Century Gothic" panose="020B0502020202020204" pitchFamily="34" charset="0"/>
              </a:rPr>
              <a:t>European Open Science </a:t>
            </a:r>
            <a:r>
              <a:rPr lang="it-IT" sz="3200" b="1" dirty="0" err="1">
                <a:solidFill>
                  <a:srgbClr val="0F5494"/>
                </a:solidFill>
                <a:latin typeface="Century Gothic" panose="020B0502020202020204" pitchFamily="34" charset="0"/>
              </a:rPr>
              <a:t>Cloud</a:t>
            </a:r>
            <a:r>
              <a:rPr lang="it-IT" sz="3200" b="1" dirty="0">
                <a:solidFill>
                  <a:srgbClr val="0F5494"/>
                </a:solidFill>
                <a:latin typeface="Century Gothic" panose="020B0502020202020204" pitchFamily="34" charset="0"/>
              </a:rPr>
              <a:t> (EOSC)</a:t>
            </a:r>
          </a:p>
        </p:txBody>
      </p:sp>
      <p:sp>
        <p:nvSpPr>
          <p:cNvPr id="3" name="Rectangle 2"/>
          <p:cNvSpPr/>
          <p:nvPr/>
        </p:nvSpPr>
        <p:spPr bwMode="auto">
          <a:xfrm>
            <a:off x="3429000" y="2720592"/>
            <a:ext cx="1295400" cy="25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AutoShape 5" descr="Image result for tick (done) green"/>
          <p:cNvSpPr>
            <a:spLocks noChangeAspect="1" noChangeArrowheads="1"/>
          </p:cNvSpPr>
          <p:nvPr/>
        </p:nvSpPr>
        <p:spPr bwMode="auto">
          <a:xfrm>
            <a:off x="155575" y="-2560638"/>
            <a:ext cx="57531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18"/>
          <p:cNvGrpSpPr/>
          <p:nvPr/>
        </p:nvGrpSpPr>
        <p:grpSpPr>
          <a:xfrm>
            <a:off x="4155128" y="6576447"/>
            <a:ext cx="721672" cy="404664"/>
            <a:chOff x="4067944" y="6453336"/>
            <a:chExt cx="721672" cy="404664"/>
          </a:xfrm>
        </p:grpSpPr>
        <p:sp>
          <p:nvSpPr>
            <p:cNvPr id="20" name="Rectangle 19"/>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21" name="Rectangle 20"/>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grpSp>
        <p:nvGrpSpPr>
          <p:cNvPr id="13" name="Group 12"/>
          <p:cNvGrpSpPr/>
          <p:nvPr/>
        </p:nvGrpSpPr>
        <p:grpSpPr>
          <a:xfrm>
            <a:off x="609600" y="2222496"/>
            <a:ext cx="7620000" cy="4419295"/>
            <a:chOff x="1524000" y="2222496"/>
            <a:chExt cx="7620000" cy="4419295"/>
          </a:xfrm>
        </p:grpSpPr>
        <p:pic>
          <p:nvPicPr>
            <p:cNvPr id="24" name="Picture 8" descr="Image result for tick (done) gre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30" t="14531" r="32434" b="64408"/>
            <a:stretch/>
          </p:blipFill>
          <p:spPr bwMode="auto">
            <a:xfrm>
              <a:off x="7969215" y="4162614"/>
              <a:ext cx="1095172" cy="3186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524000" y="2222496"/>
              <a:ext cx="7620000" cy="4419295"/>
              <a:chOff x="1524000" y="2222496"/>
              <a:chExt cx="7620000" cy="441929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049" y="2222496"/>
                <a:ext cx="6196012" cy="99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00400"/>
                <a:ext cx="6196013" cy="344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429000" y="2775456"/>
                <a:ext cx="1295400" cy="196344"/>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ectangle 6"/>
              <p:cNvSpPr/>
              <p:nvPr/>
            </p:nvSpPr>
            <p:spPr bwMode="auto">
              <a:xfrm>
                <a:off x="3680460" y="3252216"/>
                <a:ext cx="2263140" cy="196344"/>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ctangle 7"/>
              <p:cNvSpPr/>
              <p:nvPr/>
            </p:nvSpPr>
            <p:spPr bwMode="auto">
              <a:xfrm>
                <a:off x="6096000" y="3456246"/>
                <a:ext cx="596170"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Rectangle 8"/>
              <p:cNvSpPr/>
              <p:nvPr/>
            </p:nvSpPr>
            <p:spPr bwMode="auto">
              <a:xfrm>
                <a:off x="2362200" y="3456246"/>
                <a:ext cx="596170"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 name="Rectangle 9"/>
              <p:cNvSpPr/>
              <p:nvPr/>
            </p:nvSpPr>
            <p:spPr bwMode="auto">
              <a:xfrm>
                <a:off x="1527048" y="3831150"/>
                <a:ext cx="3654552"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032" name="Picture 8" descr="Image result for tick (done) g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722" y="4066986"/>
                <a:ext cx="445857" cy="4458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3004074" y="6172200"/>
                <a:ext cx="2939526"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Rectangle 14"/>
              <p:cNvSpPr/>
              <p:nvPr/>
            </p:nvSpPr>
            <p:spPr bwMode="auto">
              <a:xfrm>
                <a:off x="5255149" y="5562600"/>
                <a:ext cx="653526"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6" name="Rectangle 15"/>
              <p:cNvSpPr/>
              <p:nvPr/>
            </p:nvSpPr>
            <p:spPr bwMode="auto">
              <a:xfrm>
                <a:off x="5334000" y="4703547"/>
                <a:ext cx="1358170"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Rectangle 16"/>
              <p:cNvSpPr/>
              <p:nvPr/>
            </p:nvSpPr>
            <p:spPr bwMode="auto">
              <a:xfrm>
                <a:off x="1600200" y="4901382"/>
                <a:ext cx="838200"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8" name="Rectangle 17"/>
              <p:cNvSpPr/>
              <p:nvPr/>
            </p:nvSpPr>
            <p:spPr bwMode="auto">
              <a:xfrm>
                <a:off x="3581400" y="4066986"/>
                <a:ext cx="2590800" cy="235836"/>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ectangle 5"/>
              <p:cNvSpPr/>
              <p:nvPr/>
            </p:nvSpPr>
            <p:spPr>
              <a:xfrm>
                <a:off x="7374708" y="2817911"/>
                <a:ext cx="1693092" cy="307777"/>
              </a:xfrm>
              <a:prstGeom prst="rect">
                <a:avLst/>
              </a:prstGeom>
              <a:solidFill>
                <a:srgbClr val="0070C0"/>
              </a:solidFill>
            </p:spPr>
            <p:txBody>
              <a:bodyPr wrap="none" lIns="91440" tIns="45720" rIns="91440" bIns="45720">
                <a:spAutoFit/>
              </a:bodyPr>
              <a:lstStyle/>
              <a:p>
                <a:pPr algn="ctr"/>
                <a:r>
                  <a:rPr lang="en-US" sz="1400" b="1" i="1" cap="none" spc="0" dirty="0" smtClean="0">
                    <a:ln w="1905"/>
                    <a:solidFill>
                      <a:schemeClr val="bg1"/>
                    </a:solidFill>
                    <a:effectLst>
                      <a:innerShdw blurRad="69850" dist="43180" dir="5400000">
                        <a:srgbClr val="000000">
                          <a:alpha val="65000"/>
                        </a:srgbClr>
                      </a:innerShdw>
                    </a:effectLst>
                  </a:rPr>
                  <a:t>OECD, RDA, G7</a:t>
                </a:r>
                <a:endParaRPr lang="en-US" sz="1400" b="1" i="1" cap="none" spc="0" dirty="0">
                  <a:ln w="1905"/>
                  <a:solidFill>
                    <a:schemeClr val="bg1"/>
                  </a:solidFill>
                  <a:effectLst>
                    <a:innerShdw blurRad="69850" dist="43180" dir="5400000">
                      <a:srgbClr val="000000">
                        <a:alpha val="65000"/>
                      </a:srgbClr>
                    </a:innerShdw>
                  </a:effectLst>
                </a:endParaRPr>
              </a:p>
            </p:txBody>
          </p:sp>
          <p:sp>
            <p:nvSpPr>
              <p:cNvPr id="23" name="Rectangle 22"/>
              <p:cNvSpPr/>
              <p:nvPr/>
            </p:nvSpPr>
            <p:spPr>
              <a:xfrm>
                <a:off x="7674864" y="3574164"/>
                <a:ext cx="1374094" cy="307777"/>
              </a:xfrm>
              <a:prstGeom prst="rect">
                <a:avLst/>
              </a:prstGeom>
              <a:solidFill>
                <a:srgbClr val="0070C0"/>
              </a:solidFill>
            </p:spPr>
            <p:txBody>
              <a:bodyPr wrap="none" lIns="91440" tIns="45720" rIns="91440" bIns="45720">
                <a:spAutoFit/>
              </a:bodyPr>
              <a:lstStyle/>
              <a:p>
                <a:pPr algn="ctr"/>
                <a:r>
                  <a:rPr lang="en-US" sz="1400" b="1" i="1" cap="none" spc="0" dirty="0" smtClean="0">
                    <a:ln w="1905"/>
                    <a:solidFill>
                      <a:schemeClr val="bg1"/>
                    </a:solidFill>
                    <a:effectLst>
                      <a:innerShdw blurRad="69850" dist="43180" dir="5400000">
                        <a:srgbClr val="000000">
                          <a:alpha val="65000"/>
                        </a:srgbClr>
                      </a:innerShdw>
                    </a:effectLst>
                  </a:rPr>
                  <a:t>WP2018-20</a:t>
                </a:r>
                <a:endParaRPr lang="en-US" sz="1400" b="1" i="1" cap="none" spc="0" dirty="0">
                  <a:ln w="1905"/>
                  <a:solidFill>
                    <a:schemeClr val="bg1"/>
                  </a:solidFill>
                  <a:effectLst>
                    <a:innerShdw blurRad="69850" dist="43180" dir="5400000">
                      <a:srgbClr val="000000">
                        <a:alpha val="65000"/>
                      </a:srgbClr>
                    </a:innerShdw>
                  </a:effectLst>
                </a:endParaRPr>
              </a:p>
            </p:txBody>
          </p:sp>
          <p:sp>
            <p:nvSpPr>
              <p:cNvPr id="11" name="Rectangle 10"/>
              <p:cNvSpPr/>
              <p:nvPr/>
            </p:nvSpPr>
            <p:spPr>
              <a:xfrm>
                <a:off x="8048828" y="4191140"/>
                <a:ext cx="1095172" cy="261610"/>
              </a:xfrm>
              <a:prstGeom prst="rect">
                <a:avLst/>
              </a:prstGeom>
            </p:spPr>
            <p:txBody>
              <a:bodyPr wrap="none">
                <a:spAutoFit/>
              </a:bodyPr>
              <a:lstStyle/>
              <a:p>
                <a:pPr algn="ctr"/>
                <a:r>
                  <a:rPr lang="en-US" sz="1100" b="1" i="1" dirty="0" smtClean="0">
                    <a:ln w="1905"/>
                    <a:solidFill>
                      <a:schemeClr val="bg1"/>
                    </a:solidFill>
                    <a:effectLst>
                      <a:innerShdw blurRad="69850" dist="43180" dir="5400000">
                        <a:srgbClr val="000000">
                          <a:alpha val="65000"/>
                        </a:srgbClr>
                      </a:innerShdw>
                    </a:effectLst>
                  </a:rPr>
                  <a:t>01.01.2017</a:t>
                </a:r>
                <a:endParaRPr lang="en-US" sz="1100" b="1" i="1" dirty="0">
                  <a:ln w="1905"/>
                  <a:solidFill>
                    <a:schemeClr val="bg1"/>
                  </a:solidFill>
                  <a:effectLst>
                    <a:innerShdw blurRad="69850" dist="43180" dir="5400000">
                      <a:srgbClr val="000000">
                        <a:alpha val="65000"/>
                      </a:srgbClr>
                    </a:innerShdw>
                  </a:effectLst>
                </a:endParaRPr>
              </a:p>
            </p:txBody>
          </p:sp>
          <p:sp>
            <p:nvSpPr>
              <p:cNvPr id="26" name="Rectangle 25"/>
              <p:cNvSpPr/>
              <p:nvPr/>
            </p:nvSpPr>
            <p:spPr>
              <a:xfrm>
                <a:off x="7147082" y="4910286"/>
                <a:ext cx="1920718" cy="523220"/>
              </a:xfrm>
              <a:prstGeom prst="rect">
                <a:avLst/>
              </a:prstGeom>
              <a:solidFill>
                <a:srgbClr val="0070C0"/>
              </a:solidFill>
            </p:spPr>
            <p:txBody>
              <a:bodyPr wrap="none" lIns="91440" tIns="45720" rIns="91440" bIns="45720">
                <a:spAutoFit/>
              </a:bodyPr>
              <a:lstStyle/>
              <a:p>
                <a:pPr algn="r"/>
                <a:r>
                  <a:rPr lang="en-US" sz="1400" b="1" i="1" cap="none" spc="0" dirty="0" smtClean="0">
                    <a:ln w="1905"/>
                    <a:solidFill>
                      <a:schemeClr val="bg1"/>
                    </a:solidFill>
                    <a:effectLst>
                      <a:innerShdw blurRad="69850" dist="43180" dir="5400000">
                        <a:srgbClr val="000000">
                          <a:alpha val="65000"/>
                        </a:srgbClr>
                      </a:innerShdw>
                    </a:effectLst>
                  </a:rPr>
                  <a:t>EG on Rewards &amp;</a:t>
                </a:r>
                <a:br>
                  <a:rPr lang="en-US" sz="1400" b="1" i="1" cap="none" spc="0" dirty="0" smtClean="0">
                    <a:ln w="1905"/>
                    <a:solidFill>
                      <a:schemeClr val="bg1"/>
                    </a:solidFill>
                    <a:effectLst>
                      <a:innerShdw blurRad="69850" dist="43180" dir="5400000">
                        <a:srgbClr val="000000">
                          <a:alpha val="65000"/>
                        </a:srgbClr>
                      </a:innerShdw>
                    </a:effectLst>
                  </a:rPr>
                </a:br>
                <a:r>
                  <a:rPr lang="en-US" sz="1400" b="1" i="1" cap="none" spc="0" dirty="0" smtClean="0">
                    <a:ln w="1905"/>
                    <a:solidFill>
                      <a:schemeClr val="bg1"/>
                    </a:solidFill>
                    <a:effectLst>
                      <a:innerShdw blurRad="69850" dist="43180" dir="5400000">
                        <a:srgbClr val="000000">
                          <a:alpha val="65000"/>
                        </a:srgbClr>
                      </a:innerShdw>
                    </a:effectLst>
                  </a:rPr>
                  <a:t>EG on Skills</a:t>
                </a:r>
                <a:endParaRPr lang="en-US" sz="1400" b="1" i="1" cap="none" spc="0" dirty="0">
                  <a:ln w="1905"/>
                  <a:solidFill>
                    <a:schemeClr val="bg1"/>
                  </a:solidFill>
                  <a:effectLst>
                    <a:innerShdw blurRad="69850" dist="43180" dir="5400000">
                      <a:srgbClr val="000000">
                        <a:alpha val="65000"/>
                      </a:srgbClr>
                    </a:innerShdw>
                  </a:effectLst>
                </a:endParaRPr>
              </a:p>
            </p:txBody>
          </p:sp>
          <p:sp>
            <p:nvSpPr>
              <p:cNvPr id="27" name="Rectangle 26"/>
              <p:cNvSpPr/>
              <p:nvPr/>
            </p:nvSpPr>
            <p:spPr>
              <a:xfrm>
                <a:off x="7178879" y="6241524"/>
                <a:ext cx="1882247" cy="307777"/>
              </a:xfrm>
              <a:prstGeom prst="rect">
                <a:avLst/>
              </a:prstGeom>
              <a:solidFill>
                <a:srgbClr val="0070C0"/>
              </a:solidFill>
            </p:spPr>
            <p:txBody>
              <a:bodyPr wrap="none" lIns="91440" tIns="45720" rIns="91440" bIns="45720">
                <a:spAutoFit/>
              </a:bodyPr>
              <a:lstStyle/>
              <a:p>
                <a:pPr algn="r"/>
                <a:r>
                  <a:rPr lang="en-US" sz="1400" b="1" i="1" cap="none" spc="0" dirty="0" smtClean="0">
                    <a:ln w="1905"/>
                    <a:solidFill>
                      <a:schemeClr val="bg1"/>
                    </a:solidFill>
                    <a:effectLst>
                      <a:innerShdw blurRad="69850" dist="43180" dir="5400000">
                        <a:srgbClr val="000000">
                          <a:alpha val="65000"/>
                        </a:srgbClr>
                      </a:innerShdw>
                    </a:effectLst>
                  </a:rPr>
                  <a:t>FAIR Action Plan</a:t>
                </a:r>
                <a:endParaRPr lang="en-US" sz="1400" b="1" i="1" cap="none" spc="0" dirty="0">
                  <a:ln w="1905"/>
                  <a:solidFill>
                    <a:schemeClr val="bg1"/>
                  </a:solidFill>
                  <a:effectLst>
                    <a:innerShdw blurRad="69850" dist="43180" dir="5400000">
                      <a:srgbClr val="000000">
                        <a:alpha val="65000"/>
                      </a:srgbClr>
                    </a:innerShdw>
                  </a:effectLst>
                </a:endParaRPr>
              </a:p>
            </p:txBody>
          </p:sp>
        </p:grpSp>
      </p:grpSp>
      <p:sp>
        <p:nvSpPr>
          <p:cNvPr id="28" name="Rectangle 27"/>
          <p:cNvSpPr/>
          <p:nvPr/>
        </p:nvSpPr>
        <p:spPr>
          <a:xfrm>
            <a:off x="192151" y="213878"/>
            <a:ext cx="2890535" cy="523220"/>
          </a:xfrm>
          <a:prstGeom prst="rect">
            <a:avLst/>
          </a:prstGeom>
        </p:spPr>
        <p:txBody>
          <a:bodyPr wrap="none">
            <a:spAutoFit/>
          </a:bodyPr>
          <a:lstStyle/>
          <a:p>
            <a:pPr fontAlgn="base">
              <a:spcBef>
                <a:spcPct val="0"/>
              </a:spcBef>
              <a:spcAft>
                <a:spcPct val="0"/>
              </a:spcAft>
            </a:pPr>
            <a:r>
              <a:rPr lang="en-GB" sz="2800" dirty="0">
                <a:solidFill>
                  <a:srgbClr val="FFFFFF"/>
                </a:solidFill>
              </a:rPr>
              <a:t>V</a:t>
            </a:r>
            <a:r>
              <a:rPr lang="en-GB" sz="2800" dirty="0" smtClean="0">
                <a:solidFill>
                  <a:srgbClr val="FFFFFF"/>
                </a:solidFill>
              </a:rPr>
              <a:t>ision &amp; Action</a:t>
            </a:r>
            <a:endParaRPr lang="en-GB" sz="2800" dirty="0">
              <a:solidFill>
                <a:srgbClr val="FFFFFF"/>
              </a:solidFill>
            </a:endParaRPr>
          </a:p>
        </p:txBody>
      </p:sp>
      <p:pic>
        <p:nvPicPr>
          <p:cNvPr id="31"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3038" y="48502"/>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81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1284287"/>
            <a:ext cx="7848600" cy="936625"/>
          </a:xfrm>
        </p:spPr>
        <p:txBody>
          <a:bodyPr/>
          <a:lstStyle/>
          <a:p>
            <a:r>
              <a:rPr lang="en-GB" sz="3200" dirty="0" smtClean="0">
                <a:latin typeface="Century Gothic" panose="020B0502020202020204" pitchFamily="34" charset="0"/>
              </a:rPr>
              <a:t>Our Mission in DG RTD:</a:t>
            </a:r>
            <a:endParaRPr lang="en-GB" sz="3200" dirty="0">
              <a:latin typeface="Century Gothic" panose="020B0502020202020204" pitchFamily="34" charset="0"/>
            </a:endParaRPr>
          </a:p>
        </p:txBody>
      </p:sp>
      <p:sp>
        <p:nvSpPr>
          <p:cNvPr id="3" name="Content Placeholder 2"/>
          <p:cNvSpPr>
            <a:spLocks noGrp="1"/>
          </p:cNvSpPr>
          <p:nvPr>
            <p:ph sz="half" idx="1"/>
          </p:nvPr>
        </p:nvSpPr>
        <p:spPr>
          <a:xfrm>
            <a:off x="96364" y="2109787"/>
            <a:ext cx="4419600" cy="3529013"/>
          </a:xfrm>
        </p:spPr>
        <p:txBody>
          <a:bodyPr/>
          <a:lstStyle/>
          <a:p>
            <a:endParaRPr lang="en-US" sz="2400" b="1" dirty="0" smtClean="0">
              <a:latin typeface="Calibri Light" panose="020F0302020204030204" pitchFamily="34" charset="0"/>
            </a:endParaRPr>
          </a:p>
          <a:p>
            <a:r>
              <a:rPr lang="en-US" sz="2400" b="1" dirty="0" smtClean="0">
                <a:latin typeface="Calibri Light" panose="020F0302020204030204" pitchFamily="34" charset="0"/>
              </a:rPr>
              <a:t>We have to deliver the European Open Science Cloud </a:t>
            </a:r>
            <a:br>
              <a:rPr lang="en-US" sz="2400" b="1" dirty="0" smtClean="0">
                <a:latin typeface="Calibri Light" panose="020F0302020204030204" pitchFamily="34" charset="0"/>
              </a:rPr>
            </a:br>
            <a:r>
              <a:rPr lang="en-US" sz="2400" dirty="0" smtClean="0">
                <a:latin typeface="Calibri Light" panose="020F0302020204030204" pitchFamily="34" charset="0"/>
              </a:rPr>
              <a:t>(1st stage implementation) </a:t>
            </a:r>
          </a:p>
          <a:p>
            <a:r>
              <a:rPr lang="en-US" sz="2400" b="1" dirty="0" smtClean="0">
                <a:latin typeface="Calibri Light" panose="020F0302020204030204" pitchFamily="34" charset="0"/>
              </a:rPr>
              <a:t>by 2020</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605" t="15025" r="42545" b="681"/>
          <a:stretch/>
        </p:blipFill>
        <p:spPr>
          <a:xfrm rot="1123427">
            <a:off x="5441758" y="2150562"/>
            <a:ext cx="3065568" cy="35550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Group 6"/>
          <p:cNvGrpSpPr/>
          <p:nvPr/>
        </p:nvGrpSpPr>
        <p:grpSpPr>
          <a:xfrm>
            <a:off x="4155128" y="6453336"/>
            <a:ext cx="721672" cy="404664"/>
            <a:chOff x="4067944" y="6453336"/>
            <a:chExt cx="721672" cy="404664"/>
          </a:xfrm>
        </p:grpSpPr>
        <p:sp>
          <p:nvSpPr>
            <p:cNvPr id="8" name="Rectangle 7"/>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9" name="Rectangle 8"/>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62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13878"/>
            <a:ext cx="3108543" cy="523220"/>
          </a:xfrm>
          <a:prstGeom prst="rect">
            <a:avLst/>
          </a:prstGeom>
        </p:spPr>
        <p:txBody>
          <a:bodyPr wrap="none">
            <a:spAutoFit/>
          </a:bodyPr>
          <a:lstStyle/>
          <a:p>
            <a:pPr fontAlgn="base">
              <a:spcBef>
                <a:spcPct val="0"/>
              </a:spcBef>
              <a:spcAft>
                <a:spcPct val="0"/>
              </a:spcAft>
            </a:pPr>
            <a:r>
              <a:rPr lang="en-GB" sz="2800" dirty="0" smtClean="0">
                <a:solidFill>
                  <a:srgbClr val="FFFFFF"/>
                </a:solidFill>
              </a:rPr>
              <a:t>Thematic clouds</a:t>
            </a:r>
            <a:endParaRPr lang="en-GB" sz="2800"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62063"/>
            <a:ext cx="7410450" cy="52356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651300" y="4953000"/>
            <a:ext cx="6816300" cy="381000"/>
          </a:xfrm>
          <a:prstGeom prst="rect">
            <a:avLst/>
          </a:prstGeom>
          <a:solidFill>
            <a:srgbClr val="FFFF00">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 name="Rectangle 9"/>
          <p:cNvSpPr/>
          <p:nvPr/>
        </p:nvSpPr>
        <p:spPr>
          <a:xfrm>
            <a:off x="6577367" y="1276344"/>
            <a:ext cx="2445221" cy="584775"/>
          </a:xfrm>
          <a:prstGeom prst="rect">
            <a:avLst/>
          </a:prstGeom>
        </p:spPr>
        <p:txBody>
          <a:bodyPr wrap="none">
            <a:spAutoFit/>
          </a:bodyPr>
          <a:lstStyle/>
          <a:p>
            <a:pPr fontAlgn="base">
              <a:spcBef>
                <a:spcPct val="0"/>
              </a:spcBef>
              <a:spcAft>
                <a:spcPct val="0"/>
              </a:spcAft>
            </a:pPr>
            <a:r>
              <a:rPr lang="en-GB" sz="3200" b="1" spc="-1" dirty="0" smtClean="0">
                <a:solidFill>
                  <a:srgbClr val="0F5494"/>
                </a:solidFill>
                <a:uFill>
                  <a:solidFill>
                    <a:srgbClr val="FFFFFF"/>
                  </a:solidFill>
                </a:uFill>
                <a:latin typeface="Century Gothic" panose="020B0502020202020204" pitchFamily="34" charset="0"/>
                <a:ea typeface="Microsoft YaHei"/>
              </a:rPr>
              <a:t>WP 2018-20</a:t>
            </a:r>
            <a:endParaRPr lang="en-GB" sz="3200" b="1" spc="-1" dirty="0">
              <a:solidFill>
                <a:srgbClr val="0F5494"/>
              </a:solidFill>
              <a:uFill>
                <a:solidFill>
                  <a:srgbClr val="FFFFFF"/>
                </a:solidFill>
              </a:uFill>
              <a:latin typeface="Century Gothic" panose="020B0502020202020204" pitchFamily="34" charset="0"/>
              <a:ea typeface="Microsoft YaHei"/>
            </a:endParaRPr>
          </a:p>
        </p:txBody>
      </p:sp>
      <p:grpSp>
        <p:nvGrpSpPr>
          <p:cNvPr id="9" name="Group 8"/>
          <p:cNvGrpSpPr/>
          <p:nvPr/>
        </p:nvGrpSpPr>
        <p:grpSpPr>
          <a:xfrm>
            <a:off x="4191000" y="6462480"/>
            <a:ext cx="721672" cy="404664"/>
            <a:chOff x="4067944" y="6453336"/>
            <a:chExt cx="721672" cy="404664"/>
          </a:xfrm>
        </p:grpSpPr>
        <p:sp>
          <p:nvSpPr>
            <p:cNvPr id="12" name="Rectangle 11"/>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13" name="Rectangle 12"/>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Tree>
    <p:extLst>
      <p:ext uri="{BB962C8B-B14F-4D97-AF65-F5344CB8AC3E}">
        <p14:creationId xmlns:p14="http://schemas.microsoft.com/office/powerpoint/2010/main" val="307189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403810" cy="936625"/>
          </a:xfrm>
        </p:spPr>
        <p:txBody>
          <a:bodyPr/>
          <a:lstStyle/>
          <a:p>
            <a:r>
              <a:rPr lang="en-GB" sz="2800" dirty="0" smtClean="0">
                <a:latin typeface="Century Gothic" panose="020B0502020202020204" pitchFamily="34" charset="0"/>
              </a:rPr>
              <a:t>Work in progress in DG RTD</a:t>
            </a:r>
            <a:endParaRPr lang="en-GB" sz="2800" dirty="0">
              <a:latin typeface="Century Gothic" panose="020B0502020202020204" pitchFamily="34" charset="0"/>
            </a:endParaRPr>
          </a:p>
        </p:txBody>
      </p:sp>
      <p:grpSp>
        <p:nvGrpSpPr>
          <p:cNvPr id="5" name="Group 4"/>
          <p:cNvGrpSpPr/>
          <p:nvPr/>
        </p:nvGrpSpPr>
        <p:grpSpPr>
          <a:xfrm>
            <a:off x="4155128" y="6453336"/>
            <a:ext cx="721672" cy="404664"/>
            <a:chOff x="4067944" y="6453336"/>
            <a:chExt cx="721672" cy="404664"/>
          </a:xfrm>
        </p:grpSpPr>
        <p:sp>
          <p:nvSpPr>
            <p:cNvPr id="6" name="Rectangle 5"/>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7" name="Rectangle 6"/>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
        <p:nvSpPr>
          <p:cNvPr id="9" name="Rectangle 8"/>
          <p:cNvSpPr/>
          <p:nvPr/>
        </p:nvSpPr>
        <p:spPr>
          <a:xfrm>
            <a:off x="76200" y="228600"/>
            <a:ext cx="2311851" cy="523220"/>
          </a:xfrm>
          <a:prstGeom prst="rect">
            <a:avLst/>
          </a:prstGeom>
        </p:spPr>
        <p:txBody>
          <a:bodyPr wrap="none">
            <a:spAutoFit/>
          </a:bodyPr>
          <a:lstStyle/>
          <a:p>
            <a:r>
              <a:rPr lang="en-GB" sz="2800" dirty="0">
                <a:solidFill>
                  <a:srgbClr val="FFFFFF"/>
                </a:solidFill>
              </a:rPr>
              <a:t>What now? </a:t>
            </a:r>
          </a:p>
        </p:txBody>
      </p:sp>
      <p:sp>
        <p:nvSpPr>
          <p:cNvPr id="10" name="Rectangle 9"/>
          <p:cNvSpPr/>
          <p:nvPr/>
        </p:nvSpPr>
        <p:spPr>
          <a:xfrm>
            <a:off x="152399" y="2313325"/>
            <a:ext cx="8856641" cy="3477875"/>
          </a:xfrm>
          <a:prstGeom prst="rect">
            <a:avLst/>
          </a:prstGeom>
        </p:spPr>
        <p:txBody>
          <a:bodyPr wrap="square">
            <a:spAutoFit/>
          </a:bodyPr>
          <a:lstStyle/>
          <a:p>
            <a:pPr marL="285750" indent="-285750">
              <a:buFont typeface="Wingdings" panose="05000000000000000000" pitchFamily="2" charset="2"/>
              <a:buChar char="Ø"/>
            </a:pPr>
            <a:r>
              <a:rPr lang="en-GB" sz="2000" b="1" dirty="0" smtClean="0">
                <a:solidFill>
                  <a:srgbClr val="0F5494"/>
                </a:solidFill>
                <a:latin typeface="Calibri Light" panose="020F0302020204030204" pitchFamily="34" charset="0"/>
                <a:ea typeface="+mj-ea"/>
                <a:cs typeface="+mj-cs"/>
              </a:rPr>
              <a:t>EOSC from concept to implementation: EOSC App </a:t>
            </a:r>
            <a:r>
              <a:rPr lang="en-GB" sz="2000" dirty="0" smtClean="0">
                <a:solidFill>
                  <a:srgbClr val="0F5494"/>
                </a:solidFill>
                <a:latin typeface="Calibri Light" panose="020F0302020204030204" pitchFamily="34" charset="0"/>
                <a:ea typeface="+mj-ea"/>
                <a:cs typeface="+mj-cs"/>
              </a:rPr>
              <a:t>(one stop shop for science)</a:t>
            </a:r>
            <a:br>
              <a:rPr lang="en-GB" sz="2000" dirty="0" smtClean="0">
                <a:solidFill>
                  <a:srgbClr val="0F5494"/>
                </a:solidFill>
                <a:latin typeface="Calibri Light" panose="020F0302020204030204" pitchFamily="34" charset="0"/>
                <a:ea typeface="+mj-ea"/>
                <a:cs typeface="+mj-cs"/>
              </a:rPr>
            </a:br>
            <a:endParaRPr lang="en-GB" sz="2000" dirty="0">
              <a:solidFill>
                <a:srgbClr val="0F5494"/>
              </a:solidFill>
              <a:latin typeface="Calibri Light" panose="020F0302020204030204" pitchFamily="34" charset="0"/>
              <a:ea typeface="+mj-ea"/>
              <a:cs typeface="+mj-cs"/>
            </a:endParaRPr>
          </a:p>
          <a:p>
            <a:pPr marL="285750" indent="-285750">
              <a:buFont typeface="Wingdings" panose="05000000000000000000" pitchFamily="2" charset="2"/>
              <a:buChar char="Ø"/>
            </a:pPr>
            <a:r>
              <a:rPr lang="en-GB" sz="2000" b="1" dirty="0" smtClean="0">
                <a:solidFill>
                  <a:srgbClr val="0F5494"/>
                </a:solidFill>
                <a:latin typeface="Calibri Light" panose="020F0302020204030204" pitchFamily="34" charset="0"/>
                <a:ea typeface="+mj-ea"/>
                <a:cs typeface="+mj-cs"/>
              </a:rPr>
              <a:t>Governance </a:t>
            </a:r>
            <a:r>
              <a:rPr lang="en-GB" sz="2000" dirty="0" smtClean="0">
                <a:solidFill>
                  <a:srgbClr val="0F5494"/>
                </a:solidFill>
                <a:latin typeface="Calibri Light" panose="020F0302020204030204" pitchFamily="34" charset="0"/>
                <a:ea typeface="+mj-ea"/>
                <a:cs typeface="+mj-cs"/>
              </a:rPr>
              <a:t>(interim EOSC governance board to be launched in 2017)</a:t>
            </a:r>
          </a:p>
          <a:p>
            <a:pPr marL="800100" lvl="1" indent="-342900">
              <a:buFont typeface="Wingdings" panose="05000000000000000000" pitchFamily="2" charset="2"/>
              <a:buChar char="ü"/>
            </a:pPr>
            <a:r>
              <a:rPr lang="en-GB" sz="2000" dirty="0" smtClean="0">
                <a:solidFill>
                  <a:srgbClr val="0F5494"/>
                </a:solidFill>
                <a:latin typeface="Calibri Light" panose="020F0302020204030204" pitchFamily="34" charset="0"/>
                <a:ea typeface="+mj-ea"/>
                <a:cs typeface="+mj-cs"/>
              </a:rPr>
              <a:t>adequate </a:t>
            </a:r>
            <a:r>
              <a:rPr lang="en-GB" sz="2000" dirty="0">
                <a:solidFill>
                  <a:srgbClr val="0F5494"/>
                </a:solidFill>
                <a:latin typeface="Calibri Light" panose="020F0302020204030204" pitchFamily="34" charset="0"/>
                <a:ea typeface="+mj-ea"/>
                <a:cs typeface="+mj-cs"/>
              </a:rPr>
              <a:t>level of </a:t>
            </a:r>
            <a:r>
              <a:rPr lang="en-GB" sz="2000" dirty="0" smtClean="0">
                <a:solidFill>
                  <a:srgbClr val="0F5494"/>
                </a:solidFill>
                <a:latin typeface="Calibri Light" panose="020F0302020204030204" pitchFamily="34" charset="0"/>
                <a:ea typeface="+mj-ea"/>
                <a:cs typeface="+mj-cs"/>
              </a:rPr>
              <a:t>representativeness </a:t>
            </a:r>
            <a:br>
              <a:rPr lang="en-GB" sz="2000" dirty="0" smtClean="0">
                <a:solidFill>
                  <a:srgbClr val="0F5494"/>
                </a:solidFill>
                <a:latin typeface="Calibri Light" panose="020F0302020204030204" pitchFamily="34" charset="0"/>
                <a:ea typeface="+mj-ea"/>
                <a:cs typeface="+mj-cs"/>
              </a:rPr>
            </a:br>
            <a:r>
              <a:rPr lang="en-GB" sz="2000" dirty="0" smtClean="0">
                <a:solidFill>
                  <a:srgbClr val="0F5494"/>
                </a:solidFill>
                <a:latin typeface="Calibri Light" panose="020F0302020204030204" pitchFamily="34" charset="0"/>
                <a:ea typeface="+mj-ea"/>
                <a:cs typeface="+mj-cs"/>
              </a:rPr>
              <a:t>(</a:t>
            </a:r>
            <a:r>
              <a:rPr lang="en-GB" sz="2000" dirty="0">
                <a:solidFill>
                  <a:srgbClr val="0F5494"/>
                </a:solidFill>
                <a:latin typeface="Calibri Light" panose="020F0302020204030204" pitchFamily="34" charset="0"/>
                <a:ea typeface="+mj-ea"/>
                <a:cs typeface="+mj-cs"/>
              </a:rPr>
              <a:t>different fields of science, different countries); </a:t>
            </a:r>
            <a:endParaRPr lang="en-GB" sz="2000" dirty="0" smtClean="0">
              <a:solidFill>
                <a:srgbClr val="0F5494"/>
              </a:solidFill>
              <a:latin typeface="Calibri Light" panose="020F0302020204030204" pitchFamily="34" charset="0"/>
              <a:ea typeface="+mj-ea"/>
              <a:cs typeface="+mj-cs"/>
            </a:endParaRPr>
          </a:p>
          <a:p>
            <a:pPr marL="800100" lvl="1" indent="-342900">
              <a:buFont typeface="Wingdings" panose="05000000000000000000" pitchFamily="2" charset="2"/>
              <a:buChar char="ü"/>
            </a:pPr>
            <a:r>
              <a:rPr lang="en-GB" sz="2000" dirty="0" smtClean="0">
                <a:solidFill>
                  <a:srgbClr val="0F5494"/>
                </a:solidFill>
                <a:latin typeface="Calibri Light" panose="020F0302020204030204" pitchFamily="34" charset="0"/>
                <a:ea typeface="+mj-ea"/>
                <a:cs typeface="+mj-cs"/>
              </a:rPr>
              <a:t>group </a:t>
            </a:r>
            <a:r>
              <a:rPr lang="en-GB" sz="2000" dirty="0">
                <a:solidFill>
                  <a:srgbClr val="0F5494"/>
                </a:solidFill>
                <a:latin typeface="Calibri Light" panose="020F0302020204030204" pitchFamily="34" charset="0"/>
                <a:ea typeface="+mj-ea"/>
                <a:cs typeface="+mj-cs"/>
              </a:rPr>
              <a:t>that brings together a critical mass of data infrastructures, take stock of what already exists, oversee the development of Science Cloud and its services, seek consensus on standards, and be a source of advice for the Commission (including for preparing the </a:t>
            </a:r>
            <a:r>
              <a:rPr lang="en-GB" sz="2000" dirty="0" smtClean="0">
                <a:solidFill>
                  <a:srgbClr val="0F5494"/>
                </a:solidFill>
                <a:latin typeface="Calibri Light" panose="020F0302020204030204" pitchFamily="34" charset="0"/>
                <a:ea typeface="+mj-ea"/>
                <a:cs typeface="+mj-cs"/>
              </a:rPr>
              <a:t>WP)</a:t>
            </a:r>
            <a:r>
              <a:rPr lang="en-GB" sz="2000" dirty="0">
                <a:solidFill>
                  <a:srgbClr val="0F5494"/>
                </a:solidFill>
                <a:latin typeface="Calibri Light" panose="020F0302020204030204" pitchFamily="34" charset="0"/>
                <a:ea typeface="+mj-ea"/>
                <a:cs typeface="+mj-cs"/>
              </a:rPr>
              <a:t/>
            </a:r>
            <a:br>
              <a:rPr lang="en-GB" sz="2000" dirty="0">
                <a:solidFill>
                  <a:srgbClr val="0F5494"/>
                </a:solidFill>
                <a:latin typeface="Calibri Light" panose="020F0302020204030204" pitchFamily="34" charset="0"/>
                <a:ea typeface="+mj-ea"/>
                <a:cs typeface="+mj-cs"/>
              </a:rPr>
            </a:br>
            <a:endParaRPr lang="en-US" sz="2000" dirty="0">
              <a:solidFill>
                <a:srgbClr val="0F5494"/>
              </a:solidFill>
              <a:latin typeface="Calibri Light" panose="020F0302020204030204" pitchFamily="34" charset="0"/>
              <a:ea typeface="+mj-ea"/>
              <a:cs typeface="+mj-cs"/>
            </a:endParaRPr>
          </a:p>
          <a:p>
            <a:pPr marL="285750" indent="-285750">
              <a:buFont typeface="Wingdings" panose="05000000000000000000" pitchFamily="2" charset="2"/>
              <a:buChar char="Ø"/>
            </a:pPr>
            <a:r>
              <a:rPr lang="en-GB" sz="2000" b="1" dirty="0" smtClean="0">
                <a:solidFill>
                  <a:srgbClr val="0F5494"/>
                </a:solidFill>
                <a:latin typeface="Calibri Light" panose="020F0302020204030204" pitchFamily="34" charset="0"/>
                <a:ea typeface="+mj-ea"/>
                <a:cs typeface="+mj-cs"/>
              </a:rPr>
              <a:t>EOSC (co)funding model: </a:t>
            </a:r>
            <a:r>
              <a:rPr lang="en-GB" sz="2000" dirty="0">
                <a:solidFill>
                  <a:srgbClr val="0F5494"/>
                </a:solidFill>
                <a:latin typeface="Calibri Light" panose="020F0302020204030204" pitchFamily="34" charset="0"/>
                <a:ea typeface="+mj-ea"/>
                <a:cs typeface="+mj-cs"/>
              </a:rPr>
              <a:t>an urgent </a:t>
            </a:r>
            <a:r>
              <a:rPr lang="en-GB" sz="2000" dirty="0" smtClean="0">
                <a:solidFill>
                  <a:srgbClr val="0F5494"/>
                </a:solidFill>
                <a:latin typeface="Calibri Light" panose="020F0302020204030204" pitchFamily="34" charset="0"/>
                <a:ea typeface="+mj-ea"/>
                <a:cs typeface="+mj-cs"/>
              </a:rPr>
              <a:t>task.</a:t>
            </a:r>
            <a:endParaRPr lang="en-US" sz="2000" dirty="0">
              <a:solidFill>
                <a:srgbClr val="0F5494"/>
              </a:solidFill>
              <a:latin typeface="Calibri Light" panose="020F0302020204030204" pitchFamily="34" charset="0"/>
              <a:ea typeface="+mj-ea"/>
              <a:cs typeface="+mj-cs"/>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1598" y="82514"/>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20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143000"/>
            <a:ext cx="7619640" cy="703080"/>
          </a:xfrm>
          <a:prstGeom prst="rect">
            <a:avLst/>
          </a:prstGeom>
          <a:noFill/>
          <a:ln>
            <a:noFill/>
          </a:ln>
        </p:spPr>
        <p:txBody>
          <a:bodyPr vert="horz" wrap="square" lIns="90000" tIns="45000" rIns="90000" bIns="45000" anchor="t"/>
          <a:lstStyle>
            <a:defPPr lvl="0">
              <a:buSzPct val="45000"/>
              <a:buFont typeface="StarSymbol"/>
              <a:buNone/>
              <a:defRPr/>
            </a:defPPr>
            <a:lvl1pPr marL="358920" marR="0" lvl="0" indent="0" algn="l" rtl="0" hangingPunct="1">
              <a:spcBef>
                <a:spcPts val="0"/>
              </a:spcBef>
              <a:spcAft>
                <a:spcPts val="0"/>
              </a:spcAft>
              <a:buSzPct val="45000"/>
              <a:buFont typeface="StarSymbol"/>
              <a:buChar char="●"/>
              <a:tabLst/>
              <a:defRPr lang="en-GB" sz="3000" b="1" i="0" u="none" strike="noStrike" kern="1200" spc="0">
                <a:ln>
                  <a:noFill/>
                </a:ln>
                <a:solidFill>
                  <a:srgbClr val="0F5494"/>
                </a:solidFill>
                <a:latin typeface="Verdana" pitchFamily="34"/>
                <a:ea typeface="Microsoft YaHei" pitchFamily="2"/>
                <a:cs typeface="Mangal"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marL="0" fontAlgn="base">
              <a:buNone/>
            </a:pPr>
            <a:r>
              <a:rPr lang="en-GB" sz="2800" dirty="0">
                <a:latin typeface="Century Gothic" panose="020B0502020202020204" pitchFamily="34" charset="0"/>
              </a:rPr>
              <a:t>EOSC Pilot project </a:t>
            </a:r>
            <a:r>
              <a:rPr lang="en-GB" sz="2800" dirty="0" smtClean="0">
                <a:latin typeface="Century Gothic" panose="020B0502020202020204" pitchFamily="34" charset="0"/>
              </a:rPr>
              <a:t/>
            </a:r>
            <a:br>
              <a:rPr lang="en-GB" sz="2800" dirty="0" smtClean="0">
                <a:latin typeface="Century Gothic" panose="020B0502020202020204" pitchFamily="34" charset="0"/>
              </a:rPr>
            </a:br>
            <a:r>
              <a:rPr lang="en-GB" sz="2400" b="0" i="1" dirty="0" smtClean="0">
                <a:latin typeface="Century Gothic" panose="020B0502020202020204" pitchFamily="34" charset="0"/>
              </a:rPr>
              <a:t>outputs expected  </a:t>
            </a:r>
            <a:r>
              <a:rPr lang="en-GB" sz="2400" b="0" i="1" dirty="0">
                <a:latin typeface="Century Gothic" panose="020B0502020202020204" pitchFamily="34" charset="0"/>
              </a:rPr>
              <a:t>– </a:t>
            </a:r>
            <a:r>
              <a:rPr lang="en-GB" sz="2400" b="0" i="1" dirty="0" smtClean="0">
                <a:latin typeface="Century Gothic" panose="020B0502020202020204" pitchFamily="34" charset="0"/>
              </a:rPr>
              <a:t>2017-2018</a:t>
            </a:r>
            <a:endParaRPr lang="en-GB" sz="1800" b="0" i="1" dirty="0">
              <a:latin typeface="Century Gothic" panose="020B0502020202020204" pitchFamily="34" charset="0"/>
            </a:endParaRPr>
          </a:p>
        </p:txBody>
      </p:sp>
      <p:sp>
        <p:nvSpPr>
          <p:cNvPr id="4" name="Rectangle 3"/>
          <p:cNvSpPr/>
          <p:nvPr/>
        </p:nvSpPr>
        <p:spPr>
          <a:xfrm>
            <a:off x="76200" y="228600"/>
            <a:ext cx="2311851" cy="523220"/>
          </a:xfrm>
          <a:prstGeom prst="rect">
            <a:avLst/>
          </a:prstGeom>
        </p:spPr>
        <p:txBody>
          <a:bodyPr wrap="none">
            <a:spAutoFit/>
          </a:bodyPr>
          <a:lstStyle/>
          <a:p>
            <a:r>
              <a:rPr lang="en-GB" sz="2800" dirty="0">
                <a:solidFill>
                  <a:srgbClr val="FFFFFF"/>
                </a:solidFill>
              </a:rPr>
              <a:t>What now?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598" y="82514"/>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155128" y="6453336"/>
            <a:ext cx="721672" cy="404664"/>
            <a:chOff x="4067944" y="6453336"/>
            <a:chExt cx="721672" cy="404664"/>
          </a:xfrm>
        </p:grpSpPr>
        <p:sp>
          <p:nvSpPr>
            <p:cNvPr id="8" name="Rectangle 7"/>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9" name="Rectangle 8"/>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
        <p:nvSpPr>
          <p:cNvPr id="10" name="Content Placeholder 2"/>
          <p:cNvSpPr txBox="1">
            <a:spLocks/>
          </p:cNvSpPr>
          <p:nvPr/>
        </p:nvSpPr>
        <p:spPr bwMode="auto">
          <a:xfrm>
            <a:off x="76200" y="2133600"/>
            <a:ext cx="86868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marL="432000" lvl="0" indent="-324000" algn="l" rtl="0" hangingPunct="1">
              <a:spcBef>
                <a:spcPts val="0"/>
              </a:spcBef>
              <a:spcAft>
                <a:spcPts val="1417"/>
              </a:spcAft>
              <a:buSzPct val="45000"/>
              <a:buFont typeface="StarSymbol"/>
              <a:buNone/>
              <a:defRPr lang="en-GB" sz="2400" b="1" i="0" u="none" strike="noStrike" kern="1200" spc="0">
                <a:ln>
                  <a:noFill/>
                </a:ln>
                <a:solidFill>
                  <a:srgbClr val="0F5494"/>
                </a:solidFill>
                <a:latin typeface="Verdana"/>
                <a:ea typeface="Microsoft YaHei" pitchFamily="2"/>
                <a:cs typeface="Mangal" pitchFamily="2"/>
              </a:defRPr>
            </a:defPPr>
            <a:lvl1pPr marL="432000" lvl="0" indent="-324000" algn="l" rtl="0" eaLnBrk="1" fontAlgn="base" hangingPunct="1">
              <a:spcBef>
                <a:spcPts val="0"/>
              </a:spcBef>
              <a:spcAft>
                <a:spcPts val="1417"/>
              </a:spcAft>
              <a:buClr>
                <a:schemeClr val="bg1"/>
              </a:buClr>
              <a:buSzPct val="45000"/>
              <a:buFont typeface="StarSymbol"/>
              <a:buChar char="●"/>
              <a:defRPr lang="en-GB" sz="2400" b="1" i="0" u="none" strike="noStrike" kern="1200" spc="0">
                <a:ln>
                  <a:noFill/>
                </a:ln>
                <a:solidFill>
                  <a:srgbClr val="0F5494"/>
                </a:solidFill>
                <a:latin typeface="Verdana"/>
                <a:ea typeface="Microsoft YaHei" pitchFamily="2"/>
                <a:cs typeface="Mangal" pitchFamily="2"/>
              </a:defRPr>
            </a:lvl1pPr>
            <a:lvl2pPr marL="864000" lvl="1" indent="-324000" algn="l" rtl="0" eaLnBrk="1" fontAlgn="base" hangingPunct="1">
              <a:spcBef>
                <a:spcPts val="0"/>
              </a:spcBef>
              <a:spcAft>
                <a:spcPts val="1134"/>
              </a:spcAft>
              <a:buClr>
                <a:srgbClr val="009FBA"/>
              </a:buClr>
              <a:buSzPct val="75000"/>
              <a:buFont typeface="StarSymbol"/>
              <a:buChar char="–"/>
              <a:defRPr lang="en-GB" sz="1600" b="0" i="0" u="none" strike="noStrike" kern="1200" spc="0">
                <a:ln>
                  <a:noFill/>
                </a:ln>
                <a:solidFill>
                  <a:srgbClr val="0F5494"/>
                </a:solidFill>
                <a:latin typeface="Verdana"/>
                <a:ea typeface="Microsoft YaHei" pitchFamily="2"/>
                <a:cs typeface="Mangal" pitchFamily="2"/>
              </a:defRPr>
            </a:lvl2pPr>
            <a:lvl3pPr marL="1295999" lvl="2" indent="-288000" algn="l" rtl="0" eaLnBrk="1" fontAlgn="base" hangingPunct="1">
              <a:spcBef>
                <a:spcPts val="0"/>
              </a:spcBef>
              <a:spcAft>
                <a:spcPts val="850"/>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3pPr>
            <a:lvl4pPr marL="1728000" lvl="3" indent="-216000" algn="l" rtl="0" eaLnBrk="1" fontAlgn="base" hangingPunct="1">
              <a:spcBef>
                <a:spcPts val="0"/>
              </a:spcBef>
              <a:spcAft>
                <a:spcPts val="567"/>
              </a:spcAft>
              <a:buSzPct val="75000"/>
              <a:buFont typeface="StarSymbol"/>
              <a:buChar char="–"/>
              <a:defRPr lang="en-GB" sz="2000" b="0" i="0" u="none" strike="noStrike" kern="1200" spc="0">
                <a:ln>
                  <a:noFill/>
                </a:ln>
                <a:solidFill>
                  <a:srgbClr val="000000"/>
                </a:solidFill>
                <a:latin typeface="Arial"/>
                <a:ea typeface="Microsoft YaHei" pitchFamily="2"/>
                <a:cs typeface="Mangal" pitchFamily="2"/>
              </a:defRPr>
            </a:lvl4pPr>
            <a:lvl5pPr marL="2160000" lvl="4" indent="-216000" algn="l" rtl="0" eaLnBrk="1" fontAlgn="base" hangingPunct="1">
              <a:spcBef>
                <a:spcPts val="0"/>
              </a:spcBef>
              <a:spcAft>
                <a:spcPts val="283"/>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5pPr>
            <a:lvl6pPr marL="2592000" lvl="5" indent="-216000" algn="l" rtl="0" eaLnBrk="1" fontAlgn="base" hangingPunct="1">
              <a:spcBef>
                <a:spcPts val="0"/>
              </a:spcBef>
              <a:spcAft>
                <a:spcPts val="283"/>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6pPr>
            <a:lvl7pPr marL="3024000" lvl="6" indent="-216000" algn="l" rtl="0" eaLnBrk="1" fontAlgn="base" hangingPunct="1">
              <a:spcBef>
                <a:spcPts val="0"/>
              </a:spcBef>
              <a:spcAft>
                <a:spcPts val="283"/>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7pPr>
            <a:lvl8pPr marL="3456000" lvl="7" indent="-216000" algn="l" rtl="0" eaLnBrk="1" fontAlgn="base" hangingPunct="1">
              <a:spcBef>
                <a:spcPts val="0"/>
              </a:spcBef>
              <a:spcAft>
                <a:spcPts val="283"/>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8pPr>
            <a:lvl9pPr marL="3887999" lvl="8" indent="-216000" algn="l" rtl="0" eaLnBrk="1" fontAlgn="base" hangingPunct="1">
              <a:spcBef>
                <a:spcPts val="0"/>
              </a:spcBef>
              <a:spcAft>
                <a:spcPts val="283"/>
              </a:spcAft>
              <a:buSzPct val="45000"/>
              <a:buFont typeface="StarSymbol"/>
              <a:buChar char="●"/>
              <a:defRPr lang="en-GB" sz="2000" b="0" i="0" u="none" strike="noStrike" kern="1200" spc="0">
                <a:ln>
                  <a:noFill/>
                </a:ln>
                <a:solidFill>
                  <a:srgbClr val="000000"/>
                </a:solidFill>
                <a:latin typeface="Arial"/>
                <a:ea typeface="Microsoft YaHei" pitchFamily="2"/>
                <a:cs typeface="Mangal" pitchFamily="2"/>
              </a:defRPr>
            </a:lvl9pPr>
          </a:lstStyle>
          <a:p>
            <a:pPr>
              <a:buClr>
                <a:srgbClr val="0F5494"/>
              </a:buClr>
              <a:buSzPct val="100000"/>
              <a:buFont typeface="Wingdings" panose="05000000000000000000" pitchFamily="2" charset="2"/>
              <a:buChar char="Ø"/>
              <a:defRPr/>
            </a:pPr>
            <a:r>
              <a:rPr lang="en-GB" b="0" dirty="0">
                <a:latin typeface="Calibri Light" panose="020F0302020204030204" pitchFamily="34" charset="0"/>
              </a:rPr>
              <a:t>To support the </a:t>
            </a:r>
            <a:r>
              <a:rPr lang="en-GB" b="0" dirty="0" smtClean="0">
                <a:latin typeface="Calibri Light" panose="020F0302020204030204" pitchFamily="34" charset="0"/>
              </a:rPr>
              <a:t>EC in the first stage implementation of the EOSC</a:t>
            </a:r>
          </a:p>
          <a:p>
            <a:pPr>
              <a:buClr>
                <a:srgbClr val="0F5494"/>
              </a:buClr>
              <a:buSzPct val="100000"/>
              <a:buFont typeface="Wingdings" panose="05000000000000000000" pitchFamily="2" charset="2"/>
              <a:buChar char="Ø"/>
              <a:defRPr/>
            </a:pPr>
            <a:r>
              <a:rPr lang="en-GB" b="0" dirty="0">
                <a:latin typeface="Calibri Light" panose="020F0302020204030204" pitchFamily="34" charset="0"/>
              </a:rPr>
              <a:t>Focus </a:t>
            </a:r>
            <a:r>
              <a:rPr lang="en-GB" b="0" dirty="0" smtClean="0">
                <a:latin typeface="Calibri Light" panose="020F0302020204030204" pitchFamily="34" charset="0"/>
              </a:rPr>
              <a:t>on: </a:t>
            </a:r>
            <a:endParaRPr lang="en-GB" b="0" dirty="0">
              <a:latin typeface="Calibri Light" panose="020F0302020204030204" pitchFamily="34" charset="0"/>
            </a:endParaRPr>
          </a:p>
          <a:p>
            <a:pPr lvl="1">
              <a:buClr>
                <a:srgbClr val="0F5494"/>
              </a:buClr>
              <a:buSzPct val="100000"/>
              <a:buFont typeface="Wingdings" panose="05000000000000000000" pitchFamily="2" charset="2"/>
              <a:buChar char="ü"/>
              <a:defRPr/>
            </a:pPr>
            <a:r>
              <a:rPr lang="en-GB" sz="1800" dirty="0" smtClean="0">
                <a:latin typeface="Calibri Light" panose="020F0302020204030204" pitchFamily="34" charset="0"/>
              </a:rPr>
              <a:t>Governance and Policy</a:t>
            </a:r>
          </a:p>
          <a:p>
            <a:pPr lvl="1">
              <a:buClr>
                <a:srgbClr val="0F5494"/>
              </a:buClr>
              <a:buSzPct val="100000"/>
              <a:buFont typeface="Wingdings" panose="05000000000000000000" pitchFamily="2" charset="2"/>
              <a:buChar char="ü"/>
              <a:defRPr/>
            </a:pPr>
            <a:r>
              <a:rPr lang="en-GB" sz="1800" dirty="0" smtClean="0">
                <a:latin typeface="Calibri Light" panose="020F0302020204030204" pitchFamily="34" charset="0"/>
              </a:rPr>
              <a:t>Science Demonstrators and Services</a:t>
            </a:r>
          </a:p>
          <a:p>
            <a:pPr lvl="1">
              <a:buClr>
                <a:srgbClr val="0F5494"/>
              </a:buClr>
              <a:buSzPct val="100000"/>
              <a:buFont typeface="Wingdings" panose="05000000000000000000" pitchFamily="2" charset="2"/>
              <a:buChar char="ü"/>
              <a:defRPr/>
            </a:pPr>
            <a:r>
              <a:rPr lang="en-GB" sz="1800" dirty="0" smtClean="0">
                <a:latin typeface="Calibri Light" panose="020F0302020204030204" pitchFamily="34" charset="0"/>
              </a:rPr>
              <a:t>Interoperability</a:t>
            </a:r>
          </a:p>
          <a:p>
            <a:pPr lvl="1">
              <a:buClr>
                <a:srgbClr val="0F5494"/>
              </a:buClr>
              <a:buSzPct val="100000"/>
              <a:buFont typeface="Wingdings" panose="05000000000000000000" pitchFamily="2" charset="2"/>
              <a:buChar char="ü"/>
              <a:defRPr/>
            </a:pPr>
            <a:r>
              <a:rPr lang="en-GB" sz="1800" dirty="0" smtClean="0">
                <a:latin typeface="Calibri Light" panose="020F0302020204030204" pitchFamily="34" charset="0"/>
              </a:rPr>
              <a:t>Skills</a:t>
            </a:r>
          </a:p>
          <a:p>
            <a:pPr lvl="1">
              <a:buClr>
                <a:srgbClr val="0F5494"/>
              </a:buClr>
              <a:buSzPct val="100000"/>
              <a:buFont typeface="Wingdings" panose="05000000000000000000" pitchFamily="2" charset="2"/>
              <a:buChar char="ü"/>
              <a:defRPr/>
            </a:pPr>
            <a:r>
              <a:rPr lang="en-GB" sz="1800" dirty="0" smtClean="0">
                <a:latin typeface="Calibri Light" panose="020F0302020204030204" pitchFamily="34" charset="0"/>
              </a:rPr>
              <a:t>Stakeholder Engagement</a:t>
            </a:r>
          </a:p>
          <a:p>
            <a:pPr marL="108000" indent="0">
              <a:buClr>
                <a:srgbClr val="0F5494"/>
              </a:buClr>
              <a:buSzPct val="100000"/>
              <a:buFont typeface="StarSymbol"/>
              <a:buNone/>
              <a:defRPr/>
            </a:pPr>
            <a:r>
              <a:rPr lang="en-GB" b="0" dirty="0" smtClean="0">
                <a:latin typeface="Calibri Light" panose="020F0302020204030204" pitchFamily="34" charset="0"/>
                <a:hlinkClick r:id="rId4"/>
              </a:rPr>
              <a:t>http://cordis.europa.eu/project/rcn/207500_en.html</a:t>
            </a:r>
            <a:endParaRPr lang="en-GB" b="0" dirty="0" smtClean="0">
              <a:latin typeface="Calibri Light" panose="020F0302020204030204" pitchFamily="34" charset="0"/>
            </a:endParaRPr>
          </a:p>
          <a:p>
            <a:pPr marL="108000" indent="0">
              <a:buClr>
                <a:srgbClr val="0F5494"/>
              </a:buClr>
              <a:buSzPct val="100000"/>
              <a:buFont typeface="StarSymbol"/>
              <a:buNone/>
              <a:defRPr/>
            </a:pPr>
            <a:r>
              <a:rPr lang="en-GB" b="0" dirty="0" smtClean="0">
                <a:latin typeface="Calibri Light" panose="020F0302020204030204" pitchFamily="34" charset="0"/>
                <a:hlinkClick r:id="rId5"/>
              </a:rPr>
              <a:t>http://www.eoscpilot.eu/</a:t>
            </a:r>
            <a:r>
              <a:rPr lang="en-GB" b="0" dirty="0" smtClean="0">
                <a:latin typeface="Calibri Light" panose="020F0302020204030204" pitchFamily="34" charset="0"/>
              </a:rPr>
              <a:t> </a:t>
            </a:r>
          </a:p>
          <a:p>
            <a:pPr>
              <a:buClr>
                <a:srgbClr val="0F5494"/>
              </a:buClr>
              <a:buSzPct val="100000"/>
              <a:buFont typeface="Courier New" panose="02070309020205020404" pitchFamily="49" charset="0"/>
              <a:buChar char="o"/>
              <a:defRPr/>
            </a:pPr>
            <a:endParaRPr lang="en-GB" b="0" dirty="0" smtClean="0">
              <a:latin typeface="Calibri Light" panose="020F0302020204030204"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6123"/>
          <a:stretch/>
        </p:blipFill>
        <p:spPr bwMode="auto">
          <a:xfrm>
            <a:off x="4731199" y="2971800"/>
            <a:ext cx="4431089" cy="1580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80745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691" y="50800"/>
            <a:ext cx="1467443" cy="8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 y="1305360"/>
            <a:ext cx="7545655" cy="523220"/>
          </a:xfrm>
          <a:prstGeom prst="rect">
            <a:avLst/>
          </a:prstGeom>
        </p:spPr>
        <p:txBody>
          <a:bodyPr wrap="none">
            <a:spAutoFit/>
          </a:bodyPr>
          <a:lstStyle/>
          <a:p>
            <a:r>
              <a:rPr lang="en-GB" sz="2800" b="1" dirty="0">
                <a:solidFill>
                  <a:srgbClr val="0F5494"/>
                </a:solidFill>
                <a:latin typeface="Century Gothic" panose="020B0502020202020204" pitchFamily="34" charset="0"/>
                <a:ea typeface="+mj-ea"/>
                <a:cs typeface="+mj-cs"/>
              </a:rPr>
              <a:t>Setting up EOSC first stage implementation</a:t>
            </a:r>
          </a:p>
        </p:txBody>
      </p:sp>
      <p:sp>
        <p:nvSpPr>
          <p:cNvPr id="4" name="Rectangle 3"/>
          <p:cNvSpPr/>
          <p:nvPr/>
        </p:nvSpPr>
        <p:spPr>
          <a:xfrm>
            <a:off x="38100" y="2005786"/>
            <a:ext cx="4872980" cy="2677656"/>
          </a:xfrm>
          <a:prstGeom prst="rect">
            <a:avLst/>
          </a:prstGeom>
        </p:spPr>
        <p:txBody>
          <a:bodyPr wrap="square">
            <a:spAutoFit/>
          </a:bodyPr>
          <a:lstStyle/>
          <a:p>
            <a:pPr marL="285750" indent="-285750" fontAlgn="base">
              <a:spcBef>
                <a:spcPct val="0"/>
              </a:spcBef>
              <a:spcAft>
                <a:spcPct val="0"/>
              </a:spcAft>
              <a:buFont typeface="Wingdings" panose="05000000000000000000" pitchFamily="2" charset="2"/>
              <a:buChar char="Ø"/>
            </a:pPr>
            <a:r>
              <a:rPr lang="en-GB" sz="1600" dirty="0">
                <a:solidFill>
                  <a:srgbClr val="3E5CB0"/>
                </a:solidFill>
                <a:latin typeface="Calibri Light" panose="020F0302020204030204" pitchFamily="34" charset="0"/>
              </a:rPr>
              <a:t>EOSC Summit </a:t>
            </a:r>
            <a:r>
              <a:rPr lang="en-GB" sz="1600" dirty="0" smtClean="0">
                <a:solidFill>
                  <a:srgbClr val="3E5CB0"/>
                </a:solidFill>
                <a:latin typeface="Calibri Light" panose="020F0302020204030204" pitchFamily="34" charset="0"/>
              </a:rPr>
              <a:t>on 12 June </a:t>
            </a:r>
            <a:r>
              <a:rPr lang="en-GB" sz="1600" dirty="0">
                <a:solidFill>
                  <a:srgbClr val="3E5CB0"/>
                </a:solidFill>
                <a:latin typeface="Calibri Light" panose="020F0302020204030204" pitchFamily="34" charset="0"/>
              </a:rPr>
              <a:t>2017 </a:t>
            </a:r>
            <a:r>
              <a:rPr lang="en-GB" sz="1600" dirty="0" smtClean="0">
                <a:solidFill>
                  <a:srgbClr val="3E5CB0"/>
                </a:solidFill>
                <a:latin typeface="Calibri Light" panose="020F0302020204030204" pitchFamily="34" charset="0"/>
              </a:rPr>
              <a:t>(endorsing statements</a:t>
            </a:r>
            <a:r>
              <a:rPr lang="en-GB" sz="1600" dirty="0">
                <a:solidFill>
                  <a:srgbClr val="3E5CB0"/>
                </a:solidFill>
                <a:latin typeface="Calibri Light" panose="020F0302020204030204" pitchFamily="34" charset="0"/>
              </a:rPr>
              <a:t>)</a:t>
            </a:r>
          </a:p>
          <a:p>
            <a:pPr marL="285750" indent="-285750" fontAlgn="base">
              <a:spcBef>
                <a:spcPct val="0"/>
              </a:spcBef>
              <a:spcAft>
                <a:spcPct val="0"/>
              </a:spcAft>
              <a:buFont typeface="Wingdings" panose="05000000000000000000" pitchFamily="2" charset="2"/>
              <a:buChar char="Ø"/>
            </a:pPr>
            <a:r>
              <a:rPr lang="en-GB" sz="1600" dirty="0" smtClean="0">
                <a:solidFill>
                  <a:srgbClr val="3E5CB0"/>
                </a:solidFill>
                <a:latin typeface="Calibri Light" panose="020F0302020204030204" pitchFamily="34" charset="0"/>
              </a:rPr>
              <a:t>Declaration </a:t>
            </a:r>
            <a:r>
              <a:rPr lang="en-GB" sz="1600" dirty="0">
                <a:solidFill>
                  <a:srgbClr val="3E5CB0"/>
                </a:solidFill>
                <a:latin typeface="Calibri Light" panose="020F0302020204030204" pitchFamily="34" charset="0"/>
              </a:rPr>
              <a:t>of </a:t>
            </a:r>
            <a:r>
              <a:rPr lang="en-GB" sz="1600" dirty="0" smtClean="0">
                <a:solidFill>
                  <a:srgbClr val="3E5CB0"/>
                </a:solidFill>
                <a:latin typeface="Calibri Light" panose="020F0302020204030204" pitchFamily="34" charset="0"/>
              </a:rPr>
              <a:t>intent &amp; Coalition </a:t>
            </a:r>
            <a:r>
              <a:rPr lang="en-GB" sz="1600" dirty="0">
                <a:solidFill>
                  <a:srgbClr val="3E5CB0"/>
                </a:solidFill>
                <a:latin typeface="Calibri Light" panose="020F0302020204030204" pitchFamily="34" charset="0"/>
              </a:rPr>
              <a:t>of the W</a:t>
            </a:r>
            <a:r>
              <a:rPr lang="en-GB" sz="1600" dirty="0" smtClean="0">
                <a:solidFill>
                  <a:srgbClr val="3E5CB0"/>
                </a:solidFill>
                <a:latin typeface="Calibri Light" panose="020F0302020204030204" pitchFamily="34" charset="0"/>
              </a:rPr>
              <a:t>illing - end </a:t>
            </a:r>
            <a:r>
              <a:rPr lang="en-GB" sz="1600" dirty="0">
                <a:solidFill>
                  <a:srgbClr val="3E5CB0"/>
                </a:solidFill>
                <a:latin typeface="Calibri Light" panose="020F0302020204030204" pitchFamily="34" charset="0"/>
              </a:rPr>
              <a:t>of summer </a:t>
            </a:r>
            <a:r>
              <a:rPr lang="en-GB" sz="1600" dirty="0" smtClean="0">
                <a:solidFill>
                  <a:srgbClr val="3E5CB0"/>
                </a:solidFill>
                <a:latin typeface="Calibri Light" panose="020F0302020204030204" pitchFamily="34" charset="0"/>
              </a:rPr>
              <a:t>2017</a:t>
            </a:r>
          </a:p>
          <a:p>
            <a:pPr marL="285750" indent="-285750" fontAlgn="base">
              <a:spcBef>
                <a:spcPct val="0"/>
              </a:spcBef>
              <a:spcAft>
                <a:spcPct val="0"/>
              </a:spcAft>
              <a:buFont typeface="Wingdings" panose="05000000000000000000" pitchFamily="2" charset="2"/>
              <a:buChar char="Ø"/>
            </a:pPr>
            <a:r>
              <a:rPr lang="en-GB" sz="1600" dirty="0">
                <a:solidFill>
                  <a:srgbClr val="3E5CB0"/>
                </a:solidFill>
                <a:latin typeface="Calibri Light" panose="020F0302020204030204" pitchFamily="34" charset="0"/>
              </a:rPr>
              <a:t>Funding decision on EOSC in WP </a:t>
            </a:r>
            <a:r>
              <a:rPr lang="en-GB" sz="1600" dirty="0" smtClean="0">
                <a:solidFill>
                  <a:srgbClr val="3E5CB0"/>
                </a:solidFill>
                <a:latin typeface="Calibri Light" panose="020F0302020204030204" pitchFamily="34" charset="0"/>
              </a:rPr>
              <a:t>2018-20 – Oct2017</a:t>
            </a:r>
            <a:endParaRPr lang="en-GB" sz="1600" dirty="0">
              <a:solidFill>
                <a:srgbClr val="3E5CB0"/>
              </a:solidFill>
              <a:latin typeface="Calibri Light" panose="020F0302020204030204" pitchFamily="34" charset="0"/>
            </a:endParaRPr>
          </a:p>
          <a:p>
            <a:pPr marL="285750" indent="-285750" fontAlgn="base">
              <a:spcBef>
                <a:spcPct val="0"/>
              </a:spcBef>
              <a:spcAft>
                <a:spcPct val="0"/>
              </a:spcAft>
              <a:buFont typeface="Wingdings" panose="05000000000000000000" pitchFamily="2" charset="2"/>
              <a:buChar char="Ø"/>
            </a:pPr>
            <a:r>
              <a:rPr lang="en-GB" sz="1600" dirty="0" smtClean="0">
                <a:solidFill>
                  <a:srgbClr val="3E5CB0"/>
                </a:solidFill>
                <a:latin typeface="Calibri Light" panose="020F0302020204030204" pitchFamily="34" charset="0"/>
              </a:rPr>
              <a:t>Roadmap for governance and funding – Nov 2017 </a:t>
            </a:r>
            <a:endParaRPr lang="en-GB" sz="1600" dirty="0">
              <a:solidFill>
                <a:srgbClr val="3E5CB0"/>
              </a:solidFill>
              <a:latin typeface="Calibri Light" panose="020F0302020204030204" pitchFamily="34" charset="0"/>
            </a:endParaRPr>
          </a:p>
          <a:p>
            <a:pPr marL="285750" indent="-285750" fontAlgn="base">
              <a:spcBef>
                <a:spcPct val="0"/>
              </a:spcBef>
              <a:spcAft>
                <a:spcPct val="0"/>
              </a:spcAft>
              <a:buFont typeface="Wingdings" panose="05000000000000000000" pitchFamily="2" charset="2"/>
              <a:buChar char="Ø"/>
            </a:pPr>
            <a:r>
              <a:rPr lang="en-GB" sz="1600" dirty="0" smtClean="0">
                <a:solidFill>
                  <a:srgbClr val="3E5CB0"/>
                </a:solidFill>
                <a:latin typeface="Calibri Light" panose="020F0302020204030204" pitchFamily="34" charset="0"/>
              </a:rPr>
              <a:t>Interim EOSC governance </a:t>
            </a:r>
            <a:r>
              <a:rPr lang="en-GB" sz="1600" dirty="0">
                <a:solidFill>
                  <a:srgbClr val="3E5CB0"/>
                </a:solidFill>
                <a:latin typeface="Calibri Light" panose="020F0302020204030204" pitchFamily="34" charset="0"/>
              </a:rPr>
              <a:t>board </a:t>
            </a:r>
            <a:r>
              <a:rPr lang="en-GB" sz="1600" dirty="0" smtClean="0">
                <a:solidFill>
                  <a:srgbClr val="3E5CB0"/>
                </a:solidFill>
                <a:latin typeface="Calibri Light" panose="020F0302020204030204" pitchFamily="34" charset="0"/>
              </a:rPr>
              <a:t>– winter 2017</a:t>
            </a:r>
            <a:endParaRPr lang="en-GB" sz="1600" dirty="0">
              <a:solidFill>
                <a:srgbClr val="3E5CB0"/>
              </a:solidFill>
              <a:latin typeface="Calibri Light" panose="020F0302020204030204" pitchFamily="34" charset="0"/>
            </a:endParaRPr>
          </a:p>
          <a:p>
            <a:pPr marL="285750" indent="-285750" fontAlgn="base">
              <a:spcBef>
                <a:spcPct val="0"/>
              </a:spcBef>
              <a:spcAft>
                <a:spcPct val="0"/>
              </a:spcAft>
              <a:buFont typeface="Wingdings" panose="05000000000000000000" pitchFamily="2" charset="2"/>
              <a:buChar char="Ø"/>
            </a:pPr>
            <a:r>
              <a:rPr lang="en-US" sz="1600" dirty="0" smtClean="0">
                <a:solidFill>
                  <a:srgbClr val="3E5CB0"/>
                </a:solidFill>
                <a:latin typeface="Calibri Light" panose="020F0302020204030204" pitchFamily="34" charset="0"/>
              </a:rPr>
              <a:t>EOSC Web App </a:t>
            </a:r>
            <a:r>
              <a:rPr lang="en-US" sz="1600" dirty="0">
                <a:solidFill>
                  <a:srgbClr val="3E5CB0"/>
                </a:solidFill>
                <a:latin typeface="Calibri Light" panose="020F0302020204030204" pitchFamily="34" charset="0"/>
              </a:rPr>
              <a:t> </a:t>
            </a:r>
            <a:r>
              <a:rPr lang="en-US" sz="1600" dirty="0" smtClean="0">
                <a:solidFill>
                  <a:srgbClr val="3E5CB0"/>
                </a:solidFill>
                <a:latin typeface="Calibri Light" panose="020F0302020204030204" pitchFamily="34" charset="0"/>
              </a:rPr>
              <a:t>- spring 2018</a:t>
            </a:r>
            <a:endParaRPr lang="en-GB" sz="1600" dirty="0" smtClean="0">
              <a:solidFill>
                <a:srgbClr val="3E5CB0"/>
              </a:solidFill>
              <a:latin typeface="Calibri Light" panose="020F0302020204030204" pitchFamily="34" charset="0"/>
            </a:endParaRPr>
          </a:p>
          <a:p>
            <a:pPr marL="285750" indent="-285750" fontAlgn="base">
              <a:spcBef>
                <a:spcPct val="0"/>
              </a:spcBef>
              <a:spcAft>
                <a:spcPct val="0"/>
              </a:spcAft>
              <a:buFont typeface="Wingdings" panose="05000000000000000000" pitchFamily="2" charset="2"/>
              <a:buChar char="Ø"/>
            </a:pPr>
            <a:r>
              <a:rPr lang="en-GB" sz="1600" dirty="0" smtClean="0">
                <a:solidFill>
                  <a:srgbClr val="3E5CB0"/>
                </a:solidFill>
                <a:latin typeface="Calibri Light" panose="020F0302020204030204" pitchFamily="34" charset="0"/>
              </a:rPr>
              <a:t>FAIR Action Plan - summer 2018</a:t>
            </a:r>
            <a:r>
              <a:rPr lang="en-GB" sz="1600" dirty="0">
                <a:solidFill>
                  <a:srgbClr val="3E5CB0"/>
                </a:solidFill>
                <a:latin typeface="Calibri Light" panose="020F0302020204030204" pitchFamily="34" charset="0"/>
              </a:rPr>
              <a:t/>
            </a:r>
            <a:br>
              <a:rPr lang="en-GB" sz="1600" dirty="0">
                <a:solidFill>
                  <a:srgbClr val="3E5CB0"/>
                </a:solidFill>
                <a:latin typeface="Calibri Light" panose="020F0302020204030204" pitchFamily="34" charset="0"/>
              </a:rPr>
            </a:br>
            <a:r>
              <a:rPr lang="en-GB" sz="1200" dirty="0" smtClean="0">
                <a:solidFill>
                  <a:srgbClr val="3E5CB0"/>
                </a:solidFill>
              </a:rPr>
              <a:t/>
            </a:r>
            <a:br>
              <a:rPr lang="en-GB" sz="1200" dirty="0" smtClean="0">
                <a:solidFill>
                  <a:srgbClr val="3E5CB0"/>
                </a:solidFill>
              </a:rPr>
            </a:br>
            <a:endParaRPr lang="en-GB" sz="1200" dirty="0">
              <a:solidFill>
                <a:srgbClr val="3E5CB0"/>
              </a:solidFill>
            </a:endParaRPr>
          </a:p>
        </p:txBody>
      </p:sp>
      <p:grpSp>
        <p:nvGrpSpPr>
          <p:cNvPr id="9" name="Group 8"/>
          <p:cNvGrpSpPr/>
          <p:nvPr/>
        </p:nvGrpSpPr>
        <p:grpSpPr>
          <a:xfrm>
            <a:off x="4191000" y="6462861"/>
            <a:ext cx="721672" cy="404664"/>
            <a:chOff x="4067944" y="6453336"/>
            <a:chExt cx="721672" cy="404664"/>
          </a:xfrm>
        </p:grpSpPr>
        <p:sp>
          <p:nvSpPr>
            <p:cNvPr id="10" name="Rectangle 9"/>
            <p:cNvSpPr/>
            <p:nvPr/>
          </p:nvSpPr>
          <p:spPr bwMode="auto">
            <a:xfrm>
              <a:off x="4139952" y="6453336"/>
              <a:ext cx="648072" cy="404664"/>
            </a:xfrm>
            <a:prstGeom prst="rect">
              <a:avLst/>
            </a:prstGeom>
            <a:solidFill>
              <a:srgbClr val="0070C0"/>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smtClean="0">
                <a:solidFill>
                  <a:srgbClr val="FFD624"/>
                </a:solidFill>
              </a:endParaRPr>
            </a:p>
          </p:txBody>
        </p:sp>
        <p:sp>
          <p:nvSpPr>
            <p:cNvPr id="12" name="Rectangle 11"/>
            <p:cNvSpPr/>
            <p:nvPr/>
          </p:nvSpPr>
          <p:spPr>
            <a:xfrm>
              <a:off x="4067944" y="6524863"/>
              <a:ext cx="721672" cy="253916"/>
            </a:xfrm>
            <a:prstGeom prst="rect">
              <a:avLst/>
            </a:prstGeom>
          </p:spPr>
          <p:txBody>
            <a:bodyPr wrap="none">
              <a:spAutoFit/>
            </a:bodyPr>
            <a:lstStyle/>
            <a:p>
              <a:r>
                <a:rPr lang="en-GB" sz="1050" dirty="0" smtClean="0">
                  <a:solidFill>
                    <a:srgbClr val="FFFFFF"/>
                  </a:solidFill>
                </a:rPr>
                <a:t>DG RTD</a:t>
              </a:r>
              <a:endParaRPr lang="en-GB" sz="1050" dirty="0">
                <a:solidFill>
                  <a:srgbClr val="FFFFFF"/>
                </a:solidFill>
              </a:endParaRPr>
            </a:p>
          </p:txBody>
        </p:sp>
      </p:grpSp>
      <p:sp>
        <p:nvSpPr>
          <p:cNvPr id="13" name="Rectangle 12"/>
          <p:cNvSpPr/>
          <p:nvPr/>
        </p:nvSpPr>
        <p:spPr>
          <a:xfrm>
            <a:off x="76200" y="228600"/>
            <a:ext cx="2367956" cy="523220"/>
          </a:xfrm>
          <a:prstGeom prst="rect">
            <a:avLst/>
          </a:prstGeom>
        </p:spPr>
        <p:txBody>
          <a:bodyPr wrap="none">
            <a:spAutoFit/>
          </a:bodyPr>
          <a:lstStyle/>
          <a:p>
            <a:r>
              <a:rPr lang="en-GB" sz="2800" dirty="0">
                <a:solidFill>
                  <a:srgbClr val="FFFFFF"/>
                </a:solidFill>
              </a:rPr>
              <a:t>What </a:t>
            </a:r>
            <a:r>
              <a:rPr lang="en-GB" sz="2800" dirty="0" smtClean="0">
                <a:solidFill>
                  <a:srgbClr val="FFFFFF"/>
                </a:solidFill>
              </a:rPr>
              <a:t>next? </a:t>
            </a:r>
            <a:endParaRPr lang="en-GB" sz="2800" dirty="0">
              <a:solidFill>
                <a:srgbClr val="FFFFFF"/>
              </a:solidFill>
            </a:endParaRPr>
          </a:p>
        </p:txBody>
      </p:sp>
      <p:sp>
        <p:nvSpPr>
          <p:cNvPr id="5" name="Rectangle 4"/>
          <p:cNvSpPr/>
          <p:nvPr/>
        </p:nvSpPr>
        <p:spPr>
          <a:xfrm>
            <a:off x="158156" y="4648200"/>
            <a:ext cx="4572000" cy="1754326"/>
          </a:xfrm>
          <a:prstGeom prst="rect">
            <a:avLst/>
          </a:prstGeom>
          <a:solidFill>
            <a:schemeClr val="accent5">
              <a:lumMod val="50000"/>
            </a:schemeClr>
          </a:solidFill>
        </p:spPr>
        <p:txBody>
          <a:bodyPr>
            <a:spAutoFit/>
          </a:bodyPr>
          <a:lstStyle/>
          <a:p>
            <a:r>
              <a:rPr lang="en-GB" b="1" dirty="0">
                <a:solidFill>
                  <a:schemeClr val="bg1"/>
                </a:solidFill>
                <a:latin typeface="Calibri Light" panose="020F0302020204030204" pitchFamily="34" charset="0"/>
              </a:rPr>
              <a:t>The H2020-funded projects </a:t>
            </a:r>
            <a:r>
              <a:rPr lang="en-GB" b="1" dirty="0" err="1">
                <a:solidFill>
                  <a:schemeClr val="bg1"/>
                </a:solidFill>
                <a:latin typeface="Calibri Light" panose="020F0302020204030204" pitchFamily="34" charset="0"/>
              </a:rPr>
              <a:t>EOSCpilot</a:t>
            </a:r>
            <a:r>
              <a:rPr lang="en-GB" b="1" dirty="0">
                <a:solidFill>
                  <a:schemeClr val="bg1"/>
                </a:solidFill>
                <a:latin typeface="Calibri Light" panose="020F0302020204030204" pitchFamily="34" charset="0"/>
              </a:rPr>
              <a:t> (DG RTD) and </a:t>
            </a:r>
            <a:r>
              <a:rPr lang="en-GB" b="1" dirty="0" err="1">
                <a:solidFill>
                  <a:schemeClr val="bg1"/>
                </a:solidFill>
                <a:latin typeface="Calibri Light" panose="020F0302020204030204" pitchFamily="34" charset="0"/>
              </a:rPr>
              <a:t>elnfraCentral</a:t>
            </a:r>
            <a:r>
              <a:rPr lang="en-GB" b="1" dirty="0">
                <a:solidFill>
                  <a:schemeClr val="bg1"/>
                </a:solidFill>
                <a:latin typeface="Calibri Light" panose="020F0302020204030204" pitchFamily="34" charset="0"/>
              </a:rPr>
              <a:t> (DG CNECT), both launched in January 2017, and the project resulting </a:t>
            </a:r>
            <a:r>
              <a:rPr lang="en-GB" b="1" dirty="0" smtClean="0">
                <a:solidFill>
                  <a:schemeClr val="bg1"/>
                </a:solidFill>
                <a:latin typeface="Calibri Light" panose="020F0302020204030204" pitchFamily="34" charset="0"/>
              </a:rPr>
              <a:t>from </a:t>
            </a:r>
            <a:r>
              <a:rPr lang="en-GB" b="1" dirty="0">
                <a:solidFill>
                  <a:schemeClr val="bg1"/>
                </a:solidFill>
                <a:latin typeface="Calibri Light" panose="020F0302020204030204" pitchFamily="34" charset="0"/>
              </a:rPr>
              <a:t>the Call EINFRA-12-2017 (DG CNECT) will provide key building blocks in 2018, of the future </a:t>
            </a:r>
            <a:r>
              <a:rPr lang="en-GB" b="1" dirty="0" smtClean="0">
                <a:solidFill>
                  <a:schemeClr val="bg1"/>
                </a:solidFill>
                <a:latin typeface="Calibri Light" panose="020F0302020204030204" pitchFamily="34" charset="0"/>
              </a:rPr>
              <a:t>shaping of the EOSC.</a:t>
            </a:r>
            <a:endParaRPr lang="en-GB" b="1" dirty="0">
              <a:solidFill>
                <a:schemeClr val="bg1"/>
              </a:solidFill>
              <a:latin typeface="Calibri Light" panose="020F0302020204030204" pitchFamily="34" charset="0"/>
            </a:endParaRPr>
          </a:p>
        </p:txBody>
      </p:sp>
      <p:sp>
        <p:nvSpPr>
          <p:cNvPr id="6" name="Rectangle 5"/>
          <p:cNvSpPr/>
          <p:nvPr/>
        </p:nvSpPr>
        <p:spPr>
          <a:xfrm>
            <a:off x="5295966" y="3219212"/>
            <a:ext cx="3500256" cy="1754326"/>
          </a:xfrm>
          <a:prstGeom prst="rect">
            <a:avLst/>
          </a:prstGeom>
          <a:solidFill>
            <a:schemeClr val="accent5">
              <a:lumMod val="50000"/>
            </a:schemeClr>
          </a:solidFill>
        </p:spPr>
        <p:txBody>
          <a:bodyPr wrap="square">
            <a:spAutoFit/>
          </a:bodyPr>
          <a:lstStyle/>
          <a:p>
            <a:r>
              <a:rPr lang="en-GB" b="1" dirty="0">
                <a:solidFill>
                  <a:schemeClr val="bg1"/>
                </a:solidFill>
                <a:latin typeface="Calibri Light" panose="020F0302020204030204" pitchFamily="34" charset="0"/>
              </a:rPr>
              <a:t>Independent expert studies are </a:t>
            </a:r>
            <a:r>
              <a:rPr lang="en-GB" b="1" dirty="0" smtClean="0">
                <a:solidFill>
                  <a:schemeClr val="bg1"/>
                </a:solidFill>
                <a:latin typeface="Calibri Light" panose="020F0302020204030204" pitchFamily="34" charset="0"/>
              </a:rPr>
              <a:t>being </a:t>
            </a:r>
            <a:r>
              <a:rPr lang="en-GB" b="1" dirty="0">
                <a:solidFill>
                  <a:schemeClr val="bg1"/>
                </a:solidFill>
                <a:latin typeface="Calibri Light" panose="020F0302020204030204" pitchFamily="34" charset="0"/>
              </a:rPr>
              <a:t>launched by the EC, in March-April 2017, expecting results before the end of 2017, </a:t>
            </a:r>
            <a:r>
              <a:rPr lang="en-GB" b="1" dirty="0" smtClean="0">
                <a:solidFill>
                  <a:schemeClr val="bg1"/>
                </a:solidFill>
                <a:latin typeface="Calibri Light" panose="020F0302020204030204" pitchFamily="34" charset="0"/>
              </a:rPr>
              <a:t>(alternative </a:t>
            </a:r>
            <a:r>
              <a:rPr lang="en-GB" b="1" dirty="0">
                <a:solidFill>
                  <a:schemeClr val="bg1"/>
                </a:solidFill>
                <a:latin typeface="Calibri Light" panose="020F0302020204030204" pitchFamily="34" charset="0"/>
              </a:rPr>
              <a:t>models of governance and </a:t>
            </a:r>
            <a:r>
              <a:rPr lang="en-GB" b="1" dirty="0" smtClean="0">
                <a:solidFill>
                  <a:schemeClr val="bg1"/>
                </a:solidFill>
                <a:latin typeface="Calibri Light" panose="020F0302020204030204" pitchFamily="34" charset="0"/>
              </a:rPr>
              <a:t>co-funding </a:t>
            </a:r>
            <a:r>
              <a:rPr lang="en-GB" b="1" dirty="0">
                <a:solidFill>
                  <a:schemeClr val="bg1"/>
                </a:solidFill>
                <a:latin typeface="Calibri Light" panose="020F0302020204030204" pitchFamily="34" charset="0"/>
              </a:rPr>
              <a:t>of the </a:t>
            </a:r>
            <a:r>
              <a:rPr lang="en-GB" b="1" dirty="0" smtClean="0">
                <a:solidFill>
                  <a:schemeClr val="bg1"/>
                </a:solidFill>
                <a:latin typeface="Calibri Light" panose="020F0302020204030204" pitchFamily="34" charset="0"/>
              </a:rPr>
              <a:t>EOSC).</a:t>
            </a:r>
            <a:endParaRPr lang="en-GB" b="1" dirty="0">
              <a:solidFill>
                <a:schemeClr val="bg1"/>
              </a:solidFill>
              <a:latin typeface="Calibri Light" panose="020F0302020204030204" pitchFamily="34" charset="0"/>
            </a:endParaRPr>
          </a:p>
        </p:txBody>
      </p:sp>
      <p:sp>
        <p:nvSpPr>
          <p:cNvPr id="7" name="Rectangle 6"/>
          <p:cNvSpPr/>
          <p:nvPr/>
        </p:nvSpPr>
        <p:spPr>
          <a:xfrm>
            <a:off x="5271582" y="5479196"/>
            <a:ext cx="3500256" cy="923330"/>
          </a:xfrm>
          <a:prstGeom prst="rect">
            <a:avLst/>
          </a:prstGeom>
          <a:solidFill>
            <a:schemeClr val="accent5">
              <a:lumMod val="50000"/>
            </a:schemeClr>
          </a:solidFill>
        </p:spPr>
        <p:txBody>
          <a:bodyPr wrap="square">
            <a:spAutoFit/>
          </a:bodyPr>
          <a:lstStyle/>
          <a:p>
            <a:r>
              <a:rPr lang="en-GB" b="1" dirty="0">
                <a:solidFill>
                  <a:schemeClr val="bg1"/>
                </a:solidFill>
                <a:latin typeface="Calibri Light" panose="020F0302020204030204" pitchFamily="34" charset="0"/>
              </a:rPr>
              <a:t>The first Report and Recommendations  provided by the </a:t>
            </a:r>
            <a:r>
              <a:rPr lang="en-GB" b="1" dirty="0" smtClean="0">
                <a:solidFill>
                  <a:schemeClr val="bg1"/>
                </a:solidFill>
                <a:latin typeface="Calibri Light" panose="020F0302020204030204" pitchFamily="34" charset="0"/>
              </a:rPr>
              <a:t>HLEG-EOSC in 2016</a:t>
            </a:r>
            <a:endParaRPr lang="en-GB" b="1" dirty="0">
              <a:solidFill>
                <a:schemeClr val="bg1"/>
              </a:solidFill>
              <a:latin typeface="Calibri Light" panose="020F0302020204030204" pitchFamily="34" charset="0"/>
            </a:endParaRPr>
          </a:p>
        </p:txBody>
      </p:sp>
      <p:sp>
        <p:nvSpPr>
          <p:cNvPr id="8" name="Rectangle 7"/>
          <p:cNvSpPr/>
          <p:nvPr/>
        </p:nvSpPr>
        <p:spPr bwMode="auto">
          <a:xfrm>
            <a:off x="5295966" y="2027122"/>
            <a:ext cx="3488064" cy="889814"/>
          </a:xfrm>
          <a:prstGeom prst="rect">
            <a:avLst/>
          </a:prstGeom>
          <a:solidFill>
            <a:srgbClr val="7030A0"/>
          </a:solidFill>
          <a:ln>
            <a:noFill/>
          </a:ln>
          <a:effectLs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kumimoji="0"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t>CAB REQUEST </a:t>
            </a:r>
            <a:br>
              <a:rPr kumimoji="0"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br>
            <a:r>
              <a:rPr lang="en-US" sz="1200" b="1" dirty="0" smtClean="0">
                <a:solidFill>
                  <a:schemeClr val="bg1"/>
                </a:solidFill>
                <a:effectLst>
                  <a:outerShdw blurRad="38100" dist="38100" dir="2700000" algn="tl">
                    <a:srgbClr val="000000">
                      <a:alpha val="43137"/>
                    </a:srgbClr>
                  </a:outerShdw>
                </a:effectLst>
                <a:latin typeface="Verdana" pitchFamily="34" charset="0"/>
              </a:rPr>
              <a:t>H2020 </a:t>
            </a:r>
            <a:r>
              <a:rPr lang="en-US" sz="1200" b="1" dirty="0">
                <a:solidFill>
                  <a:schemeClr val="bg1"/>
                </a:solidFill>
                <a:effectLst>
                  <a:outerShdw blurRad="38100" dist="38100" dir="2700000" algn="tl">
                    <a:srgbClr val="000000">
                      <a:alpha val="43137"/>
                    </a:srgbClr>
                  </a:outerShdw>
                </a:effectLst>
                <a:latin typeface="Verdana" pitchFamily="34" charset="0"/>
              </a:rPr>
              <a:t>(WP 2018-20) </a:t>
            </a:r>
            <a:r>
              <a:rPr lang="en-US" sz="1200" b="1" dirty="0" smtClean="0">
                <a:solidFill>
                  <a:schemeClr val="bg1"/>
                </a:solidFill>
                <a:effectLst>
                  <a:outerShdw blurRad="38100" dist="38100" dir="2700000" algn="tl">
                    <a:srgbClr val="000000">
                      <a:alpha val="43137"/>
                    </a:srgbClr>
                  </a:outerShdw>
                </a:effectLst>
                <a:latin typeface="Verdana" pitchFamily="34" charset="0"/>
              </a:rPr>
              <a:t>to support</a:t>
            </a:r>
            <a:endParaRPr lang="en-US" sz="1200" b="1" dirty="0">
              <a:solidFill>
                <a:schemeClr val="bg1"/>
              </a:solidFill>
              <a:effectLst>
                <a:outerShdw blurRad="38100" dist="38100" dir="2700000" algn="tl">
                  <a:srgbClr val="000000">
                    <a:alpha val="43137"/>
                  </a:srgbClr>
                </a:outerShdw>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t>Open Data &amp; EOSC </a:t>
            </a:r>
            <a:r>
              <a:rPr kumimoji="0"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t/>
            </a:r>
            <a:br>
              <a:rPr kumimoji="0"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br>
            <a:r>
              <a:rPr kumimoji="0"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rPr>
              <a:t>(</a:t>
            </a:r>
            <a:r>
              <a:rPr lang="en-US" sz="1200" b="1" dirty="0" smtClean="0">
                <a:solidFill>
                  <a:schemeClr val="bg1"/>
                </a:solidFill>
                <a:effectLst>
                  <a:outerShdw blurRad="38100" dist="38100" dir="2700000" algn="tl">
                    <a:srgbClr val="000000">
                      <a:alpha val="43137"/>
                    </a:srgbClr>
                  </a:outerShdw>
                </a:effectLst>
                <a:latin typeface="Verdana" pitchFamily="34" charset="0"/>
              </a:rPr>
              <a:t>3 O's Strategy)</a:t>
            </a:r>
            <a:endParaRPr kumimoji="0" lang="en-GB"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1825356520"/>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729</Words>
  <Application>Microsoft Office PowerPoint</Application>
  <PresentationFormat>On-screen Show (4:3)</PresentationFormat>
  <Paragraphs>104</Paragraphs>
  <Slides>12</Slides>
  <Notes>4</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Blank</vt:lpstr>
      <vt:lpstr>2_Blank</vt:lpstr>
      <vt:lpstr>2_Slide_Master</vt:lpstr>
      <vt:lpstr>3_Blank</vt:lpstr>
      <vt:lpstr>4_Blank</vt:lpstr>
      <vt:lpstr>1_Blank</vt:lpstr>
      <vt:lpstr>EUROPEAN OPEN SCIENCE CLOUD Thematics 2017-2020</vt:lpstr>
      <vt:lpstr>CONTENTS</vt:lpstr>
      <vt:lpstr>PowerPoint Presentation</vt:lpstr>
      <vt:lpstr>PowerPoint Presentation</vt:lpstr>
      <vt:lpstr>Our Mission in DG RTD:</vt:lpstr>
      <vt:lpstr>PowerPoint Presentation</vt:lpstr>
      <vt:lpstr>Work in progress in DG RTD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OPEN SCIENCE CLOUD Roadmap 2017-2020</dc:title>
  <dc:creator>MERESI Mihaela (RTD)</dc:creator>
  <cp:lastModifiedBy>INGUSCIO Agostino (AGRI)</cp:lastModifiedBy>
  <cp:revision>102</cp:revision>
  <dcterms:created xsi:type="dcterms:W3CDTF">2006-08-16T00:00:00Z</dcterms:created>
  <dcterms:modified xsi:type="dcterms:W3CDTF">2017-03-27T13:46:47Z</dcterms:modified>
</cp:coreProperties>
</file>