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2" r:id="rId1"/>
    <p:sldMasterId id="2147483834" r:id="rId2"/>
    <p:sldMasterId id="2147483845" r:id="rId3"/>
  </p:sldMasterIdLst>
  <p:notesMasterIdLst>
    <p:notesMasterId r:id="rId10"/>
  </p:notesMasterIdLst>
  <p:handoutMasterIdLst>
    <p:handoutMasterId r:id="rId11"/>
  </p:handoutMasterIdLst>
  <p:sldIdLst>
    <p:sldId id="390" r:id="rId4"/>
    <p:sldId id="464" r:id="rId5"/>
    <p:sldId id="465" r:id="rId6"/>
    <p:sldId id="466" r:id="rId7"/>
    <p:sldId id="467" r:id="rId8"/>
    <p:sldId id="429" r:id="rId9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1pPr>
    <a:lvl2pPr marL="457156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2pPr>
    <a:lvl3pPr marL="914312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3pPr>
    <a:lvl4pPr marL="1371468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4pPr>
    <a:lvl5pPr marL="1828624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5pPr>
    <a:lvl6pPr marL="2285780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6pPr>
    <a:lvl7pPr marL="2742936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7pPr>
    <a:lvl8pPr marL="3200092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8pPr>
    <a:lvl9pPr marL="3657249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D'HON Xavier (MARE)" initials="XP" lastIdx="6" clrIdx="0"/>
  <p:cmAuthor id="1" name="STRASSER Thomas (MARE)" initials="ST(" lastIdx="1" clrIdx="1"/>
  <p:cmAuthor id="2" name="STRASSER Thomas (MARE)" initials="S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C4"/>
    <a:srgbClr val="065FF0"/>
    <a:srgbClr val="FF3300"/>
    <a:srgbClr val="C1483F"/>
    <a:srgbClr val="FFCC66"/>
    <a:srgbClr val="FFFF99"/>
    <a:srgbClr val="19D156"/>
    <a:srgbClr val="ED571B"/>
    <a:srgbClr val="1DA340"/>
    <a:srgbClr val="00E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99" autoAdjust="0"/>
  </p:normalViewPr>
  <p:slideViewPr>
    <p:cSldViewPr snapToGrid="0">
      <p:cViewPr>
        <p:scale>
          <a:sx n="95" d="100"/>
          <a:sy n="95" d="100"/>
        </p:scale>
        <p:origin x="-201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-4002" y="-102"/>
      </p:cViewPr>
      <p:guideLst>
        <p:guide orient="horz" pos="3104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2FA0ED9-CF7A-46E5-96FB-C342BAD53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95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7" y="4680945"/>
            <a:ext cx="5375267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4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606" tIns="45304" rIns="90606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F7426AD-F365-4334-961F-8B2DDD081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42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1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80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6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2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9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2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8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Aim of</a:t>
            </a:r>
            <a:r>
              <a:rPr lang="en-GB" baseline="0" dirty="0" smtClean="0"/>
              <a:t> the slide: give a flavour of the type of data of common interest for the different maritime sectors, and which are subject to exchange and multiuse within CISE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82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 what</a:t>
            </a:r>
            <a:r>
              <a:rPr lang="en-US" baseline="0" dirty="0" smtClean="0"/>
              <a:t> a CISE services might be comprised off - future work.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575B11-0E51-4842-9413-61AE7AEA702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3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>
                <a:solidFill>
                  <a:prstClr val="black"/>
                </a:solidFill>
              </a:rPr>
              <a:pPr/>
              <a:t>6</a:t>
            </a:fld>
            <a:endParaRPr lang="ca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92476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4" y="3328988"/>
            <a:ext cx="2847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4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6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6"/>
            <a:ext cx="7869600" cy="307626"/>
          </a:xfrm>
        </p:spPr>
        <p:txBody>
          <a:bodyPr/>
          <a:lstStyle>
            <a:lvl1pPr algn="r">
              <a:defRPr/>
            </a:lvl1pPr>
            <a:lvl2pPr marL="228578" indent="-228578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1988-8798-420D-A968-C72FB47B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7E-EB53-4096-A26C-7E3B19E943B5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7" y="1339850"/>
            <a:ext cx="861774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1" y="1339850"/>
            <a:ext cx="153888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F1C6-BA60-4957-9643-1039B4BF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8773-50AD-4EBD-B1D4-2D361A19EE2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5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3" y="3328988"/>
            <a:ext cx="28479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3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5"/>
            <a:ext cx="7869600" cy="30264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1988-8798-420D-A968-C72FB47B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7E-EB53-4096-A26C-7E3B19E943B5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71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EECA-EADA-48ED-BB11-63F73CF9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8C4C-F407-4C20-9395-A26D37BA312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3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04253"/>
            <a:ext cx="7772400" cy="30264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0409-9397-4F51-BCA6-107D173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2AEC-EB35-485C-9F89-57C2A0DB4B3B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0D96-BD0A-4792-8BAE-A46E79E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6F6-04CD-44FC-9DD5-4A074E92F830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1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718-D43B-46E8-A563-FF586DB37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8852-DBC7-49A3-AC8B-B3D54EC80B0B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48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E60F-8A47-4A97-8A11-B91D737C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2A4-6850-4C02-82F4-DCB865CB9852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6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3432176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4314412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A17-80D4-42DD-BF9C-6127703F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B3C6-B3AB-4DDF-90B1-38F8BE7B2AD0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93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178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55721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BE4F-17F2-4820-835A-1C7ED973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29-BD09-4B39-8EE3-D1DE8646B209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08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BC69-87CC-404C-9B20-77776AC9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6E3-A510-4BE9-A011-CB1879F671B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578" indent="-228578">
              <a:buFont typeface="Verdana"/>
              <a:buChar char="•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EECA-EADA-48ED-BB11-63F73CF9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8C4C-F407-4C20-9395-A26D37BA312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6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F1C6-BA60-4957-9643-1039B4BF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8773-50AD-4EBD-B1D4-2D361A19EE2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57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17116" y="5174116"/>
            <a:ext cx="2732541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dirty="0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5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CEF1-AF36-40A1-83BC-FD2D7C4AF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DCF0-23EF-4730-AFA8-444DF3BECB96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1F35-3FBE-4247-97B5-95EA99E1A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6ABE3-69C4-4C7D-814C-D8BD586A308B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82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123"/>
            <a:ext cx="7772400" cy="30777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2A58-F22C-4820-A1A1-3AD1F6C47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91FBC-EA29-45CA-AD6F-506258FC26AC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71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7869600" cy="430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B6F9-09B7-4332-AC9A-2344009E3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C3623-CB2C-471B-A27C-EE8D27867F98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30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93271-CE28-4DE5-BB46-14339A3FB8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84F27-383A-47C4-B611-91C4C7F5CB3D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60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AC18-1F99-4218-8823-3D72A2AC8C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A166-D2EE-46DF-B3AB-1E1E1D55F22B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242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5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1846659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153888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DE39-A050-43E0-AAF7-46A865039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A5AF-2513-4642-B29F-D1BCE7176D4E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11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7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7"/>
            <a:ext cx="5486400" cy="230832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5957-C1BA-4A17-BB5A-9D538AFAC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600F-6816-4A53-A9A6-5A8F7F0EA52B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87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4" y="2416175"/>
            <a:ext cx="2769989" cy="184665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EBE4-9F45-4D8A-BE4A-2FDAF50061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D72B-3DDE-421F-97E8-B3543C316FC7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8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275"/>
            <a:ext cx="7772400" cy="307626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156" indent="0">
              <a:buNone/>
              <a:defRPr sz="1800"/>
            </a:lvl2pPr>
            <a:lvl3pPr marL="914312" indent="0">
              <a:buNone/>
              <a:defRPr sz="1600"/>
            </a:lvl3pPr>
            <a:lvl4pPr marL="1371468" indent="0">
              <a:buNone/>
              <a:defRPr sz="1400"/>
            </a:lvl4pPr>
            <a:lvl5pPr marL="1828624" indent="0">
              <a:buNone/>
              <a:defRPr sz="1400"/>
            </a:lvl5pPr>
            <a:lvl6pPr marL="2285780" indent="0">
              <a:buNone/>
              <a:defRPr sz="1400"/>
            </a:lvl6pPr>
            <a:lvl7pPr marL="2742936" indent="0">
              <a:buNone/>
              <a:defRPr sz="1400"/>
            </a:lvl7pPr>
            <a:lvl8pPr marL="3200092" indent="0">
              <a:buNone/>
              <a:defRPr sz="1400"/>
            </a:lvl8pPr>
            <a:lvl9pPr marL="3657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0409-9397-4F51-BCA6-107D173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2AEC-EB35-485C-9F89-57C2A0DB4B3B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6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6" y="1339850"/>
            <a:ext cx="861774" cy="468153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0" y="1339850"/>
            <a:ext cx="1538883" cy="46815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D308-9BFA-4062-B73A-AB3077123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4D21-4659-452D-8868-9B669CF847D2}" type="datetime3">
              <a:rPr lang="en-US"/>
              <a:pPr>
                <a:defRPr/>
              </a:pPr>
              <a:t>13 June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0D96-BD0A-4792-8BAE-A46E79E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6F6-04CD-44FC-9DD5-4A074E92F830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718-D43B-46E8-A563-FF586DB37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8852-DBC7-49A3-AC8B-B3D54EC80B0B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E60F-8A47-4A97-8A11-B91D737C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2A4-6850-4C02-82F4-DCB865CB9852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1845755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1538129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A17-80D4-42DD-BF9C-6127703F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B3C6-B3AB-4DDF-90B1-38F8BE7B2AD0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626"/>
          </a:xfrm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12" indent="0">
              <a:buNone/>
              <a:defRPr sz="2400"/>
            </a:lvl3pPr>
            <a:lvl4pPr marL="1371468" indent="0">
              <a:buNone/>
              <a:defRPr sz="2000"/>
            </a:lvl4pPr>
            <a:lvl5pPr marL="1828624" indent="0">
              <a:buNone/>
              <a:defRPr sz="2000"/>
            </a:lvl5pPr>
            <a:lvl6pPr marL="2285780" indent="0">
              <a:buNone/>
              <a:defRPr sz="2000"/>
            </a:lvl6pPr>
            <a:lvl7pPr marL="2742936" indent="0">
              <a:buNone/>
              <a:defRPr sz="2000"/>
            </a:lvl7pPr>
            <a:lvl8pPr marL="3200092" indent="0">
              <a:buNone/>
              <a:defRPr sz="2000"/>
            </a:lvl8pPr>
            <a:lvl9pPr marL="365724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23524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156" indent="0">
              <a:buNone/>
              <a:defRPr sz="1200"/>
            </a:lvl2pPr>
            <a:lvl3pPr marL="914312" indent="0">
              <a:buNone/>
              <a:defRPr sz="1000"/>
            </a:lvl3pPr>
            <a:lvl4pPr marL="1371468" indent="0">
              <a:buNone/>
              <a:defRPr sz="900"/>
            </a:lvl4pPr>
            <a:lvl5pPr marL="1828624" indent="0">
              <a:buNone/>
              <a:defRPr sz="900"/>
            </a:lvl5pPr>
            <a:lvl6pPr marL="2285780" indent="0">
              <a:buNone/>
              <a:defRPr sz="900"/>
            </a:lvl6pPr>
            <a:lvl7pPr marL="2742936" indent="0">
              <a:buNone/>
              <a:defRPr sz="900"/>
            </a:lvl7pPr>
            <a:lvl8pPr marL="3200092" indent="0">
              <a:buNone/>
              <a:defRPr sz="900"/>
            </a:lvl8pPr>
            <a:lvl9pPr marL="36572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BE4F-17F2-4820-835A-1C7ED973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29-BD09-4B39-8EE3-D1DE8646B209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5" y="2416175"/>
            <a:ext cx="2769989" cy="18457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BC69-87CC-404C-9B20-77776AC9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6E3-A510-4BE9-A011-CB1879F671B6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9" y="1612901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9" y="2416175"/>
            <a:ext cx="7870825" cy="184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AB27D22-B93F-429E-BCDC-FC2FF205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58C8BE-8A4F-4C2F-8040-9B54B7B16689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261302" y="6464808"/>
            <a:ext cx="612648" cy="393192"/>
          </a:xfrm>
          <a:prstGeom prst="rect">
            <a:avLst/>
          </a:prstGeom>
          <a:solidFill>
            <a:srgbClr val="20B1B4"/>
          </a:solidFill>
          <a:ln>
            <a:noFill/>
          </a:ln>
          <a:effectLst/>
          <a:extLst/>
        </p:spPr>
        <p:txBody>
          <a:bodyPr vert="horz" wrap="square" lIns="91431" tIns="45715" rIns="91431" bIns="45715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89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052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20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36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867" indent="-342867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578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156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734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312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358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514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8670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5826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8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4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9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AB27D22-B93F-429E-BCDC-FC2FF205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58C8BE-8A4F-4C2F-8040-9B54B7B16689}" type="datetime3">
              <a:rPr lang="en-US"/>
              <a:pPr>
                <a:defRPr/>
              </a:pPr>
              <a:t>13 June 2016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261302" y="6464808"/>
            <a:ext cx="612648" cy="393192"/>
          </a:xfrm>
          <a:prstGeom prst="rect">
            <a:avLst/>
          </a:prstGeom>
          <a:solidFill>
            <a:srgbClr val="20B1B4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1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6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2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8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4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41480976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1612900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416175"/>
            <a:ext cx="7870825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A6FB6C46-0636-4C7B-AC1B-074401DAFF88}" type="slidenum">
              <a:rPr lang="en-US">
                <a:ea typeface="MS PGothic" pitchFamily="34" charset="-128"/>
              </a:rPr>
              <a:pPr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461125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3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cs typeface="+mn-cs"/>
              </a:defRPr>
            </a:lvl1pPr>
          </a:lstStyle>
          <a:p>
            <a:pPr>
              <a:defRPr/>
            </a:pPr>
            <a:fld id="{D7F4F1A3-C057-4AC8-B819-83D16DDB4F4F}" type="datetime3">
              <a:rPr lang="en-US">
                <a:ea typeface="MS PGothic" pitchFamily="34" charset="-128"/>
              </a:rPr>
              <a:pPr>
                <a:defRPr/>
              </a:pPr>
              <a:t>13 June 2016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7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fontAlgn="base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98252"/>
            <a:ext cx="9144000" cy="5759748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r>
              <a:rPr lang="ca-ES" sz="1800" b="0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3" name="Picture 2" descr="logo_comisso_v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828" y="-39201"/>
            <a:ext cx="1925524" cy="1442610"/>
          </a:xfrm>
          <a:prstGeom prst="rect">
            <a:avLst/>
          </a:prstGeom>
        </p:spPr>
      </p:pic>
      <p:pic>
        <p:nvPicPr>
          <p:cNvPr id="4" name="Picture 3" descr="fig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289" y="2033509"/>
            <a:ext cx="3792539" cy="445864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14023" y="2303842"/>
            <a:ext cx="2754891" cy="54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0" spc="-28" dirty="0">
                <a:solidFill>
                  <a:prstClr val="white"/>
                </a:solidFill>
                <a:latin typeface="PFSquareSansPro-Medium"/>
                <a:cs typeface="PFSquareSansPro-Medium"/>
              </a:rPr>
              <a:t>Enhancing maritime domain awareness and responsiveness in Europe</a:t>
            </a:r>
            <a:endParaRPr lang="ca-ES" sz="1300" b="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2" name="Picture 1" descr="marca1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24" y="1470845"/>
            <a:ext cx="1280697" cy="6989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3020" y="6731005"/>
            <a:ext cx="685446" cy="126997"/>
          </a:xfrm>
          <a:prstGeom prst="rect">
            <a:avLst/>
          </a:prstGeom>
          <a:solidFill>
            <a:srgbClr val="14357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81" tIns="32240" rIns="64481" bIns="3224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9516" y="2050320"/>
            <a:ext cx="2754891" cy="1393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0" spc="-28" dirty="0">
                <a:solidFill>
                  <a:prstClr val="white"/>
                </a:solidFill>
                <a:latin typeface="PFSquareSansPro-Medium"/>
                <a:cs typeface="PFSquareSansPro-Medium"/>
              </a:rPr>
              <a:t>Common Information  Sharing Environment</a:t>
            </a:r>
            <a:endParaRPr lang="ca-ES" sz="1000" b="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7740" y="2239096"/>
            <a:ext cx="8156749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3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 bwMode="auto">
          <a:xfrm flipH="1" flipV="1">
            <a:off x="1081772" y="3363686"/>
            <a:ext cx="167364" cy="368052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Up-Down Arrow 9"/>
          <p:cNvSpPr/>
          <p:nvPr/>
        </p:nvSpPr>
        <p:spPr bwMode="auto">
          <a:xfrm>
            <a:off x="1249136" y="2467059"/>
            <a:ext cx="190919" cy="453232"/>
          </a:xfrm>
          <a:prstGeom prst="up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897354" y="3117203"/>
            <a:ext cx="484632" cy="1216152"/>
          </a:xfrm>
          <a:prstGeom prst="up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594" y="1027865"/>
            <a:ext cx="2401440" cy="809099"/>
            <a:chOff x="-7819" y="1080033"/>
            <a:chExt cx="2860705" cy="1787694"/>
          </a:xfrm>
        </p:grpSpPr>
        <p:grpSp>
          <p:nvGrpSpPr>
            <p:cNvPr id="72" name="Group 71"/>
            <p:cNvGrpSpPr/>
            <p:nvPr/>
          </p:nvGrpSpPr>
          <p:grpSpPr>
            <a:xfrm>
              <a:off x="-7819" y="1080033"/>
              <a:ext cx="2860705" cy="1787694"/>
              <a:chOff x="-7819" y="1080033"/>
              <a:chExt cx="2860705" cy="1787694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-7819" y="2498396"/>
                <a:ext cx="1338828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CISE Node</a:t>
                </a:r>
                <a:endParaRPr lang="en-GB" sz="1800" b="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92736" y="1080033"/>
                <a:ext cx="2760150" cy="1684174"/>
                <a:chOff x="92736" y="1080033"/>
                <a:chExt cx="2760150" cy="1684174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92736" y="1080033"/>
                  <a:ext cx="2760150" cy="1684174"/>
                  <a:chOff x="92736" y="1080033"/>
                  <a:chExt cx="2760150" cy="1684174"/>
                </a:xfrm>
              </p:grpSpPr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92736" y="1080033"/>
                    <a:ext cx="1667435" cy="1418366"/>
                    <a:chOff x="92736" y="1080033"/>
                    <a:chExt cx="1667435" cy="1418366"/>
                  </a:xfrm>
                </p:grpSpPr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92736" y="1080033"/>
                      <a:ext cx="1667435" cy="1418366"/>
                      <a:chOff x="92736" y="1080033"/>
                      <a:chExt cx="1667435" cy="1418366"/>
                    </a:xfrm>
                  </p:grpSpPr>
                  <p:pic>
                    <p:nvPicPr>
                      <p:cNvPr id="1028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78" y="1649705"/>
                        <a:ext cx="838129" cy="84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92736" y="1080033"/>
                        <a:ext cx="1667435" cy="81603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800" b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Authority 'X'</a:t>
                        </a:r>
                        <a:endParaRPr lang="en-GB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547305" y="1702781"/>
                      <a:ext cx="0" cy="371271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951037" y="1948174"/>
                    <a:ext cx="1901849" cy="816033"/>
                    <a:chOff x="951037" y="1948174"/>
                    <a:chExt cx="1901849" cy="816033"/>
                  </a:xfrm>
                </p:grpSpPr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1165453" y="1948174"/>
                      <a:ext cx="1687433" cy="816033"/>
                      <a:chOff x="1165453" y="1948174"/>
                      <a:chExt cx="1687433" cy="816033"/>
                    </a:xfrm>
                  </p:grpSpPr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1369912" y="1948174"/>
                        <a:ext cx="1482974" cy="8160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800" b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IT security</a:t>
                        </a:r>
                        <a:endParaRPr lang="en-GB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47" name="Straight Arrow Connector 46"/>
                      <p:cNvCxnSpPr/>
                      <p:nvPr/>
                    </p:nvCxnSpPr>
                    <p:spPr bwMode="auto">
                      <a:xfrm flipH="1" flipV="1">
                        <a:off x="1165453" y="2245535"/>
                        <a:ext cx="283739" cy="158736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</p:grpSp>
                <p:cxnSp>
                  <p:nvCxnSpPr>
                    <p:cNvPr id="48" name="Straight Arrow Connector 47"/>
                    <p:cNvCxnSpPr/>
                    <p:nvPr/>
                  </p:nvCxnSpPr>
                  <p:spPr bwMode="auto">
                    <a:xfrm flipH="1" flipV="1">
                      <a:off x="951037" y="1973802"/>
                      <a:ext cx="464876" cy="271733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cxnSp>
              <p:nvCxnSpPr>
                <p:cNvPr id="37" name="Straight Arrow Connector 36"/>
                <p:cNvCxnSpPr/>
                <p:nvPr/>
              </p:nvCxnSpPr>
              <p:spPr bwMode="auto">
                <a:xfrm flipV="1">
                  <a:off x="807173" y="2245535"/>
                  <a:ext cx="1" cy="374614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45" name="Straight Connector 44"/>
            <p:cNvCxnSpPr/>
            <p:nvPr/>
          </p:nvCxnSpPr>
          <p:spPr bwMode="auto">
            <a:xfrm flipH="1">
              <a:off x="584596" y="1983921"/>
              <a:ext cx="580858" cy="636228"/>
            </a:xfrm>
            <a:prstGeom prst="line">
              <a:avLst/>
            </a:prstGeom>
            <a:noFill/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oup 86"/>
          <p:cNvGrpSpPr/>
          <p:nvPr/>
        </p:nvGrpSpPr>
        <p:grpSpPr>
          <a:xfrm>
            <a:off x="2429120" y="1544593"/>
            <a:ext cx="3424672" cy="3635218"/>
            <a:chOff x="2429120" y="1544593"/>
            <a:chExt cx="3424672" cy="3635218"/>
          </a:xfrm>
        </p:grpSpPr>
        <p:grpSp>
          <p:nvGrpSpPr>
            <p:cNvPr id="75" name="Group 74"/>
            <p:cNvGrpSpPr/>
            <p:nvPr/>
          </p:nvGrpSpPr>
          <p:grpSpPr>
            <a:xfrm>
              <a:off x="2429120" y="1544593"/>
              <a:ext cx="3424672" cy="3635218"/>
              <a:chOff x="2429120" y="1544593"/>
              <a:chExt cx="3424672" cy="3635218"/>
            </a:xfrm>
          </p:grpSpPr>
          <p:sp>
            <p:nvSpPr>
              <p:cNvPr id="2" name="Oval 1"/>
              <p:cNvSpPr/>
              <p:nvPr/>
            </p:nvSpPr>
            <p:spPr bwMode="auto">
              <a:xfrm>
                <a:off x="3314699" y="2196193"/>
                <a:ext cx="2539093" cy="25227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 rot="16372526">
                <a:off x="2491269" y="4071825"/>
                <a:ext cx="1045837" cy="1170135"/>
                <a:chOff x="2792388" y="1348648"/>
                <a:chExt cx="1045837" cy="1170135"/>
              </a:xfrm>
            </p:grpSpPr>
            <p:sp>
              <p:nvSpPr>
                <p:cNvPr id="20" name="Rectangle 19"/>
                <p:cNvSpPr/>
                <p:nvPr/>
              </p:nvSpPr>
              <p:spPr bwMode="auto">
                <a:xfrm rot="19261457">
                  <a:off x="3470832" y="2157730"/>
                  <a:ext cx="367393" cy="361053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/>
                  <a:endParaRPr lang="en-GB">
                    <a:latin typeface="Verdana" charset="0"/>
                    <a:ea typeface="ＭＳ Ｐゴシック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 rot="19183376">
                  <a:off x="2792388" y="1348648"/>
                  <a:ext cx="846014" cy="97948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/>
                  <a:endParaRPr lang="en-GB">
                    <a:latin typeface="Verdan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2658220" y="1544593"/>
                <a:ext cx="1425691" cy="1560364"/>
                <a:chOff x="2658220" y="1544593"/>
                <a:chExt cx="1425691" cy="1560364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2658220" y="1544593"/>
                  <a:ext cx="1268801" cy="1375698"/>
                  <a:chOff x="2658220" y="1544593"/>
                  <a:chExt cx="1268801" cy="1375698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 rot="21200865">
                    <a:off x="2658220" y="1544593"/>
                    <a:ext cx="1045837" cy="1170135"/>
                    <a:chOff x="2792388" y="1348648"/>
                    <a:chExt cx="1045837" cy="1170135"/>
                  </a:xfrm>
                </p:grpSpPr>
                <p:sp>
                  <p:nvSpPr>
                    <p:cNvPr id="4" name="Rectangle 3"/>
                    <p:cNvSpPr/>
                    <p:nvPr/>
                  </p:nvSpPr>
                  <p:spPr bwMode="auto">
                    <a:xfrm rot="19261457">
                      <a:off x="3470832" y="2157730"/>
                      <a:ext cx="367393" cy="361053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5" name="Rectangle 4"/>
                    <p:cNvSpPr/>
                    <p:nvPr/>
                  </p:nvSpPr>
                  <p:spPr bwMode="auto">
                    <a:xfrm rot="19183376">
                      <a:off x="2792388" y="1348648"/>
                      <a:ext cx="846014" cy="979481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</p:grpSp>
              <p:cxnSp>
                <p:nvCxnSpPr>
                  <p:cNvPr id="9" name="Straight Connector 8"/>
                  <p:cNvCxnSpPr/>
                  <p:nvPr/>
                </p:nvCxnSpPr>
                <p:spPr bwMode="auto">
                  <a:xfrm flipH="1">
                    <a:off x="2913968" y="1820636"/>
                    <a:ext cx="1013053" cy="109965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FF33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42" name="Straight Connector 41"/>
                <p:cNvCxnSpPr/>
                <p:nvPr/>
              </p:nvCxnSpPr>
              <p:spPr bwMode="auto">
                <a:xfrm flipH="1">
                  <a:off x="3181139" y="2135341"/>
                  <a:ext cx="902772" cy="96961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56" name="Straight Connector 55"/>
            <p:cNvCxnSpPr/>
            <p:nvPr/>
          </p:nvCxnSpPr>
          <p:spPr bwMode="auto">
            <a:xfrm flipH="1" flipV="1">
              <a:off x="2792187" y="3788563"/>
              <a:ext cx="1030258" cy="1353178"/>
            </a:xfrm>
            <a:prstGeom prst="line">
              <a:avLst/>
            </a:prstGeom>
            <a:noFill/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7" name="Straight Connector 56"/>
          <p:cNvCxnSpPr/>
          <p:nvPr/>
        </p:nvCxnSpPr>
        <p:spPr bwMode="auto">
          <a:xfrm flipH="1">
            <a:off x="4992557" y="3788563"/>
            <a:ext cx="1013053" cy="1099655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 flipV="1">
            <a:off x="3066368" y="3547712"/>
            <a:ext cx="1013054" cy="1340506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4041046" y="3189331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BBE0E3">
                    <a:lumMod val="90000"/>
                  </a:srgbClr>
                </a:solidFill>
              </a:rPr>
              <a:t>CISE</a:t>
            </a:r>
            <a:endParaRPr lang="en-GB" sz="2400" dirty="0">
              <a:solidFill>
                <a:srgbClr val="BBE0E3">
                  <a:lumMod val="90000"/>
                </a:srgb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51512" y="1005281"/>
            <a:ext cx="3359595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Task service-push alert: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1800" dirty="0">
                <a:solidFill>
                  <a:srgbClr val="BBE0E3">
                    <a:lumMod val="50000"/>
                  </a:srgbClr>
                </a:solidFill>
              </a:rPr>
              <a:t> </a:t>
            </a:r>
            <a:r>
              <a:rPr lang="en-GB" sz="1800" dirty="0" smtClean="0">
                <a:solidFill>
                  <a:srgbClr val="BBE0E3">
                    <a:lumMod val="50000"/>
                  </a:srgbClr>
                </a:solidFill>
              </a:rPr>
              <a:t>   Person of interest on </a:t>
            </a:r>
          </a:p>
          <a:p>
            <a:r>
              <a:rPr lang="en-GB" sz="1800" dirty="0" smtClean="0">
                <a:solidFill>
                  <a:srgbClr val="BBE0E3">
                    <a:lumMod val="50000"/>
                  </a:srgbClr>
                </a:solidFill>
              </a:rPr>
              <a:t>	Fishing vessel</a:t>
            </a:r>
          </a:p>
          <a:p>
            <a:r>
              <a:rPr lang="en-GB" sz="1800" dirty="0" smtClean="0">
                <a:solidFill>
                  <a:srgbClr val="BBE0E3">
                    <a:lumMod val="50000"/>
                  </a:srgbClr>
                </a:solidFill>
              </a:rPr>
              <a:t>	(Broadcast push)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97906" y="4956787"/>
            <a:ext cx="171393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Service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Level 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Agreement</a:t>
            </a:r>
          </a:p>
          <a:p>
            <a:r>
              <a:rPr lang="en-GB" sz="1800" b="0" dirty="0">
                <a:solidFill>
                  <a:srgbClr val="000000"/>
                </a:solidFill>
              </a:rPr>
              <a:t>b</a:t>
            </a:r>
            <a:r>
              <a:rPr lang="en-GB" sz="1800" b="0" dirty="0" smtClean="0">
                <a:solidFill>
                  <a:srgbClr val="000000"/>
                </a:solidFill>
              </a:rPr>
              <a:t>etween</a:t>
            </a:r>
          </a:p>
          <a:p>
            <a:r>
              <a:rPr lang="en-GB" sz="1800" b="0" dirty="0" smtClean="0">
                <a:solidFill>
                  <a:srgbClr val="000000"/>
                </a:solidFill>
              </a:rPr>
              <a:t>participating </a:t>
            </a:r>
          </a:p>
          <a:p>
            <a:r>
              <a:rPr lang="en-GB" sz="1800" b="0" dirty="0" smtClean="0">
                <a:solidFill>
                  <a:srgbClr val="000000"/>
                </a:solidFill>
              </a:rPr>
              <a:t>authorities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099777" y="1951982"/>
            <a:ext cx="3642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BBE0E3">
                    <a:lumMod val="50000"/>
                  </a:srgbClr>
                </a:solidFill>
              </a:rPr>
              <a:t>A</a:t>
            </a:r>
          </a:p>
        </p:txBody>
      </p:sp>
      <p:sp>
        <p:nvSpPr>
          <p:cNvPr id="95" name="Rectangle 94"/>
          <p:cNvSpPr/>
          <p:nvPr/>
        </p:nvSpPr>
        <p:spPr bwMode="auto">
          <a:xfrm rot="13955902">
            <a:off x="5837664" y="1744886"/>
            <a:ext cx="846014" cy="979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 rot="14033983">
            <a:off x="5567816" y="2444728"/>
            <a:ext cx="367393" cy="36105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 rot="13473182">
            <a:off x="5481973" y="4270109"/>
            <a:ext cx="367393" cy="3610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281611" y="4042085"/>
            <a:ext cx="1013053" cy="1099655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5367294" y="1836964"/>
            <a:ext cx="1013054" cy="1335533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 flipV="1">
            <a:off x="5126487" y="2079483"/>
            <a:ext cx="1013054" cy="1340506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6"/>
          <p:cNvGrpSpPr/>
          <p:nvPr/>
        </p:nvGrpSpPr>
        <p:grpSpPr>
          <a:xfrm>
            <a:off x="3927021" y="2749736"/>
            <a:ext cx="1506590" cy="1245921"/>
            <a:chOff x="3927021" y="2749736"/>
            <a:chExt cx="1506590" cy="1245921"/>
          </a:xfrm>
        </p:grpSpPr>
        <p:cxnSp>
          <p:nvCxnSpPr>
            <p:cNvPr id="94" name="Straight Arrow Connector 93"/>
            <p:cNvCxnSpPr/>
            <p:nvPr/>
          </p:nvCxnSpPr>
          <p:spPr bwMode="auto">
            <a:xfrm flipH="1">
              <a:off x="3927021" y="2993883"/>
              <a:ext cx="1317047" cy="100177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Arrow Connector 114"/>
            <p:cNvCxnSpPr/>
            <p:nvPr/>
          </p:nvCxnSpPr>
          <p:spPr bwMode="auto">
            <a:xfrm flipH="1">
              <a:off x="5408115" y="3094773"/>
              <a:ext cx="25496" cy="80775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Arrow Connector 115"/>
            <p:cNvCxnSpPr/>
            <p:nvPr/>
          </p:nvCxnSpPr>
          <p:spPr bwMode="auto">
            <a:xfrm flipH="1">
              <a:off x="4083912" y="2749736"/>
              <a:ext cx="1138382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9" name="Arc 118"/>
          <p:cNvSpPr/>
          <p:nvPr/>
        </p:nvSpPr>
        <p:spPr bwMode="auto">
          <a:xfrm rot="20312752">
            <a:off x="3190461" y="1960044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9970" y="1796859"/>
            <a:ext cx="3417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b="0" dirty="0" smtClean="0">
                <a:solidFill>
                  <a:srgbClr val="00B0F0"/>
                </a:solidFill>
              </a:rPr>
              <a:t>A</a:t>
            </a:r>
            <a:endParaRPr lang="en-GB" sz="1800" b="0" dirty="0">
              <a:solidFill>
                <a:srgbClr val="00B0F0"/>
              </a:solidFill>
            </a:endParaRPr>
          </a:p>
        </p:txBody>
      </p:sp>
      <p:sp>
        <p:nvSpPr>
          <p:cNvPr id="122" name="Isosceles Triangle 121"/>
          <p:cNvSpPr/>
          <p:nvPr/>
        </p:nvSpPr>
        <p:spPr bwMode="auto">
          <a:xfrm>
            <a:off x="2767112" y="1700827"/>
            <a:ext cx="547587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08827" y="207948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 rot="18851519">
            <a:off x="5722087" y="4438217"/>
            <a:ext cx="846014" cy="979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94257" y="2012780"/>
            <a:ext cx="3155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A</a:t>
            </a:r>
            <a:endParaRPr lang="en-GB" sz="1800" b="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815730" y="4510135"/>
            <a:ext cx="2776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22BC4A"/>
                </a:solidFill>
              </a:rPr>
              <a:t>!</a:t>
            </a:r>
          </a:p>
        </p:txBody>
      </p:sp>
      <p:sp>
        <p:nvSpPr>
          <p:cNvPr id="124" name="5-Point Star 123"/>
          <p:cNvSpPr/>
          <p:nvPr/>
        </p:nvSpPr>
        <p:spPr bwMode="auto">
          <a:xfrm>
            <a:off x="2652162" y="4416402"/>
            <a:ext cx="570934" cy="544258"/>
          </a:xfrm>
          <a:prstGeom prst="star5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71157" y="4702912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A</a:t>
            </a:r>
          </a:p>
        </p:txBody>
      </p:sp>
      <p:sp>
        <p:nvSpPr>
          <p:cNvPr id="125" name="Hexagon 124"/>
          <p:cNvSpPr/>
          <p:nvPr/>
        </p:nvSpPr>
        <p:spPr bwMode="auto">
          <a:xfrm>
            <a:off x="5916114" y="4619009"/>
            <a:ext cx="451628" cy="617895"/>
          </a:xfrm>
          <a:prstGeom prst="hex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36" name="Arc 135"/>
          <p:cNvSpPr/>
          <p:nvPr/>
        </p:nvSpPr>
        <p:spPr bwMode="auto">
          <a:xfrm rot="15498923">
            <a:off x="5557237" y="1763675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273" y="222338"/>
            <a:ext cx="271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CISE info service </a:t>
            </a:r>
          </a:p>
          <a:p>
            <a:r>
              <a:rPr lang="en-GB" sz="2000" dirty="0" smtClean="0">
                <a:solidFill>
                  <a:srgbClr val="FFFFFF"/>
                </a:solidFill>
              </a:rPr>
              <a:t>- example 1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08690" y="111482"/>
            <a:ext cx="1941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'Automated </a:t>
            </a:r>
          </a:p>
          <a:p>
            <a:r>
              <a:rPr lang="en-GB" sz="2000" dirty="0" smtClean="0">
                <a:solidFill>
                  <a:srgbClr val="FFFFFF"/>
                </a:solidFill>
              </a:rPr>
              <a:t>Alert push'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114" name="Arc 113"/>
          <p:cNvSpPr/>
          <p:nvPr/>
        </p:nvSpPr>
        <p:spPr bwMode="auto">
          <a:xfrm rot="15592661">
            <a:off x="3088667" y="3588276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17" name="Arc 116"/>
          <p:cNvSpPr/>
          <p:nvPr/>
        </p:nvSpPr>
        <p:spPr bwMode="auto">
          <a:xfrm rot="9641386">
            <a:off x="5169263" y="3542624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8726" y="5469964"/>
            <a:ext cx="2400016" cy="1200329"/>
            <a:chOff x="98726" y="5118912"/>
            <a:chExt cx="2400016" cy="1200329"/>
          </a:xfrm>
        </p:grpSpPr>
        <p:sp>
          <p:nvSpPr>
            <p:cNvPr id="139" name="TextBox 138"/>
            <p:cNvSpPr txBox="1"/>
            <p:nvPr/>
          </p:nvSpPr>
          <p:spPr>
            <a:xfrm>
              <a:off x="98726" y="5118912"/>
              <a:ext cx="2400016" cy="1200329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Translation</a:t>
              </a:r>
            </a:p>
            <a:p>
              <a:r>
                <a:rPr lang="en-GB" sz="18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rom </a:t>
              </a:r>
              <a:r>
                <a:rPr lang="en-GB" sz="1800" b="0" i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'CISE to local' or</a:t>
              </a:r>
            </a:p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from </a:t>
              </a:r>
              <a:r>
                <a:rPr lang="en-GB" sz="1800" b="0" i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'local to CISE'</a:t>
              </a:r>
            </a:p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IT language:</a:t>
              </a:r>
              <a:endParaRPr lang="en-GB" sz="18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Arc 117"/>
            <p:cNvSpPr/>
            <p:nvPr/>
          </p:nvSpPr>
          <p:spPr bwMode="auto">
            <a:xfrm rot="19093350">
              <a:off x="1415018" y="5203285"/>
              <a:ext cx="754264" cy="1037028"/>
            </a:xfrm>
            <a:prstGeom prst="arc">
              <a:avLst/>
            </a:prstGeom>
            <a:noFill/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78" name="Oval 77"/>
          <p:cNvSpPr/>
          <p:nvPr/>
        </p:nvSpPr>
        <p:spPr bwMode="auto">
          <a:xfrm>
            <a:off x="1569391" y="6291581"/>
            <a:ext cx="348674" cy="37871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1556404" y="6300961"/>
            <a:ext cx="3454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A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7" name="Isosceles Triangle 6"/>
          <p:cNvSpPr/>
          <p:nvPr/>
        </p:nvSpPr>
        <p:spPr bwMode="auto">
          <a:xfrm>
            <a:off x="193128" y="2174289"/>
            <a:ext cx="2305613" cy="2514242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66400" y="2079483"/>
            <a:ext cx="2485762" cy="2973882"/>
            <a:chOff x="166400" y="2079483"/>
            <a:chExt cx="2485762" cy="2973882"/>
          </a:xfrm>
        </p:grpSpPr>
        <p:sp>
          <p:nvSpPr>
            <p:cNvPr id="107" name="TextBox 106"/>
            <p:cNvSpPr txBox="1"/>
            <p:nvPr/>
          </p:nvSpPr>
          <p:spPr>
            <a:xfrm>
              <a:off x="294813" y="4033299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solidFill>
                    <a:srgbClr val="333399">
                      <a:lumMod val="60000"/>
                      <a:lumOff val="40000"/>
                    </a:srgbClr>
                  </a:solidFill>
                </a:rPr>
                <a:t>A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66400" y="2079483"/>
              <a:ext cx="2485762" cy="2973882"/>
              <a:chOff x="166400" y="2079483"/>
              <a:chExt cx="2485762" cy="2973882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283592" y="3474159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800" dirty="0" smtClean="0">
                    <a:solidFill>
                      <a:srgbClr val="22BC4A"/>
                    </a:solidFill>
                  </a:rPr>
                  <a:t>A</a:t>
                </a:r>
                <a:endParaRPr lang="en-GB" sz="1800" dirty="0">
                  <a:solidFill>
                    <a:srgbClr val="22BC4A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66400" y="2079483"/>
                <a:ext cx="2485762" cy="2973882"/>
                <a:chOff x="166400" y="2079483"/>
                <a:chExt cx="2485762" cy="2973882"/>
              </a:xfrm>
            </p:grpSpPr>
            <p:sp>
              <p:nvSpPr>
                <p:cNvPr id="82" name="Isosceles Triangle 81"/>
                <p:cNvSpPr/>
                <p:nvPr/>
              </p:nvSpPr>
              <p:spPr bwMode="auto">
                <a:xfrm>
                  <a:off x="191900" y="2812183"/>
                  <a:ext cx="547587" cy="457200"/>
                </a:xfrm>
                <a:prstGeom prst="triangl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/>
                  <a:endParaRPr lang="en-GB">
                    <a:latin typeface="Verdana" charset="0"/>
                    <a:ea typeface="ＭＳ Ｐゴシック" charset="0"/>
                  </a:endParaRPr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166400" y="2079483"/>
                  <a:ext cx="2485762" cy="2973882"/>
                  <a:chOff x="166400" y="2079483"/>
                  <a:chExt cx="2485762" cy="2973882"/>
                </a:xfrm>
              </p:grpSpPr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780705" y="2775256"/>
                    <a:ext cx="1467068" cy="120032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800" b="0" dirty="0" smtClean="0">
                        <a:solidFill>
                          <a:srgbClr val="000000"/>
                        </a:solidFill>
                      </a:rPr>
                      <a:t>Legacy</a:t>
                    </a:r>
                  </a:p>
                  <a:p>
                    <a:r>
                      <a:rPr lang="en-GB" sz="1800" b="0" dirty="0" smtClean="0">
                        <a:solidFill>
                          <a:srgbClr val="000000"/>
                        </a:solidFill>
                      </a:rPr>
                      <a:t>Systems,</a:t>
                    </a:r>
                  </a:p>
                  <a:p>
                    <a:r>
                      <a:rPr lang="en-GB" sz="1800" b="0" dirty="0" smtClean="0">
                        <a:solidFill>
                          <a:srgbClr val="000000"/>
                        </a:solidFill>
                      </a:rPr>
                      <a:t>Semantics,</a:t>
                    </a:r>
                  </a:p>
                  <a:p>
                    <a:r>
                      <a:rPr lang="en-GB" sz="1800" b="0" dirty="0">
                        <a:solidFill>
                          <a:srgbClr val="000000"/>
                        </a:solidFill>
                      </a:rPr>
                      <a:t>S</a:t>
                    </a:r>
                    <a:r>
                      <a:rPr lang="en-GB" sz="1800" b="0" dirty="0" smtClean="0">
                        <a:solidFill>
                          <a:srgbClr val="000000"/>
                        </a:solidFill>
                      </a:rPr>
                      <a:t>creens</a:t>
                    </a:r>
                    <a:endParaRPr lang="en-GB" sz="1800" b="0" dirty="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166400" y="2079483"/>
                    <a:ext cx="2485762" cy="2973882"/>
                    <a:chOff x="166400" y="2079483"/>
                    <a:chExt cx="2485762" cy="2973882"/>
                  </a:xfrm>
                </p:grpSpPr>
                <p:sp>
                  <p:nvSpPr>
                    <p:cNvPr id="84" name="TextBox 83"/>
                    <p:cNvSpPr txBox="1"/>
                    <p:nvPr/>
                  </p:nvSpPr>
                  <p:spPr>
                    <a:xfrm>
                      <a:off x="283592" y="2352017"/>
                      <a:ext cx="364202" cy="36933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2"/>
                      </a:solidFill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306034" y="2900051"/>
                      <a:ext cx="34176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800" b="0" dirty="0" smtClean="0">
                          <a:solidFill>
                            <a:srgbClr val="00B0F0"/>
                          </a:solidFill>
                        </a:rPr>
                        <a:t>A</a:t>
                      </a:r>
                      <a:endParaRPr lang="en-GB" sz="1800" b="0" dirty="0">
                        <a:solidFill>
                          <a:srgbClr val="00B0F0"/>
                        </a:solidFill>
                      </a:endParaRPr>
                    </a:p>
                  </p:txBody>
                </p:sp>
                <p:sp>
                  <p:nvSpPr>
                    <p:cNvPr id="99" name="5-Point Star 98"/>
                    <p:cNvSpPr/>
                    <p:nvPr/>
                  </p:nvSpPr>
                  <p:spPr bwMode="auto">
                    <a:xfrm>
                      <a:off x="180226" y="3358271"/>
                      <a:ext cx="570934" cy="544258"/>
                    </a:xfrm>
                    <a:prstGeom prst="star5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05" name="Hexagon 104"/>
                    <p:cNvSpPr/>
                    <p:nvPr/>
                  </p:nvSpPr>
                  <p:spPr bwMode="auto">
                    <a:xfrm>
                      <a:off x="251100" y="3935702"/>
                      <a:ext cx="451628" cy="617895"/>
                    </a:xfrm>
                    <a:prstGeom prst="hexagon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3" name="Isosceles Triangle 12"/>
                    <p:cNvSpPr/>
                    <p:nvPr/>
                  </p:nvSpPr>
                  <p:spPr bwMode="auto">
                    <a:xfrm rot="5400000">
                      <a:off x="-77660" y="2323543"/>
                      <a:ext cx="2973882" cy="2485762"/>
                    </a:xfrm>
                    <a:prstGeom prst="triangle">
                      <a:avLst>
                        <a:gd name="adj" fmla="val 43137"/>
                      </a:avLst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129" name="Group 128"/>
          <p:cNvGrpSpPr/>
          <p:nvPr/>
        </p:nvGrpSpPr>
        <p:grpSpPr>
          <a:xfrm>
            <a:off x="5282580" y="2658356"/>
            <a:ext cx="350434" cy="374408"/>
            <a:chOff x="3647700" y="2556906"/>
            <a:chExt cx="350434" cy="374408"/>
          </a:xfrm>
        </p:grpSpPr>
        <p:sp>
          <p:nvSpPr>
            <p:cNvPr id="130" name="Oval 129"/>
            <p:cNvSpPr/>
            <p:nvPr/>
          </p:nvSpPr>
          <p:spPr bwMode="auto">
            <a:xfrm>
              <a:off x="3649460" y="2560380"/>
              <a:ext cx="348674" cy="3709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 flipH="1">
              <a:off x="3647700" y="2556906"/>
              <a:ext cx="32594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FF0000"/>
                  </a:solidFill>
                </a:rPr>
                <a:t>A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564134" y="2564269"/>
            <a:ext cx="2007454" cy="1781304"/>
            <a:chOff x="3564134" y="2564269"/>
            <a:chExt cx="2007454" cy="1781304"/>
          </a:xfrm>
        </p:grpSpPr>
        <p:grpSp>
          <p:nvGrpSpPr>
            <p:cNvPr id="26" name="Group 25"/>
            <p:cNvGrpSpPr/>
            <p:nvPr/>
          </p:nvGrpSpPr>
          <p:grpSpPr>
            <a:xfrm>
              <a:off x="3621944" y="2564269"/>
              <a:ext cx="359255" cy="370934"/>
              <a:chOff x="3621944" y="2564269"/>
              <a:chExt cx="359255" cy="370934"/>
            </a:xfrm>
          </p:grpSpPr>
          <p:sp>
            <p:nvSpPr>
              <p:cNvPr id="103" name="Oval 102"/>
              <p:cNvSpPr/>
              <p:nvPr/>
            </p:nvSpPr>
            <p:spPr bwMode="auto">
              <a:xfrm>
                <a:off x="3632525" y="2564269"/>
                <a:ext cx="348674" cy="37093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flipH="1">
                <a:off x="3621944" y="2565070"/>
                <a:ext cx="32594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 smtClean="0">
                    <a:solidFill>
                      <a:srgbClr val="FF0000"/>
                    </a:solidFill>
                  </a:rPr>
                  <a:t>A</a:t>
                </a:r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221154" y="3971165"/>
              <a:ext cx="350434" cy="374408"/>
              <a:chOff x="3647700" y="2556906"/>
              <a:chExt cx="350434" cy="374408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3649460" y="2560380"/>
                <a:ext cx="348674" cy="37093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 flipH="1">
                <a:off x="3647700" y="2556906"/>
                <a:ext cx="32594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 smtClean="0">
                    <a:solidFill>
                      <a:srgbClr val="FF0000"/>
                    </a:solidFill>
                  </a:rPr>
                  <a:t>A</a:t>
                </a:r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3564134" y="3943866"/>
              <a:ext cx="356455" cy="374408"/>
              <a:chOff x="3649460" y="2556906"/>
              <a:chExt cx="356455" cy="374408"/>
            </a:xfrm>
          </p:grpSpPr>
          <p:sp>
            <p:nvSpPr>
              <p:cNvPr id="133" name="Oval 132"/>
              <p:cNvSpPr/>
              <p:nvPr/>
            </p:nvSpPr>
            <p:spPr bwMode="auto">
              <a:xfrm>
                <a:off x="3649460" y="2560380"/>
                <a:ext cx="348674" cy="37093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 flipH="1">
                <a:off x="3679974" y="2556906"/>
                <a:ext cx="32594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solidFill>
                      <a:srgbClr val="FF0000"/>
                    </a:solidFill>
                  </a:rPr>
                  <a:t>!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 bwMode="auto">
          <a:xfrm>
            <a:off x="6153257" y="2046549"/>
            <a:ext cx="378171" cy="41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66052" y="1981525"/>
            <a:ext cx="431651" cy="4284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5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3" grpId="0" animBg="1"/>
      <p:bldP spid="119" grpId="0" animBg="1"/>
      <p:bldP spid="90" grpId="0"/>
      <p:bldP spid="100" grpId="0"/>
      <p:bldP spid="92" grpId="0"/>
      <p:bldP spid="89" grpId="0"/>
      <p:bldP spid="136" grpId="0" animBg="1"/>
      <p:bldP spid="114" grpId="0" animBg="1"/>
      <p:bldP spid="1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16"/>
          <p:cNvSpPr/>
          <p:nvPr/>
        </p:nvSpPr>
        <p:spPr bwMode="auto">
          <a:xfrm>
            <a:off x="1569391" y="6291581"/>
            <a:ext cx="348674" cy="37871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1081772" y="3363686"/>
            <a:ext cx="167364" cy="368052"/>
          </a:xfrm>
          <a:prstGeom prst="straightConnector1">
            <a:avLst/>
          </a:prstGeom>
          <a:noFill/>
          <a:ln>
            <a:noFill/>
            <a:headEnd type="arrow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Up-Down Arrow 9"/>
          <p:cNvSpPr/>
          <p:nvPr/>
        </p:nvSpPr>
        <p:spPr bwMode="auto">
          <a:xfrm>
            <a:off x="1249136" y="2467059"/>
            <a:ext cx="190919" cy="453232"/>
          </a:xfrm>
          <a:prstGeom prst="up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897354" y="3117203"/>
            <a:ext cx="484632" cy="1216152"/>
          </a:xfrm>
          <a:prstGeom prst="up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594" y="1027865"/>
            <a:ext cx="2401441" cy="809099"/>
            <a:chOff x="-7819" y="1080033"/>
            <a:chExt cx="2860703" cy="1787694"/>
          </a:xfrm>
        </p:grpSpPr>
        <p:grpSp>
          <p:nvGrpSpPr>
            <p:cNvPr id="72" name="Group 71"/>
            <p:cNvGrpSpPr/>
            <p:nvPr/>
          </p:nvGrpSpPr>
          <p:grpSpPr>
            <a:xfrm>
              <a:off x="-7819" y="1080033"/>
              <a:ext cx="2860703" cy="1787694"/>
              <a:chOff x="-7819" y="1080033"/>
              <a:chExt cx="2860703" cy="1787694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-7819" y="2498396"/>
                <a:ext cx="1338828" cy="369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800" b="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CISE Node</a:t>
                </a:r>
                <a:endParaRPr lang="en-GB" sz="1800" b="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92736" y="1080033"/>
                <a:ext cx="2760148" cy="1684174"/>
                <a:chOff x="92736" y="1080033"/>
                <a:chExt cx="2760148" cy="1684174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92736" y="1080033"/>
                  <a:ext cx="2760148" cy="1684174"/>
                  <a:chOff x="92736" y="1080033"/>
                  <a:chExt cx="2760148" cy="1684174"/>
                </a:xfrm>
              </p:grpSpPr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92736" y="1080033"/>
                    <a:ext cx="1095172" cy="1418366"/>
                    <a:chOff x="92736" y="1080033"/>
                    <a:chExt cx="1095172" cy="1418366"/>
                  </a:xfrm>
                </p:grpSpPr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92736" y="1080033"/>
                      <a:ext cx="1095172" cy="1418366"/>
                      <a:chOff x="92736" y="1080033"/>
                      <a:chExt cx="1095172" cy="1418366"/>
                    </a:xfrm>
                  </p:grpSpPr>
                  <p:pic>
                    <p:nvPicPr>
                      <p:cNvPr id="1028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78" y="1649705"/>
                        <a:ext cx="838129" cy="84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  <p:sp>
                    <p:nvSpPr>
                      <p:cNvPr id="18" name="TextBox 17"/>
                      <p:cNvSpPr txBox="1"/>
                      <p:nvPr/>
                    </p:nvSpPr>
                    <p:spPr>
                      <a:xfrm>
                        <a:off x="92736" y="1080033"/>
                        <a:ext cx="109517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800" b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Authority</a:t>
                        </a:r>
                        <a:endParaRPr lang="en-GB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547305" y="1702781"/>
                      <a:ext cx="0" cy="371271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951037" y="1948174"/>
                    <a:ext cx="1901847" cy="816033"/>
                    <a:chOff x="951037" y="1948174"/>
                    <a:chExt cx="1901847" cy="816033"/>
                  </a:xfrm>
                </p:grpSpPr>
                <p:grpSp>
                  <p:nvGrpSpPr>
                    <p:cNvPr id="68" name="Group 67"/>
                    <p:cNvGrpSpPr/>
                    <p:nvPr/>
                  </p:nvGrpSpPr>
                  <p:grpSpPr>
                    <a:xfrm>
                      <a:off x="1165453" y="1948174"/>
                      <a:ext cx="1687431" cy="816033"/>
                      <a:chOff x="1165453" y="1948174"/>
                      <a:chExt cx="1687431" cy="816033"/>
                    </a:xfrm>
                  </p:grpSpPr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1369912" y="1948174"/>
                        <a:ext cx="1482972" cy="8160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800" b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</a:rPr>
                          <a:t>IT security</a:t>
                        </a:r>
                        <a:endParaRPr lang="en-GB" sz="18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  <p:cxnSp>
                    <p:nvCxnSpPr>
                      <p:cNvPr id="47" name="Straight Arrow Connector 46"/>
                      <p:cNvCxnSpPr/>
                      <p:nvPr/>
                    </p:nvCxnSpPr>
                    <p:spPr bwMode="auto">
                      <a:xfrm flipH="1" flipV="1">
                        <a:off x="1165453" y="2245535"/>
                        <a:ext cx="283739" cy="158736"/>
                      </a:xfrm>
                      <a:prstGeom prst="straightConnector1">
                        <a:avLst/>
                      </a:prstGeom>
                      <a:noFill/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cxnSp>
                </p:grpSp>
                <p:cxnSp>
                  <p:nvCxnSpPr>
                    <p:cNvPr id="48" name="Straight Arrow Connector 47"/>
                    <p:cNvCxnSpPr/>
                    <p:nvPr/>
                  </p:nvCxnSpPr>
                  <p:spPr bwMode="auto">
                    <a:xfrm flipH="1" flipV="1">
                      <a:off x="951037" y="1973802"/>
                      <a:ext cx="464876" cy="271733"/>
                    </a:xfrm>
                    <a:prstGeom prst="straightConnector1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cxnSp>
              <p:nvCxnSpPr>
                <p:cNvPr id="37" name="Straight Arrow Connector 36"/>
                <p:cNvCxnSpPr/>
                <p:nvPr/>
              </p:nvCxnSpPr>
              <p:spPr bwMode="auto">
                <a:xfrm flipV="1">
                  <a:off x="807173" y="2245535"/>
                  <a:ext cx="1" cy="374614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45" name="Straight Connector 44"/>
            <p:cNvCxnSpPr/>
            <p:nvPr/>
          </p:nvCxnSpPr>
          <p:spPr bwMode="auto">
            <a:xfrm flipH="1">
              <a:off x="584596" y="1983921"/>
              <a:ext cx="580858" cy="636228"/>
            </a:xfrm>
            <a:prstGeom prst="line">
              <a:avLst/>
            </a:prstGeom>
            <a:noFill/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oup 86"/>
          <p:cNvGrpSpPr/>
          <p:nvPr/>
        </p:nvGrpSpPr>
        <p:grpSpPr>
          <a:xfrm>
            <a:off x="2429120" y="1544593"/>
            <a:ext cx="3424672" cy="3635218"/>
            <a:chOff x="2429120" y="1544593"/>
            <a:chExt cx="3424672" cy="3635218"/>
          </a:xfrm>
        </p:grpSpPr>
        <p:grpSp>
          <p:nvGrpSpPr>
            <p:cNvPr id="75" name="Group 74"/>
            <p:cNvGrpSpPr/>
            <p:nvPr/>
          </p:nvGrpSpPr>
          <p:grpSpPr>
            <a:xfrm>
              <a:off x="2429120" y="1544593"/>
              <a:ext cx="3424672" cy="3635218"/>
              <a:chOff x="2429120" y="1544593"/>
              <a:chExt cx="3424672" cy="3635218"/>
            </a:xfrm>
          </p:grpSpPr>
          <p:sp>
            <p:nvSpPr>
              <p:cNvPr id="2" name="Oval 1"/>
              <p:cNvSpPr/>
              <p:nvPr/>
            </p:nvSpPr>
            <p:spPr bwMode="auto">
              <a:xfrm>
                <a:off x="3314699" y="2196193"/>
                <a:ext cx="2539093" cy="25227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 rot="16372526">
                <a:off x="2491269" y="4071825"/>
                <a:ext cx="1045837" cy="1170135"/>
                <a:chOff x="2792388" y="1348648"/>
                <a:chExt cx="1045837" cy="1170135"/>
              </a:xfrm>
            </p:grpSpPr>
            <p:sp>
              <p:nvSpPr>
                <p:cNvPr id="20" name="Rectangle 19"/>
                <p:cNvSpPr/>
                <p:nvPr/>
              </p:nvSpPr>
              <p:spPr bwMode="auto">
                <a:xfrm rot="19261457">
                  <a:off x="3470832" y="2157730"/>
                  <a:ext cx="367393" cy="361053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/>
                  <a:endParaRPr lang="en-GB">
                    <a:latin typeface="Verdana" charset="0"/>
                    <a:ea typeface="ＭＳ Ｐゴシック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 rot="19183376">
                  <a:off x="2792388" y="1348648"/>
                  <a:ext cx="846014" cy="97948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3175"/>
                  <a:endParaRPr lang="en-GB">
                    <a:latin typeface="Verdan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2658220" y="1544593"/>
                <a:ext cx="1425691" cy="1560364"/>
                <a:chOff x="2658220" y="1544593"/>
                <a:chExt cx="1425691" cy="1560364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2658220" y="1544593"/>
                  <a:ext cx="1268801" cy="1375698"/>
                  <a:chOff x="2658220" y="1544593"/>
                  <a:chExt cx="1268801" cy="1375698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 rot="21200865">
                    <a:off x="2658220" y="1544593"/>
                    <a:ext cx="1045837" cy="1170135"/>
                    <a:chOff x="2792388" y="1348648"/>
                    <a:chExt cx="1045837" cy="1170135"/>
                  </a:xfrm>
                </p:grpSpPr>
                <p:sp>
                  <p:nvSpPr>
                    <p:cNvPr id="4" name="Rectangle 3"/>
                    <p:cNvSpPr/>
                    <p:nvPr/>
                  </p:nvSpPr>
                  <p:spPr bwMode="auto">
                    <a:xfrm rot="19261457">
                      <a:off x="3470832" y="2157730"/>
                      <a:ext cx="367393" cy="361053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5" name="Rectangle 4"/>
                    <p:cNvSpPr/>
                    <p:nvPr/>
                  </p:nvSpPr>
                  <p:spPr bwMode="auto">
                    <a:xfrm rot="19183376">
                      <a:off x="2792388" y="1348648"/>
                      <a:ext cx="846014" cy="979481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  <a:effectLst/>
                    <a:ex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175"/>
                      <a:endParaRPr lang="en-GB">
                        <a:latin typeface="Verdana" charset="0"/>
                        <a:ea typeface="ＭＳ Ｐゴシック" charset="0"/>
                      </a:endParaRPr>
                    </a:p>
                  </p:txBody>
                </p:sp>
              </p:grpSp>
              <p:cxnSp>
                <p:nvCxnSpPr>
                  <p:cNvPr id="9" name="Straight Connector 8"/>
                  <p:cNvCxnSpPr/>
                  <p:nvPr/>
                </p:nvCxnSpPr>
                <p:spPr bwMode="auto">
                  <a:xfrm flipH="1">
                    <a:off x="2913968" y="1820636"/>
                    <a:ext cx="1013053" cy="109965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FF33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  <p:cxnSp>
              <p:nvCxnSpPr>
                <p:cNvPr id="42" name="Straight Connector 41"/>
                <p:cNvCxnSpPr/>
                <p:nvPr/>
              </p:nvCxnSpPr>
              <p:spPr bwMode="auto">
                <a:xfrm flipH="1">
                  <a:off x="3181139" y="2135341"/>
                  <a:ext cx="902772" cy="96961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cxnSp>
          <p:nvCxnSpPr>
            <p:cNvPr id="56" name="Straight Connector 55"/>
            <p:cNvCxnSpPr/>
            <p:nvPr/>
          </p:nvCxnSpPr>
          <p:spPr bwMode="auto">
            <a:xfrm flipH="1" flipV="1">
              <a:off x="2792187" y="3788563"/>
              <a:ext cx="1030258" cy="1353178"/>
            </a:xfrm>
            <a:prstGeom prst="line">
              <a:avLst/>
            </a:prstGeom>
            <a:noFill/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7" name="Straight Connector 56"/>
          <p:cNvCxnSpPr/>
          <p:nvPr/>
        </p:nvCxnSpPr>
        <p:spPr bwMode="auto">
          <a:xfrm flipH="1">
            <a:off x="4992557" y="3788563"/>
            <a:ext cx="1013053" cy="1099655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flipH="1" flipV="1">
            <a:off x="3066368" y="3547712"/>
            <a:ext cx="1013054" cy="1340506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4041046" y="3189331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BBE0E3">
                    <a:lumMod val="90000"/>
                  </a:srgbClr>
                </a:solidFill>
              </a:rPr>
              <a:t>CISE</a:t>
            </a:r>
            <a:endParaRPr lang="en-GB" sz="2400" dirty="0">
              <a:solidFill>
                <a:srgbClr val="BBE0E3">
                  <a:lumMod val="90000"/>
                </a:srgb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55427" y="5508560"/>
            <a:ext cx="3223959" cy="120032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000000"/>
                </a:solidFill>
              </a:rPr>
              <a:t>Task Service – </a:t>
            </a:r>
            <a:r>
              <a:rPr lang="en-GB" sz="1800" dirty="0" smtClean="0">
                <a:solidFill>
                  <a:srgbClr val="000000"/>
                </a:solidFill>
              </a:rPr>
              <a:t>request:</a:t>
            </a:r>
            <a:endParaRPr lang="en-GB" sz="180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000000"/>
                </a:solidFill>
              </a:rPr>
              <a:t>    A: Voyage </a:t>
            </a:r>
            <a:r>
              <a:rPr lang="en-GB" sz="1800" dirty="0" smtClean="0">
                <a:solidFill>
                  <a:srgbClr val="000000"/>
                </a:solidFill>
              </a:rPr>
              <a:t>history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    B: Person of interest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    C: Picture of ship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58454" y="1796859"/>
            <a:ext cx="36099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B0F0"/>
                </a:solidFill>
              </a:rPr>
              <a:t>B</a:t>
            </a:r>
            <a:endParaRPr lang="en-GB" sz="1800" b="0" dirty="0">
              <a:solidFill>
                <a:srgbClr val="00B0F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99777" y="1951982"/>
            <a:ext cx="3642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BBE0E3">
                    <a:lumMod val="50000"/>
                  </a:srgbClr>
                </a:solidFill>
              </a:rPr>
              <a:t>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61940" y="4531651"/>
            <a:ext cx="35137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22BC4A"/>
                </a:solidFill>
              </a:rPr>
              <a:t>C</a:t>
            </a:r>
          </a:p>
        </p:txBody>
      </p:sp>
      <p:sp>
        <p:nvSpPr>
          <p:cNvPr id="95" name="Rectangle 94"/>
          <p:cNvSpPr/>
          <p:nvPr/>
        </p:nvSpPr>
        <p:spPr bwMode="auto">
          <a:xfrm rot="13955902">
            <a:off x="5837664" y="1744886"/>
            <a:ext cx="846014" cy="979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 rot="14033983">
            <a:off x="5567816" y="2444728"/>
            <a:ext cx="367393" cy="36105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 rot="13473182">
            <a:off x="5481973" y="4270109"/>
            <a:ext cx="367393" cy="3610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 rot="18851519">
            <a:off x="5722087" y="4438217"/>
            <a:ext cx="846014" cy="979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 flipH="1">
            <a:off x="5281611" y="4042085"/>
            <a:ext cx="1013053" cy="1099655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flipH="1" flipV="1">
            <a:off x="5367294" y="1836964"/>
            <a:ext cx="1013054" cy="1335533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 flipH="1" flipV="1">
            <a:off x="5126487" y="2079483"/>
            <a:ext cx="1013054" cy="1340506"/>
          </a:xfrm>
          <a:prstGeom prst="line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6044625" y="1989623"/>
            <a:ext cx="364202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A</a:t>
            </a:r>
            <a:endParaRPr lang="en-GB" sz="1800" b="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70045" y="3959679"/>
            <a:ext cx="356976" cy="384194"/>
            <a:chOff x="3570045" y="3959679"/>
            <a:chExt cx="356976" cy="384194"/>
          </a:xfrm>
        </p:grpSpPr>
        <p:sp>
          <p:nvSpPr>
            <p:cNvPr id="86" name="Oval 85"/>
            <p:cNvSpPr/>
            <p:nvPr/>
          </p:nvSpPr>
          <p:spPr bwMode="auto">
            <a:xfrm>
              <a:off x="3578347" y="3959679"/>
              <a:ext cx="348674" cy="3787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 flipH="1">
              <a:off x="3570045" y="3974541"/>
              <a:ext cx="252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solidFill>
                    <a:srgbClr val="19D156"/>
                  </a:solidFill>
                </a:rPr>
                <a:t>C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63264" y="3580967"/>
            <a:ext cx="352704" cy="378712"/>
            <a:chOff x="5363264" y="3580967"/>
            <a:chExt cx="352704" cy="378712"/>
          </a:xfrm>
        </p:grpSpPr>
        <p:sp>
          <p:nvSpPr>
            <p:cNvPr id="106" name="Oval 105"/>
            <p:cNvSpPr/>
            <p:nvPr/>
          </p:nvSpPr>
          <p:spPr bwMode="auto">
            <a:xfrm>
              <a:off x="5367294" y="3580967"/>
              <a:ext cx="348674" cy="3787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 flipH="1">
              <a:off x="5363264" y="3580967"/>
              <a:ext cx="26974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FF0000"/>
                  </a:solidFill>
                </a:rPr>
                <a:t>A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60865" y="2657349"/>
            <a:ext cx="328694" cy="383433"/>
            <a:chOff x="5260865" y="2657349"/>
            <a:chExt cx="328694" cy="383433"/>
          </a:xfrm>
        </p:grpSpPr>
        <p:sp>
          <p:nvSpPr>
            <p:cNvPr id="104" name="Oval 103"/>
            <p:cNvSpPr/>
            <p:nvPr/>
          </p:nvSpPr>
          <p:spPr bwMode="auto">
            <a:xfrm>
              <a:off x="5266014" y="2662070"/>
              <a:ext cx="323545" cy="3787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 flipH="1">
              <a:off x="5260865" y="2657349"/>
              <a:ext cx="23821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FF0000"/>
                  </a:solidFill>
                </a:rPr>
                <a:t>A</a:t>
              </a:r>
              <a:endParaRPr lang="en-GB" sz="1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876801" y="4154517"/>
            <a:ext cx="356977" cy="378712"/>
            <a:chOff x="4876801" y="4154517"/>
            <a:chExt cx="356977" cy="378712"/>
          </a:xfrm>
        </p:grpSpPr>
        <p:sp>
          <p:nvSpPr>
            <p:cNvPr id="105" name="Oval 104"/>
            <p:cNvSpPr/>
            <p:nvPr/>
          </p:nvSpPr>
          <p:spPr bwMode="auto">
            <a:xfrm>
              <a:off x="4885104" y="4154517"/>
              <a:ext cx="348674" cy="3787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 flipH="1">
              <a:off x="4876801" y="4163897"/>
              <a:ext cx="2658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solidFill>
                    <a:srgbClr val="19D156"/>
                  </a:solidFill>
                </a:rPr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31879" y="2537386"/>
            <a:ext cx="363486" cy="380355"/>
            <a:chOff x="3634648" y="2550959"/>
            <a:chExt cx="363486" cy="380355"/>
          </a:xfrm>
        </p:grpSpPr>
        <p:sp>
          <p:nvSpPr>
            <p:cNvPr id="103" name="Oval 102"/>
            <p:cNvSpPr/>
            <p:nvPr/>
          </p:nvSpPr>
          <p:spPr bwMode="auto">
            <a:xfrm>
              <a:off x="3649460" y="2560380"/>
              <a:ext cx="348674" cy="37093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 flipH="1">
              <a:off x="3634648" y="2550959"/>
              <a:ext cx="28088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 smtClean="0">
                  <a:solidFill>
                    <a:srgbClr val="00B0F0"/>
                  </a:solidFill>
                </a:rPr>
                <a:t>B</a:t>
              </a:r>
              <a:endParaRPr lang="en-GB" sz="18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33778" y="3959679"/>
            <a:ext cx="348674" cy="379504"/>
            <a:chOff x="5233778" y="3959679"/>
            <a:chExt cx="348674" cy="379504"/>
          </a:xfrm>
        </p:grpSpPr>
        <p:sp>
          <p:nvSpPr>
            <p:cNvPr id="107" name="Oval 106"/>
            <p:cNvSpPr/>
            <p:nvPr/>
          </p:nvSpPr>
          <p:spPr bwMode="auto">
            <a:xfrm>
              <a:off x="5233778" y="3959679"/>
              <a:ext cx="348674" cy="3787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 flipH="1">
              <a:off x="5244065" y="3969851"/>
              <a:ext cx="25501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800" dirty="0">
                  <a:solidFill>
                    <a:srgbClr val="00B0F0"/>
                  </a:solidFill>
                </a:rPr>
                <a:t>B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98134" y="2963058"/>
            <a:ext cx="1499281" cy="1385505"/>
            <a:chOff x="3998134" y="2963058"/>
            <a:chExt cx="1499281" cy="1385505"/>
          </a:xfrm>
        </p:grpSpPr>
        <p:cxnSp>
          <p:nvCxnSpPr>
            <p:cNvPr id="94" name="Straight Arrow Connector 93"/>
            <p:cNvCxnSpPr>
              <a:endCxn id="110" idx="3"/>
            </p:cNvCxnSpPr>
            <p:nvPr/>
          </p:nvCxnSpPr>
          <p:spPr bwMode="auto">
            <a:xfrm>
              <a:off x="3998134" y="4193116"/>
              <a:ext cx="878667" cy="15544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Arrow Connector 114"/>
            <p:cNvCxnSpPr/>
            <p:nvPr/>
          </p:nvCxnSpPr>
          <p:spPr bwMode="auto">
            <a:xfrm>
              <a:off x="5433611" y="3094773"/>
              <a:ext cx="63804" cy="45293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Arrow Connector 115"/>
            <p:cNvCxnSpPr/>
            <p:nvPr/>
          </p:nvCxnSpPr>
          <p:spPr bwMode="auto">
            <a:xfrm>
              <a:off x="4045583" y="2963058"/>
              <a:ext cx="1188195" cy="101148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9" name="Arc 118"/>
          <p:cNvSpPr/>
          <p:nvPr/>
        </p:nvSpPr>
        <p:spPr bwMode="auto">
          <a:xfrm rot="8860132">
            <a:off x="2828382" y="1592875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22" name="Isosceles Triangle 121"/>
          <p:cNvSpPr/>
          <p:nvPr/>
        </p:nvSpPr>
        <p:spPr bwMode="auto">
          <a:xfrm>
            <a:off x="2767112" y="1700827"/>
            <a:ext cx="547587" cy="4572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408827" y="207948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24" name="5-Point Star 123"/>
          <p:cNvSpPr/>
          <p:nvPr/>
        </p:nvSpPr>
        <p:spPr bwMode="auto">
          <a:xfrm>
            <a:off x="2652162" y="4416402"/>
            <a:ext cx="570934" cy="544258"/>
          </a:xfrm>
          <a:prstGeom prst="star5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96493" y="4498995"/>
            <a:ext cx="36420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A</a:t>
            </a:r>
          </a:p>
          <a:p>
            <a:r>
              <a:rPr lang="en-GB" sz="18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B</a:t>
            </a:r>
          </a:p>
          <a:p>
            <a:r>
              <a:rPr lang="en-GB" sz="1800" dirty="0">
                <a:solidFill>
                  <a:srgbClr val="333399">
                    <a:lumMod val="60000"/>
                    <a:lumOff val="40000"/>
                  </a:srgbClr>
                </a:solidFill>
              </a:rPr>
              <a:t>C</a:t>
            </a:r>
          </a:p>
        </p:txBody>
      </p:sp>
      <p:sp>
        <p:nvSpPr>
          <p:cNvPr id="125" name="Hexagon 124"/>
          <p:cNvSpPr/>
          <p:nvPr/>
        </p:nvSpPr>
        <p:spPr bwMode="auto">
          <a:xfrm>
            <a:off x="5909067" y="4523845"/>
            <a:ext cx="530352" cy="886405"/>
          </a:xfrm>
          <a:prstGeom prst="hex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136" name="Arc 135"/>
          <p:cNvSpPr/>
          <p:nvPr/>
        </p:nvSpPr>
        <p:spPr bwMode="auto">
          <a:xfrm rot="8860132">
            <a:off x="4891164" y="3608546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87154" y="111482"/>
            <a:ext cx="3174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'Request automated </a:t>
            </a:r>
          </a:p>
          <a:p>
            <a:r>
              <a:rPr lang="en-GB" sz="2000" dirty="0">
                <a:solidFill>
                  <a:srgbClr val="FFFFFF"/>
                </a:solidFill>
              </a:rPr>
              <a:t>i</a:t>
            </a:r>
            <a:r>
              <a:rPr lang="en-GB" sz="2000" dirty="0" smtClean="0">
                <a:solidFill>
                  <a:srgbClr val="FFFFFF"/>
                </a:solidFill>
              </a:rPr>
              <a:t>nfo collection'</a:t>
            </a:r>
            <a:endParaRPr lang="en-GB" sz="2000" dirty="0">
              <a:solidFill>
                <a:srgbClr val="FFFFFF"/>
              </a:solidFill>
            </a:endParaRPr>
          </a:p>
        </p:txBody>
      </p:sp>
      <p:sp>
        <p:nvSpPr>
          <p:cNvPr id="85" name="Arc 84"/>
          <p:cNvSpPr/>
          <p:nvPr/>
        </p:nvSpPr>
        <p:spPr bwMode="auto">
          <a:xfrm rot="14820391">
            <a:off x="5519530" y="1673572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88" name="Arc 87"/>
          <p:cNvSpPr/>
          <p:nvPr/>
        </p:nvSpPr>
        <p:spPr bwMode="auto">
          <a:xfrm rot="4724248">
            <a:off x="2777385" y="3729248"/>
            <a:ext cx="884130" cy="1404052"/>
          </a:xfrm>
          <a:prstGeom prst="arc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23227" y="1074819"/>
            <a:ext cx="171393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Service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Level </a:t>
            </a:r>
          </a:p>
          <a:p>
            <a:r>
              <a:rPr lang="en-GB" sz="1800" dirty="0" smtClean="0">
                <a:solidFill>
                  <a:srgbClr val="000000"/>
                </a:solidFill>
              </a:rPr>
              <a:t>Agreement</a:t>
            </a:r>
          </a:p>
          <a:p>
            <a:r>
              <a:rPr lang="en-GB" sz="1800" b="0" dirty="0">
                <a:solidFill>
                  <a:srgbClr val="000000"/>
                </a:solidFill>
              </a:rPr>
              <a:t>b</a:t>
            </a:r>
            <a:r>
              <a:rPr lang="en-GB" sz="1800" b="0" dirty="0" smtClean="0">
                <a:solidFill>
                  <a:srgbClr val="000000"/>
                </a:solidFill>
              </a:rPr>
              <a:t>etween</a:t>
            </a:r>
          </a:p>
          <a:p>
            <a:r>
              <a:rPr lang="en-GB" sz="1800" b="0" dirty="0" smtClean="0">
                <a:solidFill>
                  <a:srgbClr val="000000"/>
                </a:solidFill>
              </a:rPr>
              <a:t>participating </a:t>
            </a:r>
          </a:p>
          <a:p>
            <a:r>
              <a:rPr lang="en-GB" sz="1800" b="0" dirty="0" smtClean="0">
                <a:solidFill>
                  <a:srgbClr val="000000"/>
                </a:solidFill>
              </a:rPr>
              <a:t>authorities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98726" y="5469964"/>
            <a:ext cx="2400016" cy="1200329"/>
            <a:chOff x="98726" y="5118912"/>
            <a:chExt cx="2400016" cy="1200329"/>
          </a:xfrm>
        </p:grpSpPr>
        <p:sp>
          <p:nvSpPr>
            <p:cNvPr id="99" name="TextBox 98"/>
            <p:cNvSpPr txBox="1"/>
            <p:nvPr/>
          </p:nvSpPr>
          <p:spPr>
            <a:xfrm>
              <a:off x="98726" y="5118912"/>
              <a:ext cx="2400016" cy="1200329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Translation</a:t>
              </a:r>
            </a:p>
            <a:p>
              <a:r>
                <a:rPr lang="en-GB" sz="1800" b="0" dirty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rom </a:t>
              </a:r>
              <a:r>
                <a:rPr lang="en-GB" sz="1800" b="0" i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'CISE to local' or</a:t>
              </a:r>
            </a:p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from </a:t>
              </a:r>
              <a:r>
                <a:rPr lang="en-GB" sz="1800" b="0" i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'local to CISE'</a:t>
              </a:r>
            </a:p>
            <a:p>
              <a:r>
                <a:rPr lang="en-GB" sz="1800" b="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IT language:</a:t>
              </a:r>
              <a:endParaRPr lang="en-GB" sz="18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Arc 112"/>
            <p:cNvSpPr/>
            <p:nvPr/>
          </p:nvSpPr>
          <p:spPr bwMode="auto">
            <a:xfrm rot="19093350">
              <a:off x="1415018" y="5203285"/>
              <a:ext cx="754264" cy="1037028"/>
            </a:xfrm>
            <a:prstGeom prst="arc">
              <a:avLst/>
            </a:prstGeom>
            <a:noFill/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175"/>
              <a:endParaRPr lang="en-GB"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114" name="TextBox 113"/>
          <p:cNvSpPr txBox="1"/>
          <p:nvPr/>
        </p:nvSpPr>
        <p:spPr>
          <a:xfrm flipH="1">
            <a:off x="1569391" y="6291581"/>
            <a:ext cx="3454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</a:rPr>
              <a:t>A</a:t>
            </a:r>
            <a:endParaRPr lang="en-GB" sz="18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66400" y="2079483"/>
            <a:ext cx="2485762" cy="2973882"/>
            <a:chOff x="166400" y="2079483"/>
            <a:chExt cx="2485762" cy="2973882"/>
          </a:xfrm>
        </p:grpSpPr>
        <p:grpSp>
          <p:nvGrpSpPr>
            <p:cNvPr id="3" name="Group 2"/>
            <p:cNvGrpSpPr/>
            <p:nvPr/>
          </p:nvGrpSpPr>
          <p:grpSpPr>
            <a:xfrm>
              <a:off x="166400" y="2079483"/>
              <a:ext cx="2485762" cy="2973882"/>
              <a:chOff x="166400" y="2079483"/>
              <a:chExt cx="2485762" cy="2973882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166400" y="2079483"/>
                <a:ext cx="2485762" cy="2973882"/>
                <a:chOff x="166400" y="2079483"/>
                <a:chExt cx="2485762" cy="2973882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780705" y="2775256"/>
                  <a:ext cx="1467068" cy="12003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800" b="0" dirty="0" smtClean="0">
                      <a:solidFill>
                        <a:srgbClr val="000000"/>
                      </a:solidFill>
                    </a:rPr>
                    <a:t>Legacy</a:t>
                  </a:r>
                </a:p>
                <a:p>
                  <a:r>
                    <a:rPr lang="en-GB" sz="1800" b="0" dirty="0" smtClean="0">
                      <a:solidFill>
                        <a:srgbClr val="000000"/>
                      </a:solidFill>
                    </a:rPr>
                    <a:t>Systems,</a:t>
                  </a:r>
                </a:p>
                <a:p>
                  <a:r>
                    <a:rPr lang="en-GB" sz="1800" b="0" dirty="0" smtClean="0">
                      <a:solidFill>
                        <a:srgbClr val="000000"/>
                      </a:solidFill>
                    </a:rPr>
                    <a:t>Semantics,</a:t>
                  </a:r>
                </a:p>
                <a:p>
                  <a:r>
                    <a:rPr lang="en-GB" sz="1800" b="0" dirty="0">
                      <a:solidFill>
                        <a:srgbClr val="000000"/>
                      </a:solidFill>
                    </a:rPr>
                    <a:t>S</a:t>
                  </a:r>
                  <a:r>
                    <a:rPr lang="en-GB" sz="1800" b="0" dirty="0" smtClean="0">
                      <a:solidFill>
                        <a:srgbClr val="000000"/>
                      </a:solidFill>
                    </a:rPr>
                    <a:t>creens</a:t>
                  </a:r>
                  <a:endParaRPr lang="en-GB" sz="1800" b="0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20" name="Group 119"/>
                <p:cNvGrpSpPr/>
                <p:nvPr/>
              </p:nvGrpSpPr>
              <p:grpSpPr>
                <a:xfrm>
                  <a:off x="166400" y="2079483"/>
                  <a:ext cx="2485762" cy="2973882"/>
                  <a:chOff x="166400" y="2079483"/>
                  <a:chExt cx="2485762" cy="2973882"/>
                </a:xfrm>
              </p:grpSpPr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283592" y="2352017"/>
                    <a:ext cx="364202" cy="369332"/>
                  </a:xfrm>
                  <a:prstGeom prst="rect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800" dirty="0" smtClean="0">
                        <a:solidFill>
                          <a:srgbClr val="FF0000"/>
                        </a:solidFill>
                      </a:rPr>
                      <a:t>A</a:t>
                    </a:r>
                    <a:endParaRPr lang="en-GB" sz="1800" b="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26" name="TextBox 125"/>
                  <p:cNvSpPr txBox="1"/>
                  <p:nvPr/>
                </p:nvSpPr>
                <p:spPr>
                  <a:xfrm>
                    <a:off x="306034" y="2900051"/>
                    <a:ext cx="36420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800" dirty="0" smtClean="0">
                        <a:solidFill>
                          <a:srgbClr val="00B0F0"/>
                        </a:solidFill>
                      </a:rPr>
                      <a:t>A</a:t>
                    </a:r>
                    <a:endParaRPr lang="en-GB" sz="1800" dirty="0">
                      <a:solidFill>
                        <a:srgbClr val="00B0F0"/>
                      </a:solidFill>
                    </a:endParaRPr>
                  </a:p>
                </p:txBody>
              </p:sp>
              <p:sp>
                <p:nvSpPr>
                  <p:cNvPr id="127" name="5-Point Star 126"/>
                  <p:cNvSpPr/>
                  <p:nvPr/>
                </p:nvSpPr>
                <p:spPr bwMode="auto">
                  <a:xfrm>
                    <a:off x="180226" y="3358271"/>
                    <a:ext cx="570934" cy="544258"/>
                  </a:xfrm>
                  <a:prstGeom prst="star5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3175"/>
                    <a:endParaRPr lang="en-GB">
                      <a:latin typeface="Verdan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28" name="Hexagon 127"/>
                  <p:cNvSpPr/>
                  <p:nvPr/>
                </p:nvSpPr>
                <p:spPr bwMode="auto">
                  <a:xfrm>
                    <a:off x="240426" y="4001624"/>
                    <a:ext cx="451628" cy="617895"/>
                  </a:xfrm>
                  <a:prstGeom prst="hexagon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3175"/>
                    <a:endParaRPr lang="en-GB">
                      <a:latin typeface="Verdan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29" name="Isosceles Triangle 128"/>
                  <p:cNvSpPr/>
                  <p:nvPr/>
                </p:nvSpPr>
                <p:spPr bwMode="auto">
                  <a:xfrm rot="5400000">
                    <a:off x="-77660" y="2323543"/>
                    <a:ext cx="2973882" cy="2485762"/>
                  </a:xfrm>
                  <a:prstGeom prst="triangle">
                    <a:avLst>
                      <a:gd name="adj" fmla="val 43137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3175"/>
                    <a:endParaRPr lang="en-GB">
                      <a:latin typeface="Verdana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130" name="Isosceles Triangle 129"/>
              <p:cNvSpPr/>
              <p:nvPr/>
            </p:nvSpPr>
            <p:spPr bwMode="auto">
              <a:xfrm>
                <a:off x="221739" y="2798081"/>
                <a:ext cx="547587" cy="457200"/>
              </a:xfrm>
              <a:prstGeom prst="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175"/>
                <a:endParaRPr lang="en-GB">
                  <a:latin typeface="Verdana" charset="0"/>
                  <a:ea typeface="ＭＳ Ｐゴシック" charset="0"/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289089" y="3477687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800" dirty="0">
                  <a:solidFill>
                    <a:srgbClr val="22BC4A"/>
                  </a:solidFill>
                </a:rPr>
                <a:t>A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89089" y="4081311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solidFill>
                    <a:srgbClr val="333399">
                      <a:lumMod val="60000"/>
                      <a:lumOff val="40000"/>
                    </a:srgbClr>
                  </a:solidFill>
                </a:rPr>
                <a:t>A</a:t>
              </a: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98789" y="222338"/>
            <a:ext cx="27991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CISE info service' </a:t>
            </a:r>
          </a:p>
          <a:p>
            <a:r>
              <a:rPr lang="en-GB" sz="2000" dirty="0" smtClean="0">
                <a:solidFill>
                  <a:srgbClr val="FFFFFF"/>
                </a:solidFill>
              </a:rPr>
              <a:t>- example 2</a:t>
            </a: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119" grpId="0" animBg="1"/>
      <p:bldP spid="89" grpId="0"/>
      <p:bldP spid="136" grpId="0" animBg="1"/>
      <p:bldP spid="85" grpId="0" animBg="1"/>
      <p:bldP spid="88" grpId="0" animBg="1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994AEECA-EADA-48ED-BB11-63F73CF90846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80312" y="4919960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endParaRPr lang="en-GB" sz="1600" dirty="0" smtClean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Criminal records and reporting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  <a:p>
            <a:pPr marL="3175" algn="ctr"/>
            <a:endParaRPr lang="en-GB" sz="20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57912" y="49411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Passengers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557912" y="40632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Ship owners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349169" y="3153025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Alert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65008" y="4051145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Incident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557130" y="3153025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Crew lists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79912" y="4053892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Assets planning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79912" y="3145160"/>
            <a:ext cx="1656184" cy="79208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Assets localisation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9911" y="49411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Assets</a:t>
            </a:r>
            <a:r>
              <a:rPr lang="en-GB" sz="1600" dirty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 </a:t>
            </a:r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details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79712" y="49411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Weather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968371" y="4051145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METOC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79712" y="31409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Charts and maps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47752" y="40632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V</a:t>
            </a:r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oyage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9512" y="494116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C</a:t>
            </a:r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argo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47752" y="3149724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P</a:t>
            </a:r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ositions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67544" y="2492896"/>
            <a:ext cx="864096" cy="57606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467544" y="2276872"/>
            <a:ext cx="1080120" cy="792088"/>
          </a:xfrm>
          <a:prstGeom prst="downArrow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29" name="Down Arrow Callout 28"/>
          <p:cNvSpPr/>
          <p:nvPr/>
        </p:nvSpPr>
        <p:spPr bwMode="auto">
          <a:xfrm>
            <a:off x="323528" y="2060848"/>
            <a:ext cx="1480408" cy="1224136"/>
          </a:xfrm>
          <a:prstGeom prst="downArrowCallou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30829" y="1988840"/>
            <a:ext cx="1656184" cy="10095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Ships related data</a:t>
            </a:r>
            <a:endParaRPr lang="en-GB" sz="20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957565" y="1988840"/>
            <a:ext cx="1656184" cy="10095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4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Environmental</a:t>
            </a:r>
            <a:r>
              <a:rPr lang="en-GB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data</a:t>
            </a:r>
            <a:endParaRPr lang="en-GB" sz="20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751784" y="1988840"/>
            <a:ext cx="1656184" cy="10400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Assets</a:t>
            </a:r>
            <a:endParaRPr lang="en-GB" sz="20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539454" y="1988840"/>
            <a:ext cx="1656184" cy="10400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8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Persons</a:t>
            </a:r>
            <a:endParaRPr lang="en-GB" sz="20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350773" y="1988840"/>
            <a:ext cx="1656184" cy="10400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Intelligence</a:t>
            </a:r>
            <a:endParaRPr lang="en-GB" sz="1600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076056" y="5805388"/>
            <a:ext cx="16923" cy="15131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Down Arrow 40"/>
          <p:cNvSpPr/>
          <p:nvPr/>
        </p:nvSpPr>
        <p:spPr bwMode="auto">
          <a:xfrm>
            <a:off x="899592" y="2998406"/>
            <a:ext cx="432048" cy="538606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811909" y="2852936"/>
            <a:ext cx="391390" cy="432048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3" name="Down Arrow 42"/>
          <p:cNvSpPr/>
          <p:nvPr/>
        </p:nvSpPr>
        <p:spPr bwMode="auto">
          <a:xfrm>
            <a:off x="2589962" y="2835661"/>
            <a:ext cx="391390" cy="432048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4" name="Down Arrow 43"/>
          <p:cNvSpPr/>
          <p:nvPr/>
        </p:nvSpPr>
        <p:spPr bwMode="auto">
          <a:xfrm>
            <a:off x="4412309" y="2812838"/>
            <a:ext cx="391390" cy="432048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5" name="Down Arrow 44"/>
          <p:cNvSpPr/>
          <p:nvPr/>
        </p:nvSpPr>
        <p:spPr bwMode="auto">
          <a:xfrm>
            <a:off x="6171851" y="2812838"/>
            <a:ext cx="391390" cy="432048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46" name="Down Arrow 45"/>
          <p:cNvSpPr/>
          <p:nvPr/>
        </p:nvSpPr>
        <p:spPr bwMode="auto">
          <a:xfrm>
            <a:off x="7981566" y="2852936"/>
            <a:ext cx="391390" cy="432048"/>
          </a:xfrm>
          <a:prstGeom prst="downArrow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>
              <a:latin typeface="Verdana" charset="0"/>
              <a:ea typeface="ＭＳ Ｐゴシック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3814" y="1244927"/>
            <a:ext cx="8046419" cy="523210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algn="ctr" eaLnBrk="0" hangingPunct="0">
              <a:spcBef>
                <a:spcPct val="15000"/>
              </a:spcBef>
              <a:buClr>
                <a:srgbClr val="0F5494"/>
              </a:buClr>
              <a:buSzPct val="120000"/>
              <a:defRPr/>
            </a:pPr>
            <a:r>
              <a:rPr lang="en-US" sz="2800" kern="0" dirty="0" smtClean="0">
                <a:solidFill>
                  <a:srgbClr val="0F3277"/>
                </a:solidFill>
                <a:latin typeface="Arial"/>
                <a:cs typeface="Arial" charset="0"/>
              </a:rPr>
              <a:t>CISE: which data?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79512" y="5805388"/>
            <a:ext cx="1656184" cy="7920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Ships</a:t>
            </a:r>
            <a:r>
              <a:rPr lang="en-GB" sz="18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 </a:t>
            </a:r>
            <a:r>
              <a:rPr lang="en-GB" sz="1600" dirty="0" smtClean="0">
                <a:solidFill>
                  <a:srgbClr val="2D5EC1"/>
                </a:solidFill>
                <a:latin typeface="Verdana" charset="0"/>
                <a:ea typeface="ＭＳ Ｐゴシック" charset="0"/>
              </a:rPr>
              <a:t>details</a:t>
            </a:r>
            <a:endParaRPr lang="en-GB" sz="1600" dirty="0">
              <a:solidFill>
                <a:srgbClr val="2D5EC1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4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B616E-8822-4219-8652-9375E4327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830" y="152400"/>
            <a:ext cx="7140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FFFF"/>
                </a:solidFill>
                <a:cs typeface="Arial" charset="0"/>
              </a:rPr>
              <a:t>CISE information services</a:t>
            </a:r>
            <a:endParaRPr lang="en-US" sz="2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Bevel 6"/>
          <p:cNvSpPr/>
          <p:nvPr/>
        </p:nvSpPr>
        <p:spPr bwMode="auto">
          <a:xfrm>
            <a:off x="5012267" y="3657600"/>
            <a:ext cx="3495146" cy="1778000"/>
          </a:xfrm>
          <a:prstGeom prst="bevel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91880" y="1412776"/>
            <a:ext cx="2376264" cy="959532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333399"/>
                </a:solidFill>
                <a:latin typeface="Verdana" charset="0"/>
                <a:ea typeface="ＭＳ Ｐゴシック" charset="0"/>
                <a:cs typeface="Arial" charset="0"/>
              </a:rPr>
              <a:t>Example: Monitor area 1 for oil spill</a:t>
            </a:r>
            <a:endParaRPr lang="en-GB" sz="2000" dirty="0">
              <a:solidFill>
                <a:srgbClr val="333399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8916" y="2492896"/>
            <a:ext cx="3337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0" kern="0" dirty="0" smtClean="0">
                <a:solidFill>
                  <a:srgbClr val="0F5494"/>
                </a:solidFill>
                <a:ea typeface="ＭＳ Ｐゴシック"/>
                <a:cs typeface="Arial" charset="0"/>
              </a:rPr>
              <a:t>Retrieve information on: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47752" y="3149724"/>
            <a:ext cx="1656184" cy="792088"/>
          </a:xfrm>
          <a:prstGeom prst="rect">
            <a:avLst/>
          </a:prstGeom>
          <a:solidFill>
            <a:srgbClr val="B8583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err="1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Comms</a:t>
            </a: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 tools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47752" y="4063268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Anomaly detection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9512" y="4941168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Agree-</a:t>
            </a:r>
            <a:r>
              <a:rPr lang="en-GB" sz="2000" kern="0" dirty="0" err="1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ments</a:t>
            </a:r>
            <a:endParaRPr lang="en-GB" sz="2000" kern="0" dirty="0" smtClean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9512" y="5805264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Risk analysis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79712" y="3140968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"Help" procedures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90824" y="4028492"/>
            <a:ext cx="1656184" cy="792088"/>
          </a:xfrm>
          <a:prstGeom prst="rect">
            <a:avLst/>
          </a:prstGeom>
          <a:solidFill>
            <a:srgbClr val="B8583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Assets readiness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979712" y="4941168"/>
            <a:ext cx="1656184" cy="792088"/>
          </a:xfrm>
          <a:prstGeom prst="rect">
            <a:avLst/>
          </a:prstGeom>
          <a:solidFill>
            <a:srgbClr val="B8583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Cont. plans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79712" y="5805388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kern="0" dirty="0" err="1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Collab</a:t>
            </a:r>
            <a:r>
              <a:rPr lang="en-GB" sz="20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 tools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779912" y="3145160"/>
            <a:ext cx="1656184" cy="79208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Hazard info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779912" y="4053892"/>
            <a:ext cx="1656184" cy="792088"/>
          </a:xfrm>
          <a:prstGeom prst="rect">
            <a:avLst/>
          </a:prstGeom>
          <a:solidFill>
            <a:srgbClr val="0070C0"/>
          </a:solidFill>
          <a:ln>
            <a:solidFill>
              <a:srgbClr val="92D050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Cargo info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779912" y="4932784"/>
            <a:ext cx="1656184" cy="792088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kern="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Planned monitoring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80112" y="3145160"/>
            <a:ext cx="1656184" cy="792088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Ship positions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580112" y="4041068"/>
            <a:ext cx="1656184" cy="7920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kern="0" dirty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Weather info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557912" y="4941168"/>
            <a:ext cx="1656184" cy="792088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Human reports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557912" y="5805264"/>
            <a:ext cx="1656184" cy="792088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ENV </a:t>
            </a:r>
          </a:p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info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380312" y="3145160"/>
            <a:ext cx="1656184" cy="7920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METOC info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80312" y="4028492"/>
            <a:ext cx="1656184" cy="792088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Satellite info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380312" y="4919960"/>
            <a:ext cx="1656184" cy="792088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Sensor info ship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380312" y="5805388"/>
            <a:ext cx="1656184" cy="792088"/>
          </a:xfrm>
          <a:prstGeom prst="rect">
            <a:avLst/>
          </a:prstGeom>
          <a:solidFill>
            <a:srgbClr val="BDDE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000" dirty="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Arial" charset="0"/>
              </a:rPr>
              <a:t>Sensor info AC</a:t>
            </a:r>
            <a:endParaRPr lang="en-GB" sz="2000" dirty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466" y="1036630"/>
            <a:ext cx="12858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6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"/>
            <a:ext cx="9144000" cy="6857999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12" y="5865194"/>
            <a:ext cx="1844921" cy="48385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4463" y="1353066"/>
            <a:ext cx="8316520" cy="702092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500" spc="-71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9037" y="1954413"/>
            <a:ext cx="8219628" cy="512993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spc="-71" dirty="0">
                <a:solidFill>
                  <a:srgbClr val="FFFFFF"/>
                </a:solidFill>
                <a:latin typeface="PFSquareSansPro-Medium"/>
                <a:cs typeface="PFSquareSansPro-Medium"/>
              </a:rPr>
              <a:t>For more information: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074" y="2467407"/>
            <a:ext cx="8737449" cy="314839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spcBef>
                <a:spcPts val="0"/>
              </a:spcBef>
              <a:spcAft>
                <a:spcPts val="0"/>
              </a:spcAft>
            </a:pPr>
            <a:r>
              <a:rPr lang="en-GB" sz="1600" b="0" dirty="0">
                <a:solidFill>
                  <a:prstClr val="white"/>
                </a:solidFill>
                <a:latin typeface="PFSquareSansPro-Regular"/>
                <a:cs typeface="PFSquareSansPro-Regular"/>
              </a:rPr>
              <a:t>https://webgate.ec.europa.eu/maritimeforum/en/cise</a:t>
            </a:r>
            <a:endParaRPr lang="en-US" sz="1600" b="0" dirty="0">
              <a:solidFill>
                <a:prstClr val="white"/>
              </a:solidFill>
              <a:latin typeface="PFSquareSansPro-Regular"/>
              <a:cs typeface="PFSquareSans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78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7882</TotalTime>
  <Words>326</Words>
  <Application>Microsoft Office PowerPoint</Application>
  <PresentationFormat>On-screen Show (4:3)</PresentationFormat>
  <Paragraphs>145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1_JRC_Slide_Template_EN</vt:lpstr>
      <vt:lpstr>2_JRC_Slide_Template_EN</vt:lpstr>
      <vt:lpstr>7_JRC_Slide_Template_EN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STRASSER Thomas (MARE)</cp:lastModifiedBy>
  <cp:revision>774</cp:revision>
  <cp:lastPrinted>2015-01-09T11:03:40Z</cp:lastPrinted>
  <dcterms:created xsi:type="dcterms:W3CDTF">2012-03-21T15:19:35Z</dcterms:created>
  <dcterms:modified xsi:type="dcterms:W3CDTF">2016-06-13T06:53:15Z</dcterms:modified>
</cp:coreProperties>
</file>