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94" r:id="rId1"/>
  </p:sldMasterIdLst>
  <p:notesMasterIdLst>
    <p:notesMasterId r:id="rId11"/>
  </p:notesMasterIdLst>
  <p:handoutMasterIdLst>
    <p:handoutMasterId r:id="rId12"/>
  </p:handoutMasterIdLst>
  <p:sldIdLst>
    <p:sldId id="486" r:id="rId2"/>
    <p:sldId id="502" r:id="rId3"/>
    <p:sldId id="505" r:id="rId4"/>
    <p:sldId id="509" r:id="rId5"/>
    <p:sldId id="506" r:id="rId6"/>
    <p:sldId id="487" r:id="rId7"/>
    <p:sldId id="494" r:id="rId8"/>
    <p:sldId id="507" r:id="rId9"/>
    <p:sldId id="508" r:id="rId10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529C"/>
    <a:srgbClr val="64C8FA"/>
    <a:srgbClr val="66CCFF"/>
    <a:srgbClr val="33CCFF"/>
    <a:srgbClr val="00CCFF"/>
    <a:srgbClr val="660066"/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6831" autoAdjust="0"/>
  </p:normalViewPr>
  <p:slideViewPr>
    <p:cSldViewPr>
      <p:cViewPr varScale="1">
        <p:scale>
          <a:sx n="72" d="100"/>
          <a:sy n="72" d="100"/>
        </p:scale>
        <p:origin x="-2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69CAF6-B84E-4E94-9800-4B814A9F487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C5EE04-C9E6-4617-A4EB-9325D599F5D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BBE82-C4D0-4A13-BA44-7CBA40EF8510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083C-64AB-4FBC-8841-70423E4D83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0E4D-2292-4133-9CCD-EE6799C47AD1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32D8-927D-43C8-99C4-32072DF396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2B9CF-5738-4B6E-9731-F8F275B202B6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DCC3-908D-4315-B37D-195969A198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5934-3DF1-4C6D-9CC4-9B03DB2B70ED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9826E-2B7F-470C-A536-7E86550E47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A12D3-F026-4263-B00A-B6062A57F760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B3BBD-9C48-4E31-8530-0B29291572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92EE5-FDED-4A8F-AF0B-D73B7D9C9206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1CD3-8C69-4FA1-AB04-E4FEE24205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B3CF-4674-4AD2-B5A3-1DF731369B3F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8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67B7A-C745-4877-876B-6AF99E4BCD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6FD19-54A0-47E3-9423-730E16B4B2A4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7797-7E7B-4CE2-9297-704BE33F29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47968-C98D-4834-9CA1-95606436C4AD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0F62-F16B-46D3-A386-6D39956E88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FFAAE-86B9-4D63-9595-B18901C0094A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EE1-5F7B-4772-AAAB-AABD2EE0D1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F8C48-578C-4098-B89C-9F480F6E498B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3E979-ABBF-4B19-908C-C2A44C0E3F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9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69E7A6-77E1-4742-8310-1AF18E4223B6}" type="datetimeFigureOut">
              <a:rPr lang="en-US"/>
              <a:pPr>
                <a:defRPr/>
              </a:pPr>
              <a:t>12/11/2012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FF6919-9AD9-4D0C-92D6-A6CED8F595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3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8" r:id="rId9"/>
    <p:sldLayoutId id="2147483966" r:id="rId10"/>
    <p:sldLayoutId id="214748396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/>
          </p:cNvSpPr>
          <p:nvPr>
            <p:ph type="ctrTitle"/>
          </p:nvPr>
        </p:nvSpPr>
        <p:spPr>
          <a:xfrm>
            <a:off x="323528" y="2708920"/>
            <a:ext cx="8424936" cy="89153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5720" rIns="0">
            <a:noAutofit/>
          </a:bodyPr>
          <a:lstStyle/>
          <a:p>
            <a:pPr algn="ctr">
              <a:defRPr/>
            </a:pPr>
            <a:r>
              <a:rPr lang="fr-BE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Towards</a:t>
            </a:r>
            <a:r>
              <a:rPr lang="fr-BE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European </a:t>
            </a:r>
            <a:r>
              <a:rPr lang="fr-BE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Integrated</a:t>
            </a:r>
            <a:r>
              <a:rPr lang="fr-BE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BE" sz="28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ocean</a:t>
            </a:r>
            <a:r>
              <a:rPr lang="fr-BE" sz="28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Observation </a:t>
            </a:r>
            <a:r>
              <a:rPr lang="fr-BE" sz="20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Commission expert group on marine observation infrastructures</a:t>
            </a:r>
            <a:endParaRPr lang="en-GB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idx="1"/>
          </p:nvPr>
        </p:nvSpPr>
        <p:spPr>
          <a:xfrm>
            <a:off x="1042988" y="5084763"/>
            <a:ext cx="7129462" cy="720725"/>
          </a:xfrm>
        </p:spPr>
        <p:txBody>
          <a:bodyPr lIns="91440" rIns="91440"/>
          <a:lstStyle/>
          <a:p>
            <a:pPr marR="0"/>
            <a:r>
              <a:rPr lang="fr-BE" sz="2000" smtClean="0"/>
              <a:t>Waddah Saab – European Commission – RTD.H.2</a:t>
            </a:r>
            <a:endParaRPr lang="en-GB" sz="2000" smtClean="0"/>
          </a:p>
        </p:txBody>
      </p:sp>
      <p:sp>
        <p:nvSpPr>
          <p:cNvPr id="3076" name="Rectangle 3"/>
          <p:cNvSpPr txBox="1">
            <a:spLocks/>
          </p:cNvSpPr>
          <p:nvPr/>
        </p:nvSpPr>
        <p:spPr bwMode="auto">
          <a:xfrm>
            <a:off x="1195388" y="549275"/>
            <a:ext cx="71294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fr-BE" sz="2400" dirty="0">
                <a:solidFill>
                  <a:schemeClr val="tx2"/>
                </a:solidFill>
                <a:latin typeface="Constantia" pitchFamily="18" charset="0"/>
              </a:rPr>
              <a:t>IMP – </a:t>
            </a:r>
            <a:r>
              <a:rPr lang="fr-BE" sz="2400" dirty="0" err="1">
                <a:solidFill>
                  <a:schemeClr val="tx2"/>
                </a:solidFill>
                <a:latin typeface="Constantia" pitchFamily="18" charset="0"/>
              </a:rPr>
              <a:t>Member</a:t>
            </a:r>
            <a:r>
              <a:rPr lang="fr-BE" sz="2400" dirty="0">
                <a:solidFill>
                  <a:schemeClr val="tx2"/>
                </a:solidFill>
                <a:latin typeface="Constantia" pitchFamily="18" charset="0"/>
              </a:rPr>
              <a:t> States' expert group meeting 11 </a:t>
            </a:r>
            <a:r>
              <a:rPr lang="fr-BE" sz="2400" dirty="0" err="1">
                <a:solidFill>
                  <a:schemeClr val="tx2"/>
                </a:solidFill>
                <a:latin typeface="Constantia" pitchFamily="18" charset="0"/>
              </a:rPr>
              <a:t>December</a:t>
            </a:r>
            <a:r>
              <a:rPr lang="fr-BE" sz="2400" dirty="0">
                <a:solidFill>
                  <a:schemeClr val="tx2"/>
                </a:solidFill>
                <a:latin typeface="Constantia" pitchFamily="18" charset="0"/>
              </a:rPr>
              <a:t> 2012 – Brussels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647700"/>
          </a:xfrm>
        </p:spPr>
        <p:txBody>
          <a:bodyPr/>
          <a:lstStyle/>
          <a:p>
            <a:pPr algn="ctr"/>
            <a:r>
              <a:rPr lang="fr-BE" sz="3600" dirty="0" err="1" smtClean="0">
                <a:solidFill>
                  <a:schemeClr val="tx1"/>
                </a:solidFill>
              </a:rPr>
              <a:t>Work</a:t>
            </a:r>
            <a:r>
              <a:rPr lang="fr-BE" sz="3600" dirty="0" smtClean="0">
                <a:solidFill>
                  <a:schemeClr val="tx1"/>
                </a:solidFill>
              </a:rPr>
              <a:t> and Objectives of the expert group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117763" name="Rectangle 3"/>
          <p:cNvSpPr>
            <a:spLocks noGrp="1"/>
          </p:cNvSpPr>
          <p:nvPr>
            <p:ph type="body" idx="1"/>
          </p:nvPr>
        </p:nvSpPr>
        <p:spPr>
          <a:xfrm>
            <a:off x="468313" y="1484313"/>
            <a:ext cx="8229600" cy="47498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fr-BE" sz="2200" dirty="0" smtClean="0"/>
              <a:t>Composition and </a:t>
            </a:r>
            <a:r>
              <a:rPr lang="fr-BE" sz="2200" dirty="0" err="1" smtClean="0"/>
              <a:t>work</a:t>
            </a:r>
            <a:r>
              <a:rPr lang="fr-BE" sz="2200" dirty="0" smtClean="0"/>
              <a:t> of the group:</a:t>
            </a:r>
          </a:p>
          <a:p>
            <a:pPr marL="419100" indent="-419100">
              <a:lnSpc>
                <a:spcPct val="80000"/>
              </a:lnSpc>
              <a:buFont typeface="Wingdings 2" pitchFamily="18" charset="2"/>
              <a:buAutoNum type="arabicPeriod"/>
              <a:defRPr/>
            </a:pPr>
            <a:r>
              <a:rPr lang="fr-BE" sz="2200" dirty="0" smtClean="0"/>
              <a:t>Framework </a:t>
            </a:r>
            <a:r>
              <a:rPr lang="fr-BE" sz="2200" dirty="0" smtClean="0">
                <a:sym typeface="Wingdings" pitchFamily="2" charset="2"/>
              </a:rPr>
              <a:t> EU </a:t>
            </a:r>
            <a:r>
              <a:rPr lang="fr-BE" sz="2200" dirty="0" err="1" smtClean="0">
                <a:sym typeface="Wingdings" pitchFamily="2" charset="2"/>
              </a:rPr>
              <a:t>strategy</a:t>
            </a:r>
            <a:r>
              <a:rPr lang="fr-BE" sz="2200" dirty="0" smtClean="0">
                <a:sym typeface="Wingdings" pitchFamily="2" charset="2"/>
              </a:rPr>
              <a:t> for marine and maritime </a:t>
            </a:r>
            <a:r>
              <a:rPr lang="fr-BE" sz="2200" dirty="0" err="1" smtClean="0">
                <a:sym typeface="Wingdings" pitchFamily="2" charset="2"/>
              </a:rPr>
              <a:t>research</a:t>
            </a:r>
            <a:r>
              <a:rPr lang="fr-BE" sz="2200" dirty="0" smtClean="0">
                <a:sym typeface="Wingdings" pitchFamily="2" charset="2"/>
              </a:rPr>
              <a:t> </a:t>
            </a:r>
            <a:endParaRPr lang="fr-BE" sz="2200" dirty="0" smtClean="0"/>
          </a:p>
          <a:p>
            <a:pPr marL="419100" indent="-419100">
              <a:lnSpc>
                <a:spcPct val="80000"/>
              </a:lnSpc>
              <a:buFont typeface="Wingdings 2" pitchFamily="18" charset="2"/>
              <a:buAutoNum type="arabicPeriod"/>
              <a:defRPr/>
            </a:pPr>
            <a:r>
              <a:rPr lang="fr-BE" sz="2200" dirty="0" smtClean="0"/>
              <a:t>18 experts </a:t>
            </a:r>
            <a:r>
              <a:rPr lang="fr-BE" sz="2200" dirty="0" err="1" smtClean="0"/>
              <a:t>covering</a:t>
            </a:r>
            <a:r>
              <a:rPr lang="fr-BE" sz="2200" dirty="0" smtClean="0"/>
              <a:t> main </a:t>
            </a:r>
            <a:r>
              <a:rPr lang="fr-BE" sz="2200" dirty="0" err="1" smtClean="0"/>
              <a:t>fields</a:t>
            </a:r>
            <a:r>
              <a:rPr lang="fr-BE" sz="2200" dirty="0" smtClean="0"/>
              <a:t> of expertise in </a:t>
            </a:r>
            <a:r>
              <a:rPr lang="fr-BE" sz="2200" dirty="0" err="1" smtClean="0"/>
              <a:t>ocean</a:t>
            </a:r>
            <a:r>
              <a:rPr lang="fr-BE" sz="2200" dirty="0" smtClean="0"/>
              <a:t> observation and all </a:t>
            </a:r>
            <a:r>
              <a:rPr lang="fr-BE" sz="2200" dirty="0" err="1" smtClean="0"/>
              <a:t>sea</a:t>
            </a:r>
            <a:r>
              <a:rPr lang="fr-BE" sz="2200" dirty="0" smtClean="0"/>
              <a:t> basins;</a:t>
            </a:r>
          </a:p>
          <a:p>
            <a:pPr marL="419100" indent="-419100">
              <a:lnSpc>
                <a:spcPct val="80000"/>
              </a:lnSpc>
              <a:buFont typeface="Wingdings 2" pitchFamily="18" charset="2"/>
              <a:buAutoNum type="arabicPeriod"/>
              <a:defRPr/>
            </a:pPr>
            <a:r>
              <a:rPr lang="fr-BE" sz="2200" dirty="0" smtClean="0"/>
              <a:t>Met 9 times </a:t>
            </a:r>
            <a:r>
              <a:rPr lang="fr-BE" sz="2200" dirty="0" err="1" smtClean="0"/>
              <a:t>between</a:t>
            </a:r>
            <a:r>
              <a:rPr lang="fr-BE" sz="2200" dirty="0" smtClean="0"/>
              <a:t> March 2012 and Sept 2012 – report </a:t>
            </a:r>
            <a:r>
              <a:rPr lang="fr-BE" sz="2200" dirty="0" err="1" smtClean="0"/>
              <a:t>finalised</a:t>
            </a:r>
            <a:r>
              <a:rPr lang="fr-BE" sz="2200" dirty="0" smtClean="0"/>
              <a:t> in </a:t>
            </a:r>
            <a:r>
              <a:rPr lang="fr-BE" sz="2200" dirty="0" err="1" smtClean="0"/>
              <a:t>November</a:t>
            </a:r>
            <a:r>
              <a:rPr lang="fr-BE" sz="2200" dirty="0" smtClean="0"/>
              <a:t> 2012;</a:t>
            </a:r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  <a:defRPr/>
            </a:pPr>
            <a:endParaRPr lang="fr-BE" sz="2200" dirty="0" smtClean="0"/>
          </a:p>
          <a:p>
            <a:pPr marL="0" indent="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fr-BE" sz="2200" dirty="0" smtClean="0"/>
              <a:t>Mandate:</a:t>
            </a:r>
            <a:endParaRPr lang="fr-BE" sz="2200" dirty="0"/>
          </a:p>
          <a:p>
            <a:pPr marL="419100" indent="-419100">
              <a:lnSpc>
                <a:spcPct val="80000"/>
              </a:lnSpc>
              <a:buFont typeface="Wingdings 2" pitchFamily="18" charset="2"/>
              <a:buAutoNum type="arabicPeriod"/>
              <a:defRPr/>
            </a:pPr>
            <a:r>
              <a:rPr lang="en-GB" sz="2200" dirty="0" smtClean="0"/>
              <a:t>Value of and funding opportunities for MRIs; </a:t>
            </a:r>
          </a:p>
          <a:p>
            <a:pPr marL="419100" indent="-419100">
              <a:lnSpc>
                <a:spcPct val="80000"/>
              </a:lnSpc>
              <a:buFont typeface="Wingdings 2" pitchFamily="18" charset="2"/>
              <a:buAutoNum type="arabicPeriod"/>
              <a:defRPr/>
            </a:pPr>
            <a:r>
              <a:rPr lang="en-GB" sz="2200" dirty="0" smtClean="0"/>
              <a:t>Gaps and needs in marine research infrastructures (MRIs) for ocean observation;</a:t>
            </a:r>
          </a:p>
          <a:p>
            <a:pPr marL="419100" indent="-419100">
              <a:lnSpc>
                <a:spcPct val="80000"/>
              </a:lnSpc>
              <a:buFont typeface="Wingdings 2" pitchFamily="18" charset="2"/>
              <a:buAutoNum type="arabicPeriod"/>
              <a:defRPr/>
            </a:pPr>
            <a:r>
              <a:rPr lang="en-GB" sz="2200" dirty="0" smtClean="0"/>
              <a:t>Governance of EU marine research infrastructures </a:t>
            </a:r>
            <a:r>
              <a:rPr lang="en-GB" sz="2200" dirty="0" smtClean="0">
                <a:sym typeface="Wingdings" pitchFamily="2" charset="2"/>
              </a:rPr>
              <a:t> </a:t>
            </a:r>
            <a:r>
              <a:rPr lang="en-GB" sz="2200" dirty="0" smtClean="0"/>
              <a:t>long term sustainability and synergy at European level.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647700"/>
          </a:xfrm>
        </p:spPr>
        <p:txBody>
          <a:bodyPr/>
          <a:lstStyle/>
          <a:p>
            <a:r>
              <a:rPr lang="fr-BE" sz="3200" smtClean="0"/>
              <a:t>MRIs for ocean observation – What are they?</a:t>
            </a:r>
            <a:endParaRPr lang="en-GB" sz="3200" smtClean="0"/>
          </a:p>
        </p:txBody>
      </p:sp>
      <p:pic>
        <p:nvPicPr>
          <p:cNvPr id="512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268413"/>
            <a:ext cx="7777162" cy="505618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63910"/>
          </a:xfrm>
        </p:spPr>
        <p:txBody>
          <a:bodyPr/>
          <a:lstStyle/>
          <a:p>
            <a:pPr algn="ctr"/>
            <a:r>
              <a:rPr lang="fr-FR" sz="3200" dirty="0" err="1" smtClean="0">
                <a:solidFill>
                  <a:schemeClr val="tx1"/>
                </a:solidFill>
              </a:rPr>
              <a:t>Ocean</a:t>
            </a:r>
            <a:r>
              <a:rPr lang="fr-FR" sz="3200" dirty="0" smtClean="0">
                <a:solidFill>
                  <a:schemeClr val="tx1"/>
                </a:solidFill>
              </a:rPr>
              <a:t> observation technologies</a:t>
            </a:r>
            <a:endParaRPr lang="fr-BE" sz="3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A data processing chain:</a:t>
            </a:r>
          </a:p>
          <a:p>
            <a:pPr lvl="1"/>
            <a:r>
              <a:rPr lang="en-GB" sz="2000" dirty="0" smtClean="0"/>
              <a:t>Sensors (physical, chemical, biological, geological, acoustic, optical…)</a:t>
            </a:r>
          </a:p>
          <a:p>
            <a:pPr lvl="1"/>
            <a:r>
              <a:rPr lang="en-GB" sz="2000" dirty="0" smtClean="0"/>
              <a:t>Fixed or moving platforms</a:t>
            </a:r>
          </a:p>
          <a:p>
            <a:pPr lvl="1"/>
            <a:r>
              <a:rPr lang="en-GB" sz="2000" dirty="0" smtClean="0"/>
              <a:t>Data transmission technologies </a:t>
            </a:r>
          </a:p>
          <a:p>
            <a:pPr lvl="1"/>
            <a:r>
              <a:rPr lang="en-GB" sz="2000" dirty="0" smtClean="0"/>
              <a:t>Digital models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000" dirty="0" smtClean="0"/>
              <a:t>end products and visualisation tools</a:t>
            </a:r>
          </a:p>
          <a:p>
            <a:r>
              <a:rPr lang="en-GB" sz="2200" dirty="0" smtClean="0"/>
              <a:t>Ocean observation </a:t>
            </a:r>
            <a:r>
              <a:rPr lang="fr-FR" sz="2200" dirty="0" err="1" smtClean="0"/>
              <a:t>is</a:t>
            </a:r>
            <a:r>
              <a:rPr lang="fr-FR" sz="2200" dirty="0" smtClean="0"/>
              <a:t> inter-</a:t>
            </a:r>
            <a:r>
              <a:rPr lang="fr-FR" sz="2200" dirty="0" err="1" smtClean="0"/>
              <a:t>disciplinary</a:t>
            </a:r>
            <a:r>
              <a:rPr lang="fr-FR" sz="2200" dirty="0" smtClean="0"/>
              <a:t> (engineering, ICT, </a:t>
            </a:r>
            <a:r>
              <a:rPr lang="fr-FR" sz="2200" dirty="0" err="1" smtClean="0"/>
              <a:t>biomaterials</a:t>
            </a:r>
            <a:r>
              <a:rPr lang="fr-FR" sz="2200" dirty="0" smtClean="0"/>
              <a:t> &amp; nanotechnologies, </a:t>
            </a:r>
            <a:r>
              <a:rPr lang="fr-FR" sz="2200" dirty="0" err="1" smtClean="0"/>
              <a:t>environmental</a:t>
            </a:r>
            <a:r>
              <a:rPr lang="fr-FR" sz="2200" dirty="0" smtClean="0"/>
              <a:t> science – </a:t>
            </a:r>
            <a:r>
              <a:rPr lang="fr-FR" sz="2200" dirty="0" err="1" smtClean="0"/>
              <a:t>biology</a:t>
            </a:r>
            <a:r>
              <a:rPr lang="fr-FR" sz="2200" dirty="0" smtClean="0"/>
              <a:t>…)</a:t>
            </a:r>
          </a:p>
          <a:p>
            <a:r>
              <a:rPr lang="fr-FR" sz="2200" dirty="0" smtClean="0"/>
              <a:t>It </a:t>
            </a:r>
            <a:r>
              <a:rPr lang="en-GB" sz="2200" dirty="0" smtClean="0"/>
              <a:t>underpins all marine / maritime activities</a:t>
            </a:r>
          </a:p>
          <a:p>
            <a:r>
              <a:rPr lang="fr-FR" sz="2200" dirty="0" smtClean="0"/>
              <a:t>It </a:t>
            </a:r>
            <a:r>
              <a:rPr lang="fr-FR" sz="2200" dirty="0" err="1" smtClean="0"/>
              <a:t>is</a:t>
            </a:r>
            <a:r>
              <a:rPr lang="fr-FR" sz="2200" dirty="0" smtClean="0"/>
              <a:t> in </a:t>
            </a:r>
            <a:r>
              <a:rPr lang="fr-FR" sz="2200" dirty="0" err="1" smtClean="0"/>
              <a:t>itself</a:t>
            </a:r>
            <a:r>
              <a:rPr lang="fr-FR" sz="2200" dirty="0" smtClean="0"/>
              <a:t> a </a:t>
            </a:r>
            <a:r>
              <a:rPr lang="fr-FR" sz="2200" dirty="0" err="1" smtClean="0"/>
              <a:t>growing</a:t>
            </a:r>
            <a:r>
              <a:rPr lang="fr-FR" sz="2200" dirty="0" smtClean="0"/>
              <a:t> and </a:t>
            </a:r>
            <a:r>
              <a:rPr lang="fr-FR" sz="2200" dirty="0" err="1" smtClean="0"/>
              <a:t>highly</a:t>
            </a:r>
            <a:r>
              <a:rPr lang="fr-FR" sz="2200" dirty="0" smtClean="0"/>
              <a:t> </a:t>
            </a:r>
            <a:r>
              <a:rPr lang="fr-FR" sz="2200" dirty="0" err="1" smtClean="0"/>
              <a:t>innovative</a:t>
            </a:r>
            <a:r>
              <a:rPr lang="fr-FR" sz="2200" dirty="0" smtClean="0"/>
              <a:t> </a:t>
            </a:r>
            <a:r>
              <a:rPr lang="fr-FR" sz="2200" dirty="0" err="1" smtClean="0"/>
              <a:t>sector</a:t>
            </a:r>
            <a:endParaRPr lang="fr-FR" sz="2200" dirty="0" smtClean="0"/>
          </a:p>
          <a:p>
            <a:endParaRPr lang="fr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636680"/>
          </a:xfrm>
        </p:spPr>
        <p:txBody>
          <a:bodyPr>
            <a:normAutofit/>
          </a:bodyPr>
          <a:lstStyle/>
          <a:p>
            <a:pPr algn="ctr"/>
            <a:r>
              <a:rPr lang="fr-FR" sz="3600" dirty="0" err="1" smtClean="0">
                <a:solidFill>
                  <a:schemeClr val="tx1"/>
                </a:solidFill>
              </a:rPr>
              <a:t>European</a:t>
            </a:r>
            <a:r>
              <a:rPr lang="fr-FR" sz="3600" dirty="0" smtClean="0">
                <a:solidFill>
                  <a:schemeClr val="tx1"/>
                </a:solidFill>
              </a:rPr>
              <a:t> </a:t>
            </a:r>
            <a:r>
              <a:rPr lang="fr-FR" sz="3600" dirty="0" err="1" smtClean="0">
                <a:solidFill>
                  <a:schemeClr val="tx1"/>
                </a:solidFill>
              </a:rPr>
              <a:t>distributed</a:t>
            </a:r>
            <a:r>
              <a:rPr lang="fr-FR" sz="3600" dirty="0" smtClean="0">
                <a:solidFill>
                  <a:schemeClr val="tx1"/>
                </a:solidFill>
              </a:rPr>
              <a:t> </a:t>
            </a:r>
            <a:r>
              <a:rPr lang="fr-FR" sz="3600" dirty="0" err="1" smtClean="0">
                <a:solidFill>
                  <a:schemeClr val="tx1"/>
                </a:solidFill>
              </a:rPr>
              <a:t>MRIs</a:t>
            </a:r>
            <a:endParaRPr lang="fr-BE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2" y="908720"/>
          <a:ext cx="8064896" cy="5840480"/>
        </p:xfrm>
        <a:graphic>
          <a:graphicData uri="http://schemas.openxmlformats.org/drawingml/2006/table">
            <a:tbl>
              <a:tblPr/>
              <a:tblGrid>
                <a:gridCol w="1193595"/>
                <a:gridCol w="808087"/>
                <a:gridCol w="734622"/>
                <a:gridCol w="319825"/>
                <a:gridCol w="650118"/>
                <a:gridCol w="326201"/>
                <a:gridCol w="643846"/>
                <a:gridCol w="1455354"/>
                <a:gridCol w="966624"/>
                <a:gridCol w="966624"/>
              </a:tblGrid>
              <a:tr h="974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Categories</a:t>
                      </a:r>
                      <a:r>
                        <a:rPr lang="fr-FR" sz="1400" b="1" dirty="0">
                          <a:latin typeface="Times New Roman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fr-FR" sz="1400" b="1" dirty="0" err="1">
                          <a:latin typeface="Times New Roman"/>
                          <a:ea typeface="Times New Roman"/>
                          <a:cs typeface="Times New Roman"/>
                        </a:rPr>
                        <a:t>MRIs</a:t>
                      </a:r>
                      <a:endParaRPr lang="fr-BE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Marine Research Centre 1 – MRC1 in country A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MRC2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in country B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MRCn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in country X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MRCp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in country Y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Distributed European Scale MRIs or projects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for European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governance of </a:t>
                      </a:r>
                      <a:r>
                        <a:rPr lang="en-US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MRIs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European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data management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Initiatives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Integrated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European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Marine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Observation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Initiatives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Drifting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floats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EURO-ARGO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SeaDataNet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   EMODNET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ELIXIR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GMES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8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Seabed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observatories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EMSO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5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Buoys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Moorings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EURO-SITES (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project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467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Oceanographic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vessels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EUROFLEETS (</a:t>
                      </a:r>
                      <a:r>
                        <a:rPr lang="fr-FR" sz="1200" dirty="0" err="1">
                          <a:latin typeface="Times New Roman"/>
                          <a:ea typeface="Times New Roman"/>
                          <a:cs typeface="Times New Roman"/>
                        </a:rPr>
                        <a:t>project</a:t>
                      </a:r>
                      <a:r>
                        <a:rPr lang="fr-FR" sz="12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33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Gliders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GROOM (project)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33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latin typeface="Times New Roman"/>
                          <a:ea typeface="Times New Roman"/>
                          <a:cs typeface="Times New Roman"/>
                        </a:rPr>
                        <a:t>EuroGOOS</a:t>
                      </a: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Marine biodiversity databases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Times New Roman"/>
                          <a:cs typeface="Times New Roman"/>
                        </a:rPr>
                        <a:t>EUR-OBIS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JERICO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Project </a:t>
                      </a: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- Joint European Research Infrastructure network for Coastal 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Observatories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Model organisms / 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genet. 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databases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EMBRC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3534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Plankton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databases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33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Ferryboxes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530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Fish captures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8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fr-BE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EU Fisheries Data Collection Framework 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656226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Satellite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Remote</a:t>
                      </a:r>
                      <a:r>
                        <a:rPr lang="fr-FR" sz="1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Sensing</a:t>
                      </a:r>
                      <a:endParaRPr lang="fr-BE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44" marR="46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B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B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47700"/>
          </a:xfrm>
        </p:spPr>
        <p:txBody>
          <a:bodyPr/>
          <a:lstStyle/>
          <a:p>
            <a:pPr algn="ctr"/>
            <a:r>
              <a:rPr lang="fr-BE" sz="3600" dirty="0" err="1" smtClean="0">
                <a:solidFill>
                  <a:schemeClr val="tx1"/>
                </a:solidFill>
              </a:rPr>
              <a:t>Investing</a:t>
            </a:r>
            <a:r>
              <a:rPr lang="fr-BE" sz="3600" dirty="0" smtClean="0">
                <a:solidFill>
                  <a:schemeClr val="tx1"/>
                </a:solidFill>
              </a:rPr>
              <a:t> in </a:t>
            </a:r>
            <a:r>
              <a:rPr lang="fr-BE" sz="3600" dirty="0" err="1" smtClean="0">
                <a:solidFill>
                  <a:schemeClr val="tx1"/>
                </a:solidFill>
              </a:rPr>
              <a:t>MRIs</a:t>
            </a:r>
            <a:r>
              <a:rPr lang="fr-BE" sz="3600" dirty="0" smtClean="0">
                <a:solidFill>
                  <a:schemeClr val="tx1"/>
                </a:solidFill>
              </a:rPr>
              <a:t> – Value</a:t>
            </a:r>
            <a:endParaRPr lang="en-GB" sz="3600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marL="495300" indent="-495300">
              <a:lnSpc>
                <a:spcPct val="90000"/>
              </a:lnSpc>
            </a:pPr>
            <a:r>
              <a:rPr lang="fr-BE" sz="2200" dirty="0" smtClean="0"/>
              <a:t>Impact and value in 4 main areas:</a:t>
            </a:r>
          </a:p>
          <a:p>
            <a:pPr marL="1136650" lvl="2" indent="-495300">
              <a:lnSpc>
                <a:spcPct val="90000"/>
              </a:lnSpc>
            </a:pPr>
            <a:r>
              <a:rPr lang="fr-BE" sz="1900" dirty="0" smtClean="0"/>
              <a:t>Support the maritime </a:t>
            </a:r>
            <a:r>
              <a:rPr lang="fr-BE" sz="1900" dirty="0" err="1" smtClean="0"/>
              <a:t>economy</a:t>
            </a:r>
            <a:r>
              <a:rPr lang="fr-BE" sz="1900" dirty="0" smtClean="0"/>
              <a:t> (Blue </a:t>
            </a:r>
            <a:r>
              <a:rPr lang="fr-BE" sz="1900" dirty="0" err="1" smtClean="0"/>
              <a:t>Growth</a:t>
            </a:r>
            <a:r>
              <a:rPr lang="fr-BE" sz="1900" dirty="0" smtClean="0"/>
              <a:t>)</a:t>
            </a:r>
          </a:p>
          <a:p>
            <a:pPr marL="1136650" lvl="2" indent="-495300">
              <a:lnSpc>
                <a:spcPct val="90000"/>
              </a:lnSpc>
            </a:pPr>
            <a:r>
              <a:rPr lang="fr-BE" sz="1900" dirty="0" smtClean="0"/>
              <a:t>Marine </a:t>
            </a:r>
            <a:r>
              <a:rPr lang="fr-BE" sz="1900" dirty="0" err="1" smtClean="0"/>
              <a:t>environment</a:t>
            </a:r>
            <a:r>
              <a:rPr lang="fr-BE" sz="1900" dirty="0" smtClean="0"/>
              <a:t> </a:t>
            </a:r>
            <a:r>
              <a:rPr lang="fr-BE" sz="1900" dirty="0" err="1" smtClean="0"/>
              <a:t>stewardship</a:t>
            </a:r>
            <a:r>
              <a:rPr lang="fr-BE" sz="1900" dirty="0" smtClean="0"/>
              <a:t> (MSFD - GES)</a:t>
            </a:r>
          </a:p>
          <a:p>
            <a:pPr marL="1136650" lvl="2" indent="-495300">
              <a:lnSpc>
                <a:spcPct val="90000"/>
              </a:lnSpc>
            </a:pPr>
            <a:r>
              <a:rPr lang="fr-BE" sz="1900" dirty="0" err="1" smtClean="0"/>
              <a:t>Prediction</a:t>
            </a:r>
            <a:r>
              <a:rPr lang="fr-BE" sz="1900" dirty="0" smtClean="0"/>
              <a:t> and mitigation of </a:t>
            </a:r>
            <a:r>
              <a:rPr lang="fr-BE" sz="1900" dirty="0" err="1" smtClean="0"/>
              <a:t>climate</a:t>
            </a:r>
            <a:r>
              <a:rPr lang="fr-BE" sz="1900" dirty="0" smtClean="0"/>
              <a:t> change impact</a:t>
            </a:r>
          </a:p>
          <a:p>
            <a:pPr marL="1136650" lvl="2" indent="-495300">
              <a:lnSpc>
                <a:spcPct val="90000"/>
              </a:lnSpc>
            </a:pPr>
            <a:r>
              <a:rPr lang="fr-BE" sz="1900" dirty="0" smtClean="0"/>
              <a:t>Marine </a:t>
            </a:r>
            <a:r>
              <a:rPr lang="fr-BE" sz="1900" dirty="0" err="1" smtClean="0"/>
              <a:t>safety</a:t>
            </a:r>
            <a:r>
              <a:rPr lang="fr-BE" sz="1900" dirty="0" smtClean="0"/>
              <a:t> - </a:t>
            </a:r>
            <a:r>
              <a:rPr lang="fr-BE" sz="1900" dirty="0" err="1" smtClean="0"/>
              <a:t>hazards</a:t>
            </a:r>
            <a:endParaRPr lang="fr-BE" sz="1900" dirty="0" smtClean="0"/>
          </a:p>
          <a:p>
            <a:pPr marL="1136650" lvl="2" indent="-495300">
              <a:lnSpc>
                <a:spcPct val="90000"/>
              </a:lnSpc>
              <a:buNone/>
            </a:pPr>
            <a:r>
              <a:rPr lang="fr-BE" sz="2000" dirty="0" smtClean="0">
                <a:sym typeface="Wingdings" pitchFamily="2" charset="2"/>
              </a:rPr>
              <a:t>	</a:t>
            </a:r>
          </a:p>
          <a:p>
            <a:pPr marL="1136650" lvl="2" indent="-495300">
              <a:lnSpc>
                <a:spcPct val="90000"/>
              </a:lnSpc>
              <a:buNone/>
            </a:pPr>
            <a:r>
              <a:rPr lang="fr-BE" sz="2000" dirty="0" smtClean="0">
                <a:sym typeface="Wingdings" pitchFamily="2" charset="2"/>
              </a:rPr>
              <a:t></a:t>
            </a:r>
            <a:r>
              <a:rPr lang="fr-BE" sz="2000" dirty="0" smtClean="0"/>
              <a:t>Framework for </a:t>
            </a:r>
            <a:r>
              <a:rPr lang="fr-BE" sz="2000" dirty="0" err="1" smtClean="0"/>
              <a:t>socioeconomic</a:t>
            </a:r>
            <a:r>
              <a:rPr lang="fr-BE" sz="2000" dirty="0" smtClean="0"/>
              <a:t> impact </a:t>
            </a:r>
            <a:r>
              <a:rPr lang="fr-BE" sz="2000" dirty="0" err="1" smtClean="0"/>
              <a:t>assessment</a:t>
            </a:r>
            <a:r>
              <a:rPr lang="fr-BE" sz="2000" dirty="0" smtClean="0"/>
              <a:t> of </a:t>
            </a:r>
            <a:r>
              <a:rPr lang="fr-BE" sz="2000" dirty="0" err="1" smtClean="0"/>
              <a:t>MRIs</a:t>
            </a:r>
            <a:endParaRPr lang="fr-BE" sz="1900" dirty="0" smtClean="0"/>
          </a:p>
          <a:p>
            <a:pPr marL="495300" indent="-495300">
              <a:lnSpc>
                <a:spcPct val="90000"/>
              </a:lnSpc>
              <a:buNone/>
            </a:pPr>
            <a:endParaRPr lang="fr-BE" sz="2200" dirty="0" smtClean="0"/>
          </a:p>
          <a:p>
            <a:pPr marL="495300" indent="-495300">
              <a:lnSpc>
                <a:spcPct val="90000"/>
              </a:lnSpc>
            </a:pPr>
            <a:r>
              <a:rPr lang="fr-BE" sz="2200" dirty="0" smtClean="0"/>
              <a:t>Value of </a:t>
            </a:r>
            <a:r>
              <a:rPr lang="fr-BE" sz="2200" dirty="0" err="1" smtClean="0"/>
              <a:t>coordinating</a:t>
            </a:r>
            <a:r>
              <a:rPr lang="fr-BE" sz="2200" dirty="0" smtClean="0"/>
              <a:t> </a:t>
            </a:r>
            <a:r>
              <a:rPr lang="fr-BE" sz="2200" dirty="0" err="1" smtClean="0"/>
              <a:t>MRIs</a:t>
            </a:r>
            <a:r>
              <a:rPr lang="fr-BE" sz="2200" dirty="0" smtClean="0"/>
              <a:t> </a:t>
            </a:r>
            <a:r>
              <a:rPr lang="fr-BE" sz="2200" dirty="0" err="1" smtClean="0"/>
              <a:t>investments</a:t>
            </a:r>
            <a:r>
              <a:rPr lang="fr-BE" sz="2200" dirty="0" smtClean="0"/>
              <a:t> </a:t>
            </a:r>
            <a:r>
              <a:rPr lang="fr-BE" sz="2200" dirty="0" err="1" smtClean="0"/>
              <a:t>at</a:t>
            </a:r>
            <a:r>
              <a:rPr lang="fr-BE" sz="2200" dirty="0" smtClean="0"/>
              <a:t> </a:t>
            </a:r>
            <a:r>
              <a:rPr lang="fr-BE" sz="2200" dirty="0" err="1" smtClean="0"/>
              <a:t>European</a:t>
            </a:r>
            <a:r>
              <a:rPr lang="fr-BE" sz="2200" dirty="0" smtClean="0"/>
              <a:t> </a:t>
            </a:r>
            <a:r>
              <a:rPr lang="fr-BE" sz="2200" dirty="0" err="1" smtClean="0"/>
              <a:t>level</a:t>
            </a:r>
            <a:endParaRPr lang="fr-BE" sz="2200" dirty="0" smtClean="0"/>
          </a:p>
          <a:p>
            <a:pPr marL="1136650" lvl="2" indent="-495300">
              <a:lnSpc>
                <a:spcPct val="90000"/>
              </a:lnSpc>
            </a:pPr>
            <a:r>
              <a:rPr lang="fr-FR" sz="1900" dirty="0" err="1" smtClean="0"/>
              <a:t>Ocean</a:t>
            </a:r>
            <a:r>
              <a:rPr lang="fr-FR" sz="1900" dirty="0" smtClean="0"/>
              <a:t> challenges (Blue </a:t>
            </a:r>
            <a:r>
              <a:rPr lang="fr-FR" sz="1900" dirty="0" err="1" smtClean="0"/>
              <a:t>Growth</a:t>
            </a:r>
            <a:r>
              <a:rPr lang="fr-FR" sz="1900" dirty="0" smtClean="0"/>
              <a:t>, MSP, GES, </a:t>
            </a:r>
            <a:r>
              <a:rPr lang="fr-FR" sz="1900" dirty="0" err="1" smtClean="0"/>
              <a:t>Climate</a:t>
            </a:r>
            <a:r>
              <a:rPr lang="fr-FR" sz="1900" dirty="0" smtClean="0"/>
              <a:t> impact) </a:t>
            </a:r>
            <a:r>
              <a:rPr lang="fr-FR" sz="1900" dirty="0" err="1" smtClean="0"/>
              <a:t>also</a:t>
            </a:r>
            <a:r>
              <a:rPr lang="fr-FR" sz="1900" dirty="0" smtClean="0"/>
              <a:t> have a </a:t>
            </a:r>
            <a:r>
              <a:rPr lang="fr-FR" sz="1900" dirty="0" err="1" smtClean="0"/>
              <a:t>regional</a:t>
            </a:r>
            <a:r>
              <a:rPr lang="fr-FR" sz="1900" dirty="0" smtClean="0"/>
              <a:t> or </a:t>
            </a:r>
            <a:r>
              <a:rPr lang="fr-FR" sz="1900" dirty="0" err="1" smtClean="0"/>
              <a:t>European</a:t>
            </a:r>
            <a:r>
              <a:rPr lang="fr-FR" sz="1900" dirty="0" smtClean="0"/>
              <a:t> </a:t>
            </a:r>
            <a:r>
              <a:rPr lang="fr-FR" sz="1900" dirty="0" err="1" smtClean="0"/>
              <a:t>scale</a:t>
            </a:r>
            <a:r>
              <a:rPr lang="fr-FR" sz="1900" dirty="0" smtClean="0"/>
              <a:t> </a:t>
            </a:r>
            <a:r>
              <a:rPr lang="fr-FR" sz="1900" dirty="0" smtClean="0">
                <a:sym typeface="Wingdings" pitchFamily="2" charset="2"/>
              </a:rPr>
              <a:t> </a:t>
            </a:r>
            <a:r>
              <a:rPr lang="fr-FR" sz="1900" dirty="0" err="1" smtClean="0">
                <a:sym typeface="Wingdings" pitchFamily="2" charset="2"/>
              </a:rPr>
              <a:t>coordinated</a:t>
            </a:r>
            <a:r>
              <a:rPr lang="fr-FR" sz="1900" dirty="0" smtClean="0">
                <a:sym typeface="Wingdings" pitchFamily="2" charset="2"/>
              </a:rPr>
              <a:t> </a:t>
            </a:r>
            <a:r>
              <a:rPr lang="fr-FR" sz="1900" dirty="0" err="1" smtClean="0">
                <a:sym typeface="Wingdings" pitchFamily="2" charset="2"/>
              </a:rPr>
              <a:t>investments</a:t>
            </a:r>
            <a:endParaRPr lang="fr-FR" sz="1900" dirty="0" smtClean="0">
              <a:sym typeface="Wingdings" pitchFamily="2" charset="2"/>
            </a:endParaRPr>
          </a:p>
          <a:p>
            <a:pPr marL="1136650" lvl="2" indent="-495300">
              <a:lnSpc>
                <a:spcPct val="90000"/>
              </a:lnSpc>
            </a:pPr>
            <a:r>
              <a:rPr lang="fr-FR" sz="1900" dirty="0" err="1" smtClean="0">
                <a:sym typeface="Wingdings" pitchFamily="2" charset="2"/>
              </a:rPr>
              <a:t>Giving</a:t>
            </a:r>
            <a:r>
              <a:rPr lang="fr-FR" sz="1900" dirty="0" smtClean="0">
                <a:sym typeface="Wingdings" pitchFamily="2" charset="2"/>
              </a:rPr>
              <a:t> </a:t>
            </a:r>
            <a:r>
              <a:rPr lang="fr-FR" sz="1900" dirty="0" err="1" smtClean="0">
                <a:sym typeface="Wingdings" pitchFamily="2" charset="2"/>
              </a:rPr>
              <a:t>access</a:t>
            </a:r>
            <a:r>
              <a:rPr lang="fr-FR" sz="1900" dirty="0" smtClean="0">
                <a:sym typeface="Wingdings" pitchFamily="2" charset="2"/>
              </a:rPr>
              <a:t> to marine data </a:t>
            </a:r>
            <a:r>
              <a:rPr lang="fr-FR" sz="1900" dirty="0" err="1" smtClean="0">
                <a:sym typeface="Wingdings" pitchFamily="2" charset="2"/>
              </a:rPr>
              <a:t>across</a:t>
            </a:r>
            <a:r>
              <a:rPr lang="fr-FR" sz="1900" dirty="0" smtClean="0">
                <a:sym typeface="Wingdings" pitchFamily="2" charset="2"/>
              </a:rPr>
              <a:t> </a:t>
            </a:r>
            <a:r>
              <a:rPr lang="fr-FR" sz="1900" dirty="0" err="1" smtClean="0">
                <a:sym typeface="Wingdings" pitchFamily="2" charset="2"/>
              </a:rPr>
              <a:t>sectors</a:t>
            </a:r>
            <a:r>
              <a:rPr lang="fr-FR" sz="1900" dirty="0" smtClean="0">
                <a:sym typeface="Wingdings" pitchFamily="2" charset="2"/>
              </a:rPr>
              <a:t> </a:t>
            </a:r>
            <a:r>
              <a:rPr lang="fr-FR" sz="1900" dirty="0" err="1" smtClean="0">
                <a:sym typeface="Wingdings" pitchFamily="2" charset="2"/>
              </a:rPr>
              <a:t>at</a:t>
            </a:r>
            <a:r>
              <a:rPr lang="fr-FR" sz="1900" dirty="0" smtClean="0">
                <a:sym typeface="Wingdings" pitchFamily="2" charset="2"/>
              </a:rPr>
              <a:t> </a:t>
            </a:r>
            <a:r>
              <a:rPr lang="fr-FR" sz="1900" dirty="0" err="1" smtClean="0">
                <a:sym typeface="Wingdings" pitchFamily="2" charset="2"/>
              </a:rPr>
              <a:t>European</a:t>
            </a:r>
            <a:r>
              <a:rPr lang="fr-FR" sz="1900" dirty="0" smtClean="0">
                <a:sym typeface="Wingdings" pitchFamily="2" charset="2"/>
              </a:rPr>
              <a:t> </a:t>
            </a:r>
            <a:r>
              <a:rPr lang="fr-FR" sz="1900" dirty="0" err="1" smtClean="0">
                <a:sym typeface="Wingdings" pitchFamily="2" charset="2"/>
              </a:rPr>
              <a:t>level</a:t>
            </a:r>
            <a:r>
              <a:rPr lang="fr-FR" sz="1900" dirty="0" smtClean="0">
                <a:sym typeface="Wingdings" pitchFamily="2" charset="2"/>
              </a:rPr>
              <a:t> (</a:t>
            </a:r>
            <a:r>
              <a:rPr lang="fr-FR" sz="1900" dirty="0" err="1" smtClean="0">
                <a:sym typeface="Wingdings" pitchFamily="2" charset="2"/>
              </a:rPr>
              <a:t>EMODnet</a:t>
            </a:r>
            <a:r>
              <a:rPr lang="fr-FR" sz="1900" dirty="0" smtClean="0">
                <a:sym typeface="Wingdings" pitchFamily="2" charset="2"/>
              </a:rPr>
              <a:t>) </a:t>
            </a:r>
            <a:r>
              <a:rPr lang="fr-FR" sz="1900" dirty="0" err="1" smtClean="0">
                <a:sym typeface="Wingdings" pitchFamily="2" charset="2"/>
              </a:rPr>
              <a:t>is</a:t>
            </a:r>
            <a:r>
              <a:rPr lang="fr-FR" sz="1900" dirty="0" smtClean="0">
                <a:sym typeface="Wingdings" pitchFamily="2" charset="2"/>
              </a:rPr>
              <a:t> a source of immense value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ctr"/>
            <a:r>
              <a:rPr lang="fr-FR" sz="3400" dirty="0" err="1" smtClean="0">
                <a:solidFill>
                  <a:schemeClr val="tx1"/>
                </a:solidFill>
              </a:rPr>
              <a:t>MRIs</a:t>
            </a:r>
            <a:r>
              <a:rPr lang="fr-FR" sz="3400" dirty="0" smtClean="0">
                <a:solidFill>
                  <a:schemeClr val="tx1"/>
                </a:solidFill>
              </a:rPr>
              <a:t>: </a:t>
            </a:r>
            <a:r>
              <a:rPr lang="fr-FR" sz="3400" dirty="0" err="1" smtClean="0">
                <a:solidFill>
                  <a:schemeClr val="tx1"/>
                </a:solidFill>
              </a:rPr>
              <a:t>starting</a:t>
            </a:r>
            <a:r>
              <a:rPr lang="fr-FR" sz="3400" dirty="0" smtClean="0">
                <a:solidFill>
                  <a:schemeClr val="tx1"/>
                </a:solidFill>
              </a:rPr>
              <a:t> </a:t>
            </a:r>
            <a:r>
              <a:rPr lang="fr-FR" sz="3400" dirty="0" err="1" smtClean="0">
                <a:solidFill>
                  <a:schemeClr val="tx1"/>
                </a:solidFill>
              </a:rPr>
              <a:t>with</a:t>
            </a:r>
            <a:r>
              <a:rPr lang="fr-FR" sz="3400" dirty="0" smtClean="0">
                <a:solidFill>
                  <a:schemeClr val="tx1"/>
                </a:solidFill>
              </a:rPr>
              <a:t> the </a:t>
            </a:r>
            <a:r>
              <a:rPr lang="fr-FR" sz="3400" dirty="0" err="1" smtClean="0">
                <a:solidFill>
                  <a:schemeClr val="tx1"/>
                </a:solidFill>
              </a:rPr>
              <a:t>needs</a:t>
            </a:r>
            <a:endParaRPr lang="fr-FR" sz="3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36916" name="Group 52"/>
          <p:cNvGraphicFramePr>
            <a:graphicFrameLocks noGrp="1"/>
          </p:cNvGraphicFramePr>
          <p:nvPr>
            <p:ph sz="half" idx="4294967295"/>
          </p:nvPr>
        </p:nvGraphicFramePr>
        <p:xfrm>
          <a:off x="0" y="836613"/>
          <a:ext cx="6192838" cy="6021388"/>
        </p:xfrm>
        <a:graphic>
          <a:graphicData uri="http://schemas.openxmlformats.org/drawingml/2006/table">
            <a:tbl>
              <a:tblPr/>
              <a:tblGrid>
                <a:gridCol w="2089150"/>
                <a:gridCol w="4103688"/>
              </a:tblGrid>
              <a:tr h="69127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Policy /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Societal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needs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e.g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T="49498" marB="494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833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Global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Environment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change - MSFD</a:t>
                      </a:r>
                    </a:p>
                  </a:txBody>
                  <a:tcPr marT="49498" marB="494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Biodiversity, alien species, fish stocks, food webs, seabed integrity / habitats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 Eutrophication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3. Hydrographical conditions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4. Contaminants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5. Litter – 6. Noise / Energy</a:t>
                      </a:r>
                    </a:p>
                  </a:txBody>
                  <a:tcPr marT="49498" marB="494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3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Ocean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/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Climate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interactions</a:t>
                      </a:r>
                    </a:p>
                  </a:txBody>
                  <a:tcPr marT="49498" marB="494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 Ocean circulation system, ocean / atmosphere interactions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 Impact of climate change on marine environment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3. Impact of climate ch. on coastal areas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9498" marB="494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13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Socio-economic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r>
                        <a:rPr kumimoji="0" lang="fr-F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needs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9498" marB="494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Marine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Energy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/ Transport…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Biological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/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mineral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resources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MSP / ICZM - Marine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safety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-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hazards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Weather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-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climate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-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seasonal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forecasting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9498" marB="494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6919" name="Group 55"/>
          <p:cNvGraphicFramePr>
            <a:graphicFrameLocks noGrp="1"/>
          </p:cNvGraphicFramePr>
          <p:nvPr>
            <p:ph sz="half" idx="4294967295"/>
          </p:nvPr>
        </p:nvGraphicFramePr>
        <p:xfrm>
          <a:off x="6227763" y="836613"/>
          <a:ext cx="2627312" cy="5990499"/>
        </p:xfrm>
        <a:graphic>
          <a:graphicData uri="http://schemas.openxmlformats.org/drawingml/2006/table">
            <a:tbl>
              <a:tblPr/>
              <a:tblGrid>
                <a:gridCol w="1314450"/>
                <a:gridCol w="1312862"/>
              </a:tblGrid>
              <a:tr h="6476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Key 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parameters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Existing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Infrast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./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proj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.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Fisheries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Plankton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Chloro-phyl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… ???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EU Fish data collect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CPR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Ferryboxes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Satellite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EMBRC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4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T,  salinity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Pressure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CO2, pH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ARGO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EMSO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EUROSITES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TENATSO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Rapid-Array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SIOS…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67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Bathym. Geology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Sismic data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wind, wave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Ecosystems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EMSO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EMBRC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Char char=""/>
                        <a:tabLst/>
                      </a:pP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Vessels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/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multibeam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 sonars…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175"/>
          <p:cNvSpPr>
            <a:spLocks noChangeArrowheads="1"/>
          </p:cNvSpPr>
          <p:nvPr/>
        </p:nvSpPr>
        <p:spPr bwMode="auto">
          <a:xfrm>
            <a:off x="5724525" y="1125538"/>
            <a:ext cx="1511300" cy="5472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9" name="Rectangle 177"/>
          <p:cNvSpPr>
            <a:spLocks noChangeArrowheads="1"/>
          </p:cNvSpPr>
          <p:nvPr/>
        </p:nvSpPr>
        <p:spPr bwMode="auto">
          <a:xfrm>
            <a:off x="7885113" y="1125538"/>
            <a:ext cx="647700" cy="5472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11" name="Text Box 176"/>
          <p:cNvSpPr txBox="1">
            <a:spLocks noChangeArrowheads="1"/>
          </p:cNvSpPr>
          <p:nvPr/>
        </p:nvSpPr>
        <p:spPr bwMode="auto">
          <a:xfrm>
            <a:off x="5724525" y="1341438"/>
            <a:ext cx="15843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Full and</a:t>
            </a:r>
          </a:p>
          <a:p>
            <a:pPr>
              <a:spcBef>
                <a:spcPct val="50000"/>
              </a:spcBef>
            </a:pPr>
            <a:r>
              <a:rPr lang="fr-FR" sz="2400"/>
              <a:t>Open</a:t>
            </a:r>
          </a:p>
          <a:p>
            <a:pPr>
              <a:spcBef>
                <a:spcPct val="50000"/>
              </a:spcBef>
            </a:pPr>
            <a:r>
              <a:rPr lang="fr-FR" sz="2400"/>
              <a:t>Exchange</a:t>
            </a:r>
          </a:p>
          <a:p>
            <a:pPr>
              <a:spcBef>
                <a:spcPct val="50000"/>
              </a:spcBef>
            </a:pPr>
            <a:r>
              <a:rPr lang="fr-FR" sz="2400"/>
              <a:t>Of</a:t>
            </a:r>
          </a:p>
          <a:p>
            <a:pPr>
              <a:spcBef>
                <a:spcPct val="50000"/>
              </a:spcBef>
            </a:pPr>
            <a:r>
              <a:rPr lang="fr-FR" sz="2400"/>
              <a:t>Data</a:t>
            </a:r>
          </a:p>
          <a:p>
            <a:pPr>
              <a:spcBef>
                <a:spcPct val="50000"/>
              </a:spcBef>
            </a:pPr>
            <a:r>
              <a:rPr lang="fr-FR" sz="2400"/>
              <a:t>Across</a:t>
            </a:r>
          </a:p>
          <a:p>
            <a:pPr>
              <a:spcBef>
                <a:spcPct val="50000"/>
              </a:spcBef>
            </a:pPr>
            <a:r>
              <a:rPr lang="fr-FR" sz="2400"/>
              <a:t>Initiatives &amp;</a:t>
            </a:r>
          </a:p>
          <a:p>
            <a:pPr>
              <a:spcBef>
                <a:spcPct val="50000"/>
              </a:spcBef>
            </a:pPr>
            <a:r>
              <a:rPr lang="fr-FR" sz="2400"/>
              <a:t>Projects</a:t>
            </a:r>
          </a:p>
        </p:txBody>
      </p:sp>
      <p:sp>
        <p:nvSpPr>
          <p:cNvPr id="13" name="Text Box 179"/>
          <p:cNvSpPr txBox="1">
            <a:spLocks noChangeArrowheads="1"/>
          </p:cNvSpPr>
          <p:nvPr/>
        </p:nvSpPr>
        <p:spPr bwMode="auto">
          <a:xfrm>
            <a:off x="7956550" y="1484313"/>
            <a:ext cx="647700" cy="436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b="1"/>
              <a:t>E</a:t>
            </a:r>
          </a:p>
          <a:p>
            <a:pPr>
              <a:spcBef>
                <a:spcPct val="50000"/>
              </a:spcBef>
            </a:pPr>
            <a:r>
              <a:rPr lang="fr-FR" sz="2800" b="1"/>
              <a:t>M</a:t>
            </a:r>
          </a:p>
          <a:p>
            <a:pPr>
              <a:spcBef>
                <a:spcPct val="50000"/>
              </a:spcBef>
            </a:pPr>
            <a:r>
              <a:rPr lang="fr-FR" sz="2800" b="1"/>
              <a:t>O</a:t>
            </a:r>
          </a:p>
          <a:p>
            <a:pPr>
              <a:spcBef>
                <a:spcPct val="50000"/>
              </a:spcBef>
            </a:pPr>
            <a:r>
              <a:rPr lang="fr-FR" sz="2800" b="1"/>
              <a:t>D</a:t>
            </a:r>
          </a:p>
          <a:p>
            <a:pPr>
              <a:spcBef>
                <a:spcPct val="50000"/>
              </a:spcBef>
            </a:pPr>
            <a:r>
              <a:rPr lang="fr-FR" sz="2800" b="1"/>
              <a:t>N</a:t>
            </a:r>
          </a:p>
          <a:p>
            <a:pPr>
              <a:spcBef>
                <a:spcPct val="50000"/>
              </a:spcBef>
            </a:pPr>
            <a:r>
              <a:rPr lang="fr-FR" sz="2800" b="1"/>
              <a:t>E</a:t>
            </a:r>
          </a:p>
          <a:p>
            <a:pPr>
              <a:spcBef>
                <a:spcPct val="50000"/>
              </a:spcBef>
            </a:pPr>
            <a:r>
              <a:rPr lang="fr-FR" sz="2800" b="1"/>
              <a:t>T</a:t>
            </a:r>
          </a:p>
        </p:txBody>
      </p:sp>
      <p:sp>
        <p:nvSpPr>
          <p:cNvPr id="14" name="Line 181"/>
          <p:cNvSpPr>
            <a:spLocks noChangeShapeType="1"/>
          </p:cNvSpPr>
          <p:nvPr/>
        </p:nvSpPr>
        <p:spPr bwMode="auto">
          <a:xfrm>
            <a:off x="7235825" y="3933825"/>
            <a:ext cx="6492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  <p:sp>
        <p:nvSpPr>
          <p:cNvPr id="12" name="Rectangle 175"/>
          <p:cNvSpPr>
            <a:spLocks noChangeArrowheads="1"/>
          </p:cNvSpPr>
          <p:nvPr/>
        </p:nvSpPr>
        <p:spPr bwMode="auto">
          <a:xfrm>
            <a:off x="3779838" y="1125538"/>
            <a:ext cx="1511300" cy="5470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r-BE"/>
          </a:p>
        </p:txBody>
      </p:sp>
      <p:sp>
        <p:nvSpPr>
          <p:cNvPr id="10" name="Text Box 176"/>
          <p:cNvSpPr txBox="1">
            <a:spLocks noChangeArrowheads="1"/>
          </p:cNvSpPr>
          <p:nvPr/>
        </p:nvSpPr>
        <p:spPr bwMode="auto">
          <a:xfrm>
            <a:off x="3851275" y="1989138"/>
            <a:ext cx="13684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/>
              <a:t>Science </a:t>
            </a:r>
          </a:p>
          <a:p>
            <a:pPr>
              <a:spcBef>
                <a:spcPct val="50000"/>
              </a:spcBef>
            </a:pPr>
            <a:r>
              <a:rPr lang="fr-FR" sz="2400"/>
              <a:t>Needs</a:t>
            </a:r>
          </a:p>
          <a:p>
            <a:pPr>
              <a:spcBef>
                <a:spcPct val="50000"/>
              </a:spcBef>
            </a:pPr>
            <a:r>
              <a:rPr lang="fr-FR" sz="2400"/>
              <a:t>-</a:t>
            </a:r>
          </a:p>
          <a:p>
            <a:pPr>
              <a:spcBef>
                <a:spcPct val="50000"/>
              </a:spcBef>
            </a:pPr>
            <a:r>
              <a:rPr lang="fr-FR" sz="2400"/>
              <a:t>Major </a:t>
            </a:r>
          </a:p>
          <a:p>
            <a:pPr>
              <a:spcBef>
                <a:spcPct val="50000"/>
              </a:spcBef>
            </a:pPr>
            <a:r>
              <a:rPr lang="fr-FR" sz="2400"/>
              <a:t>User of </a:t>
            </a:r>
          </a:p>
          <a:p>
            <a:pPr>
              <a:spcBef>
                <a:spcPct val="50000"/>
              </a:spcBef>
            </a:pPr>
            <a:r>
              <a:rPr lang="fr-FR" sz="2400"/>
              <a:t>Data</a:t>
            </a:r>
          </a:p>
        </p:txBody>
      </p:sp>
      <p:sp>
        <p:nvSpPr>
          <p:cNvPr id="15" name="Line 181"/>
          <p:cNvSpPr>
            <a:spLocks noChangeShapeType="1"/>
          </p:cNvSpPr>
          <p:nvPr/>
        </p:nvSpPr>
        <p:spPr bwMode="auto">
          <a:xfrm>
            <a:off x="5292725" y="3860800"/>
            <a:ext cx="433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/>
      <p:bldP spid="13" grpId="0"/>
      <p:bldP spid="14" grpId="0" animBg="1"/>
      <p:bldP spid="12" grpId="0" animBg="1"/>
      <p:bldP spid="10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1902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Key </a:t>
            </a:r>
            <a:r>
              <a:rPr lang="fr-FR" sz="3600" dirty="0" err="1" smtClean="0">
                <a:solidFill>
                  <a:schemeClr val="tx1"/>
                </a:solidFill>
              </a:rPr>
              <a:t>recommendations</a:t>
            </a:r>
            <a:r>
              <a:rPr lang="fr-FR" sz="3600" dirty="0" smtClean="0">
                <a:solidFill>
                  <a:schemeClr val="tx1"/>
                </a:solidFill>
              </a:rPr>
              <a:t> – 1 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479777"/>
          </a:xfrm>
        </p:spPr>
        <p:txBody>
          <a:bodyPr/>
          <a:lstStyle/>
          <a:p>
            <a:r>
              <a:rPr lang="fr-FR" sz="2400" dirty="0" err="1" smtClean="0"/>
              <a:t>Investing</a:t>
            </a:r>
            <a:r>
              <a:rPr lang="fr-FR" sz="2400" dirty="0" smtClean="0"/>
              <a:t> in </a:t>
            </a:r>
            <a:r>
              <a:rPr lang="fr-FR" sz="2400" dirty="0" err="1" smtClean="0"/>
              <a:t>MRIs</a:t>
            </a:r>
            <a:r>
              <a:rPr lang="fr-FR" sz="2400" dirty="0" smtClean="0"/>
              <a:t>-</a:t>
            </a:r>
            <a:r>
              <a:rPr lang="fr-FR" sz="2400" dirty="0" err="1" smtClean="0"/>
              <a:t>funding</a:t>
            </a:r>
            <a:r>
              <a:rPr lang="fr-FR" sz="24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fr-FR" sz="1800" dirty="0" smtClean="0">
                <a:sym typeface="Wingdings" pitchFamily="2" charset="2"/>
              </a:rPr>
              <a:t>Structural </a:t>
            </a:r>
            <a:r>
              <a:rPr lang="fr-FR" sz="1800" dirty="0" err="1" smtClean="0">
                <a:sym typeface="Wingdings" pitchFamily="2" charset="2"/>
              </a:rPr>
              <a:t>funds</a:t>
            </a:r>
            <a:r>
              <a:rPr lang="fr-FR" sz="1800" dirty="0" smtClean="0">
                <a:sym typeface="Wingdings" pitchFamily="2" charset="2"/>
              </a:rPr>
              <a:t> are a </a:t>
            </a:r>
            <a:r>
              <a:rPr lang="fr-FR" sz="1800" dirty="0" err="1" smtClean="0">
                <a:sym typeface="Wingdings" pitchFamily="2" charset="2"/>
              </a:rPr>
              <a:t>potential</a:t>
            </a:r>
            <a:r>
              <a:rPr lang="fr-FR" sz="1800" dirty="0" smtClean="0">
                <a:sym typeface="Wingdings" pitchFamily="2" charset="2"/>
              </a:rPr>
              <a:t> source of </a:t>
            </a:r>
            <a:r>
              <a:rPr lang="fr-FR" sz="1800" dirty="0" err="1" smtClean="0">
                <a:sym typeface="Wingdings" pitchFamily="2" charset="2"/>
              </a:rPr>
              <a:t>funding</a:t>
            </a:r>
            <a:r>
              <a:rPr lang="fr-FR" sz="1800" dirty="0" smtClean="0">
                <a:sym typeface="Wingdings" pitchFamily="2" charset="2"/>
              </a:rPr>
              <a:t> for </a:t>
            </a:r>
            <a:r>
              <a:rPr lang="fr-FR" sz="1800" dirty="0" err="1" smtClean="0">
                <a:sym typeface="Wingdings" pitchFamily="2" charset="2"/>
              </a:rPr>
              <a:t>MRIs</a:t>
            </a:r>
            <a:r>
              <a:rPr lang="fr-FR" sz="1800" dirty="0" smtClean="0">
                <a:sym typeface="Wingdings" pitchFamily="2" charset="2"/>
              </a:rPr>
              <a:t> (~ € 330 billion in (2014-2020), &gt; 25% of </a:t>
            </a:r>
            <a:r>
              <a:rPr lang="fr-FR" sz="1800" dirty="0" err="1" smtClean="0">
                <a:sym typeface="Wingdings" pitchFamily="2" charset="2"/>
              </a:rPr>
              <a:t>which</a:t>
            </a:r>
            <a:r>
              <a:rPr lang="fr-FR" sz="1800" dirty="0" smtClean="0">
                <a:sym typeface="Wingdings" pitchFamily="2" charset="2"/>
              </a:rPr>
              <a:t> for R&amp;I)</a:t>
            </a:r>
          </a:p>
          <a:p>
            <a:pPr lvl="2">
              <a:lnSpc>
                <a:spcPct val="90000"/>
              </a:lnSpc>
            </a:pPr>
            <a:r>
              <a:rPr lang="fr-FR" sz="1800" dirty="0" smtClean="0">
                <a:sym typeface="Wingdings" pitchFamily="2" charset="2"/>
              </a:rPr>
              <a:t>Bridge the gap</a:t>
            </a:r>
            <a:r>
              <a:rPr lang="fr-FR" sz="1800" dirty="0" smtClean="0"/>
              <a:t> </a:t>
            </a:r>
            <a:r>
              <a:rPr lang="fr-FR" sz="1800" dirty="0" err="1" smtClean="0"/>
              <a:t>between</a:t>
            </a:r>
            <a:r>
              <a:rPr lang="fr-FR" sz="1800" dirty="0" smtClean="0"/>
              <a:t> the </a:t>
            </a:r>
            <a:r>
              <a:rPr lang="fr-FR" sz="1800" dirty="0" err="1" smtClean="0"/>
              <a:t>regional</a:t>
            </a:r>
            <a:r>
              <a:rPr lang="fr-FR" sz="1800" dirty="0" smtClean="0"/>
              <a:t> </a:t>
            </a:r>
            <a:r>
              <a:rPr lang="fr-FR" sz="1800" dirty="0" err="1" smtClean="0"/>
              <a:t>rationale</a:t>
            </a:r>
            <a:r>
              <a:rPr lang="fr-FR" sz="1800" dirty="0" smtClean="0"/>
              <a:t> of SF and the </a:t>
            </a:r>
            <a:r>
              <a:rPr lang="fr-FR" sz="1800" dirty="0" err="1" smtClean="0"/>
              <a:t>European</a:t>
            </a:r>
            <a:r>
              <a:rPr lang="fr-FR" sz="1800" dirty="0" smtClean="0"/>
              <a:t> </a:t>
            </a:r>
            <a:r>
              <a:rPr lang="fr-FR" sz="1800" dirty="0" err="1" smtClean="0"/>
              <a:t>rationale</a:t>
            </a:r>
            <a:r>
              <a:rPr lang="fr-FR" sz="1800" dirty="0" smtClean="0"/>
              <a:t> of large </a:t>
            </a:r>
            <a:r>
              <a:rPr lang="fr-FR" sz="1800" dirty="0" err="1" smtClean="0"/>
              <a:t>distributed</a:t>
            </a:r>
            <a:r>
              <a:rPr lang="fr-FR" sz="1800" dirty="0" smtClean="0"/>
              <a:t> </a:t>
            </a:r>
            <a:r>
              <a:rPr lang="fr-FR" sz="1800" dirty="0" err="1" smtClean="0"/>
              <a:t>MRIs</a:t>
            </a:r>
            <a:r>
              <a:rPr lang="fr-FR" sz="18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fr-FR" sz="1800" dirty="0" smtClean="0"/>
              <a:t>Explore </a:t>
            </a:r>
            <a:r>
              <a:rPr lang="fr-FR" sz="1800" dirty="0" err="1" smtClean="0"/>
              <a:t>opportunities</a:t>
            </a:r>
            <a:r>
              <a:rPr lang="fr-FR" sz="1800" dirty="0" smtClean="0"/>
              <a:t> for </a:t>
            </a:r>
            <a:r>
              <a:rPr lang="fr-FR" sz="1800" dirty="0" err="1" smtClean="0"/>
              <a:t>PPPs</a:t>
            </a:r>
            <a:endParaRPr lang="fr-FR" sz="1800" dirty="0" smtClean="0"/>
          </a:p>
          <a:p>
            <a:pPr>
              <a:buNone/>
            </a:pPr>
            <a:endParaRPr lang="fr-FR" sz="2400" dirty="0" smtClean="0"/>
          </a:p>
          <a:p>
            <a:r>
              <a:rPr lang="fr-FR" sz="2400" dirty="0" err="1" smtClean="0"/>
              <a:t>Give</a:t>
            </a:r>
            <a:r>
              <a:rPr lang="fr-FR" sz="2400" dirty="0" smtClean="0"/>
              <a:t> </a:t>
            </a:r>
            <a:r>
              <a:rPr lang="fr-FR" sz="2400" dirty="0" err="1" smtClean="0"/>
              <a:t>access</a:t>
            </a:r>
            <a:r>
              <a:rPr lang="fr-FR" sz="2400" dirty="0" smtClean="0"/>
              <a:t> to marine data</a:t>
            </a:r>
          </a:p>
          <a:p>
            <a:pPr lvl="2"/>
            <a:r>
              <a:rPr lang="fr-FR" sz="1800" dirty="0" err="1" smtClean="0"/>
              <a:t>EMODnet</a:t>
            </a:r>
            <a:r>
              <a:rPr lang="fr-FR" sz="1800" dirty="0" smtClean="0"/>
              <a:t> must </a:t>
            </a:r>
            <a:r>
              <a:rPr lang="fr-FR" sz="1800" dirty="0" err="1" smtClean="0"/>
              <a:t>become</a:t>
            </a:r>
            <a:r>
              <a:rPr lang="fr-FR" sz="1800" dirty="0" smtClean="0"/>
              <a:t> </a:t>
            </a:r>
            <a:r>
              <a:rPr lang="fr-FR" sz="1800" dirty="0" err="1" smtClean="0"/>
              <a:t>operational</a:t>
            </a:r>
            <a:r>
              <a:rPr lang="fr-FR" sz="1800" dirty="0" smtClean="0"/>
              <a:t>, building </a:t>
            </a:r>
            <a:r>
              <a:rPr lang="fr-FR" sz="1800" dirty="0" err="1" smtClean="0"/>
              <a:t>upon</a:t>
            </a:r>
            <a:r>
              <a:rPr lang="fr-FR" sz="1800" dirty="0" smtClean="0"/>
              <a:t> </a:t>
            </a:r>
            <a:r>
              <a:rPr lang="fr-FR" sz="1800" dirty="0" err="1" smtClean="0"/>
              <a:t>SeaDataNet</a:t>
            </a:r>
            <a:endParaRPr lang="fr-FR" sz="1800" dirty="0" smtClean="0"/>
          </a:p>
          <a:p>
            <a:pPr lvl="2"/>
            <a:r>
              <a:rPr lang="fr-FR" sz="1800" dirty="0" err="1" smtClean="0"/>
              <a:t>Stewardship</a:t>
            </a:r>
            <a:r>
              <a:rPr lang="fr-FR" sz="1800" dirty="0" smtClean="0"/>
              <a:t> of data (NODC) </a:t>
            </a:r>
            <a:r>
              <a:rPr lang="fr-FR" sz="1800" dirty="0" err="1" smtClean="0"/>
              <a:t>at</a:t>
            </a:r>
            <a:r>
              <a:rPr lang="fr-FR" sz="1800" dirty="0" smtClean="0"/>
              <a:t> national </a:t>
            </a:r>
            <a:r>
              <a:rPr lang="fr-FR" sz="1800" dirty="0" err="1" smtClean="0"/>
              <a:t>level</a:t>
            </a:r>
            <a:r>
              <a:rPr lang="fr-FR" sz="1800" dirty="0" smtClean="0"/>
              <a:t> </a:t>
            </a:r>
            <a:r>
              <a:rPr lang="fr-FR" sz="1800" dirty="0" err="1" smtClean="0"/>
              <a:t>is</a:t>
            </a:r>
            <a:r>
              <a:rPr lang="fr-FR" sz="1800" dirty="0" smtClean="0"/>
              <a:t> crucial</a:t>
            </a:r>
          </a:p>
          <a:p>
            <a:pPr lvl="2"/>
            <a:r>
              <a:rPr lang="fr-FR" sz="1800" dirty="0" err="1" smtClean="0"/>
              <a:t>Cooperation</a:t>
            </a:r>
            <a:r>
              <a:rPr lang="fr-FR" sz="1800" dirty="0" smtClean="0"/>
              <a:t> </a:t>
            </a:r>
            <a:r>
              <a:rPr lang="fr-FR" sz="1800" dirty="0" err="1" smtClean="0"/>
              <a:t>with</a:t>
            </a:r>
            <a:r>
              <a:rPr lang="fr-FR" sz="1800" dirty="0" smtClean="0"/>
              <a:t> </a:t>
            </a:r>
            <a:r>
              <a:rPr lang="fr-FR" sz="1800" dirty="0" err="1" smtClean="0"/>
              <a:t>Member</a:t>
            </a:r>
            <a:r>
              <a:rPr lang="fr-FR" sz="1800" dirty="0" smtClean="0"/>
              <a:t> States in JPI </a:t>
            </a:r>
            <a:r>
              <a:rPr lang="fr-FR" sz="1800" dirty="0" err="1" smtClean="0"/>
              <a:t>Oceans</a:t>
            </a:r>
            <a:r>
              <a:rPr lang="fr-FR" sz="1800" dirty="0" smtClean="0"/>
              <a:t> </a:t>
            </a:r>
            <a:r>
              <a:rPr lang="fr-FR" sz="1800" dirty="0" err="1" smtClean="0"/>
              <a:t>could</a:t>
            </a:r>
            <a:r>
              <a:rPr lang="fr-FR" sz="1800" dirty="0" smtClean="0"/>
              <a:t> </a:t>
            </a:r>
            <a:r>
              <a:rPr lang="fr-FR" sz="1800" dirty="0" err="1" smtClean="0"/>
              <a:t>be</a:t>
            </a:r>
            <a:r>
              <a:rPr lang="fr-FR" sz="1800" dirty="0" smtClean="0"/>
              <a:t> </a:t>
            </a:r>
            <a:r>
              <a:rPr lang="fr-FR" sz="1800" dirty="0" err="1" smtClean="0"/>
              <a:t>useful</a:t>
            </a:r>
            <a:endParaRPr lang="fr-FR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35918"/>
          </a:xfrm>
        </p:spPr>
        <p:txBody>
          <a:bodyPr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Key </a:t>
            </a:r>
            <a:r>
              <a:rPr lang="fr-FR" sz="3600" dirty="0" err="1" smtClean="0">
                <a:solidFill>
                  <a:schemeClr val="tx1"/>
                </a:solidFill>
              </a:rPr>
              <a:t>recommendations</a:t>
            </a:r>
            <a:r>
              <a:rPr lang="fr-FR" sz="3600" dirty="0" smtClean="0">
                <a:solidFill>
                  <a:schemeClr val="tx1"/>
                </a:solidFill>
              </a:rPr>
              <a:t> - 2</a:t>
            </a:r>
            <a:endParaRPr lang="fr-BE" sz="36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5"/>
          </a:xfrm>
        </p:spPr>
        <p:txBody>
          <a:bodyPr/>
          <a:lstStyle/>
          <a:p>
            <a:r>
              <a:rPr lang="fr-FR" sz="2200" dirty="0" smtClean="0"/>
              <a:t>Move </a:t>
            </a:r>
            <a:r>
              <a:rPr lang="fr-FR" sz="2200" dirty="0" err="1" smtClean="0"/>
              <a:t>towards</a:t>
            </a:r>
            <a:r>
              <a:rPr lang="fr-FR" sz="2200" dirty="0" smtClean="0"/>
              <a:t> </a:t>
            </a:r>
            <a:r>
              <a:rPr lang="fr-FR" sz="2200" dirty="0" err="1" smtClean="0"/>
              <a:t>European</a:t>
            </a:r>
            <a:r>
              <a:rPr lang="fr-FR" sz="2200" dirty="0" smtClean="0"/>
              <a:t> </a:t>
            </a:r>
            <a:r>
              <a:rPr lang="fr-FR" sz="2200" dirty="0" err="1" smtClean="0"/>
              <a:t>Ocean</a:t>
            </a:r>
            <a:r>
              <a:rPr lang="fr-FR" sz="2200" dirty="0" smtClean="0"/>
              <a:t> observation </a:t>
            </a:r>
            <a:r>
              <a:rPr lang="fr-FR" sz="2200" dirty="0" err="1" smtClean="0"/>
              <a:t>capacity</a:t>
            </a:r>
            <a:endParaRPr lang="fr-FR" sz="2200" dirty="0" smtClean="0"/>
          </a:p>
          <a:p>
            <a:pPr lvl="2"/>
            <a:r>
              <a:rPr lang="fr-FR" sz="1700" dirty="0" err="1" smtClean="0"/>
              <a:t>EMODnet</a:t>
            </a:r>
            <a:r>
              <a:rPr lang="fr-FR" sz="1700" dirty="0" smtClean="0"/>
              <a:t> </a:t>
            </a:r>
            <a:r>
              <a:rPr lang="fr-FR" sz="1700" dirty="0" err="1" smtClean="0"/>
              <a:t>is</a:t>
            </a:r>
            <a:r>
              <a:rPr lang="fr-FR" sz="1700" dirty="0" smtClean="0"/>
              <a:t> part of a </a:t>
            </a:r>
            <a:r>
              <a:rPr lang="fr-FR" sz="1700" dirty="0" err="1" smtClean="0"/>
              <a:t>broader</a:t>
            </a:r>
            <a:r>
              <a:rPr lang="fr-FR" sz="1700" dirty="0" smtClean="0"/>
              <a:t> </a:t>
            </a:r>
            <a:r>
              <a:rPr lang="fr-FR" sz="1700" dirty="0" err="1" smtClean="0"/>
              <a:t>picture</a:t>
            </a:r>
            <a:r>
              <a:rPr lang="fr-FR" sz="1700" dirty="0" smtClean="0"/>
              <a:t> </a:t>
            </a:r>
            <a:r>
              <a:rPr lang="fr-FR" sz="1700" dirty="0" err="1" smtClean="0"/>
              <a:t>including</a:t>
            </a:r>
            <a:r>
              <a:rPr lang="fr-FR" sz="1700" dirty="0" smtClean="0"/>
              <a:t> </a:t>
            </a:r>
            <a:r>
              <a:rPr lang="fr-FR" sz="1700" dirty="0" err="1" smtClean="0"/>
              <a:t>MRIs</a:t>
            </a:r>
            <a:r>
              <a:rPr lang="fr-FR" sz="1700" dirty="0" smtClean="0"/>
              <a:t>, GMES, WISE-Marine…</a:t>
            </a:r>
          </a:p>
          <a:p>
            <a:pPr lvl="2"/>
            <a:r>
              <a:rPr lang="fr-FR" sz="1700" dirty="0" err="1" smtClean="0"/>
              <a:t>We</a:t>
            </a:r>
            <a:r>
              <a:rPr lang="fr-FR" sz="1700" dirty="0" smtClean="0"/>
              <a:t> </a:t>
            </a:r>
            <a:r>
              <a:rPr lang="fr-FR" sz="1700" dirty="0" err="1" smtClean="0"/>
              <a:t>need</a:t>
            </a:r>
            <a:r>
              <a:rPr lang="fr-FR" sz="1700" dirty="0" smtClean="0"/>
              <a:t> a </a:t>
            </a:r>
            <a:r>
              <a:rPr lang="fr-FR" sz="1700" dirty="0" err="1" smtClean="0"/>
              <a:t>European</a:t>
            </a:r>
            <a:r>
              <a:rPr lang="fr-FR" sz="1700" dirty="0" smtClean="0"/>
              <a:t> vision for </a:t>
            </a:r>
            <a:r>
              <a:rPr lang="fr-FR" sz="1700" dirty="0" err="1" smtClean="0"/>
              <a:t>ocean</a:t>
            </a:r>
            <a:r>
              <a:rPr lang="fr-FR" sz="1700" dirty="0" smtClean="0"/>
              <a:t> observation to </a:t>
            </a:r>
            <a:r>
              <a:rPr lang="fr-FR" sz="1700" dirty="0" err="1" smtClean="0"/>
              <a:t>provide</a:t>
            </a:r>
            <a:r>
              <a:rPr lang="fr-FR" sz="1700" dirty="0" smtClean="0"/>
              <a:t> convergence and </a:t>
            </a:r>
            <a:r>
              <a:rPr lang="fr-FR" sz="1700" dirty="0" err="1" smtClean="0"/>
              <a:t>coherence</a:t>
            </a:r>
            <a:r>
              <a:rPr lang="fr-FR" sz="1700" dirty="0" smtClean="0"/>
              <a:t> </a:t>
            </a:r>
            <a:r>
              <a:rPr lang="fr-FR" sz="1700" dirty="0" err="1" smtClean="0"/>
              <a:t>between</a:t>
            </a:r>
            <a:r>
              <a:rPr lang="fr-FR" sz="1700" dirty="0" smtClean="0"/>
              <a:t> all initiatives </a:t>
            </a:r>
            <a:r>
              <a:rPr lang="fr-FR" sz="1700" dirty="0" smtClean="0">
                <a:sym typeface="Wingdings" pitchFamily="2" charset="2"/>
              </a:rPr>
              <a:t> Marine </a:t>
            </a:r>
            <a:r>
              <a:rPr lang="fr-FR" sz="1700" dirty="0" err="1" smtClean="0">
                <a:sym typeface="Wingdings" pitchFamily="2" charset="2"/>
              </a:rPr>
              <a:t>Knowledge</a:t>
            </a:r>
            <a:endParaRPr lang="fr-FR" sz="1700" dirty="0" smtClean="0"/>
          </a:p>
          <a:p>
            <a:pPr>
              <a:buNone/>
            </a:pPr>
            <a:endParaRPr lang="en-GB" sz="2200" dirty="0" smtClean="0"/>
          </a:p>
          <a:p>
            <a:r>
              <a:rPr lang="en-GB" sz="2200" dirty="0" smtClean="0"/>
              <a:t>Boosting innovation and filling gaps in ocean observation </a:t>
            </a:r>
          </a:p>
          <a:p>
            <a:pPr lvl="2"/>
            <a:r>
              <a:rPr lang="fr-FR" sz="1700" dirty="0" err="1" smtClean="0"/>
              <a:t>We</a:t>
            </a:r>
            <a:r>
              <a:rPr lang="fr-FR" sz="1700" dirty="0" smtClean="0"/>
              <a:t> </a:t>
            </a:r>
            <a:r>
              <a:rPr lang="fr-FR" sz="1700" dirty="0" err="1" smtClean="0"/>
              <a:t>need</a:t>
            </a:r>
            <a:r>
              <a:rPr lang="fr-FR" sz="1700" dirty="0" smtClean="0"/>
              <a:t> innovation to </a:t>
            </a:r>
            <a:r>
              <a:rPr lang="fr-FR" sz="1700" dirty="0" err="1" smtClean="0"/>
              <a:t>fill</a:t>
            </a:r>
            <a:r>
              <a:rPr lang="fr-FR" sz="1700" dirty="0" smtClean="0"/>
              <a:t> gaps (</a:t>
            </a:r>
            <a:r>
              <a:rPr lang="fr-FR" sz="1700" dirty="0" err="1" smtClean="0"/>
              <a:t>e.g</a:t>
            </a:r>
            <a:r>
              <a:rPr lang="fr-FR" sz="1700" dirty="0" smtClean="0"/>
              <a:t>. </a:t>
            </a:r>
            <a:r>
              <a:rPr lang="fr-FR" sz="1700" dirty="0" err="1" smtClean="0"/>
              <a:t>biochemistry</a:t>
            </a:r>
            <a:r>
              <a:rPr lang="fr-FR" sz="1700" dirty="0" smtClean="0"/>
              <a:t>) &amp; </a:t>
            </a:r>
            <a:r>
              <a:rPr lang="fr-FR" sz="1700" dirty="0" err="1" smtClean="0"/>
              <a:t>develop</a:t>
            </a:r>
            <a:r>
              <a:rPr lang="fr-FR" sz="1700" dirty="0" smtClean="0"/>
              <a:t> </a:t>
            </a:r>
            <a:r>
              <a:rPr lang="fr-FR" sz="1700" dirty="0" err="1" smtClean="0"/>
              <a:t>promising</a:t>
            </a:r>
            <a:r>
              <a:rPr lang="fr-FR" sz="1700" dirty="0" smtClean="0"/>
              <a:t> technologies (</a:t>
            </a:r>
            <a:r>
              <a:rPr lang="fr-FR" sz="1700" dirty="0" err="1" smtClean="0"/>
              <a:t>e.g</a:t>
            </a:r>
            <a:r>
              <a:rPr lang="fr-FR" sz="1700" dirty="0" smtClean="0"/>
              <a:t>. marine </a:t>
            </a:r>
            <a:r>
              <a:rPr lang="fr-FR" sz="1700" dirty="0" err="1" smtClean="0"/>
              <a:t>genomic</a:t>
            </a:r>
            <a:r>
              <a:rPr lang="fr-FR" sz="1700" dirty="0" smtClean="0"/>
              <a:t> and </a:t>
            </a:r>
            <a:r>
              <a:rPr lang="fr-FR" sz="1700" dirty="0" err="1" smtClean="0"/>
              <a:t>acoustic</a:t>
            </a:r>
            <a:r>
              <a:rPr lang="fr-FR" sz="1700" dirty="0" smtClean="0"/>
              <a:t> observation), </a:t>
            </a:r>
            <a:r>
              <a:rPr lang="fr-FR" sz="1700" dirty="0" err="1" smtClean="0"/>
              <a:t>which</a:t>
            </a:r>
            <a:r>
              <a:rPr lang="fr-FR" sz="1700" dirty="0" smtClean="0"/>
              <a:t> </a:t>
            </a:r>
            <a:r>
              <a:rPr lang="fr-FR" sz="1700" dirty="0" err="1" smtClean="0"/>
              <a:t>can</a:t>
            </a:r>
            <a:r>
              <a:rPr lang="fr-FR" sz="1700" dirty="0" smtClean="0"/>
              <a:t> </a:t>
            </a:r>
            <a:r>
              <a:rPr lang="fr-FR" sz="1700" dirty="0" err="1" smtClean="0"/>
              <a:t>make</a:t>
            </a:r>
            <a:r>
              <a:rPr lang="fr-FR" sz="1700" dirty="0" smtClean="0"/>
              <a:t> major </a:t>
            </a:r>
            <a:r>
              <a:rPr lang="fr-FR" sz="1700" dirty="0" err="1" smtClean="0"/>
              <a:t>breakthroughs</a:t>
            </a:r>
            <a:r>
              <a:rPr lang="fr-FR" sz="1700" dirty="0" smtClean="0"/>
              <a:t> in relation to </a:t>
            </a:r>
            <a:r>
              <a:rPr lang="fr-FR" sz="1700" dirty="0" err="1" smtClean="0"/>
              <a:t>e.g</a:t>
            </a:r>
            <a:r>
              <a:rPr lang="fr-FR" sz="1700" dirty="0" smtClean="0"/>
              <a:t>. </a:t>
            </a:r>
            <a:r>
              <a:rPr lang="fr-FR" sz="1700" dirty="0" err="1" smtClean="0"/>
              <a:t>ocean</a:t>
            </a:r>
            <a:r>
              <a:rPr lang="fr-FR" sz="1700" dirty="0" smtClean="0"/>
              <a:t> </a:t>
            </a:r>
            <a:r>
              <a:rPr lang="fr-FR" sz="1700" dirty="0" err="1" smtClean="0"/>
              <a:t>resources</a:t>
            </a:r>
            <a:r>
              <a:rPr lang="fr-FR" sz="1700" dirty="0" smtClean="0"/>
              <a:t> or pressures on </a:t>
            </a:r>
            <a:r>
              <a:rPr lang="fr-FR" sz="1700" dirty="0" err="1" smtClean="0"/>
              <a:t>biodiversity</a:t>
            </a:r>
            <a:endParaRPr lang="fr-FR" sz="1700" dirty="0" smtClean="0"/>
          </a:p>
          <a:p>
            <a:pPr lvl="2"/>
            <a:r>
              <a:rPr lang="fr-FR" sz="1700" dirty="0" err="1" smtClean="0"/>
              <a:t>We</a:t>
            </a:r>
            <a:r>
              <a:rPr lang="fr-FR" sz="1700" dirty="0" smtClean="0"/>
              <a:t> </a:t>
            </a:r>
            <a:r>
              <a:rPr lang="fr-FR" sz="1700" dirty="0" err="1" smtClean="0"/>
              <a:t>need</a:t>
            </a:r>
            <a:r>
              <a:rPr lang="fr-FR" sz="1700" dirty="0" smtClean="0"/>
              <a:t> innovation to </a:t>
            </a:r>
            <a:r>
              <a:rPr lang="fr-FR" sz="1700" dirty="0" err="1" smtClean="0"/>
              <a:t>reduce</a:t>
            </a:r>
            <a:r>
              <a:rPr lang="fr-FR" sz="1700" dirty="0" smtClean="0"/>
              <a:t> </a:t>
            </a:r>
            <a:r>
              <a:rPr lang="fr-FR" sz="1700" dirty="0" err="1" smtClean="0"/>
              <a:t>costs</a:t>
            </a:r>
            <a:r>
              <a:rPr lang="fr-FR" sz="1700" dirty="0" smtClean="0"/>
              <a:t> of data collection</a:t>
            </a:r>
          </a:p>
          <a:p>
            <a:pPr lvl="2"/>
            <a:r>
              <a:rPr lang="fr-FR" sz="1700" dirty="0" err="1" smtClean="0"/>
              <a:t>We</a:t>
            </a:r>
            <a:r>
              <a:rPr lang="fr-FR" sz="1700" dirty="0" smtClean="0"/>
              <a:t> </a:t>
            </a:r>
            <a:r>
              <a:rPr lang="fr-FR" sz="1700" dirty="0" err="1" smtClean="0"/>
              <a:t>need</a:t>
            </a:r>
            <a:r>
              <a:rPr lang="fr-FR" sz="1700" dirty="0" smtClean="0"/>
              <a:t> to </a:t>
            </a:r>
            <a:r>
              <a:rPr lang="fr-FR" sz="1700" dirty="0" err="1" smtClean="0"/>
              <a:t>fill</a:t>
            </a:r>
            <a:r>
              <a:rPr lang="fr-FR" sz="1700" dirty="0" smtClean="0"/>
              <a:t> </a:t>
            </a:r>
            <a:r>
              <a:rPr lang="fr-FR" sz="1700" dirty="0" err="1" smtClean="0"/>
              <a:t>geographical</a:t>
            </a:r>
            <a:r>
              <a:rPr lang="fr-FR" sz="1700" dirty="0" smtClean="0"/>
              <a:t> gaps, </a:t>
            </a:r>
            <a:r>
              <a:rPr lang="fr-FR" sz="1700" dirty="0" err="1" smtClean="0"/>
              <a:t>particularly</a:t>
            </a:r>
            <a:r>
              <a:rPr lang="fr-FR" sz="1700" dirty="0" smtClean="0"/>
              <a:t> in </a:t>
            </a:r>
            <a:r>
              <a:rPr lang="fr-FR" sz="1700" dirty="0" err="1" smtClean="0"/>
              <a:t>shared</a:t>
            </a:r>
            <a:r>
              <a:rPr lang="fr-FR" sz="1700" dirty="0" smtClean="0"/>
              <a:t> </a:t>
            </a:r>
            <a:r>
              <a:rPr lang="fr-FR" sz="1700" dirty="0" err="1" smtClean="0"/>
              <a:t>seas</a:t>
            </a:r>
            <a:r>
              <a:rPr lang="fr-FR" sz="1700" dirty="0" smtClean="0"/>
              <a:t> / </a:t>
            </a:r>
            <a:r>
              <a:rPr lang="fr-FR" sz="1700" dirty="0" err="1" smtClean="0"/>
              <a:t>third</a:t>
            </a:r>
            <a:r>
              <a:rPr lang="fr-FR" sz="1700" dirty="0" smtClean="0"/>
              <a:t> countries </a:t>
            </a:r>
            <a:r>
              <a:rPr lang="fr-FR" sz="1700" dirty="0" smtClean="0">
                <a:sym typeface="Wingdings" pitchFamily="2" charset="2"/>
              </a:rPr>
              <a:t> </a:t>
            </a:r>
            <a:r>
              <a:rPr lang="fr-FR" sz="1700" dirty="0" err="1" smtClean="0">
                <a:sym typeface="Wingdings" pitchFamily="2" charset="2"/>
              </a:rPr>
              <a:t>coordinate</a:t>
            </a:r>
            <a:r>
              <a:rPr lang="fr-FR" sz="1700" dirty="0" smtClean="0">
                <a:sym typeface="Wingdings" pitchFamily="2" charset="2"/>
              </a:rPr>
              <a:t> MS and Commission marine </a:t>
            </a:r>
            <a:r>
              <a:rPr lang="fr-FR" sz="1700" dirty="0" err="1" smtClean="0">
                <a:sym typeface="Wingdings" pitchFamily="2" charset="2"/>
              </a:rPr>
              <a:t>scientific</a:t>
            </a:r>
            <a:r>
              <a:rPr lang="fr-FR" sz="1700" dirty="0" smtClean="0">
                <a:sym typeface="Wingdings" pitchFamily="2" charset="2"/>
              </a:rPr>
              <a:t> </a:t>
            </a:r>
            <a:r>
              <a:rPr lang="fr-FR" sz="1700" dirty="0" err="1" smtClean="0">
                <a:sym typeface="Wingdings" pitchFamily="2" charset="2"/>
              </a:rPr>
              <a:t>cooperations</a:t>
            </a:r>
            <a:r>
              <a:rPr lang="fr-FR" sz="1700" dirty="0" smtClean="0">
                <a:sym typeface="Wingdings" pitchFamily="2" charset="2"/>
              </a:rPr>
              <a:t> for </a:t>
            </a:r>
            <a:r>
              <a:rPr lang="fr-FR" sz="1700" dirty="0" err="1" smtClean="0">
                <a:sym typeface="Wingdings" pitchFamily="2" charset="2"/>
              </a:rPr>
              <a:t>capacity</a:t>
            </a:r>
            <a:r>
              <a:rPr lang="fr-FR" sz="1700" dirty="0" smtClean="0">
                <a:sym typeface="Wingdings" pitchFamily="2" charset="2"/>
              </a:rPr>
              <a:t> building</a:t>
            </a:r>
            <a:endParaRPr lang="fr-FR" sz="1700" dirty="0" smtClean="0"/>
          </a:p>
          <a:p>
            <a:pPr lvl="2"/>
            <a:endParaRPr lang="fr-BE" sz="1700" dirty="0" smtClean="0"/>
          </a:p>
          <a:p>
            <a:endParaRPr lang="fr-B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3/05/2006 9:56:37&quot;&gt;&lt;Slide id=&quot;256&quot; dur=&quot;.541&quot;/&gt;&lt;/Timings&gt;&lt;/WMTools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39673</TotalTime>
  <Words>779</Words>
  <Application>Microsoft Office PowerPoint</Application>
  <PresentationFormat>Affichage à l'écran (4:3)</PresentationFormat>
  <Paragraphs>188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Towards European Integrated ocean Observation Commission expert group on marine observation infrastructures</vt:lpstr>
      <vt:lpstr>Work and Objectives of the expert group</vt:lpstr>
      <vt:lpstr>MRIs for ocean observation – What are they?</vt:lpstr>
      <vt:lpstr>Ocean observation technologies</vt:lpstr>
      <vt:lpstr>European distributed MRIs</vt:lpstr>
      <vt:lpstr>Investing in MRIs – Value</vt:lpstr>
      <vt:lpstr>MRIs: starting with the needs</vt:lpstr>
      <vt:lpstr>Key recommendations – 1 </vt:lpstr>
      <vt:lpstr>Key recommendations - 2</vt:lpstr>
    </vt:vector>
  </TitlesOfParts>
  <Manager>Mostra</Manager>
  <Company>Maritime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Maritime Affairs</dc:title>
  <dc:subject>Template powerpoint xp or 2003</dc:subject>
  <dc:creator>Kathy Lecocq</dc:creator>
  <cp:lastModifiedBy>Wadagoudou</cp:lastModifiedBy>
  <cp:revision>265</cp:revision>
  <dcterms:created xsi:type="dcterms:W3CDTF">2006-05-02T13:34:06Z</dcterms:created>
  <dcterms:modified xsi:type="dcterms:W3CDTF">2012-12-11T12:08:48Z</dcterms:modified>
</cp:coreProperties>
</file>