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8" r:id="rId3"/>
    <p:sldId id="269" r:id="rId4"/>
    <p:sldId id="270" r:id="rId5"/>
    <p:sldId id="27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134"/>
    <a:srgbClr val="5984A2"/>
    <a:srgbClr val="547FA0"/>
    <a:srgbClr val="527B96"/>
    <a:srgbClr val="4F7A99"/>
    <a:srgbClr val="436D8B"/>
    <a:srgbClr val="2E5778"/>
    <a:srgbClr val="517A95"/>
    <a:srgbClr val="1C97E2"/>
    <a:srgbClr val="188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8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17961-DC21-45FD-9F32-B1E9C76F01C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EA28-8BFA-4981-950E-31F0795615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2D0E9-26BC-4D07-8239-84CAC847B30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F6FA-FC29-43DC-99ED-6FA4B0478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4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9932AB-0F52-4C23-A164-52FEE7AD43D0}"/>
              </a:ext>
            </a:extLst>
          </p:cNvPr>
          <p:cNvSpPr/>
          <p:nvPr userDrawn="1"/>
        </p:nvSpPr>
        <p:spPr>
          <a:xfrm>
            <a:off x="319905" y="288405"/>
            <a:ext cx="1489584" cy="145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1;p26">
            <a:extLst>
              <a:ext uri="{FF2B5EF4-FFF2-40B4-BE49-F238E27FC236}">
                <a16:creationId xmlns:a16="http://schemas.microsoft.com/office/drawing/2014/main" id="{603040E8-0F89-4D8E-9F9F-D3C7C3A7EDD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391478" y="2564904"/>
            <a:ext cx="681378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BE" dirty="0"/>
              <a:t>Title</a:t>
            </a:r>
            <a:endParaRPr dirty="0"/>
          </a:p>
        </p:txBody>
      </p:sp>
      <p:sp>
        <p:nvSpPr>
          <p:cNvPr id="11" name="Google Shape;14;p26">
            <a:extLst>
              <a:ext uri="{FF2B5EF4-FFF2-40B4-BE49-F238E27FC236}">
                <a16:creationId xmlns:a16="http://schemas.microsoft.com/office/drawing/2014/main" id="{1A8F78D6-9D24-4BD1-848E-834689DC21CD}"/>
              </a:ext>
            </a:extLst>
          </p:cNvPr>
          <p:cNvSpPr/>
          <p:nvPr userDrawn="1"/>
        </p:nvSpPr>
        <p:spPr>
          <a:xfrm>
            <a:off x="8496267" y="4936232"/>
            <a:ext cx="60959" cy="900000"/>
          </a:xfrm>
          <a:prstGeom prst="rect">
            <a:avLst/>
          </a:prstGeom>
          <a:solidFill>
            <a:srgbClr val="F7B0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;p26">
            <a:extLst>
              <a:ext uri="{FF2B5EF4-FFF2-40B4-BE49-F238E27FC236}">
                <a16:creationId xmlns:a16="http://schemas.microsoft.com/office/drawing/2014/main" id="{D184F976-9A6B-4435-B4B6-D3B2A005F0B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8654373" y="4936231"/>
            <a:ext cx="3010247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BE" dirty="0"/>
              <a:t>Affiliation, email address, twitter username...</a:t>
            </a:r>
            <a:endParaRPr dirty="0"/>
          </a:p>
        </p:txBody>
      </p:sp>
      <p:sp>
        <p:nvSpPr>
          <p:cNvPr id="13" name="Google Shape;15;p26">
            <a:extLst>
              <a:ext uri="{FF2B5EF4-FFF2-40B4-BE49-F238E27FC236}">
                <a16:creationId xmlns:a16="http://schemas.microsoft.com/office/drawing/2014/main" id="{23148618-3491-4E06-B93C-FFBE5B9A117F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156437" y="4936231"/>
            <a:ext cx="5119159" cy="89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BE" dirty="0"/>
              <a:t>First Name Last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C8441-AA9A-455B-BD00-757666E7B04C}"/>
              </a:ext>
            </a:extLst>
          </p:cNvPr>
          <p:cNvSpPr txBox="1"/>
          <p:nvPr userDrawn="1"/>
        </p:nvSpPr>
        <p:spPr>
          <a:xfrm>
            <a:off x="234124" y="6436494"/>
            <a:ext cx="83642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Open Sans" panose="020B0606030504020204" pitchFamily="34" charset="0"/>
                <a:cs typeface="Calibri" panose="020F0502020204030204" pitchFamily="34" charset="0"/>
              </a:rPr>
              <a:t>The European Marine Observation and Data Network (EMODnet) is financed by the European Union under Regulation (EU) No 508/2014 </a:t>
            </a:r>
            <a:br>
              <a:rPr lang="en-US" sz="10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0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Open Sans" panose="020B0606030504020204" pitchFamily="34" charset="0"/>
                <a:cs typeface="Calibri" panose="020F0502020204030204" pitchFamily="34" charset="0"/>
              </a:rPr>
              <a:t>of the European Parliament and of the Council of 15 May 2014 on the European Maritime and Fisheries Fund.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j-lt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8A6A7-0ED4-4CDC-BE99-E54516E68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13" y="350351"/>
            <a:ext cx="1194903" cy="12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D450-1EA5-4516-8117-AA6CB8BE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332326"/>
            <a:ext cx="11756013" cy="7305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4799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96272C-3CF3-49CC-8318-E7848FF5F86E}"/>
              </a:ext>
            </a:extLst>
          </p:cNvPr>
          <p:cNvCxnSpPr>
            <a:cxnSpLocks/>
          </p:cNvCxnSpPr>
          <p:nvPr userDrawn="1"/>
        </p:nvCxnSpPr>
        <p:spPr>
          <a:xfrm flipH="1">
            <a:off x="235049" y="203016"/>
            <a:ext cx="2035125" cy="1"/>
          </a:xfrm>
          <a:prstGeom prst="line">
            <a:avLst/>
          </a:prstGeom>
          <a:ln w="12700">
            <a:solidFill>
              <a:srgbClr val="FFA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0">
            <a:extLst>
              <a:ext uri="{FF2B5EF4-FFF2-40B4-BE49-F238E27FC236}">
                <a16:creationId xmlns:a16="http://schemas.microsoft.com/office/drawing/2014/main" id="{E8697808-0892-4351-B6F6-49E810C1F6FD}"/>
              </a:ext>
            </a:extLst>
          </p:cNvPr>
          <p:cNvSpPr txBox="1">
            <a:spLocks/>
          </p:cNvSpPr>
          <p:nvPr userDrawn="1"/>
        </p:nvSpPr>
        <p:spPr>
          <a:xfrm>
            <a:off x="3848785" y="6576169"/>
            <a:ext cx="5894572" cy="20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13th EMODnet Steering Committee Meeting, 9-10 November 2020</a:t>
            </a:r>
          </a:p>
          <a:p>
            <a:pPr algn="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8C80B718-02EF-4530-9CA9-B48072819C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13" y="1192213"/>
            <a:ext cx="11756013" cy="508851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Segoe UI" panose="020B0502040204020203" pitchFamily="34" charset="0"/>
              </a:defRPr>
            </a:lvl1pPr>
            <a:lvl2pPr>
              <a:defRPr sz="1800">
                <a:latin typeface="+mn-lt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cs typeface="Segoe UI" panose="020B0502040204020203" pitchFamily="34" charset="0"/>
              </a:defRPr>
            </a:lvl3pPr>
            <a:lvl4pPr>
              <a:defRPr sz="1400">
                <a:latin typeface="+mn-lt"/>
                <a:cs typeface="Segoe UI" panose="020B0502040204020203" pitchFamily="34" charset="0"/>
              </a:defRPr>
            </a:lvl4pPr>
            <a:lvl5pPr>
              <a:defRPr sz="1400"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5B72E37-8142-449A-9854-980432DC5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047" y="6410036"/>
            <a:ext cx="2331651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a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DF162A-C1A1-41A6-843C-A97239998C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842" y="292261"/>
            <a:ext cx="11703684" cy="62141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BCB72-FE0B-46BD-9DF6-E5324EDF7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48" y="6653235"/>
            <a:ext cx="1009650" cy="18573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B7152597-8860-49C3-A90F-794DF87F717F}"/>
              </a:ext>
            </a:extLst>
          </p:cNvPr>
          <p:cNvSpPr txBox="1">
            <a:spLocks/>
          </p:cNvSpPr>
          <p:nvPr userDrawn="1"/>
        </p:nvSpPr>
        <p:spPr>
          <a:xfrm>
            <a:off x="5335839" y="6630051"/>
            <a:ext cx="5894572" cy="20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13th EMODnet Steering Committee Meeting, 9-10 November 2020</a:t>
            </a:r>
          </a:p>
          <a:p>
            <a:pPr algn="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3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pattFill prst="dashHorz">
          <a:fgClr>
            <a:srgbClr val="5984A2"/>
          </a:fgClr>
          <a:bgClr>
            <a:srgbClr val="4F7A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23F29-5EC0-4E9D-B0A3-D430F56282B6}"/>
              </a:ext>
            </a:extLst>
          </p:cNvPr>
          <p:cNvSpPr txBox="1"/>
          <p:nvPr userDrawn="1"/>
        </p:nvSpPr>
        <p:spPr>
          <a:xfrm>
            <a:off x="4552179" y="5305378"/>
            <a:ext cx="308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i="1" dirty="0">
                <a:solidFill>
                  <a:schemeClr val="bg1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Your gateway to marine data in Europe</a:t>
            </a:r>
            <a:endParaRPr lang="en-US" sz="1400" i="1" dirty="0">
              <a:solidFill>
                <a:schemeClr val="bg1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6C358-51D6-46E6-9D35-E347E2DFE1A9}"/>
              </a:ext>
            </a:extLst>
          </p:cNvPr>
          <p:cNvSpPr txBox="1"/>
          <p:nvPr userDrawn="1"/>
        </p:nvSpPr>
        <p:spPr>
          <a:xfrm>
            <a:off x="5413599" y="4816072"/>
            <a:ext cx="128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i="0" dirty="0">
                <a:solidFill>
                  <a:srgbClr val="EBAA2F"/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rPr>
              <a:t>@EMODnet</a:t>
            </a:r>
          </a:p>
          <a:p>
            <a:pPr algn="ctr"/>
            <a:r>
              <a:rPr lang="nl-BE" sz="1200" i="0" dirty="0">
                <a:solidFill>
                  <a:srgbClr val="EBAA2F"/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rPr>
              <a:t>www.emodnet.eu</a:t>
            </a:r>
            <a:endParaRPr lang="en-US" sz="1200" i="0" dirty="0">
              <a:solidFill>
                <a:srgbClr val="EBAA2F"/>
              </a:solidFill>
              <a:latin typeface="+mj-lt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E830FE-BF32-45CE-99E2-3B26DA9F732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775767"/>
            <a:ext cx="0" cy="1082233"/>
          </a:xfrm>
          <a:prstGeom prst="line">
            <a:avLst/>
          </a:prstGeom>
          <a:ln w="12700">
            <a:solidFill>
              <a:srgbClr val="F6B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4">
            <a:extLst>
              <a:ext uri="{FF2B5EF4-FFF2-40B4-BE49-F238E27FC236}">
                <a16:creationId xmlns:a16="http://schemas.microsoft.com/office/drawing/2014/main" id="{605F86E4-85AE-44A7-8663-C8BB05187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408" y="1992233"/>
            <a:ext cx="200183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tx1">
              <a:lumMod val="85000"/>
              <a:lumOff val="1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8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76B9-7048-43DC-B68F-9D3E5F5C7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3620A-2CA2-45C4-952F-2DF0F76F241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654373" y="4936231"/>
            <a:ext cx="3345561" cy="900000"/>
          </a:xfrm>
        </p:spPr>
        <p:txBody>
          <a:bodyPr/>
          <a:lstStyle/>
          <a:p>
            <a:r>
              <a:rPr lang="en-GB" dirty="0"/>
              <a:t>Chemistry Thematic portal  </a:t>
            </a:r>
          </a:p>
          <a:p>
            <a:r>
              <a:rPr lang="en-GB" dirty="0"/>
              <a:t>https://www.emodnet-chemistry.eu/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D6A21-3562-4B39-876F-B85BDD538A3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Alessandra </a:t>
            </a:r>
            <a:r>
              <a:rPr lang="en-US" dirty="0" smtClean="0"/>
              <a:t>Giorgetti</a:t>
            </a:r>
          </a:p>
          <a:p>
            <a:r>
              <a:rPr lang="en-US" dirty="0" smtClean="0"/>
              <a:t>Dick Schaap</a:t>
            </a:r>
            <a:endParaRPr lang="en-US" dirty="0"/>
          </a:p>
        </p:txBody>
      </p:sp>
      <p:sp>
        <p:nvSpPr>
          <p:cNvPr id="8" name="Google Shape;12;p26">
            <a:extLst>
              <a:ext uri="{FF2B5EF4-FFF2-40B4-BE49-F238E27FC236}">
                <a16:creationId xmlns:a16="http://schemas.microsoft.com/office/drawing/2014/main" id="{26E7E6D2-4022-4C37-856E-C81DC9660D3B}"/>
              </a:ext>
            </a:extLst>
          </p:cNvPr>
          <p:cNvSpPr txBox="1">
            <a:spLocks/>
          </p:cNvSpPr>
          <p:nvPr/>
        </p:nvSpPr>
        <p:spPr>
          <a:xfrm>
            <a:off x="1391477" y="3506180"/>
            <a:ext cx="8534400" cy="99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kern="120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defRPr>
            </a:lvl1pPr>
            <a:lvl2pPr marL="685800" marR="0" lvl="1" indent="-228600" algn="ctr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ctr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>
                <a:latin typeface="+mj-lt"/>
                <a:cs typeface="Segoe UI Light" panose="020B0502040204020203" pitchFamily="34" charset="0"/>
              </a:rPr>
              <a:t>13th EMODnet Steering Committee Meeting </a:t>
            </a:r>
          </a:p>
          <a:p>
            <a:r>
              <a:rPr lang="en-US" sz="1800" dirty="0">
                <a:latin typeface="+mj-lt"/>
                <a:cs typeface="Segoe UI Light" panose="020B0502040204020203" pitchFamily="34" charset="0"/>
              </a:rPr>
              <a:t>Autumn 2020</a:t>
            </a:r>
          </a:p>
          <a:p>
            <a:r>
              <a:rPr lang="nl-BE" sz="1800" dirty="0">
                <a:latin typeface="+mj-lt"/>
                <a:cs typeface="Segoe UI Light" panose="020B0502040204020203" pitchFamily="34" charset="0"/>
              </a:rPr>
              <a:t>9</a:t>
            </a:r>
            <a:r>
              <a:rPr lang="en-US" sz="1800" dirty="0">
                <a:latin typeface="+mj-lt"/>
                <a:cs typeface="Segoe UI Light" panose="020B0502040204020203" pitchFamily="34" charset="0"/>
              </a:rPr>
              <a:t>-10 November</a:t>
            </a:r>
          </a:p>
        </p:txBody>
      </p:sp>
    </p:spTree>
    <p:extLst>
      <p:ext uri="{BB962C8B-B14F-4D97-AF65-F5344CB8AC3E}">
        <p14:creationId xmlns:p14="http://schemas.microsoft.com/office/powerpoint/2010/main" val="139562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63A1-D26B-4032-AD06-685EC4D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update (focused on Chemistry Portal)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4F39-D42B-4769-BD2B-80547A549A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Consolidation of the process to create </a:t>
            </a:r>
            <a:r>
              <a:rPr lang="en-GB" b="1" dirty="0"/>
              <a:t>regional standardised, harmonized, validated data collections </a:t>
            </a:r>
            <a:r>
              <a:rPr lang="en-GB" dirty="0"/>
              <a:t>for all European seas for Eutrophication and Ocean Acidification, Contaminants, Beach and Seafloor Litter;</a:t>
            </a:r>
          </a:p>
          <a:p>
            <a:r>
              <a:rPr lang="en-GB" dirty="0"/>
              <a:t>Expansion of the </a:t>
            </a:r>
            <a:r>
              <a:rPr lang="en-GB" b="1" dirty="0"/>
              <a:t>number of data sets </a:t>
            </a:r>
            <a:r>
              <a:rPr lang="en-GB" dirty="0"/>
              <a:t>to 1.066.000 CDI entries of which 900.000 in the European seas. Metadata enrichment; </a:t>
            </a:r>
          </a:p>
          <a:p>
            <a:r>
              <a:rPr lang="en-GB" dirty="0"/>
              <a:t>Expansion of the </a:t>
            </a:r>
            <a:r>
              <a:rPr lang="en-GB" b="1" dirty="0"/>
              <a:t>pan-European marine litter databases </a:t>
            </a:r>
            <a:r>
              <a:rPr lang="en-GB" dirty="0"/>
              <a:t>for beach litter, for seafloor litter and for floating micro-litter. EMODnet updated the collection of monitoring data by all EU Member States covering 2016 to 2020. Consolidation of the </a:t>
            </a:r>
            <a:r>
              <a:rPr lang="en-GB" b="1" dirty="0"/>
              <a:t>on line tools </a:t>
            </a:r>
            <a:r>
              <a:rPr lang="en-GB" dirty="0"/>
              <a:t>for litter data formatting, to the unified data model, and validation;</a:t>
            </a:r>
          </a:p>
          <a:p>
            <a:r>
              <a:rPr lang="en-GB" dirty="0"/>
              <a:t>Improvement of </a:t>
            </a:r>
            <a:r>
              <a:rPr lang="en-GB" b="1" dirty="0"/>
              <a:t>users’ friendliness </a:t>
            </a:r>
            <a:r>
              <a:rPr lang="en-GB" dirty="0"/>
              <a:t>for EMODnet Chemistry viewing and downloading services, with new contents, a simplified layout and dedicated sections for marine litter, contaminants, ocean acidification and eutrophication. Extension of CDI interface to additional search criteria (as data quality, instrument and platform information).</a:t>
            </a:r>
          </a:p>
          <a:p>
            <a:r>
              <a:rPr lang="en-GB" dirty="0"/>
              <a:t>Development and customisation of the </a:t>
            </a:r>
            <a:r>
              <a:rPr lang="en-GB" b="1" dirty="0"/>
              <a:t>WebODV</a:t>
            </a:r>
            <a:r>
              <a:rPr lang="en-GB" dirty="0"/>
              <a:t> service to facilitate exploring, </a:t>
            </a:r>
            <a:r>
              <a:rPr lang="en-GB" dirty="0" err="1"/>
              <a:t>subsetting</a:t>
            </a:r>
            <a:r>
              <a:rPr lang="en-GB" dirty="0"/>
              <a:t>, visualizing, and extracting data sets from the harmonized, standardized, validated data collections.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3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63A1-D26B-4032-AD06-685EC4D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</a:t>
            </a:r>
            <a:r>
              <a:rPr lang="en-US" dirty="0"/>
              <a:t>ross-Thematic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4F39-D42B-4769-BD2B-80547A549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614" y="1192213"/>
            <a:ext cx="11672887" cy="5300662"/>
          </a:xfrm>
        </p:spPr>
        <p:txBody>
          <a:bodyPr/>
          <a:lstStyle/>
          <a:p>
            <a:r>
              <a:rPr lang="en-US" dirty="0"/>
              <a:t>Data to support Aquaculture sector. Evaluate scales of application and tune between thematic portals (Biology, chemistry and human activities)</a:t>
            </a:r>
          </a:p>
          <a:p>
            <a:r>
              <a:rPr lang="en-US" dirty="0"/>
              <a:t>Coastal data, including rivers (Chemistry-Physics joint session could be organized </a:t>
            </a:r>
            <a:r>
              <a:rPr lang="en-GB" dirty="0"/>
              <a:t>during the EMODnet Jamboree 2021)</a:t>
            </a:r>
            <a:endParaRPr lang="en-US" dirty="0"/>
          </a:p>
          <a:p>
            <a:r>
              <a:rPr lang="en-US" dirty="0"/>
              <a:t>Joint EMODnet-Copernicus portfolio for MSFD. The example with D5 can be extended to the other portals/descriptors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0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63A1-D26B-4032-AD06-685EC4D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External interactions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4F39-D42B-4769-BD2B-80547A549A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EEA followed-up on the use of EMODnet Chemistry data </a:t>
            </a:r>
            <a:r>
              <a:rPr lang="en-GB" dirty="0"/>
              <a:t>for three indicators i.e. Nutrients and Chlorophyll in TCM waters, and Hazardous substances in marine organisms (</a:t>
            </a:r>
            <a:r>
              <a:rPr lang="en-US" dirty="0"/>
              <a:t>Release of </a:t>
            </a:r>
            <a:r>
              <a:rPr lang="en-GB" dirty="0"/>
              <a:t>harmonised, aggregated and validated data collections in June 2020 and July 2020, respectively).</a:t>
            </a:r>
          </a:p>
          <a:p>
            <a:r>
              <a:rPr lang="en-GB" b="1" dirty="0"/>
              <a:t>MSFD TG-ML/JRC endorsed EMODnet Chemistry marine litter database system </a:t>
            </a:r>
            <a:r>
              <a:rPr lang="en-GB" dirty="0"/>
              <a:t>for gathering beach litter data on a European scale, in </a:t>
            </a:r>
            <a:r>
              <a:rPr lang="en-GB" b="1" dirty="0"/>
              <a:t>synergy with the RSCs and ICES</a:t>
            </a:r>
            <a:r>
              <a:rPr lang="en-GB" dirty="0"/>
              <a:t>. A subset of data was used for the EU Beach Litter Baselines and Threshold values.</a:t>
            </a:r>
          </a:p>
          <a:p>
            <a:r>
              <a:rPr lang="en-GB" b="1" dirty="0"/>
              <a:t>Meeting with Copernicus </a:t>
            </a:r>
            <a:r>
              <a:rPr lang="en-GB" dirty="0"/>
              <a:t>for sharing oxygen, chlorophyll-a, and nutrients aggregated, validated and harmonized data collections and validation methods.</a:t>
            </a:r>
            <a:endParaRPr lang="en-US" dirty="0"/>
          </a:p>
          <a:p>
            <a:r>
              <a:rPr lang="nl-BE" dirty="0" err="1"/>
              <a:t>Contribution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b="1" dirty="0" err="1"/>
              <a:t>ocean</a:t>
            </a:r>
            <a:r>
              <a:rPr lang="nl-BE" b="1" dirty="0"/>
              <a:t> </a:t>
            </a:r>
            <a:r>
              <a:rPr lang="nl-BE" b="1" dirty="0" err="1"/>
              <a:t>oxygen</a:t>
            </a:r>
            <a:r>
              <a:rPr lang="nl-BE" b="1" dirty="0"/>
              <a:t> data platform </a:t>
            </a:r>
            <a:r>
              <a:rPr lang="nl-BE" dirty="0"/>
              <a:t>(</a:t>
            </a:r>
            <a:r>
              <a:rPr lang="nl-BE" dirty="0" err="1"/>
              <a:t>white</a:t>
            </a:r>
            <a:r>
              <a:rPr lang="nl-BE" dirty="0"/>
              <a:t> paper </a:t>
            </a:r>
            <a:r>
              <a:rPr lang="nl-BE" dirty="0" err="1"/>
              <a:t>and</a:t>
            </a:r>
            <a:r>
              <a:rPr lang="nl-BE" dirty="0"/>
              <a:t> meetings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establish</a:t>
            </a:r>
            <a:r>
              <a:rPr lang="nl-BE" dirty="0"/>
              <a:t> link </a:t>
            </a:r>
            <a:r>
              <a:rPr lang="nl-BE" dirty="0" err="1"/>
              <a:t>and</a:t>
            </a:r>
            <a:r>
              <a:rPr lang="nl-BE" dirty="0"/>
              <a:t> consistent data flow </a:t>
            </a:r>
            <a:r>
              <a:rPr lang="nl-BE" dirty="0" err="1"/>
              <a:t>with</a:t>
            </a:r>
            <a:r>
              <a:rPr lang="nl-BE" dirty="0"/>
              <a:t> Copernicus, </a:t>
            </a:r>
            <a:r>
              <a:rPr lang="nl-BE" dirty="0" err="1"/>
              <a:t>GDACs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WOD</a:t>
            </a:r>
          </a:p>
          <a:p>
            <a:r>
              <a:rPr lang="nl-BE" dirty="0" err="1" smtClean="0"/>
              <a:t>Evaluate</a:t>
            </a:r>
            <a:r>
              <a:rPr lang="nl-BE" dirty="0" smtClean="0"/>
              <a:t> </a:t>
            </a:r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contribute</a:t>
            </a:r>
            <a:r>
              <a:rPr lang="nl-BE" dirty="0" smtClean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en-GB" b="1" dirty="0"/>
              <a:t>to the SDG 14.3.1 data </a:t>
            </a:r>
            <a:r>
              <a:rPr lang="en-GB" b="1" dirty="0" smtClean="0"/>
              <a:t>portal</a:t>
            </a:r>
            <a:endParaRPr lang="en-GB" dirty="0" smtClean="0"/>
          </a:p>
          <a:p>
            <a:r>
              <a:rPr lang="nl-BE" dirty="0" err="1" smtClean="0"/>
              <a:t>Contribution</a:t>
            </a:r>
            <a:r>
              <a:rPr lang="nl-BE" dirty="0" smtClean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b="1" dirty="0"/>
              <a:t>International data </a:t>
            </a:r>
            <a:r>
              <a:rPr lang="nl-BE" b="1" dirty="0" err="1"/>
              <a:t>sharing</a:t>
            </a:r>
            <a:r>
              <a:rPr lang="nl-BE" b="1" dirty="0"/>
              <a:t> workshop </a:t>
            </a:r>
            <a:r>
              <a:rPr lang="nl-BE" dirty="0"/>
              <a:t>(IOC-IODE)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b="1" dirty="0"/>
              <a:t>IWG-SODIS</a:t>
            </a:r>
            <a:r>
              <a:rPr lang="nl-BE" dirty="0"/>
              <a:t> (</a:t>
            </a:r>
            <a:r>
              <a:rPr lang="en-GB" dirty="0"/>
              <a:t>Data strategy and data management)</a:t>
            </a: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2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63A1-D26B-4032-AD06-685EC4D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Future Outlook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4F39-D42B-4769-BD2B-80547A549A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Plans for the remaining contract in terms of new data sets, data products, features, major activities, events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GB" dirty="0"/>
              <a:t>Extend data collection to </a:t>
            </a:r>
            <a:r>
              <a:rPr lang="en-GB" b="1" dirty="0"/>
              <a:t>monitoring marine micro-litter </a:t>
            </a:r>
            <a:r>
              <a:rPr lang="en-GB" dirty="0"/>
              <a:t>data by all EU Member States , starting with surface water and evaluating other available data on beaches, in water column, sediment and biota;</a:t>
            </a:r>
          </a:p>
          <a:p>
            <a:r>
              <a:rPr lang="en-GB" dirty="0"/>
              <a:t>Development of </a:t>
            </a:r>
            <a:r>
              <a:rPr lang="en-GB" b="1" dirty="0"/>
              <a:t>data collections and data products </a:t>
            </a:r>
            <a:r>
              <a:rPr lang="en-GB" dirty="0"/>
              <a:t>for eutrophication, ocean acidification , contaminants and marine litter, after check with MSFD expert group</a:t>
            </a:r>
          </a:p>
          <a:p>
            <a:r>
              <a:rPr lang="en-GB" dirty="0"/>
              <a:t>Consolidation of </a:t>
            </a:r>
            <a:r>
              <a:rPr lang="en-GB" b="1" dirty="0" err="1"/>
              <a:t>WebODV</a:t>
            </a:r>
            <a:r>
              <a:rPr lang="en-GB" dirty="0"/>
              <a:t> </a:t>
            </a:r>
            <a:r>
              <a:rPr lang="en-GB" b="1" dirty="0"/>
              <a:t>Extractor, </a:t>
            </a:r>
            <a:r>
              <a:rPr lang="en-GB" dirty="0"/>
              <a:t>extension to contaminants and additional functionality</a:t>
            </a:r>
          </a:p>
          <a:p>
            <a:r>
              <a:rPr lang="en-US" dirty="0"/>
              <a:t>Release of regular </a:t>
            </a:r>
            <a:r>
              <a:rPr lang="en-US" b="1" dirty="0"/>
              <a:t>newsletter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97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547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Segoe UI</vt:lpstr>
      <vt:lpstr>Segoe UI Light</vt:lpstr>
      <vt:lpstr>Segoe UI Semibold</vt:lpstr>
      <vt:lpstr>Office Theme</vt:lpstr>
      <vt:lpstr> </vt:lpstr>
      <vt:lpstr>Status update (focused on Chemistry Portal)</vt:lpstr>
      <vt:lpstr>Cross-Thematic Interactions</vt:lpstr>
      <vt:lpstr>External interactions</vt:lpstr>
      <vt:lpstr>Future Outlook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Francis Strobbe</dc:creator>
  <cp:lastModifiedBy>Alessandra</cp:lastModifiedBy>
  <cp:revision>77</cp:revision>
  <dcterms:created xsi:type="dcterms:W3CDTF">2020-09-10T10:26:47Z</dcterms:created>
  <dcterms:modified xsi:type="dcterms:W3CDTF">2020-11-06T16:15:46Z</dcterms:modified>
</cp:coreProperties>
</file>