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3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4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5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6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8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9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10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11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12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13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14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15.xml" ContentType="application/vnd.openxmlformats-officedocument.presentationml.notesSlid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notesSlides/notesSlide16.xml" ContentType="application/vnd.openxmlformats-officedocument.presentationml.notesSlide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notesSlides/notesSlide17.xml" ContentType="application/vnd.openxmlformats-officedocument.presentationml.notesSlide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notesSlides/notesSlide18.xml" ContentType="application/vnd.openxmlformats-officedocument.presentationml.notesSlid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notesSlides/notesSlide19.xml" ContentType="application/vnd.openxmlformats-officedocument.presentationml.notesSlide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notesSlides/notesSlide20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notesSlides/notesSlide21.xml" ContentType="application/vnd.openxmlformats-officedocument.presentationml.notesSlid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notesSlides/notesSlide22.xml" ContentType="application/vnd.openxmlformats-officedocument.presentationml.notesSlide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notesSlides/notesSlide23.xml" ContentType="application/vnd.openxmlformats-officedocument.presentationml.notesSlide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notesSlides/notesSlide24.xml" ContentType="application/vnd.openxmlformats-officedocument.presentationml.notesSlide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notesSlides/notesSlide25.xml" ContentType="application/vnd.openxmlformats-officedocument.presentationml.notesSlide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notesSlides/notesSlide26.xml" ContentType="application/vnd.openxmlformats-officedocument.presentationml.notesSlide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notesSlides/notesSlide27.xml" ContentType="application/vnd.openxmlformats-officedocument.presentationml.notesSlide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notesSlides/notesSlide28.xml" ContentType="application/vnd.openxmlformats-officedocument.presentationml.notesSlide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notesSlides/notesSlide29.xml" ContentType="application/vnd.openxmlformats-officedocument.presentationml.notesSlide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notesSlides/notesSlide30.xml" ContentType="application/vnd.openxmlformats-officedocument.presentationml.notesSlide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notesSlides/notesSlide31.xml" ContentType="application/vnd.openxmlformats-officedocument.presentationml.notesSlide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notesSlides/notesSlide32.xml" ContentType="application/vnd.openxmlformats-officedocument.presentationml.notesSlide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notesSlides/notesSlide33.xml" ContentType="application/vnd.openxmlformats-officedocument.presentationml.notesSlide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notesSlides/notesSlide34.xml" ContentType="application/vnd.openxmlformats-officedocument.presentationml.notesSlide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notesSlides/notesSlide35.xml" ContentType="application/vnd.openxmlformats-officedocument.presentationml.notesSlide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notesSlides/notesSlide36.xml" ContentType="application/vnd.openxmlformats-officedocument.presentationml.notesSlide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notesSlides/notesSlide37.xml" ContentType="application/vnd.openxmlformats-officedocument.presentationml.notesSlide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notesSlides/notesSlide38.xml" ContentType="application/vnd.openxmlformats-officedocument.presentationml.notesSlide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notesSlides/notesSlide39.xml" ContentType="application/vnd.openxmlformats-officedocument.presentationml.notesSlide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notesSlides/notesSlide40.xml" ContentType="application/vnd.openxmlformats-officedocument.presentationml.notesSlide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notesSlides/notesSlide41.xml" ContentType="application/vnd.openxmlformats-officedocument.presentationml.notesSlide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notesSlides/notesSlide42.xml" ContentType="application/vnd.openxmlformats-officedocument.presentationml.notesSlide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notesSlides/notesSlide43.xml" ContentType="application/vnd.openxmlformats-officedocument.presentationml.notesSlide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notesSlides/notesSlide44.xml" ContentType="application/vnd.openxmlformats-officedocument.presentationml.notesSlide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notesSlides/notesSlide45.xml" ContentType="application/vnd.openxmlformats-officedocument.presentationml.notesSlide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notesSlides/notesSlide46.xml" ContentType="application/vnd.openxmlformats-officedocument.presentationml.notesSlide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notesSlides/notesSlide47.xml" ContentType="application/vnd.openxmlformats-officedocument.presentationml.notesSlide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notesSlides/notesSlide48.xml" ContentType="application/vnd.openxmlformats-officedocument.presentationml.notesSlide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notesSlides/notesSlide49.xml" ContentType="application/vnd.openxmlformats-officedocument.presentationml.notesSlide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notesSlides/notesSlide50.xml" ContentType="application/vnd.openxmlformats-officedocument.presentationml.notesSlide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notesSlides/notesSlide51.xml" ContentType="application/vnd.openxmlformats-officedocument.presentationml.notesSlide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notesSlides/notesSlide52.xml" ContentType="application/vnd.openxmlformats-officedocument.presentationml.notesSlide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notesSlides/notesSlide53.xml" ContentType="application/vnd.openxmlformats-officedocument.presentationml.notesSlide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notesSlides/notesSlide54.xml" ContentType="application/vnd.openxmlformats-officedocument.presentationml.notesSlide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notesSlides/notesSlide55.xml" ContentType="application/vnd.openxmlformats-officedocument.presentationml.notesSlide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notesSlides/notesSlide56.xml" ContentType="application/vnd.openxmlformats-officedocument.presentationml.notesSlide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notesSlides/notesSlide57.xml" ContentType="application/vnd.openxmlformats-officedocument.presentationml.notesSlide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notesSlides/notesSlide58.xml" ContentType="application/vnd.openxmlformats-officedocument.presentationml.notesSlide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notesSlides/notesSlide59.xml" ContentType="application/vnd.openxmlformats-officedocument.presentationml.notesSlide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notesSlides/notesSlide60.xml" ContentType="application/vnd.openxmlformats-officedocument.presentationml.notesSlide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notesSlides/notesSlide61.xml" ContentType="application/vnd.openxmlformats-officedocument.presentationml.notesSlide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notesSlides/notesSlide62.xml" ContentType="application/vnd.openxmlformats-officedocument.presentationml.notesSlide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notesSlides/notesSlide6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55" r:id="rId2"/>
  </p:sldMasterIdLst>
  <p:notesMasterIdLst>
    <p:notesMasterId r:id="rId70"/>
  </p:notesMasterIdLst>
  <p:handoutMasterIdLst>
    <p:handoutMasterId r:id="rId71"/>
  </p:handoutMasterIdLst>
  <p:sldIdLst>
    <p:sldId id="263" r:id="rId3"/>
    <p:sldId id="334" r:id="rId4"/>
    <p:sldId id="336" r:id="rId5"/>
    <p:sldId id="335" r:id="rId6"/>
    <p:sldId id="337" r:id="rId7"/>
    <p:sldId id="341" r:id="rId8"/>
    <p:sldId id="342" r:id="rId9"/>
    <p:sldId id="344" r:id="rId10"/>
    <p:sldId id="343" r:id="rId11"/>
    <p:sldId id="345" r:id="rId12"/>
    <p:sldId id="346" r:id="rId13"/>
    <p:sldId id="347" r:id="rId14"/>
    <p:sldId id="350" r:id="rId15"/>
    <p:sldId id="348" r:id="rId16"/>
    <p:sldId id="349" r:id="rId17"/>
    <p:sldId id="353" r:id="rId18"/>
    <p:sldId id="387" r:id="rId19"/>
    <p:sldId id="364" r:id="rId20"/>
    <p:sldId id="366" r:id="rId21"/>
    <p:sldId id="388" r:id="rId22"/>
    <p:sldId id="365" r:id="rId23"/>
    <p:sldId id="367" r:id="rId24"/>
    <p:sldId id="389" r:id="rId25"/>
    <p:sldId id="368" r:id="rId26"/>
    <p:sldId id="390" r:id="rId27"/>
    <p:sldId id="369" r:id="rId28"/>
    <p:sldId id="370" r:id="rId29"/>
    <p:sldId id="351" r:id="rId30"/>
    <p:sldId id="391" r:id="rId31"/>
    <p:sldId id="371" r:id="rId32"/>
    <p:sldId id="396" r:id="rId33"/>
    <p:sldId id="397" r:id="rId34"/>
    <p:sldId id="398" r:id="rId35"/>
    <p:sldId id="395" r:id="rId36"/>
    <p:sldId id="399" r:id="rId37"/>
    <p:sldId id="372" r:id="rId38"/>
    <p:sldId id="392" r:id="rId39"/>
    <p:sldId id="373" r:id="rId40"/>
    <p:sldId id="393" r:id="rId41"/>
    <p:sldId id="394" r:id="rId42"/>
    <p:sldId id="400" r:id="rId43"/>
    <p:sldId id="374" r:id="rId44"/>
    <p:sldId id="375" r:id="rId45"/>
    <p:sldId id="354" r:id="rId46"/>
    <p:sldId id="401" r:id="rId47"/>
    <p:sldId id="376" r:id="rId48"/>
    <p:sldId id="402" r:id="rId49"/>
    <p:sldId id="377" r:id="rId50"/>
    <p:sldId id="403" r:id="rId51"/>
    <p:sldId id="378" r:id="rId52"/>
    <p:sldId id="379" r:id="rId53"/>
    <p:sldId id="355" r:id="rId54"/>
    <p:sldId id="404" r:id="rId55"/>
    <p:sldId id="380" r:id="rId56"/>
    <p:sldId id="405" r:id="rId57"/>
    <p:sldId id="356" r:id="rId58"/>
    <p:sldId id="381" r:id="rId59"/>
    <p:sldId id="357" r:id="rId60"/>
    <p:sldId id="382" r:id="rId61"/>
    <p:sldId id="358" r:id="rId62"/>
    <p:sldId id="406" r:id="rId63"/>
    <p:sldId id="383" r:id="rId64"/>
    <p:sldId id="407" r:id="rId65"/>
    <p:sldId id="384" r:id="rId66"/>
    <p:sldId id="385" r:id="rId67"/>
    <p:sldId id="408" r:id="rId68"/>
    <p:sldId id="386" r:id="rId69"/>
  </p:sldIdLst>
  <p:sldSz cx="9144000" cy="6858000" type="screen4x3"/>
  <p:notesSz cx="6669088" cy="97536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72" userDrawn="1">
          <p15:clr>
            <a:srgbClr val="A4A3A4"/>
          </p15:clr>
        </p15:guide>
        <p15:guide id="2" pos="210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im Collart" initials="TC" lastIdx="0" clrIdx="0">
    <p:extLst>
      <p:ext uri="{19B8F6BF-5375-455C-9EA6-DF929625EA0E}">
        <p15:presenceInfo xmlns:p15="http://schemas.microsoft.com/office/powerpoint/2012/main" userId="Tim Collar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2E75"/>
    <a:srgbClr val="0F5494"/>
    <a:srgbClr val="3166CF"/>
    <a:srgbClr val="FFD624"/>
    <a:srgbClr val="2D5EC1"/>
    <a:srgbClr val="3E6FD2"/>
    <a:srgbClr val="BDDEFF"/>
    <a:srgbClr val="99CCFF"/>
    <a:srgbClr val="808080"/>
    <a:srgbClr val="009F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58972" autoAdjust="0"/>
  </p:normalViewPr>
  <p:slideViewPr>
    <p:cSldViewPr>
      <p:cViewPr varScale="1">
        <p:scale>
          <a:sx n="66" d="100"/>
          <a:sy n="66" d="100"/>
        </p:scale>
        <p:origin x="2808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4" d="100"/>
          <a:sy n="74" d="100"/>
        </p:scale>
        <p:origin x="-2172" y="-90"/>
      </p:cViewPr>
      <p:guideLst>
        <p:guide orient="horz" pos="3072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commentAuthors" Target="commentAuthor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notesMaster" Target="notesMasters/notesMaster1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189AF8-FD2F-42DB-BEC3-A4EF0DFE2CA5}" type="doc">
      <dgm:prSet loTypeId="urn:microsoft.com/office/officeart/2005/8/layout/cycle2" loCatId="cycle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en-US"/>
        </a:p>
      </dgm:t>
    </dgm:pt>
    <dgm:pt modelId="{33965342-5EAD-4834-A100-CAAF9CB2F066}">
      <dgm:prSet phldrT="[Text]"/>
      <dgm:spPr/>
      <dgm:t>
        <a:bodyPr/>
        <a:lstStyle/>
        <a:p>
          <a:r>
            <a:rPr lang="nl-BE" noProof="0" dirty="0" smtClean="0"/>
            <a:t>Temperatuur</a:t>
          </a:r>
        </a:p>
        <a:p>
          <a:r>
            <a:rPr lang="nl-BE" noProof="0" dirty="0" smtClean="0"/>
            <a:t>toename</a:t>
          </a:r>
          <a:endParaRPr lang="nl-BE" noProof="0" dirty="0"/>
        </a:p>
      </dgm:t>
    </dgm:pt>
    <dgm:pt modelId="{9B435CCD-CBE1-4CBA-9315-710AEE7D9409}" type="parTrans" cxnId="{DE0396DA-CE48-4B7B-85C2-5FECC08E61B6}">
      <dgm:prSet/>
      <dgm:spPr/>
      <dgm:t>
        <a:bodyPr/>
        <a:lstStyle/>
        <a:p>
          <a:endParaRPr lang="en-US"/>
        </a:p>
      </dgm:t>
    </dgm:pt>
    <dgm:pt modelId="{2BABB69F-ABBD-4D61-B08F-1559E1765E3F}" type="sibTrans" cxnId="{DE0396DA-CE48-4B7B-85C2-5FECC08E61B6}">
      <dgm:prSet/>
      <dgm:spPr/>
      <dgm:t>
        <a:bodyPr/>
        <a:lstStyle/>
        <a:p>
          <a:endParaRPr lang="en-US"/>
        </a:p>
      </dgm:t>
    </dgm:pt>
    <dgm:pt modelId="{8BAE68EE-4FFA-4595-B50B-C918B1B4CFF1}">
      <dgm:prSet phldrT="[Text]"/>
      <dgm:spPr/>
      <dgm:t>
        <a:bodyPr/>
        <a:lstStyle/>
        <a:p>
          <a:r>
            <a:rPr lang="nl-BE" b="1" i="0" noProof="0" dirty="0" smtClean="0"/>
            <a:t>Arctisch</a:t>
          </a:r>
        </a:p>
        <a:p>
          <a:r>
            <a:rPr lang="nl-BE" b="1" i="0" noProof="0" dirty="0" smtClean="0"/>
            <a:t>ijs</a:t>
          </a:r>
        </a:p>
        <a:p>
          <a:r>
            <a:rPr lang="nl-BE" b="1" i="0" noProof="0" dirty="0" smtClean="0"/>
            <a:t>smelt</a:t>
          </a:r>
          <a:endParaRPr lang="nl-BE" noProof="0" dirty="0"/>
        </a:p>
      </dgm:t>
    </dgm:pt>
    <dgm:pt modelId="{0188C288-0B6E-43E3-868B-57F7E8352E99}" type="parTrans" cxnId="{A5148275-B6E3-478A-8C83-B5013FBC3E5A}">
      <dgm:prSet/>
      <dgm:spPr/>
      <dgm:t>
        <a:bodyPr/>
        <a:lstStyle/>
        <a:p>
          <a:endParaRPr lang="en-US"/>
        </a:p>
      </dgm:t>
    </dgm:pt>
    <dgm:pt modelId="{DB3E0E3C-D239-444D-B380-34BAE0A6A2BA}" type="sibTrans" cxnId="{A5148275-B6E3-478A-8C83-B5013FBC3E5A}">
      <dgm:prSet/>
      <dgm:spPr/>
      <dgm:t>
        <a:bodyPr/>
        <a:lstStyle/>
        <a:p>
          <a:endParaRPr lang="en-US"/>
        </a:p>
      </dgm:t>
    </dgm:pt>
    <dgm:pt modelId="{6DF09FC5-CDA2-468D-8FEC-01ABB1DBEF9D}">
      <dgm:prSet phldrT="[Text]"/>
      <dgm:spPr/>
      <dgm:t>
        <a:bodyPr/>
        <a:lstStyle/>
        <a:p>
          <a:r>
            <a:rPr lang="nl-BE" noProof="0" dirty="0" smtClean="0"/>
            <a:t>Meer donkere Ocean en landmassa</a:t>
          </a:r>
          <a:endParaRPr lang="nl-BE" noProof="0" dirty="0"/>
        </a:p>
      </dgm:t>
    </dgm:pt>
    <dgm:pt modelId="{858513B7-746C-4325-ACAE-93E57E0A0EFA}" type="parTrans" cxnId="{D80C4760-7FCF-4ADD-BE05-FDE22ECF8481}">
      <dgm:prSet/>
      <dgm:spPr/>
      <dgm:t>
        <a:bodyPr/>
        <a:lstStyle/>
        <a:p>
          <a:endParaRPr lang="en-US"/>
        </a:p>
      </dgm:t>
    </dgm:pt>
    <dgm:pt modelId="{3AFFB880-49BF-4F4C-930B-F0D23CED19F6}" type="sibTrans" cxnId="{D80C4760-7FCF-4ADD-BE05-FDE22ECF8481}">
      <dgm:prSet/>
      <dgm:spPr/>
      <dgm:t>
        <a:bodyPr/>
        <a:lstStyle/>
        <a:p>
          <a:endParaRPr lang="en-US"/>
        </a:p>
      </dgm:t>
    </dgm:pt>
    <dgm:pt modelId="{8FB5744D-BB85-4E80-868C-67A86E7ED886}">
      <dgm:prSet phldrT="[Text]"/>
      <dgm:spPr/>
      <dgm:t>
        <a:bodyPr/>
        <a:lstStyle/>
        <a:p>
          <a:r>
            <a:rPr lang="nl-BE" noProof="0" dirty="0" smtClean="0"/>
            <a:t>Minder reflectie van het zonlicht (lager albedo)</a:t>
          </a:r>
          <a:endParaRPr lang="nl-BE" noProof="0" dirty="0"/>
        </a:p>
      </dgm:t>
    </dgm:pt>
    <dgm:pt modelId="{FBD951B6-682B-404B-929F-5C254CD61620}" type="parTrans" cxnId="{54AA4128-3EE1-4D0E-A312-D08B2B8823A9}">
      <dgm:prSet/>
      <dgm:spPr/>
      <dgm:t>
        <a:bodyPr/>
        <a:lstStyle/>
        <a:p>
          <a:endParaRPr lang="en-US"/>
        </a:p>
      </dgm:t>
    </dgm:pt>
    <dgm:pt modelId="{29C2895B-DFF1-4CAA-91A1-FC11007BA9F4}" type="sibTrans" cxnId="{54AA4128-3EE1-4D0E-A312-D08B2B8823A9}">
      <dgm:prSet/>
      <dgm:spPr/>
      <dgm:t>
        <a:bodyPr/>
        <a:lstStyle/>
        <a:p>
          <a:endParaRPr lang="en-US"/>
        </a:p>
      </dgm:t>
    </dgm:pt>
    <dgm:pt modelId="{57DB8744-BBC1-448B-A40A-8F23D30F82B4}">
      <dgm:prSet phldrT="[Text]"/>
      <dgm:spPr/>
      <dgm:t>
        <a:bodyPr/>
        <a:lstStyle/>
        <a:p>
          <a:r>
            <a:rPr lang="nl-BE" noProof="0" dirty="0" smtClean="0"/>
            <a:t>Meer zonlicht wordt geabsorbeerd</a:t>
          </a:r>
          <a:endParaRPr lang="nl-BE" noProof="0" dirty="0"/>
        </a:p>
      </dgm:t>
    </dgm:pt>
    <dgm:pt modelId="{BA6B3868-DD3D-4D6A-964B-578BE11A0FEB}" type="parTrans" cxnId="{A09E683D-91E4-4D80-91CA-E8AA6B5DF73C}">
      <dgm:prSet/>
      <dgm:spPr/>
      <dgm:t>
        <a:bodyPr/>
        <a:lstStyle/>
        <a:p>
          <a:endParaRPr lang="en-US"/>
        </a:p>
      </dgm:t>
    </dgm:pt>
    <dgm:pt modelId="{FDCE62A3-6FCA-4D51-BEA0-3727398B293A}" type="sibTrans" cxnId="{A09E683D-91E4-4D80-91CA-E8AA6B5DF73C}">
      <dgm:prSet/>
      <dgm:spPr/>
      <dgm:t>
        <a:bodyPr/>
        <a:lstStyle/>
        <a:p>
          <a:endParaRPr lang="en-US"/>
        </a:p>
      </dgm:t>
    </dgm:pt>
    <dgm:pt modelId="{F4E24329-3621-42CA-9E62-7CC31AB9B584}" type="pres">
      <dgm:prSet presAssocID="{05189AF8-FD2F-42DB-BEC3-A4EF0DFE2CA5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E3D42F1-26AE-4A6D-8384-697CD890E2C3}" type="pres">
      <dgm:prSet presAssocID="{33965342-5EAD-4834-A100-CAAF9CB2F066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37A59D-F08E-4662-835B-E7C9C2C3C816}" type="pres">
      <dgm:prSet presAssocID="{2BABB69F-ABBD-4D61-B08F-1559E1765E3F}" presName="sibTrans" presStyleLbl="sibTrans2D1" presStyleIdx="0" presStyleCnt="5"/>
      <dgm:spPr/>
      <dgm:t>
        <a:bodyPr/>
        <a:lstStyle/>
        <a:p>
          <a:endParaRPr lang="en-US"/>
        </a:p>
      </dgm:t>
    </dgm:pt>
    <dgm:pt modelId="{D52D5EDE-1B2A-4580-8439-0A5A9516D11F}" type="pres">
      <dgm:prSet presAssocID="{2BABB69F-ABBD-4D61-B08F-1559E1765E3F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2FCC5846-6A2F-47BC-BCD8-267979855091}" type="pres">
      <dgm:prSet presAssocID="{8BAE68EE-4FFA-4595-B50B-C918B1B4CFF1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893A7E-34D3-4A53-A35F-B4E90BE8F0CA}" type="pres">
      <dgm:prSet presAssocID="{DB3E0E3C-D239-444D-B380-34BAE0A6A2BA}" presName="sibTrans" presStyleLbl="sibTrans2D1" presStyleIdx="1" presStyleCnt="5"/>
      <dgm:spPr/>
      <dgm:t>
        <a:bodyPr/>
        <a:lstStyle/>
        <a:p>
          <a:endParaRPr lang="en-US"/>
        </a:p>
      </dgm:t>
    </dgm:pt>
    <dgm:pt modelId="{480CD67A-0C9C-4CE3-8699-F3E097A3DF51}" type="pres">
      <dgm:prSet presAssocID="{DB3E0E3C-D239-444D-B380-34BAE0A6A2BA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FB753334-F7AF-4D7E-B78D-834C08D2F533}" type="pres">
      <dgm:prSet presAssocID="{6DF09FC5-CDA2-468D-8FEC-01ABB1DBEF9D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61EB11-ED1B-4461-8A81-CD3737E07B78}" type="pres">
      <dgm:prSet presAssocID="{3AFFB880-49BF-4F4C-930B-F0D23CED19F6}" presName="sibTrans" presStyleLbl="sibTrans2D1" presStyleIdx="2" presStyleCnt="5"/>
      <dgm:spPr/>
      <dgm:t>
        <a:bodyPr/>
        <a:lstStyle/>
        <a:p>
          <a:endParaRPr lang="en-US"/>
        </a:p>
      </dgm:t>
    </dgm:pt>
    <dgm:pt modelId="{5DE32E60-0776-40AF-87D7-A7689B0EED0A}" type="pres">
      <dgm:prSet presAssocID="{3AFFB880-49BF-4F4C-930B-F0D23CED19F6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FB2C0254-6525-4CC4-9B95-C4E228A2F0F5}" type="pres">
      <dgm:prSet presAssocID="{8FB5744D-BB85-4E80-868C-67A86E7ED886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DBFB6F-588C-4FBA-BB38-061C432E24A7}" type="pres">
      <dgm:prSet presAssocID="{29C2895B-DFF1-4CAA-91A1-FC11007BA9F4}" presName="sibTrans" presStyleLbl="sibTrans2D1" presStyleIdx="3" presStyleCnt="5"/>
      <dgm:spPr/>
      <dgm:t>
        <a:bodyPr/>
        <a:lstStyle/>
        <a:p>
          <a:endParaRPr lang="en-US"/>
        </a:p>
      </dgm:t>
    </dgm:pt>
    <dgm:pt modelId="{9364E9FD-2307-49FF-A38A-A845E2F9ABC4}" type="pres">
      <dgm:prSet presAssocID="{29C2895B-DFF1-4CAA-91A1-FC11007BA9F4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9C95B8EF-C500-4EB4-9D5D-64E284D063BB}" type="pres">
      <dgm:prSet presAssocID="{57DB8744-BBC1-448B-A40A-8F23D30F82B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E4FF71-0590-4B6F-9F69-CE25589BA709}" type="pres">
      <dgm:prSet presAssocID="{FDCE62A3-6FCA-4D51-BEA0-3727398B293A}" presName="sibTrans" presStyleLbl="sibTrans2D1" presStyleIdx="4" presStyleCnt="5"/>
      <dgm:spPr/>
      <dgm:t>
        <a:bodyPr/>
        <a:lstStyle/>
        <a:p>
          <a:endParaRPr lang="en-US"/>
        </a:p>
      </dgm:t>
    </dgm:pt>
    <dgm:pt modelId="{2C7A124A-CFF0-48EE-9046-84A3BD75D369}" type="pres">
      <dgm:prSet presAssocID="{FDCE62A3-6FCA-4D51-BEA0-3727398B293A}" presName="connectorText" presStyleLbl="sibTrans2D1" presStyleIdx="4" presStyleCnt="5"/>
      <dgm:spPr/>
      <dgm:t>
        <a:bodyPr/>
        <a:lstStyle/>
        <a:p>
          <a:endParaRPr lang="en-US"/>
        </a:p>
      </dgm:t>
    </dgm:pt>
  </dgm:ptLst>
  <dgm:cxnLst>
    <dgm:cxn modelId="{6F9A2DE9-7932-4E1D-BD9C-FD97D44C4B6F}" type="presOf" srcId="{DB3E0E3C-D239-444D-B380-34BAE0A6A2BA}" destId="{25893A7E-34D3-4A53-A35F-B4E90BE8F0CA}" srcOrd="0" destOrd="0" presId="urn:microsoft.com/office/officeart/2005/8/layout/cycle2"/>
    <dgm:cxn modelId="{69352A44-7307-4B30-8003-37CC62C997E1}" type="presOf" srcId="{2BABB69F-ABBD-4D61-B08F-1559E1765E3F}" destId="{D52D5EDE-1B2A-4580-8439-0A5A9516D11F}" srcOrd="1" destOrd="0" presId="urn:microsoft.com/office/officeart/2005/8/layout/cycle2"/>
    <dgm:cxn modelId="{32372907-3F37-4868-A864-DCE9D37B0F67}" type="presOf" srcId="{FDCE62A3-6FCA-4D51-BEA0-3727398B293A}" destId="{B7E4FF71-0590-4B6F-9F69-CE25589BA709}" srcOrd="0" destOrd="0" presId="urn:microsoft.com/office/officeart/2005/8/layout/cycle2"/>
    <dgm:cxn modelId="{DE0396DA-CE48-4B7B-85C2-5FECC08E61B6}" srcId="{05189AF8-FD2F-42DB-BEC3-A4EF0DFE2CA5}" destId="{33965342-5EAD-4834-A100-CAAF9CB2F066}" srcOrd="0" destOrd="0" parTransId="{9B435CCD-CBE1-4CBA-9315-710AEE7D9409}" sibTransId="{2BABB69F-ABBD-4D61-B08F-1559E1765E3F}"/>
    <dgm:cxn modelId="{54AA4128-3EE1-4D0E-A312-D08B2B8823A9}" srcId="{05189AF8-FD2F-42DB-BEC3-A4EF0DFE2CA5}" destId="{8FB5744D-BB85-4E80-868C-67A86E7ED886}" srcOrd="3" destOrd="0" parTransId="{FBD951B6-682B-404B-929F-5C254CD61620}" sibTransId="{29C2895B-DFF1-4CAA-91A1-FC11007BA9F4}"/>
    <dgm:cxn modelId="{C77EA0A9-C6BF-4831-9B85-915E5DA954A4}" type="presOf" srcId="{8FB5744D-BB85-4E80-868C-67A86E7ED886}" destId="{FB2C0254-6525-4CC4-9B95-C4E228A2F0F5}" srcOrd="0" destOrd="0" presId="urn:microsoft.com/office/officeart/2005/8/layout/cycle2"/>
    <dgm:cxn modelId="{C5EA883E-1B43-4BA4-98EC-8F6FD2C96464}" type="presOf" srcId="{29C2895B-DFF1-4CAA-91A1-FC11007BA9F4}" destId="{9364E9FD-2307-49FF-A38A-A845E2F9ABC4}" srcOrd="1" destOrd="0" presId="urn:microsoft.com/office/officeart/2005/8/layout/cycle2"/>
    <dgm:cxn modelId="{54E1C83A-41D4-4C37-904E-CF68F4EE50EB}" type="presOf" srcId="{05189AF8-FD2F-42DB-BEC3-A4EF0DFE2CA5}" destId="{F4E24329-3621-42CA-9E62-7CC31AB9B584}" srcOrd="0" destOrd="0" presId="urn:microsoft.com/office/officeart/2005/8/layout/cycle2"/>
    <dgm:cxn modelId="{5D3A3E07-E646-4689-98E6-C63E19A088A2}" type="presOf" srcId="{57DB8744-BBC1-448B-A40A-8F23D30F82B4}" destId="{9C95B8EF-C500-4EB4-9D5D-64E284D063BB}" srcOrd="0" destOrd="0" presId="urn:microsoft.com/office/officeart/2005/8/layout/cycle2"/>
    <dgm:cxn modelId="{B687F2AB-4530-4347-AC47-42AFAF3177D6}" type="presOf" srcId="{DB3E0E3C-D239-444D-B380-34BAE0A6A2BA}" destId="{480CD67A-0C9C-4CE3-8699-F3E097A3DF51}" srcOrd="1" destOrd="0" presId="urn:microsoft.com/office/officeart/2005/8/layout/cycle2"/>
    <dgm:cxn modelId="{4986E93C-25EB-4349-B7DA-E2AB47C698D7}" type="presOf" srcId="{6DF09FC5-CDA2-468D-8FEC-01ABB1DBEF9D}" destId="{FB753334-F7AF-4D7E-B78D-834C08D2F533}" srcOrd="0" destOrd="0" presId="urn:microsoft.com/office/officeart/2005/8/layout/cycle2"/>
    <dgm:cxn modelId="{51418925-EFDC-45B0-A90C-0060B5AA5D23}" type="presOf" srcId="{29C2895B-DFF1-4CAA-91A1-FC11007BA9F4}" destId="{05DBFB6F-588C-4FBA-BB38-061C432E24A7}" srcOrd="0" destOrd="0" presId="urn:microsoft.com/office/officeart/2005/8/layout/cycle2"/>
    <dgm:cxn modelId="{A09E683D-91E4-4D80-91CA-E8AA6B5DF73C}" srcId="{05189AF8-FD2F-42DB-BEC3-A4EF0DFE2CA5}" destId="{57DB8744-BBC1-448B-A40A-8F23D30F82B4}" srcOrd="4" destOrd="0" parTransId="{BA6B3868-DD3D-4D6A-964B-578BE11A0FEB}" sibTransId="{FDCE62A3-6FCA-4D51-BEA0-3727398B293A}"/>
    <dgm:cxn modelId="{CF475EFB-AE8C-44F4-B7F7-0E889C540D65}" type="presOf" srcId="{3AFFB880-49BF-4F4C-930B-F0D23CED19F6}" destId="{5DE32E60-0776-40AF-87D7-A7689B0EED0A}" srcOrd="1" destOrd="0" presId="urn:microsoft.com/office/officeart/2005/8/layout/cycle2"/>
    <dgm:cxn modelId="{27840F37-C1C1-4695-9AB0-98965CB40354}" type="presOf" srcId="{33965342-5EAD-4834-A100-CAAF9CB2F066}" destId="{AE3D42F1-26AE-4A6D-8384-697CD890E2C3}" srcOrd="0" destOrd="0" presId="urn:microsoft.com/office/officeart/2005/8/layout/cycle2"/>
    <dgm:cxn modelId="{16315F4A-D935-4C27-88B2-FA44ACB2A0FF}" type="presOf" srcId="{2BABB69F-ABBD-4D61-B08F-1559E1765E3F}" destId="{EA37A59D-F08E-4662-835B-E7C9C2C3C816}" srcOrd="0" destOrd="0" presId="urn:microsoft.com/office/officeart/2005/8/layout/cycle2"/>
    <dgm:cxn modelId="{A5148275-B6E3-478A-8C83-B5013FBC3E5A}" srcId="{05189AF8-FD2F-42DB-BEC3-A4EF0DFE2CA5}" destId="{8BAE68EE-4FFA-4595-B50B-C918B1B4CFF1}" srcOrd="1" destOrd="0" parTransId="{0188C288-0B6E-43E3-868B-57F7E8352E99}" sibTransId="{DB3E0E3C-D239-444D-B380-34BAE0A6A2BA}"/>
    <dgm:cxn modelId="{1C9BA232-F7B9-418A-8472-376424A027D6}" type="presOf" srcId="{3AFFB880-49BF-4F4C-930B-F0D23CED19F6}" destId="{F461EB11-ED1B-4461-8A81-CD3737E07B78}" srcOrd="0" destOrd="0" presId="urn:microsoft.com/office/officeart/2005/8/layout/cycle2"/>
    <dgm:cxn modelId="{D80C4760-7FCF-4ADD-BE05-FDE22ECF8481}" srcId="{05189AF8-FD2F-42DB-BEC3-A4EF0DFE2CA5}" destId="{6DF09FC5-CDA2-468D-8FEC-01ABB1DBEF9D}" srcOrd="2" destOrd="0" parTransId="{858513B7-746C-4325-ACAE-93E57E0A0EFA}" sibTransId="{3AFFB880-49BF-4F4C-930B-F0D23CED19F6}"/>
    <dgm:cxn modelId="{3709316F-0AAA-4125-B1E3-D1F44E320282}" type="presOf" srcId="{FDCE62A3-6FCA-4D51-BEA0-3727398B293A}" destId="{2C7A124A-CFF0-48EE-9046-84A3BD75D369}" srcOrd="1" destOrd="0" presId="urn:microsoft.com/office/officeart/2005/8/layout/cycle2"/>
    <dgm:cxn modelId="{F44EFC7A-25B9-4367-825A-D9F97F2EC631}" type="presOf" srcId="{8BAE68EE-4FFA-4595-B50B-C918B1B4CFF1}" destId="{2FCC5846-6A2F-47BC-BCD8-267979855091}" srcOrd="0" destOrd="0" presId="urn:microsoft.com/office/officeart/2005/8/layout/cycle2"/>
    <dgm:cxn modelId="{E4C98A0B-A622-43E9-A6A3-C0D3ED00BCCC}" type="presParOf" srcId="{F4E24329-3621-42CA-9E62-7CC31AB9B584}" destId="{AE3D42F1-26AE-4A6D-8384-697CD890E2C3}" srcOrd="0" destOrd="0" presId="urn:microsoft.com/office/officeart/2005/8/layout/cycle2"/>
    <dgm:cxn modelId="{C3FB28F6-DDD5-49FD-9C3E-4CEDD05F18FE}" type="presParOf" srcId="{F4E24329-3621-42CA-9E62-7CC31AB9B584}" destId="{EA37A59D-F08E-4662-835B-E7C9C2C3C816}" srcOrd="1" destOrd="0" presId="urn:microsoft.com/office/officeart/2005/8/layout/cycle2"/>
    <dgm:cxn modelId="{6CB3CA93-341C-4F80-A183-DF35F4A312C1}" type="presParOf" srcId="{EA37A59D-F08E-4662-835B-E7C9C2C3C816}" destId="{D52D5EDE-1B2A-4580-8439-0A5A9516D11F}" srcOrd="0" destOrd="0" presId="urn:microsoft.com/office/officeart/2005/8/layout/cycle2"/>
    <dgm:cxn modelId="{6D899C5A-F9CC-4BBF-A785-321DF98432AF}" type="presParOf" srcId="{F4E24329-3621-42CA-9E62-7CC31AB9B584}" destId="{2FCC5846-6A2F-47BC-BCD8-267979855091}" srcOrd="2" destOrd="0" presId="urn:microsoft.com/office/officeart/2005/8/layout/cycle2"/>
    <dgm:cxn modelId="{4E59D6CC-6A3D-47DF-82CC-8F369CB0F60D}" type="presParOf" srcId="{F4E24329-3621-42CA-9E62-7CC31AB9B584}" destId="{25893A7E-34D3-4A53-A35F-B4E90BE8F0CA}" srcOrd="3" destOrd="0" presId="urn:microsoft.com/office/officeart/2005/8/layout/cycle2"/>
    <dgm:cxn modelId="{D0AD7D65-CF70-4D7A-8FB0-3875B47995D6}" type="presParOf" srcId="{25893A7E-34D3-4A53-A35F-B4E90BE8F0CA}" destId="{480CD67A-0C9C-4CE3-8699-F3E097A3DF51}" srcOrd="0" destOrd="0" presId="urn:microsoft.com/office/officeart/2005/8/layout/cycle2"/>
    <dgm:cxn modelId="{95D0462B-694B-495E-B9CD-70C4C832876F}" type="presParOf" srcId="{F4E24329-3621-42CA-9E62-7CC31AB9B584}" destId="{FB753334-F7AF-4D7E-B78D-834C08D2F533}" srcOrd="4" destOrd="0" presId="urn:microsoft.com/office/officeart/2005/8/layout/cycle2"/>
    <dgm:cxn modelId="{F2EFABF1-8018-4B3F-BEFA-4BC50E60BB09}" type="presParOf" srcId="{F4E24329-3621-42CA-9E62-7CC31AB9B584}" destId="{F461EB11-ED1B-4461-8A81-CD3737E07B78}" srcOrd="5" destOrd="0" presId="urn:microsoft.com/office/officeart/2005/8/layout/cycle2"/>
    <dgm:cxn modelId="{7A6ADC2B-5AF9-4DB9-9DEB-583F4E78F809}" type="presParOf" srcId="{F461EB11-ED1B-4461-8A81-CD3737E07B78}" destId="{5DE32E60-0776-40AF-87D7-A7689B0EED0A}" srcOrd="0" destOrd="0" presId="urn:microsoft.com/office/officeart/2005/8/layout/cycle2"/>
    <dgm:cxn modelId="{494AADB6-D5F2-4187-A66D-8135EE01C2BE}" type="presParOf" srcId="{F4E24329-3621-42CA-9E62-7CC31AB9B584}" destId="{FB2C0254-6525-4CC4-9B95-C4E228A2F0F5}" srcOrd="6" destOrd="0" presId="urn:microsoft.com/office/officeart/2005/8/layout/cycle2"/>
    <dgm:cxn modelId="{5218FBA6-9143-4280-B34A-903D9DA8E08F}" type="presParOf" srcId="{F4E24329-3621-42CA-9E62-7CC31AB9B584}" destId="{05DBFB6F-588C-4FBA-BB38-061C432E24A7}" srcOrd="7" destOrd="0" presId="urn:microsoft.com/office/officeart/2005/8/layout/cycle2"/>
    <dgm:cxn modelId="{5ED6D6F0-90F4-4BBB-BF24-079DB8551433}" type="presParOf" srcId="{05DBFB6F-588C-4FBA-BB38-061C432E24A7}" destId="{9364E9FD-2307-49FF-A38A-A845E2F9ABC4}" srcOrd="0" destOrd="0" presId="urn:microsoft.com/office/officeart/2005/8/layout/cycle2"/>
    <dgm:cxn modelId="{A75D1DEA-39C7-438C-94A1-A03A3AA84686}" type="presParOf" srcId="{F4E24329-3621-42CA-9E62-7CC31AB9B584}" destId="{9C95B8EF-C500-4EB4-9D5D-64E284D063BB}" srcOrd="8" destOrd="0" presId="urn:microsoft.com/office/officeart/2005/8/layout/cycle2"/>
    <dgm:cxn modelId="{3C20B6C0-71D9-4A1F-AE63-36556AF7DBC9}" type="presParOf" srcId="{F4E24329-3621-42CA-9E62-7CC31AB9B584}" destId="{B7E4FF71-0590-4B6F-9F69-CE25589BA709}" srcOrd="9" destOrd="0" presId="urn:microsoft.com/office/officeart/2005/8/layout/cycle2"/>
    <dgm:cxn modelId="{E1246BAF-6C3E-4F2B-98E6-EF1461A04CB3}" type="presParOf" srcId="{B7E4FF71-0590-4B6F-9F69-CE25589BA709}" destId="{2C7A124A-CFF0-48EE-9046-84A3BD75D369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3D42F1-26AE-4A6D-8384-697CD890E2C3}">
      <dsp:nvSpPr>
        <dsp:cNvPr id="0" name=""/>
        <dsp:cNvSpPr/>
      </dsp:nvSpPr>
      <dsp:spPr>
        <a:xfrm>
          <a:off x="2434828" y="401"/>
          <a:ext cx="1226343" cy="1226343"/>
        </a:xfrm>
        <a:prstGeom prst="ellipse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900" kern="1200" noProof="0" dirty="0" smtClean="0"/>
            <a:t>Temperatuur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900" kern="1200" noProof="0" dirty="0" smtClean="0"/>
            <a:t>toename</a:t>
          </a:r>
          <a:endParaRPr lang="nl-BE" sz="900" kern="1200" noProof="0" dirty="0"/>
        </a:p>
      </dsp:txBody>
      <dsp:txXfrm>
        <a:off x="2614422" y="179995"/>
        <a:ext cx="867155" cy="867155"/>
      </dsp:txXfrm>
    </dsp:sp>
    <dsp:sp modelId="{EA37A59D-F08E-4662-835B-E7C9C2C3C816}">
      <dsp:nvSpPr>
        <dsp:cNvPr id="0" name=""/>
        <dsp:cNvSpPr/>
      </dsp:nvSpPr>
      <dsp:spPr>
        <a:xfrm rot="2160000">
          <a:off x="3622675" y="942976"/>
          <a:ext cx="327092" cy="4138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3632045" y="996915"/>
        <a:ext cx="228964" cy="248335"/>
      </dsp:txXfrm>
    </dsp:sp>
    <dsp:sp modelId="{2FCC5846-6A2F-47BC-BCD8-267979855091}">
      <dsp:nvSpPr>
        <dsp:cNvPr id="0" name=""/>
        <dsp:cNvSpPr/>
      </dsp:nvSpPr>
      <dsp:spPr>
        <a:xfrm>
          <a:off x="3926250" y="1083982"/>
          <a:ext cx="1226343" cy="1226343"/>
        </a:xfrm>
        <a:prstGeom prst="ellipse">
          <a:avLst/>
        </a:prstGeom>
        <a:solidFill>
          <a:schemeClr val="accent2">
            <a:shade val="50000"/>
            <a:hueOff val="0"/>
            <a:satOff val="-13013"/>
            <a:lumOff val="2111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900" b="1" i="0" kern="1200" noProof="0" dirty="0" smtClean="0"/>
            <a:t>Arctisch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900" b="1" i="0" kern="1200" noProof="0" dirty="0" smtClean="0"/>
            <a:t>ijs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900" b="1" i="0" kern="1200" noProof="0" dirty="0" smtClean="0"/>
            <a:t>smelt</a:t>
          </a:r>
          <a:endParaRPr lang="nl-BE" sz="900" kern="1200" noProof="0" dirty="0"/>
        </a:p>
      </dsp:txBody>
      <dsp:txXfrm>
        <a:off x="4105844" y="1263576"/>
        <a:ext cx="867155" cy="867155"/>
      </dsp:txXfrm>
    </dsp:sp>
    <dsp:sp modelId="{25893A7E-34D3-4A53-A35F-B4E90BE8F0CA}">
      <dsp:nvSpPr>
        <dsp:cNvPr id="0" name=""/>
        <dsp:cNvSpPr/>
      </dsp:nvSpPr>
      <dsp:spPr>
        <a:xfrm rot="6480000">
          <a:off x="4093900" y="2358041"/>
          <a:ext cx="327092" cy="4138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0"/>
            <a:satOff val="-12000"/>
            <a:lumOff val="1634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 rot="10800000">
        <a:off x="4158126" y="2394156"/>
        <a:ext cx="228964" cy="248335"/>
      </dsp:txXfrm>
    </dsp:sp>
    <dsp:sp modelId="{FB753334-F7AF-4D7E-B78D-834C08D2F533}">
      <dsp:nvSpPr>
        <dsp:cNvPr id="0" name=""/>
        <dsp:cNvSpPr/>
      </dsp:nvSpPr>
      <dsp:spPr>
        <a:xfrm>
          <a:off x="3356577" y="2837255"/>
          <a:ext cx="1226343" cy="1226343"/>
        </a:xfrm>
        <a:prstGeom prst="ellipse">
          <a:avLst/>
        </a:prstGeom>
        <a:solidFill>
          <a:schemeClr val="accent2">
            <a:shade val="50000"/>
            <a:hueOff val="0"/>
            <a:satOff val="-26026"/>
            <a:lumOff val="4222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900" kern="1200" noProof="0" dirty="0" smtClean="0"/>
            <a:t>Meer donkere Ocean en landmassa</a:t>
          </a:r>
          <a:endParaRPr lang="nl-BE" sz="900" kern="1200" noProof="0" dirty="0"/>
        </a:p>
      </dsp:txBody>
      <dsp:txXfrm>
        <a:off x="3536171" y="3016849"/>
        <a:ext cx="867155" cy="867155"/>
      </dsp:txXfrm>
    </dsp:sp>
    <dsp:sp modelId="{F461EB11-ED1B-4461-8A81-CD3737E07B78}">
      <dsp:nvSpPr>
        <dsp:cNvPr id="0" name=""/>
        <dsp:cNvSpPr/>
      </dsp:nvSpPr>
      <dsp:spPr>
        <a:xfrm rot="10800000">
          <a:off x="2893711" y="3243481"/>
          <a:ext cx="327092" cy="4138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0"/>
            <a:satOff val="-23999"/>
            <a:lumOff val="3268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 rot="10800000">
        <a:off x="2991839" y="3326259"/>
        <a:ext cx="228964" cy="248335"/>
      </dsp:txXfrm>
    </dsp:sp>
    <dsp:sp modelId="{FB2C0254-6525-4CC4-9B95-C4E228A2F0F5}">
      <dsp:nvSpPr>
        <dsp:cNvPr id="0" name=""/>
        <dsp:cNvSpPr/>
      </dsp:nvSpPr>
      <dsp:spPr>
        <a:xfrm>
          <a:off x="1513078" y="2837255"/>
          <a:ext cx="1226343" cy="1226343"/>
        </a:xfrm>
        <a:prstGeom prst="ellipse">
          <a:avLst/>
        </a:prstGeom>
        <a:solidFill>
          <a:schemeClr val="accent2">
            <a:shade val="50000"/>
            <a:hueOff val="0"/>
            <a:satOff val="-26026"/>
            <a:lumOff val="4222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900" kern="1200" noProof="0" dirty="0" smtClean="0"/>
            <a:t>Minder reflectie van het zonlicht (lager albedo)</a:t>
          </a:r>
          <a:endParaRPr lang="nl-BE" sz="900" kern="1200" noProof="0" dirty="0"/>
        </a:p>
      </dsp:txBody>
      <dsp:txXfrm>
        <a:off x="1692672" y="3016849"/>
        <a:ext cx="867155" cy="867155"/>
      </dsp:txXfrm>
    </dsp:sp>
    <dsp:sp modelId="{05DBFB6F-588C-4FBA-BB38-061C432E24A7}">
      <dsp:nvSpPr>
        <dsp:cNvPr id="0" name=""/>
        <dsp:cNvSpPr/>
      </dsp:nvSpPr>
      <dsp:spPr>
        <a:xfrm rot="15120000">
          <a:off x="1680728" y="2375649"/>
          <a:ext cx="327092" cy="4138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0"/>
            <a:satOff val="-23999"/>
            <a:lumOff val="3268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 rot="10800000">
        <a:off x="1744954" y="2505090"/>
        <a:ext cx="228964" cy="248335"/>
      </dsp:txXfrm>
    </dsp:sp>
    <dsp:sp modelId="{9C95B8EF-C500-4EB4-9D5D-64E284D063BB}">
      <dsp:nvSpPr>
        <dsp:cNvPr id="0" name=""/>
        <dsp:cNvSpPr/>
      </dsp:nvSpPr>
      <dsp:spPr>
        <a:xfrm>
          <a:off x="943405" y="1083982"/>
          <a:ext cx="1226343" cy="1226343"/>
        </a:xfrm>
        <a:prstGeom prst="ellipse">
          <a:avLst/>
        </a:prstGeom>
        <a:solidFill>
          <a:schemeClr val="accent2">
            <a:shade val="50000"/>
            <a:hueOff val="0"/>
            <a:satOff val="-13013"/>
            <a:lumOff val="2111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900" kern="1200" noProof="0" dirty="0" smtClean="0"/>
            <a:t>Meer zonlicht wordt geabsorbeerd</a:t>
          </a:r>
          <a:endParaRPr lang="nl-BE" sz="900" kern="1200" noProof="0" dirty="0"/>
        </a:p>
      </dsp:txBody>
      <dsp:txXfrm>
        <a:off x="1122999" y="1263576"/>
        <a:ext cx="867155" cy="867155"/>
      </dsp:txXfrm>
    </dsp:sp>
    <dsp:sp modelId="{B7E4FF71-0590-4B6F-9F69-CE25589BA709}">
      <dsp:nvSpPr>
        <dsp:cNvPr id="0" name=""/>
        <dsp:cNvSpPr/>
      </dsp:nvSpPr>
      <dsp:spPr>
        <a:xfrm rot="19440000">
          <a:off x="2131253" y="953859"/>
          <a:ext cx="327092" cy="4138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0"/>
            <a:satOff val="-12000"/>
            <a:lumOff val="1634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2140623" y="1065476"/>
        <a:ext cx="228964" cy="2483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0665" cy="488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785" tIns="44892" rIns="89785" bIns="44892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6866" y="0"/>
            <a:ext cx="2890665" cy="488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785" tIns="44892" rIns="89785" bIns="44892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63815"/>
            <a:ext cx="2890665" cy="48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785" tIns="44892" rIns="89785" bIns="44892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6866" y="9263815"/>
            <a:ext cx="2890665" cy="48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785" tIns="44892" rIns="89785" bIns="44892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5EC7A9CE-B5D3-4830-AA57-DD8049CE9F2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67662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0665" cy="488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785" tIns="44892" rIns="89785" bIns="44892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6866" y="0"/>
            <a:ext cx="2890665" cy="488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785" tIns="44892" rIns="89785" bIns="44892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6938" y="731838"/>
            <a:ext cx="4876800" cy="3657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598" y="4632687"/>
            <a:ext cx="5335893" cy="438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785" tIns="44892" rIns="89785" bIns="448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63815"/>
            <a:ext cx="2890665" cy="48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785" tIns="44892" rIns="89785" bIns="44892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6866" y="9263815"/>
            <a:ext cx="2890665" cy="48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785" tIns="44892" rIns="89785" bIns="44892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36441B25-C4D1-47DB-817D-B9C4FC5392F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99238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14705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87735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62655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70680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7197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75299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09734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54099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41248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61175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3620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Landing page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81726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76939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78720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48863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92405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1131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54387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63115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59664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85707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1603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64700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44376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06604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10468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868961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401043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355768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276208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683629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090973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8436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335595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168299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08387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231518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69816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670010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217401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076508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420814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952033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73776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33594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1958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212012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306508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101267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263162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740861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866649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94551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168075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57386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447577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7636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184807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66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606119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 baseline="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67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3529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08828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16562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6514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1125538"/>
            <a:ext cx="9144000" cy="5732462"/>
          </a:xfrm>
          <a:prstGeom prst="rect">
            <a:avLst/>
          </a:prstGeom>
          <a:solidFill>
            <a:srgbClr val="0F5494"/>
          </a:solidFill>
          <a:ln w="73025" algn="ctr">
            <a:solidFill>
              <a:srgbClr val="0F5494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schemeClr val="lt1"/>
              </a:solidFill>
              <a:latin typeface="+mn-lt"/>
            </a:endParaRPr>
          </a:p>
        </p:txBody>
      </p:sp>
      <p:pic>
        <p:nvPicPr>
          <p:cNvPr id="5" name="Picture 6" descr="LOGO CE-EN-quadri.eps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06000" y="309600"/>
            <a:ext cx="1584325" cy="110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 userDrawn="1"/>
        </p:nvSpPr>
        <p:spPr>
          <a:xfrm>
            <a:off x="4230000" y="6669360"/>
            <a:ext cx="684213" cy="215900"/>
          </a:xfrm>
          <a:prstGeom prst="rect">
            <a:avLst/>
          </a:prstGeom>
          <a:solidFill>
            <a:srgbClr val="133176"/>
          </a:solidFill>
          <a:ln>
            <a:solidFill>
              <a:srgbClr val="13317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39952" y="1700808"/>
            <a:ext cx="4536504" cy="2016224"/>
          </a:xfrm>
        </p:spPr>
        <p:txBody>
          <a:bodyPr/>
          <a:lstStyle>
            <a:lvl1pPr indent="0">
              <a:defRPr sz="4800">
                <a:solidFill>
                  <a:srgbClr val="FFD624"/>
                </a:solidFill>
              </a:defRPr>
            </a:lvl1pPr>
          </a:lstStyle>
          <a:p>
            <a:r>
              <a:rPr lang="en-GB" dirty="0" smtClean="0"/>
              <a:t>Title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7544" y="3933056"/>
            <a:ext cx="3744416" cy="1872208"/>
          </a:xfrm>
        </p:spPr>
        <p:txBody>
          <a:bodyPr/>
          <a:lstStyle>
            <a:lvl1pPr marL="0" indent="0">
              <a:buNone/>
              <a:defRPr sz="3000" b="1" i="0">
                <a:solidFill>
                  <a:schemeClr val="bg1"/>
                </a:solidFill>
              </a:defRPr>
            </a:lvl1pPr>
            <a:lvl3pPr marL="228600" indent="-228600" algn="l">
              <a:defRPr sz="3000" b="1"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 smtClean="0"/>
              <a:t>Subtitle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BB59E6E-B967-488E-B209-8B7FA0D7AF9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E98375-5C84-4176-84A5-B6A3E0825F0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8925" y="1123950"/>
            <a:ext cx="2058988" cy="4897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23950"/>
            <a:ext cx="6029325" cy="48974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7C7773-6390-40B5-8F3A-46FD9E5B709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irst_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43609" y="2564904"/>
            <a:ext cx="5110336" cy="72008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100" b="1" i="0" baseline="0">
                <a:solidFill>
                  <a:schemeClr val="bg1"/>
                </a:solidFill>
                <a:latin typeface="Alte DIN 1451 Mittelschrift gepraegt" charset="0"/>
                <a:ea typeface="Alte DIN 1451 Mittelschrift gepraegt" charset="0"/>
                <a:cs typeface="Alte DIN 1451 Mittelschrift gepraegt" charset="0"/>
              </a:defRPr>
            </a:lvl1pPr>
          </a:lstStyle>
          <a:p>
            <a:r>
              <a:rPr lang="it-IT" dirty="0" smtClean="0"/>
              <a:t>Click </a:t>
            </a:r>
            <a:r>
              <a:rPr lang="it-IT" dirty="0" err="1" smtClean="0"/>
              <a:t>here</a:t>
            </a:r>
            <a:r>
              <a:rPr lang="it-IT" dirty="0" smtClean="0"/>
              <a:t> to </a:t>
            </a:r>
            <a:r>
              <a:rPr lang="it-IT" dirty="0" err="1" smtClean="0"/>
              <a:t>add</a:t>
            </a:r>
            <a:r>
              <a:rPr lang="it-IT" dirty="0" smtClean="0"/>
              <a:t>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43608" y="3506180"/>
            <a:ext cx="6400800" cy="6019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125" b="0" i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Click </a:t>
            </a:r>
            <a:r>
              <a:rPr lang="it-IT" dirty="0" err="1" smtClean="0"/>
              <a:t>here</a:t>
            </a:r>
            <a:r>
              <a:rPr lang="it-IT" dirty="0" smtClean="0"/>
              <a:t> to </a:t>
            </a:r>
            <a:r>
              <a:rPr lang="it-IT" dirty="0" err="1" smtClean="0"/>
              <a:t>add</a:t>
            </a:r>
            <a:r>
              <a:rPr lang="it-IT" dirty="0" smtClean="0"/>
              <a:t> Sub-</a:t>
            </a:r>
            <a:r>
              <a:rPr lang="it-IT" dirty="0" err="1" smtClean="0"/>
              <a:t>title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004048" y="4941168"/>
            <a:ext cx="1295292" cy="7511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1125" b="0" i="0" baseline="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 smtClean="0"/>
              <a:t>Name</a:t>
            </a:r>
          </a:p>
          <a:p>
            <a:pPr lvl="0"/>
            <a:r>
              <a:rPr lang="en-US" dirty="0" smtClean="0"/>
              <a:t>Surname</a:t>
            </a:r>
          </a:p>
        </p:txBody>
      </p:sp>
      <p:sp>
        <p:nvSpPr>
          <p:cNvPr id="5" name="Rettangolo 4"/>
          <p:cNvSpPr/>
          <p:nvPr userDrawn="1"/>
        </p:nvSpPr>
        <p:spPr>
          <a:xfrm>
            <a:off x="6372201" y="4936232"/>
            <a:ext cx="45719" cy="756084"/>
          </a:xfrm>
          <a:prstGeom prst="rect">
            <a:avLst/>
          </a:prstGeom>
          <a:solidFill>
            <a:srgbClr val="F7B0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effectLst/>
            </a:endParaRP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6490780" y="4936232"/>
            <a:ext cx="2257685" cy="7560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125" b="0" i="0" baseline="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 smtClean="0"/>
              <a:t>Affiliation, Email </a:t>
            </a:r>
          </a:p>
        </p:txBody>
      </p:sp>
      <p:sp>
        <p:nvSpPr>
          <p:cNvPr id="4" name="Rettangolo 3"/>
          <p:cNvSpPr/>
          <p:nvPr userDrawn="1"/>
        </p:nvSpPr>
        <p:spPr>
          <a:xfrm>
            <a:off x="917848" y="6237313"/>
            <a:ext cx="82261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7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European Marine Observation and Data Network (</a:t>
            </a:r>
            <a:r>
              <a:rPr lang="en-GB" sz="75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EMODnet</a:t>
            </a:r>
            <a:r>
              <a:rPr lang="en-GB" sz="7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is financed by the European Union under Regulation (EU) No 508/2014 of the European Parliament and of the Council of 15 May 2014 on the European Maritime and Fisheries Fund.</a:t>
            </a:r>
            <a:endParaRPr lang="en-GB" sz="7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220507"/>
            <a:ext cx="666328" cy="44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933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260650"/>
            <a:ext cx="1419388" cy="1584177"/>
          </a:xfrm>
          <a:prstGeom prst="rect">
            <a:avLst/>
          </a:prstGeom>
        </p:spPr>
      </p:pic>
      <p:sp>
        <p:nvSpPr>
          <p:cNvPr id="11" name="Rettangolo 10"/>
          <p:cNvSpPr/>
          <p:nvPr userDrawn="1"/>
        </p:nvSpPr>
        <p:spPr>
          <a:xfrm>
            <a:off x="1979713" y="476672"/>
            <a:ext cx="2016224" cy="45719"/>
          </a:xfrm>
          <a:prstGeom prst="rect">
            <a:avLst/>
          </a:prstGeom>
          <a:solidFill>
            <a:srgbClr val="0E71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04237"/>
            <a:ext cx="2133600" cy="365125"/>
          </a:xfrm>
          <a:prstGeom prst="rect">
            <a:avLst/>
          </a:prstGeom>
        </p:spPr>
        <p:txBody>
          <a:bodyPr anchor="b"/>
          <a:lstStyle>
            <a:lvl1pPr algn="r">
              <a:defRPr sz="750" b="0" i="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4237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sz="750" b="0" i="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10/21/2019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04237"/>
            <a:ext cx="2895600" cy="365125"/>
          </a:xfrm>
          <a:prstGeom prst="rect">
            <a:avLst/>
          </a:prstGeom>
        </p:spPr>
        <p:txBody>
          <a:bodyPr anchor="b"/>
          <a:lstStyle>
            <a:lvl1pPr>
              <a:defRPr sz="750" b="0" i="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smtClean="0"/>
              <a:t>Footer</a:t>
            </a:r>
            <a:endParaRPr lang="en-US" dirty="0"/>
          </a:p>
        </p:txBody>
      </p:sp>
      <p:sp>
        <p:nvSpPr>
          <p:cNvPr id="8" name="Titolo 1"/>
          <p:cNvSpPr>
            <a:spLocks noGrp="1"/>
          </p:cNvSpPr>
          <p:nvPr>
            <p:ph type="title" hasCustomPrompt="1"/>
          </p:nvPr>
        </p:nvSpPr>
        <p:spPr>
          <a:xfrm>
            <a:off x="1952192" y="620688"/>
            <a:ext cx="6940287" cy="576064"/>
          </a:xfrm>
          <a:prstGeom prst="rect">
            <a:avLst/>
          </a:prstGeom>
        </p:spPr>
        <p:txBody>
          <a:bodyPr vert="horz"/>
          <a:lstStyle>
            <a:lvl1pPr algn="l">
              <a:defRPr sz="2100" b="1" i="0">
                <a:solidFill>
                  <a:srgbClr val="0E71B4"/>
                </a:solidFill>
                <a:latin typeface="Alte DIN 1451 Mittelschrift gepraegt" charset="0"/>
                <a:ea typeface="Alte DIN 1451 Mittelschrift gepraegt" charset="0"/>
                <a:cs typeface="Alte DIN 1451 Mittelschrift gepraegt" charset="0"/>
              </a:defRPr>
            </a:lvl1pPr>
          </a:lstStyle>
          <a:p>
            <a:r>
              <a:rPr lang="it-IT" dirty="0" smtClean="0"/>
              <a:t>Click </a:t>
            </a:r>
            <a:r>
              <a:rPr lang="it-IT" dirty="0" err="1" smtClean="0"/>
              <a:t>here</a:t>
            </a:r>
            <a:r>
              <a:rPr lang="it-IT" dirty="0" smtClean="0"/>
              <a:t> to </a:t>
            </a:r>
            <a:r>
              <a:rPr lang="it-IT" dirty="0" err="1" smtClean="0"/>
              <a:t>add</a:t>
            </a:r>
            <a:r>
              <a:rPr lang="it-IT" dirty="0" smtClean="0"/>
              <a:t> Title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10178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2204866"/>
            <a:ext cx="8229600" cy="3692699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>
              <a:buSzPct val="180000"/>
              <a:buFontTx/>
              <a:buBlip>
                <a:blip r:embed="rId3"/>
              </a:buBlip>
              <a:defRPr sz="1125" b="0" i="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557213" indent="-214313">
              <a:buSzPct val="180000"/>
              <a:buFontTx/>
              <a:buBlip>
                <a:blip r:embed="rId3"/>
              </a:buBlip>
              <a:defRPr sz="1125" b="0" i="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857250" indent="-171450">
              <a:buSzPct val="180000"/>
              <a:buFontTx/>
              <a:buBlip>
                <a:blip r:embed="rId3"/>
              </a:buBlip>
              <a:defRPr sz="1125" b="0" i="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200150" indent="-171450">
              <a:buSzPct val="180000"/>
              <a:buFontTx/>
              <a:buBlip>
                <a:blip r:embed="rId3"/>
              </a:buBlip>
              <a:defRPr sz="1125" b="0" i="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543050" indent="-171450">
              <a:buSzPct val="180000"/>
              <a:buFontTx/>
              <a:buBlip>
                <a:blip r:embed="rId3"/>
              </a:buBlip>
              <a:defRPr sz="1125" b="0" i="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it-IT" dirty="0" smtClean="0"/>
              <a:t>Click </a:t>
            </a:r>
            <a:r>
              <a:rPr lang="it-IT" dirty="0" err="1" smtClean="0"/>
              <a:t>here</a:t>
            </a:r>
            <a:r>
              <a:rPr lang="it-IT" dirty="0" smtClean="0"/>
              <a:t> to </a:t>
            </a:r>
            <a:r>
              <a:rPr lang="it-IT" dirty="0" err="1" smtClean="0"/>
              <a:t>add</a:t>
            </a:r>
            <a:r>
              <a:rPr lang="it-IT" dirty="0" smtClean="0"/>
              <a:t> text</a:t>
            </a:r>
          </a:p>
          <a:p>
            <a:pPr lvl="1"/>
            <a:r>
              <a:rPr lang="it-IT" dirty="0" smtClean="0"/>
              <a:t>Second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2"/>
            <a:r>
              <a:rPr lang="it-IT" dirty="0" smtClean="0"/>
              <a:t>Third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3"/>
            <a:r>
              <a:rPr lang="it-IT" dirty="0" err="1" smtClean="0"/>
              <a:t>Fourth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4"/>
            <a:r>
              <a:rPr lang="it-IT" dirty="0" err="1" smtClean="0"/>
              <a:t>Fifth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4237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lang="en-US" sz="750" b="0" i="0" smtClean="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1D8BD707-D9CF-40AE-B4C6-C98DA3205C09}" type="datetimeFigureOut">
              <a:rPr lang="en-GB" smtClean="0"/>
              <a:pPr/>
              <a:t>21/10/2019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04237"/>
            <a:ext cx="2895600" cy="365125"/>
          </a:xfrm>
          <a:prstGeom prst="rect">
            <a:avLst/>
          </a:prstGeom>
        </p:spPr>
        <p:txBody>
          <a:bodyPr anchor="b"/>
          <a:lstStyle>
            <a:lvl1pPr>
              <a:defRPr lang="en-US" sz="750" b="0" i="0" smtClean="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GB" smtClean="0"/>
              <a:t>Footer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04237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lang="en-US" sz="750" b="0" i="0" smtClean="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algn="r"/>
            <a:fld id="{B6F15528-21DE-4FAA-801E-634DDDAF4B2B}" type="slidenum">
              <a:rPr lang="en-GB" smtClean="0"/>
              <a:pPr algn="r"/>
              <a:t>‹#›</a:t>
            </a:fld>
            <a:endParaRPr lang="en-GB" dirty="0"/>
          </a:p>
        </p:txBody>
      </p:sp>
      <p:pic>
        <p:nvPicPr>
          <p:cNvPr id="10" name="Immagin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260650"/>
            <a:ext cx="1419388" cy="1584177"/>
          </a:xfrm>
          <a:prstGeom prst="rect">
            <a:avLst/>
          </a:prstGeom>
        </p:spPr>
      </p:pic>
      <p:sp>
        <p:nvSpPr>
          <p:cNvPr id="11" name="Titolo 1"/>
          <p:cNvSpPr>
            <a:spLocks noGrp="1"/>
          </p:cNvSpPr>
          <p:nvPr>
            <p:ph type="title" hasCustomPrompt="1"/>
          </p:nvPr>
        </p:nvSpPr>
        <p:spPr>
          <a:xfrm>
            <a:off x="1952192" y="620688"/>
            <a:ext cx="6940287" cy="576064"/>
          </a:xfrm>
          <a:prstGeom prst="rect">
            <a:avLst/>
          </a:prstGeom>
        </p:spPr>
        <p:txBody>
          <a:bodyPr vert="horz"/>
          <a:lstStyle>
            <a:lvl1pPr algn="l">
              <a:defRPr sz="2100" b="1" i="0">
                <a:solidFill>
                  <a:srgbClr val="0E71B4"/>
                </a:solidFill>
                <a:latin typeface="Alte DIN 1451 Mittelschrift gepraegt" charset="0"/>
                <a:ea typeface="Alte DIN 1451 Mittelschrift gepraegt" charset="0"/>
                <a:cs typeface="Alte DIN 1451 Mittelschrift gepraegt" charset="0"/>
              </a:defRPr>
            </a:lvl1pPr>
          </a:lstStyle>
          <a:p>
            <a:r>
              <a:rPr lang="it-IT" dirty="0" smtClean="0"/>
              <a:t>Click </a:t>
            </a:r>
            <a:r>
              <a:rPr lang="it-IT" dirty="0" err="1" smtClean="0"/>
              <a:t>here</a:t>
            </a:r>
            <a:r>
              <a:rPr lang="it-IT" dirty="0" smtClean="0"/>
              <a:t> to </a:t>
            </a:r>
            <a:r>
              <a:rPr lang="it-IT" dirty="0" err="1" smtClean="0"/>
              <a:t>add</a:t>
            </a:r>
            <a:r>
              <a:rPr lang="it-IT" dirty="0" smtClean="0"/>
              <a:t> Title</a:t>
            </a:r>
            <a:endParaRPr lang="it-IT" dirty="0"/>
          </a:p>
        </p:txBody>
      </p:sp>
      <p:sp>
        <p:nvSpPr>
          <p:cNvPr id="12" name="Rettangolo 11"/>
          <p:cNvSpPr/>
          <p:nvPr userDrawn="1"/>
        </p:nvSpPr>
        <p:spPr>
          <a:xfrm>
            <a:off x="1979713" y="476672"/>
            <a:ext cx="2016224" cy="45719"/>
          </a:xfrm>
          <a:prstGeom prst="rect">
            <a:avLst/>
          </a:prstGeom>
          <a:solidFill>
            <a:srgbClr val="0E71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</p:spTree>
    <p:extLst>
      <p:ext uri="{BB962C8B-B14F-4D97-AF65-F5344CB8AC3E}">
        <p14:creationId xmlns:p14="http://schemas.microsoft.com/office/powerpoint/2010/main" val="3697158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2022897"/>
            <a:ext cx="4038600" cy="4103266"/>
          </a:xfrm>
          <a:prstGeom prst="rect">
            <a:avLst/>
          </a:prstGeom>
        </p:spPr>
        <p:txBody>
          <a:bodyPr/>
          <a:lstStyle>
            <a:lvl1pPr marL="257175" indent="-257175">
              <a:buSzPct val="180000"/>
              <a:buFontTx/>
              <a:buBlip>
                <a:blip r:embed="rId3"/>
              </a:buBlip>
              <a:defRPr sz="1125" b="0" i="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557213" indent="-214313">
              <a:buSzPct val="180000"/>
              <a:buFontTx/>
              <a:buBlip>
                <a:blip r:embed="rId3"/>
              </a:buBlip>
              <a:defRPr sz="1125" b="0" i="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857250" indent="-171450">
              <a:buSzPct val="180000"/>
              <a:buFontTx/>
              <a:buBlip>
                <a:blip r:embed="rId3"/>
              </a:buBlip>
              <a:defRPr sz="1125" b="0" i="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200150" indent="-171450">
              <a:buSzPct val="180000"/>
              <a:buFontTx/>
              <a:buBlip>
                <a:blip r:embed="rId3"/>
              </a:buBlip>
              <a:defRPr sz="1125" b="0" i="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543050" indent="-171450">
              <a:buSzPct val="180000"/>
              <a:buFontTx/>
              <a:buBlip>
                <a:blip r:embed="rId3"/>
              </a:buBlip>
              <a:defRPr sz="1125" b="0" i="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it-IT" dirty="0" smtClean="0"/>
              <a:t>Click </a:t>
            </a:r>
            <a:r>
              <a:rPr lang="it-IT" dirty="0" err="1" smtClean="0"/>
              <a:t>here</a:t>
            </a:r>
            <a:r>
              <a:rPr lang="it-IT" dirty="0" smtClean="0"/>
              <a:t> to </a:t>
            </a:r>
            <a:r>
              <a:rPr lang="it-IT" dirty="0" err="1" smtClean="0"/>
              <a:t>add</a:t>
            </a:r>
            <a:r>
              <a:rPr lang="it-IT" dirty="0" smtClean="0"/>
              <a:t> text</a:t>
            </a:r>
          </a:p>
          <a:p>
            <a:pPr lvl="1"/>
            <a:r>
              <a:rPr lang="it-IT" dirty="0" smtClean="0"/>
              <a:t>Second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2"/>
            <a:r>
              <a:rPr lang="it-IT" dirty="0" smtClean="0"/>
              <a:t>Third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3"/>
            <a:r>
              <a:rPr lang="it-IT" dirty="0" err="1" smtClean="0"/>
              <a:t>Fourth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4"/>
            <a:r>
              <a:rPr lang="it-IT" dirty="0" err="1" smtClean="0"/>
              <a:t>Fifth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2022897"/>
            <a:ext cx="4038600" cy="4103266"/>
          </a:xfrm>
          <a:prstGeom prst="rect">
            <a:avLst/>
          </a:prstGeom>
        </p:spPr>
        <p:txBody>
          <a:bodyPr/>
          <a:lstStyle>
            <a:lvl1pPr marL="257175" indent="-257175">
              <a:buSzPct val="180000"/>
              <a:buFontTx/>
              <a:buBlip>
                <a:blip r:embed="rId3"/>
              </a:buBlip>
              <a:defRPr sz="1125" b="0" i="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557213" indent="-214313">
              <a:buSzPct val="180000"/>
              <a:buFontTx/>
              <a:buBlip>
                <a:blip r:embed="rId3"/>
              </a:buBlip>
              <a:defRPr sz="1125" b="0" i="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857250" indent="-171450">
              <a:buSzPct val="180000"/>
              <a:buFontTx/>
              <a:buBlip>
                <a:blip r:embed="rId3"/>
              </a:buBlip>
              <a:defRPr sz="1125" b="0" i="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200150" indent="-171450">
              <a:buSzPct val="180000"/>
              <a:buFontTx/>
              <a:buBlip>
                <a:blip r:embed="rId3"/>
              </a:buBlip>
              <a:defRPr sz="1125" b="0" i="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543050" indent="-171450">
              <a:buSzPct val="180000"/>
              <a:buFontTx/>
              <a:buBlip>
                <a:blip r:embed="rId3"/>
              </a:buBlip>
              <a:defRPr sz="1125" b="0" i="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it-IT" dirty="0" smtClean="0"/>
              <a:t>Click </a:t>
            </a:r>
            <a:r>
              <a:rPr lang="it-IT" dirty="0" err="1" smtClean="0"/>
              <a:t>here</a:t>
            </a:r>
            <a:r>
              <a:rPr lang="it-IT" dirty="0" smtClean="0"/>
              <a:t> to </a:t>
            </a:r>
            <a:r>
              <a:rPr lang="it-IT" dirty="0" err="1" smtClean="0"/>
              <a:t>add</a:t>
            </a:r>
            <a:r>
              <a:rPr lang="it-IT" dirty="0" smtClean="0"/>
              <a:t> text</a:t>
            </a:r>
          </a:p>
          <a:p>
            <a:pPr lvl="1"/>
            <a:r>
              <a:rPr lang="it-IT" dirty="0" smtClean="0"/>
              <a:t>Second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2"/>
            <a:r>
              <a:rPr lang="it-IT" dirty="0" smtClean="0"/>
              <a:t>Third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3"/>
            <a:r>
              <a:rPr lang="it-IT" dirty="0" err="1" smtClean="0"/>
              <a:t>Fourth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4"/>
            <a:r>
              <a:rPr lang="it-IT" dirty="0" err="1" smtClean="0"/>
              <a:t>Fifth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04237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lang="en-US" sz="750" b="0" i="0" smtClean="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1D8BD707-D9CF-40AE-B4C6-C98DA3205C09}" type="datetimeFigureOut">
              <a:rPr lang="en-GB" smtClean="0"/>
              <a:pPr/>
              <a:t>21/10/2019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04237"/>
            <a:ext cx="2895600" cy="365125"/>
          </a:xfrm>
          <a:prstGeom prst="rect">
            <a:avLst/>
          </a:prstGeom>
        </p:spPr>
        <p:txBody>
          <a:bodyPr anchor="b"/>
          <a:lstStyle>
            <a:lvl1pPr>
              <a:defRPr lang="en-US" sz="750" b="0" i="0" smtClean="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GB" smtClean="0"/>
              <a:t>Footer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04237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lang="en-US" sz="750" b="0" i="0" smtClean="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algn="r"/>
            <a:fld id="{B6F15528-21DE-4FAA-801E-634DDDAF4B2B}" type="slidenum">
              <a:rPr lang="en-GB" smtClean="0"/>
              <a:pPr algn="r"/>
              <a:t>‹#›</a:t>
            </a:fld>
            <a:endParaRPr lang="en-GB" dirty="0"/>
          </a:p>
        </p:txBody>
      </p:sp>
      <p:pic>
        <p:nvPicPr>
          <p:cNvPr id="11" name="Immagin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260650"/>
            <a:ext cx="1419388" cy="1584177"/>
          </a:xfrm>
          <a:prstGeom prst="rect">
            <a:avLst/>
          </a:prstGeom>
        </p:spPr>
      </p:pic>
      <p:sp>
        <p:nvSpPr>
          <p:cNvPr id="12" name="Titolo 1"/>
          <p:cNvSpPr>
            <a:spLocks noGrp="1"/>
          </p:cNvSpPr>
          <p:nvPr>
            <p:ph type="title" hasCustomPrompt="1"/>
          </p:nvPr>
        </p:nvSpPr>
        <p:spPr>
          <a:xfrm>
            <a:off x="1952192" y="620688"/>
            <a:ext cx="6940287" cy="576064"/>
          </a:xfrm>
          <a:prstGeom prst="rect">
            <a:avLst/>
          </a:prstGeom>
        </p:spPr>
        <p:txBody>
          <a:bodyPr vert="horz"/>
          <a:lstStyle>
            <a:lvl1pPr algn="l">
              <a:defRPr sz="2100" b="1" i="0">
                <a:solidFill>
                  <a:srgbClr val="0E71B4"/>
                </a:solidFill>
                <a:latin typeface="Alte DIN 1451 Mittelschrift gepraegt" charset="0"/>
                <a:ea typeface="Alte DIN 1451 Mittelschrift gepraegt" charset="0"/>
                <a:cs typeface="Alte DIN 1451 Mittelschrift gepraegt" charset="0"/>
              </a:defRPr>
            </a:lvl1pPr>
          </a:lstStyle>
          <a:p>
            <a:r>
              <a:rPr lang="it-IT" dirty="0" smtClean="0"/>
              <a:t>Click </a:t>
            </a:r>
            <a:r>
              <a:rPr lang="it-IT" dirty="0" err="1" smtClean="0"/>
              <a:t>here</a:t>
            </a:r>
            <a:r>
              <a:rPr lang="it-IT" dirty="0" smtClean="0"/>
              <a:t> to </a:t>
            </a:r>
            <a:r>
              <a:rPr lang="it-IT" dirty="0" err="1" smtClean="0"/>
              <a:t>add</a:t>
            </a:r>
            <a:r>
              <a:rPr lang="it-IT" dirty="0" smtClean="0"/>
              <a:t> Title</a:t>
            </a:r>
            <a:endParaRPr lang="it-IT" dirty="0"/>
          </a:p>
        </p:txBody>
      </p:sp>
      <p:sp>
        <p:nvSpPr>
          <p:cNvPr id="13" name="Rettangolo 12"/>
          <p:cNvSpPr/>
          <p:nvPr userDrawn="1"/>
        </p:nvSpPr>
        <p:spPr>
          <a:xfrm>
            <a:off x="1979713" y="476672"/>
            <a:ext cx="2016224" cy="45719"/>
          </a:xfrm>
          <a:prstGeom prst="rect">
            <a:avLst/>
          </a:prstGeom>
          <a:solidFill>
            <a:srgbClr val="0E71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</p:spTree>
    <p:extLst>
      <p:ext uri="{BB962C8B-B14F-4D97-AF65-F5344CB8AC3E}">
        <p14:creationId xmlns:p14="http://schemas.microsoft.com/office/powerpoint/2010/main" val="23017401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testo vertica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1943123"/>
            <a:ext cx="8229600" cy="4078165"/>
          </a:xfrm>
          <a:prstGeom prst="rect">
            <a:avLst/>
          </a:prstGeom>
        </p:spPr>
        <p:txBody>
          <a:bodyPr vert="eaVert"/>
          <a:lstStyle>
            <a:lvl1pPr marL="257175" indent="-257175">
              <a:buSzPct val="180000"/>
              <a:buFontTx/>
              <a:buBlip>
                <a:blip r:embed="rId3"/>
              </a:buBlip>
              <a:defRPr sz="1125" b="0" i="0" baseline="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557213" indent="-214313">
              <a:buSzPct val="180000"/>
              <a:buFontTx/>
              <a:buBlip>
                <a:blip r:embed="rId3"/>
              </a:buBlip>
              <a:defRPr sz="1125" b="0" i="0" baseline="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857250" indent="-171450">
              <a:buSzPct val="180000"/>
              <a:buFontTx/>
              <a:buBlip>
                <a:blip r:embed="rId3"/>
              </a:buBlip>
              <a:defRPr sz="1125" b="0" i="0" baseline="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200150" indent="-171450">
              <a:buSzPct val="180000"/>
              <a:buFontTx/>
              <a:buBlip>
                <a:blip r:embed="rId3"/>
              </a:buBlip>
              <a:defRPr sz="1125" b="0" i="0" baseline="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543050" indent="-171450">
              <a:buSzPct val="180000"/>
              <a:buFontTx/>
              <a:buBlip>
                <a:blip r:embed="rId3"/>
              </a:buBlip>
              <a:defRPr sz="1125" b="0" i="0" baseline="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it-IT" dirty="0" smtClean="0"/>
              <a:t>Click </a:t>
            </a:r>
            <a:r>
              <a:rPr lang="it-IT" dirty="0" err="1" smtClean="0"/>
              <a:t>here</a:t>
            </a:r>
            <a:r>
              <a:rPr lang="it-IT" dirty="0" smtClean="0"/>
              <a:t> to </a:t>
            </a:r>
            <a:r>
              <a:rPr lang="it-IT" dirty="0" err="1" smtClean="0"/>
              <a:t>add</a:t>
            </a:r>
            <a:r>
              <a:rPr lang="it-IT" dirty="0" smtClean="0"/>
              <a:t> text</a:t>
            </a:r>
          </a:p>
          <a:p>
            <a:pPr lvl="1"/>
            <a:r>
              <a:rPr lang="it-IT" dirty="0" smtClean="0"/>
              <a:t>Second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2"/>
            <a:r>
              <a:rPr lang="it-IT" dirty="0" smtClean="0"/>
              <a:t>Third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3"/>
            <a:r>
              <a:rPr lang="it-IT" dirty="0" err="1" smtClean="0"/>
              <a:t>Fourth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4"/>
            <a:r>
              <a:rPr lang="it-IT" dirty="0" err="1" smtClean="0"/>
              <a:t>Fifth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4237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lang="en-US" sz="750" b="0" i="0" smtClean="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1D8BD707-D9CF-40AE-B4C6-C98DA3205C09}" type="datetimeFigureOut">
              <a:rPr lang="en-GB" smtClean="0"/>
              <a:pPr/>
              <a:t>21/10/2019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04237"/>
            <a:ext cx="2895600" cy="365125"/>
          </a:xfrm>
          <a:prstGeom prst="rect">
            <a:avLst/>
          </a:prstGeom>
        </p:spPr>
        <p:txBody>
          <a:bodyPr anchor="b"/>
          <a:lstStyle>
            <a:lvl1pPr>
              <a:defRPr lang="en-US" sz="750" b="0" i="0" smtClean="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GB" smtClean="0"/>
              <a:t>Footer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04237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lang="en-US" sz="750" b="0" i="0" smtClean="0">
                <a:solidFill>
                  <a:schemeClr val="tx1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algn="r"/>
            <a:fld id="{B6F15528-21DE-4FAA-801E-634DDDAF4B2B}" type="slidenum">
              <a:rPr lang="en-GB" smtClean="0"/>
              <a:pPr algn="r"/>
              <a:t>‹#›</a:t>
            </a:fld>
            <a:endParaRPr lang="en-GB" dirty="0"/>
          </a:p>
        </p:txBody>
      </p:sp>
      <p:pic>
        <p:nvPicPr>
          <p:cNvPr id="7" name="Immagin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260650"/>
            <a:ext cx="1419388" cy="1584177"/>
          </a:xfrm>
          <a:prstGeom prst="rect">
            <a:avLst/>
          </a:prstGeom>
        </p:spPr>
      </p:pic>
      <p:sp>
        <p:nvSpPr>
          <p:cNvPr id="8" name="Titolo 1"/>
          <p:cNvSpPr>
            <a:spLocks noGrp="1"/>
          </p:cNvSpPr>
          <p:nvPr>
            <p:ph type="title" hasCustomPrompt="1"/>
          </p:nvPr>
        </p:nvSpPr>
        <p:spPr>
          <a:xfrm>
            <a:off x="1952192" y="620688"/>
            <a:ext cx="6940287" cy="576064"/>
          </a:xfrm>
          <a:prstGeom prst="rect">
            <a:avLst/>
          </a:prstGeom>
        </p:spPr>
        <p:txBody>
          <a:bodyPr vert="horz"/>
          <a:lstStyle>
            <a:lvl1pPr>
              <a:defRPr lang="it-IT" sz="2100" b="1" i="0" dirty="0">
                <a:solidFill>
                  <a:srgbClr val="0E71B4"/>
                </a:solidFill>
                <a:latin typeface="Alte DIN 1451 Mittelschrift gepraegt" charset="0"/>
                <a:ea typeface="Alte DIN 1451 Mittelschrift gepraegt" charset="0"/>
                <a:cs typeface="Alte DIN 1451 Mittelschrift gepraegt" charset="0"/>
              </a:defRPr>
            </a:lvl1pPr>
          </a:lstStyle>
          <a:p>
            <a:pPr lvl="0" algn="l"/>
            <a:r>
              <a:rPr lang="it-IT" dirty="0" smtClean="0"/>
              <a:t>Click </a:t>
            </a:r>
            <a:r>
              <a:rPr lang="it-IT" dirty="0" err="1" smtClean="0"/>
              <a:t>here</a:t>
            </a:r>
            <a:r>
              <a:rPr lang="it-IT" dirty="0" smtClean="0"/>
              <a:t> to </a:t>
            </a:r>
            <a:r>
              <a:rPr lang="it-IT" dirty="0" err="1" smtClean="0"/>
              <a:t>add</a:t>
            </a:r>
            <a:r>
              <a:rPr lang="it-IT" dirty="0" smtClean="0"/>
              <a:t> Title</a:t>
            </a:r>
            <a:endParaRPr lang="it-IT" dirty="0"/>
          </a:p>
        </p:txBody>
      </p:sp>
      <p:sp>
        <p:nvSpPr>
          <p:cNvPr id="9" name="Rettangolo 8"/>
          <p:cNvSpPr/>
          <p:nvPr userDrawn="1"/>
        </p:nvSpPr>
        <p:spPr>
          <a:xfrm>
            <a:off x="1979713" y="476672"/>
            <a:ext cx="2016224" cy="45719"/>
          </a:xfrm>
          <a:prstGeom prst="rect">
            <a:avLst/>
          </a:prstGeom>
          <a:solidFill>
            <a:srgbClr val="0E71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</p:spTree>
    <p:extLst>
      <p:ext uri="{BB962C8B-B14F-4D97-AF65-F5344CB8AC3E}">
        <p14:creationId xmlns:p14="http://schemas.microsoft.com/office/powerpoint/2010/main" val="2507804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_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48768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_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 userDrawn="1"/>
        </p:nvSpPr>
        <p:spPr>
          <a:xfrm>
            <a:off x="3563521" y="4581130"/>
            <a:ext cx="1986151" cy="27699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GB" sz="1125" b="0" i="0" dirty="0" err="1" smtClean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www.emodnet.eu</a:t>
            </a:r>
            <a:endParaRPr lang="en-GB" sz="1125" b="0" i="0" dirty="0">
              <a:solidFill>
                <a:schemeClr val="bg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3" name="CasellaDiTesto 2"/>
          <p:cNvSpPr txBox="1"/>
          <p:nvPr userDrawn="1"/>
        </p:nvSpPr>
        <p:spPr>
          <a:xfrm>
            <a:off x="3887923" y="4293098"/>
            <a:ext cx="1296144" cy="27699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GB" sz="1125" b="0" i="0" dirty="0" smtClean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@</a:t>
            </a:r>
            <a:r>
              <a:rPr lang="en-GB" sz="1125" b="0" i="0" dirty="0" err="1" smtClean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EMODnet</a:t>
            </a:r>
            <a:endParaRPr lang="en-GB" sz="1125" b="0" i="0" dirty="0">
              <a:solidFill>
                <a:schemeClr val="bg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7" name="CasellaDiTesto 6"/>
          <p:cNvSpPr txBox="1"/>
          <p:nvPr userDrawn="1"/>
        </p:nvSpPr>
        <p:spPr>
          <a:xfrm>
            <a:off x="2432360" y="5203084"/>
            <a:ext cx="4248472" cy="27699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GB" sz="1125" b="0" i="1" smtClean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Your gateway to marine data in Europe</a:t>
            </a:r>
            <a:endParaRPr lang="en-GB" sz="1125" b="0" i="1" dirty="0">
              <a:solidFill>
                <a:schemeClr val="bg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076" y="1659624"/>
            <a:ext cx="2000494" cy="253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600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7013" y="6145213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980728"/>
            <a:ext cx="8229600" cy="9366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577013" y="116632"/>
            <a:ext cx="2133600" cy="476250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37126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467544" y="6297439"/>
            <a:ext cx="2133600" cy="476250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37EC8A20-BA03-4FF7-8742-03D8AD4CA4F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3633788"/>
          </a:xfrm>
        </p:spPr>
        <p:txBody>
          <a:bodyPr/>
          <a:lstStyle>
            <a:lvl1pPr marL="342900" indent="-342900">
              <a:buClr>
                <a:srgbClr val="0F5494"/>
              </a:buClr>
              <a:buFont typeface="Arial" pitchFamily="34" charset="0"/>
              <a:buChar char="•"/>
              <a:defRPr/>
            </a:lvl1pPr>
            <a:lvl2pPr>
              <a:buClr>
                <a:srgbClr val="0F5494"/>
              </a:buClr>
              <a:defRPr/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E88F9B-71EE-4D5C-B44E-012EF44E925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387600"/>
            <a:ext cx="4038600" cy="3633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387600"/>
            <a:ext cx="4038600" cy="3633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6CDD1B-50E0-44E8-82B7-F85F69F6D40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8177A-0CE3-43B6-B11B-ED2E8AEAD8D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855DDF-6655-40F2-8D9E-CA15739A7EC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EBFC62-E3CF-4012-8A8B-ABF1C18EA02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8800BF-55FD-4017-8F82-94A8DE4F575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747253-C9BC-4251-8AE3-8910CE9253F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1123950"/>
            <a:ext cx="82296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Lorem ipsum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387600"/>
            <a:ext cx="8229600" cy="363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BE" dirty="0" smtClean="0"/>
              <a:t>Et dolor fragum</a:t>
            </a:r>
            <a:endParaRPr lang="en-GB" dirty="0" smtClean="0"/>
          </a:p>
          <a:p>
            <a:pPr lvl="1"/>
            <a:r>
              <a:rPr lang="en-GB" dirty="0" smtClean="0"/>
              <a:t>Et </a:t>
            </a:r>
            <a:r>
              <a:rPr lang="en-GB" dirty="0" err="1" smtClean="0"/>
              <a:t>dolor</a:t>
            </a:r>
            <a:r>
              <a:rPr lang="en-GB" dirty="0" smtClean="0"/>
              <a:t> </a:t>
            </a:r>
            <a:r>
              <a:rPr lang="en-GB" dirty="0" err="1" smtClean="0"/>
              <a:t>fragum</a:t>
            </a:r>
            <a:endParaRPr lang="en-GB" dirty="0" smtClean="0"/>
          </a:p>
          <a:p>
            <a:pPr lvl="2"/>
            <a:r>
              <a:rPr lang="en-GB" dirty="0" smtClean="0"/>
              <a:t>- Et </a:t>
            </a:r>
            <a:r>
              <a:rPr lang="en-GB" dirty="0" err="1" smtClean="0"/>
              <a:t>dolor</a:t>
            </a:r>
            <a:r>
              <a:rPr lang="en-GB" dirty="0" smtClean="0"/>
              <a:t> </a:t>
            </a:r>
            <a:r>
              <a:rPr lang="en-GB" dirty="0" err="1" smtClean="0"/>
              <a:t>fragum</a:t>
            </a:r>
            <a:endParaRPr lang="en-GB" dirty="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lang="en-GB" sz="14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9C8D21B7-B314-438C-91E9-7FF9087DC078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2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hf sldNum="0" hdr="0" ftr="0" dt="0"/>
  <p:txStyles>
    <p:titleStyle>
      <a:lvl1pPr marL="358775" indent="-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+mj-lt"/>
          <a:ea typeface="+mj-ea"/>
          <a:cs typeface="+mj-cs"/>
        </a:defRPr>
      </a:lvl1pPr>
      <a:lvl2pPr marL="358775" indent="-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2pPr>
      <a:lvl3pPr marL="358775" indent="-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3pPr>
      <a:lvl4pPr marL="358775" indent="-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4pPr>
      <a:lvl5pPr marL="358775" indent="-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5pPr>
      <a:lvl6pPr marL="8159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6pPr>
      <a:lvl7pPr marL="12731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7pPr>
      <a:lvl8pPr marL="17303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8pPr>
      <a:lvl9pPr marL="21875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•"/>
        <a:defRPr sz="2400" i="1">
          <a:solidFill>
            <a:srgbClr val="0F5494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9FBA"/>
        </a:buClr>
        <a:buChar char="•"/>
        <a:defRPr sz="2000" b="1">
          <a:solidFill>
            <a:srgbClr val="0F5494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defRPr sz="1400">
          <a:solidFill>
            <a:srgbClr val="0F5494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7464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tags" Target="../tags/tag24.xml"/><Relationship Id="rId7" Type="http://schemas.openxmlformats.org/officeDocument/2006/relationships/diagramData" Target="../diagrams/data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26.jpeg"/><Relationship Id="rId11" Type="http://schemas.microsoft.com/office/2007/relationships/diagramDrawing" Target="../diagrams/drawing1.xml"/><Relationship Id="rId5" Type="http://schemas.openxmlformats.org/officeDocument/2006/relationships/notesSlide" Target="../notesSlides/notesSlide7.xml"/><Relationship Id="rId10" Type="http://schemas.openxmlformats.org/officeDocument/2006/relationships/diagramColors" Target="../diagrams/colors1.xml"/><Relationship Id="rId4" Type="http://schemas.openxmlformats.org/officeDocument/2006/relationships/slideLayout" Target="../slideLayouts/slideLayout2.xml"/><Relationship Id="rId9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25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24.jpe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7" Type="http://schemas.openxmlformats.org/officeDocument/2006/relationships/image" Target="../media/image27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24.jpe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image" Target="../media/image28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image" Target="../media/image29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image" Target="../media/image28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image" Target="../media/image30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image" Target="../media/image31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image" Target="../media/image31.png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image" Target="../media/image32.emf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6" Type="http://schemas.openxmlformats.org/officeDocument/2006/relationships/image" Target="../media/image33.png"/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81.xml"/><Relationship Id="rId7" Type="http://schemas.openxmlformats.org/officeDocument/2006/relationships/image" Target="../media/image34.png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image" Target="../media/image33.png"/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84.xml"/><Relationship Id="rId7" Type="http://schemas.openxmlformats.org/officeDocument/2006/relationships/image" Target="../media/image35.png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image" Target="../media/image33.png"/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tags" Target="../tags/tag87.xml"/><Relationship Id="rId7" Type="http://schemas.openxmlformats.org/officeDocument/2006/relationships/image" Target="../media/image36.png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image" Target="../media/image33.png"/><Relationship Id="rId5" Type="http://schemas.openxmlformats.org/officeDocument/2006/relationships/notesSlide" Target="../notesSlides/notesSlide28.xml"/><Relationship Id="rId10" Type="http://schemas.openxmlformats.org/officeDocument/2006/relationships/image" Target="../media/image3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tags" Target="../tags/tag90.xml"/><Relationship Id="rId7" Type="http://schemas.openxmlformats.org/officeDocument/2006/relationships/image" Target="../media/image36.png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image" Target="../media/image33.png"/><Relationship Id="rId5" Type="http://schemas.openxmlformats.org/officeDocument/2006/relationships/notesSlide" Target="../notesSlides/notesSlide29.xml"/><Relationship Id="rId10" Type="http://schemas.openxmlformats.org/officeDocument/2006/relationships/image" Target="../media/image3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tags" Target="../tags/tag93.xml"/><Relationship Id="rId7" Type="http://schemas.openxmlformats.org/officeDocument/2006/relationships/image" Target="../media/image36.png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6" Type="http://schemas.openxmlformats.org/officeDocument/2006/relationships/image" Target="../media/image33.png"/><Relationship Id="rId5" Type="http://schemas.openxmlformats.org/officeDocument/2006/relationships/notesSlide" Target="../notesSlides/notesSlide30.xml"/><Relationship Id="rId10" Type="http://schemas.openxmlformats.org/officeDocument/2006/relationships/image" Target="../media/image3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tags" Target="../tags/tag96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5" Type="http://schemas.openxmlformats.org/officeDocument/2006/relationships/notesSlide" Target="../notesSlides/notesSlide31.xml"/><Relationship Id="rId4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6" Type="http://schemas.openxmlformats.org/officeDocument/2006/relationships/image" Target="../media/image37.png"/><Relationship Id="rId5" Type="http://schemas.openxmlformats.org/officeDocument/2006/relationships/notesSlide" Target="../notesSlides/notesSlide32.xml"/><Relationship Id="rId4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102.xml"/><Relationship Id="rId7" Type="http://schemas.microsoft.com/office/2007/relationships/hdphoto" Target="../media/hdphoto2.wdp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6" Type="http://schemas.openxmlformats.org/officeDocument/2006/relationships/image" Target="../media/image38.png"/><Relationship Id="rId11" Type="http://schemas.microsoft.com/office/2007/relationships/hdphoto" Target="../media/hdphoto4.wdp"/><Relationship Id="rId5" Type="http://schemas.openxmlformats.org/officeDocument/2006/relationships/notesSlide" Target="../notesSlides/notesSlide33.xml"/><Relationship Id="rId10" Type="http://schemas.openxmlformats.org/officeDocument/2006/relationships/image" Target="../media/image40.png"/><Relationship Id="rId4" Type="http://schemas.openxmlformats.org/officeDocument/2006/relationships/slideLayout" Target="../slideLayouts/slideLayout2.xml"/><Relationship Id="rId9" Type="http://schemas.microsoft.com/office/2007/relationships/hdphoto" Target="../media/hdphoto3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105.xml"/><Relationship Id="rId7" Type="http://schemas.microsoft.com/office/2007/relationships/hdphoto" Target="../media/hdphoto2.wdp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6" Type="http://schemas.openxmlformats.org/officeDocument/2006/relationships/image" Target="../media/image38.png"/><Relationship Id="rId11" Type="http://schemas.microsoft.com/office/2007/relationships/hdphoto" Target="../media/hdphoto4.wdp"/><Relationship Id="rId5" Type="http://schemas.openxmlformats.org/officeDocument/2006/relationships/notesSlide" Target="../notesSlides/notesSlide34.xml"/><Relationship Id="rId10" Type="http://schemas.openxmlformats.org/officeDocument/2006/relationships/image" Target="../media/image40.png"/><Relationship Id="rId4" Type="http://schemas.openxmlformats.org/officeDocument/2006/relationships/slideLayout" Target="../slideLayouts/slideLayout2.xml"/><Relationship Id="rId9" Type="http://schemas.microsoft.com/office/2007/relationships/hdphoto" Target="../media/hdphoto3.wdp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108.xml"/><Relationship Id="rId7" Type="http://schemas.microsoft.com/office/2007/relationships/hdphoto" Target="../media/hdphoto2.wdp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6" Type="http://schemas.openxmlformats.org/officeDocument/2006/relationships/image" Target="../media/image38.png"/><Relationship Id="rId11" Type="http://schemas.microsoft.com/office/2007/relationships/hdphoto" Target="../media/hdphoto4.wdp"/><Relationship Id="rId5" Type="http://schemas.openxmlformats.org/officeDocument/2006/relationships/notesSlide" Target="../notesSlides/notesSlide35.xml"/><Relationship Id="rId10" Type="http://schemas.openxmlformats.org/officeDocument/2006/relationships/image" Target="../media/image40.png"/><Relationship Id="rId4" Type="http://schemas.openxmlformats.org/officeDocument/2006/relationships/slideLayout" Target="../slideLayouts/slideLayout2.xml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4" Type="http://schemas.openxmlformats.org/officeDocument/2006/relationships/image" Target="../media/image22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111.xml"/><Relationship Id="rId7" Type="http://schemas.microsoft.com/office/2007/relationships/hdphoto" Target="../media/hdphoto2.wdp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6" Type="http://schemas.openxmlformats.org/officeDocument/2006/relationships/image" Target="../media/image38.png"/><Relationship Id="rId11" Type="http://schemas.microsoft.com/office/2007/relationships/hdphoto" Target="../media/hdphoto4.wdp"/><Relationship Id="rId5" Type="http://schemas.openxmlformats.org/officeDocument/2006/relationships/notesSlide" Target="../notesSlides/notesSlide36.xml"/><Relationship Id="rId10" Type="http://schemas.openxmlformats.org/officeDocument/2006/relationships/image" Target="../media/image40.png"/><Relationship Id="rId4" Type="http://schemas.openxmlformats.org/officeDocument/2006/relationships/slideLayout" Target="../slideLayouts/slideLayout2.xml"/><Relationship Id="rId9" Type="http://schemas.microsoft.com/office/2007/relationships/hdphoto" Target="../media/hdphoto3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5" Type="http://schemas.openxmlformats.org/officeDocument/2006/relationships/notesSlide" Target="../notesSlides/notesSlide37.xml"/><Relationship Id="rId4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tags" Target="../tags/tag117.xml"/><Relationship Id="rId7" Type="http://schemas.openxmlformats.org/officeDocument/2006/relationships/image" Target="../media/image42.png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6" Type="http://schemas.openxmlformats.org/officeDocument/2006/relationships/image" Target="../media/image41.png"/><Relationship Id="rId5" Type="http://schemas.openxmlformats.org/officeDocument/2006/relationships/notesSlide" Target="../notesSlides/notesSlide38.xml"/><Relationship Id="rId4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tags" Target="../tags/tag120.xml"/><Relationship Id="rId7" Type="http://schemas.openxmlformats.org/officeDocument/2006/relationships/hyperlink" Target="https://globalfishingwatch.org/map/" TargetMode="External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6" Type="http://schemas.openxmlformats.org/officeDocument/2006/relationships/image" Target="../media/image43.jpeg"/><Relationship Id="rId5" Type="http://schemas.openxmlformats.org/officeDocument/2006/relationships/notesSlide" Target="../notesSlides/notesSlide39.xml"/><Relationship Id="rId4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tags" Target="../tags/tag123.xml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5" Type="http://schemas.openxmlformats.org/officeDocument/2006/relationships/notesSlide" Target="../notesSlides/notesSlide40.xml"/><Relationship Id="rId4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tags" Target="../tags/tag126.xml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5" Type="http://schemas.openxmlformats.org/officeDocument/2006/relationships/notesSlide" Target="../notesSlides/notesSlide41.xml"/><Relationship Id="rId4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tags" Target="../tags/tag129.xml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6" Type="http://schemas.openxmlformats.org/officeDocument/2006/relationships/image" Target="../media/image45.jpeg"/><Relationship Id="rId5" Type="http://schemas.openxmlformats.org/officeDocument/2006/relationships/notesSlide" Target="../notesSlides/notesSlide42.xml"/><Relationship Id="rId4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tags" Target="../tags/tag132.xml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5" Type="http://schemas.openxmlformats.org/officeDocument/2006/relationships/notesSlide" Target="../notesSlides/notesSlide43.xml"/><Relationship Id="rId4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tags" Target="../tags/tag135.xml"/><Relationship Id="rId7" Type="http://schemas.openxmlformats.org/officeDocument/2006/relationships/image" Target="../media/image47.jpeg"/><Relationship Id="rId2" Type="http://schemas.openxmlformats.org/officeDocument/2006/relationships/tags" Target="../tags/tag134.xml"/><Relationship Id="rId1" Type="http://schemas.openxmlformats.org/officeDocument/2006/relationships/tags" Target="../tags/tag133.xml"/><Relationship Id="rId6" Type="http://schemas.openxmlformats.org/officeDocument/2006/relationships/image" Target="../media/image46.jpeg"/><Relationship Id="rId5" Type="http://schemas.openxmlformats.org/officeDocument/2006/relationships/notesSlide" Target="../notesSlides/notesSlide44.xml"/><Relationship Id="rId4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tags" Target="../tags/tag138.xml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5" Type="http://schemas.openxmlformats.org/officeDocument/2006/relationships/notesSlide" Target="../notesSlides/notesSlide45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tags" Target="../tags/tag141.xml"/><Relationship Id="rId7" Type="http://schemas.openxmlformats.org/officeDocument/2006/relationships/image" Target="../media/image49.png"/><Relationship Id="rId2" Type="http://schemas.openxmlformats.org/officeDocument/2006/relationships/tags" Target="../tags/tag140.xml"/><Relationship Id="rId1" Type="http://schemas.openxmlformats.org/officeDocument/2006/relationships/tags" Target="../tags/tag139.xml"/><Relationship Id="rId6" Type="http://schemas.openxmlformats.org/officeDocument/2006/relationships/image" Target="../media/image48.png"/><Relationship Id="rId5" Type="http://schemas.openxmlformats.org/officeDocument/2006/relationships/notesSlide" Target="../notesSlides/notesSlide46.xml"/><Relationship Id="rId4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tags" Target="../tags/tag144.xml"/><Relationship Id="rId7" Type="http://schemas.openxmlformats.org/officeDocument/2006/relationships/image" Target="../media/image49.png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6" Type="http://schemas.openxmlformats.org/officeDocument/2006/relationships/image" Target="../media/image48.png"/><Relationship Id="rId5" Type="http://schemas.openxmlformats.org/officeDocument/2006/relationships/notesSlide" Target="../notesSlides/notesSlide47.xml"/><Relationship Id="rId4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tags" Target="../tags/tag147.xml"/><Relationship Id="rId2" Type="http://schemas.openxmlformats.org/officeDocument/2006/relationships/tags" Target="../tags/tag146.xml"/><Relationship Id="rId1" Type="http://schemas.openxmlformats.org/officeDocument/2006/relationships/tags" Target="../tags/tag145.xml"/><Relationship Id="rId5" Type="http://schemas.openxmlformats.org/officeDocument/2006/relationships/notesSlide" Target="../notesSlides/notesSlide48.xml"/><Relationship Id="rId4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tags" Target="../tags/tag150.xml"/><Relationship Id="rId2" Type="http://schemas.openxmlformats.org/officeDocument/2006/relationships/tags" Target="../tags/tag149.xml"/><Relationship Id="rId1" Type="http://schemas.openxmlformats.org/officeDocument/2006/relationships/tags" Target="../tags/tag148.xml"/><Relationship Id="rId5" Type="http://schemas.openxmlformats.org/officeDocument/2006/relationships/notesSlide" Target="../notesSlides/notesSlide49.xml"/><Relationship Id="rId4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tags" Target="../tags/tag153.xml"/><Relationship Id="rId2" Type="http://schemas.openxmlformats.org/officeDocument/2006/relationships/tags" Target="../tags/tag152.xml"/><Relationship Id="rId1" Type="http://schemas.openxmlformats.org/officeDocument/2006/relationships/tags" Target="../tags/tag151.xml"/><Relationship Id="rId5" Type="http://schemas.openxmlformats.org/officeDocument/2006/relationships/notesSlide" Target="../notesSlides/notesSlide50.xml"/><Relationship Id="rId4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tags" Target="../tags/tag156.xml"/><Relationship Id="rId2" Type="http://schemas.openxmlformats.org/officeDocument/2006/relationships/tags" Target="../tags/tag155.xml"/><Relationship Id="rId1" Type="http://schemas.openxmlformats.org/officeDocument/2006/relationships/tags" Target="../tags/tag154.xml"/><Relationship Id="rId5" Type="http://schemas.openxmlformats.org/officeDocument/2006/relationships/notesSlide" Target="../notesSlides/notesSlide51.xml"/><Relationship Id="rId4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tags" Target="../tags/tag159.xml"/><Relationship Id="rId2" Type="http://schemas.openxmlformats.org/officeDocument/2006/relationships/tags" Target="../tags/tag158.xml"/><Relationship Id="rId1" Type="http://schemas.openxmlformats.org/officeDocument/2006/relationships/tags" Target="../tags/tag157.xml"/><Relationship Id="rId5" Type="http://schemas.openxmlformats.org/officeDocument/2006/relationships/notesSlide" Target="../notesSlides/notesSlide52.xml"/><Relationship Id="rId4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tags" Target="../tags/tag162.xml"/><Relationship Id="rId2" Type="http://schemas.openxmlformats.org/officeDocument/2006/relationships/tags" Target="../tags/tag161.xml"/><Relationship Id="rId1" Type="http://schemas.openxmlformats.org/officeDocument/2006/relationships/tags" Target="../tags/tag160.xml"/><Relationship Id="rId6" Type="http://schemas.openxmlformats.org/officeDocument/2006/relationships/image" Target="../media/image51.png"/><Relationship Id="rId5" Type="http://schemas.openxmlformats.org/officeDocument/2006/relationships/notesSlide" Target="../notesSlides/notesSlide53.xml"/><Relationship Id="rId4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tags" Target="../tags/tag165.xml"/><Relationship Id="rId2" Type="http://schemas.openxmlformats.org/officeDocument/2006/relationships/tags" Target="../tags/tag164.xml"/><Relationship Id="rId1" Type="http://schemas.openxmlformats.org/officeDocument/2006/relationships/tags" Target="../tags/tag163.xml"/><Relationship Id="rId5" Type="http://schemas.openxmlformats.org/officeDocument/2006/relationships/notesSlide" Target="../notesSlides/notesSlide54.xml"/><Relationship Id="rId4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tags" Target="../tags/tag168.xml"/><Relationship Id="rId2" Type="http://schemas.openxmlformats.org/officeDocument/2006/relationships/tags" Target="../tags/tag167.xml"/><Relationship Id="rId1" Type="http://schemas.openxmlformats.org/officeDocument/2006/relationships/tags" Target="../tags/tag166.xml"/><Relationship Id="rId6" Type="http://schemas.openxmlformats.org/officeDocument/2006/relationships/image" Target="../media/image52.png"/><Relationship Id="rId5" Type="http://schemas.openxmlformats.org/officeDocument/2006/relationships/notesSlide" Target="../notesSlides/notesSlide55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tags" Target="../tags/tag171.xml"/><Relationship Id="rId2" Type="http://schemas.openxmlformats.org/officeDocument/2006/relationships/tags" Target="../tags/tag170.xml"/><Relationship Id="rId1" Type="http://schemas.openxmlformats.org/officeDocument/2006/relationships/tags" Target="../tags/tag169.xml"/><Relationship Id="rId5" Type="http://schemas.openxmlformats.org/officeDocument/2006/relationships/notesSlide" Target="../notesSlides/notesSlide56.xml"/><Relationship Id="rId4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tags" Target="../tags/tag174.xml"/><Relationship Id="rId2" Type="http://schemas.openxmlformats.org/officeDocument/2006/relationships/tags" Target="../tags/tag173.xml"/><Relationship Id="rId1" Type="http://schemas.openxmlformats.org/officeDocument/2006/relationships/tags" Target="../tags/tag172.xml"/><Relationship Id="rId5" Type="http://schemas.openxmlformats.org/officeDocument/2006/relationships/notesSlide" Target="../notesSlides/notesSlide57.xml"/><Relationship Id="rId4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tags" Target="../tags/tag177.xml"/><Relationship Id="rId2" Type="http://schemas.openxmlformats.org/officeDocument/2006/relationships/tags" Target="../tags/tag176.xml"/><Relationship Id="rId1" Type="http://schemas.openxmlformats.org/officeDocument/2006/relationships/tags" Target="../tags/tag175.xml"/><Relationship Id="rId6" Type="http://schemas.openxmlformats.org/officeDocument/2006/relationships/image" Target="../media/image53.png"/><Relationship Id="rId5" Type="http://schemas.openxmlformats.org/officeDocument/2006/relationships/notesSlide" Target="../notesSlides/notesSlide58.xml"/><Relationship Id="rId4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tags" Target="../tags/tag180.xml"/><Relationship Id="rId2" Type="http://schemas.openxmlformats.org/officeDocument/2006/relationships/tags" Target="../tags/tag179.xml"/><Relationship Id="rId1" Type="http://schemas.openxmlformats.org/officeDocument/2006/relationships/tags" Target="../tags/tag178.xml"/><Relationship Id="rId5" Type="http://schemas.openxmlformats.org/officeDocument/2006/relationships/notesSlide" Target="../notesSlides/notesSlide59.xml"/><Relationship Id="rId4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tags" Target="../tags/tag183.xml"/><Relationship Id="rId2" Type="http://schemas.openxmlformats.org/officeDocument/2006/relationships/tags" Target="../tags/tag182.xml"/><Relationship Id="rId1" Type="http://schemas.openxmlformats.org/officeDocument/2006/relationships/tags" Target="../tags/tag181.xml"/><Relationship Id="rId6" Type="http://schemas.openxmlformats.org/officeDocument/2006/relationships/image" Target="../media/image52.png"/><Relationship Id="rId5" Type="http://schemas.openxmlformats.org/officeDocument/2006/relationships/notesSlide" Target="../notesSlides/notesSlide60.xml"/><Relationship Id="rId4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tags" Target="../tags/tag186.xml"/><Relationship Id="rId2" Type="http://schemas.openxmlformats.org/officeDocument/2006/relationships/tags" Target="../tags/tag185.xml"/><Relationship Id="rId1" Type="http://schemas.openxmlformats.org/officeDocument/2006/relationships/tags" Target="../tags/tag184.xml"/><Relationship Id="rId5" Type="http://schemas.openxmlformats.org/officeDocument/2006/relationships/notesSlide" Target="../notesSlides/notesSlide61.xml"/><Relationship Id="rId4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tags" Target="../tags/tag189.xml"/><Relationship Id="rId2" Type="http://schemas.openxmlformats.org/officeDocument/2006/relationships/tags" Target="../tags/tag188.xml"/><Relationship Id="rId1" Type="http://schemas.openxmlformats.org/officeDocument/2006/relationships/tags" Target="../tags/tag187.xml"/><Relationship Id="rId6" Type="http://schemas.openxmlformats.org/officeDocument/2006/relationships/image" Target="../media/image52.png"/><Relationship Id="rId5" Type="http://schemas.openxmlformats.org/officeDocument/2006/relationships/notesSlide" Target="../notesSlides/notesSlide62.xml"/><Relationship Id="rId4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tags" Target="../tags/tag192.xml"/><Relationship Id="rId2" Type="http://schemas.openxmlformats.org/officeDocument/2006/relationships/tags" Target="../tags/tag191.xml"/><Relationship Id="rId1" Type="http://schemas.openxmlformats.org/officeDocument/2006/relationships/tags" Target="../tags/tag190.xml"/><Relationship Id="rId5" Type="http://schemas.openxmlformats.org/officeDocument/2006/relationships/notesSlide" Target="../notesSlides/notesSlide63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24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25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931468" y="1412776"/>
            <a:ext cx="5212532" cy="52125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1500" y="1736812"/>
            <a:ext cx="4536504" cy="2016224"/>
          </a:xfrm>
        </p:spPr>
        <p:txBody>
          <a:bodyPr/>
          <a:lstStyle/>
          <a:p>
            <a:pPr algn="ctr"/>
            <a:r>
              <a:rPr lang="nl-BE" sz="3600" dirty="0" smtClean="0"/>
              <a:t>Europese</a:t>
            </a:r>
            <a:br>
              <a:rPr lang="nl-BE" sz="3600" dirty="0" smtClean="0"/>
            </a:br>
            <a:r>
              <a:rPr lang="nl-BE" sz="3600" dirty="0" smtClean="0"/>
              <a:t>Zeeatlas</a:t>
            </a:r>
            <a:endParaRPr lang="nl-BE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395536" y="4509120"/>
            <a:ext cx="3888432" cy="2232248"/>
          </a:xfrm>
        </p:spPr>
        <p:txBody>
          <a:bodyPr/>
          <a:lstStyle/>
          <a:p>
            <a:endParaRPr lang="nl-BE" sz="2400" dirty="0" smtClean="0"/>
          </a:p>
          <a:p>
            <a:endParaRPr lang="nl-BE" sz="2400" dirty="0" smtClean="0"/>
          </a:p>
          <a:p>
            <a:r>
              <a:rPr lang="nl-BE" sz="2000" dirty="0" smtClean="0"/>
              <a:t>Workshop:</a:t>
            </a:r>
          </a:p>
          <a:p>
            <a:r>
              <a:rPr lang="nl-BE" sz="2000" dirty="0" err="1" smtClean="0"/>
              <a:t>Belgian</a:t>
            </a:r>
            <a:r>
              <a:rPr lang="nl-BE" sz="2000" dirty="0" smtClean="0"/>
              <a:t> </a:t>
            </a:r>
            <a:r>
              <a:rPr lang="nl-BE" sz="2000" dirty="0" err="1" smtClean="0"/>
              <a:t>Geographers</a:t>
            </a:r>
            <a:r>
              <a:rPr lang="nl-BE" sz="2000" dirty="0" smtClean="0"/>
              <a:t> Day</a:t>
            </a:r>
          </a:p>
          <a:p>
            <a:r>
              <a:rPr lang="nl-BE" sz="1200" i="1" dirty="0" smtClean="0"/>
              <a:t>Tim Collart </a:t>
            </a:r>
          </a:p>
          <a:p>
            <a:r>
              <a:rPr lang="nl-BE" sz="1200" b="0" i="1" dirty="0" smtClean="0"/>
              <a:t>EMODnet </a:t>
            </a:r>
            <a:r>
              <a:rPr lang="nl-BE" sz="1200" b="0" i="1" dirty="0" err="1" smtClean="0"/>
              <a:t>Secretariat</a:t>
            </a:r>
            <a:endParaRPr lang="nl-BE" sz="1200" b="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763810" y="1052736"/>
            <a:ext cx="3808190" cy="5184576"/>
          </a:xfrm>
        </p:spPr>
        <p:txBody>
          <a:bodyPr/>
          <a:lstStyle/>
          <a:p>
            <a:endParaRPr lang="en-GB" i="0" dirty="0"/>
          </a:p>
          <a:p>
            <a:endParaRPr lang="en-GB" i="0" dirty="0" err="1" smtClean="0"/>
          </a:p>
        </p:txBody>
      </p:sp>
      <p:sp>
        <p:nvSpPr>
          <p:cNvPr id="5" name="Content Placeholder 2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916210" y="1205136"/>
            <a:ext cx="6896150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Font typeface="Arial" pitchFamily="34" charset="0"/>
              <a:buChar char="•"/>
              <a:defRPr sz="2400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nl-NL" sz="2000" dirty="0" smtClean="0"/>
              <a:t>Waarom denkt u dat dit gebied meer opwarmt dan de rest van de oceaan?</a:t>
            </a:r>
            <a:endParaRPr lang="en-US" sz="2000" dirty="0"/>
          </a:p>
          <a:p>
            <a:endParaRPr lang="en-GB" b="0" i="0" kern="0" dirty="0" err="1" smtClean="0"/>
          </a:p>
        </p:txBody>
      </p:sp>
      <p:sp>
        <p:nvSpPr>
          <p:cNvPr id="6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52438" y="260350"/>
            <a:ext cx="8229600" cy="936625"/>
          </a:xfrm>
        </p:spPr>
        <p:txBody>
          <a:bodyPr/>
          <a:lstStyle/>
          <a:p>
            <a:pPr algn="ctr"/>
            <a:r>
              <a:rPr lang="nl-NL" sz="2000" dirty="0"/>
              <a:t>Klimaatverandering – Temperatuurafwijkingen van het zeeoppervlak</a:t>
            </a:r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388975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763810" y="1052736"/>
            <a:ext cx="3808190" cy="5184576"/>
          </a:xfrm>
        </p:spPr>
        <p:txBody>
          <a:bodyPr/>
          <a:lstStyle/>
          <a:p>
            <a:endParaRPr lang="nl-BE" i="0" dirty="0" smtClean="0"/>
          </a:p>
          <a:p>
            <a:endParaRPr lang="nl-BE" i="0" dirty="0" smtClean="0"/>
          </a:p>
        </p:txBody>
      </p:sp>
      <p:sp>
        <p:nvSpPr>
          <p:cNvPr id="5" name="Content Placeholder 2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916210" y="1205136"/>
            <a:ext cx="6896150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Font typeface="Arial" pitchFamily="34" charset="0"/>
              <a:buChar char="•"/>
              <a:defRPr sz="2400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nl-BE" sz="2000" dirty="0" smtClean="0"/>
              <a:t>Waarom denkt u dat dit gebied meer opwarmt dan de rest van de oceaan?</a:t>
            </a:r>
          </a:p>
          <a:p>
            <a:pPr marL="0" indent="0" algn="ctr">
              <a:buNone/>
            </a:pPr>
            <a:r>
              <a:rPr lang="nl-BE" sz="2000" i="0" u="sng" dirty="0" smtClean="0"/>
              <a:t>ijs-albedo-terugkoppeling cyclus</a:t>
            </a:r>
            <a:endParaRPr lang="nl-BE" b="0" i="0" kern="0" dirty="0" smtClean="0"/>
          </a:p>
        </p:txBody>
      </p:sp>
      <p:pic>
        <p:nvPicPr>
          <p:cNvPr id="6148" name="Picture 4" descr="Afbeeldingsresultaat voor ice-albedo feedbac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480" y="2420888"/>
            <a:ext cx="3933717" cy="3636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52438" y="260350"/>
            <a:ext cx="8229600" cy="936625"/>
          </a:xfrm>
        </p:spPr>
        <p:txBody>
          <a:bodyPr/>
          <a:lstStyle/>
          <a:p>
            <a:pPr algn="ctr"/>
            <a:r>
              <a:rPr lang="nl-BE" sz="2000" dirty="0" smtClean="0"/>
              <a:t>Klimaatverandering – Temperatuurafwijkingen van het zeeoppervlak</a:t>
            </a:r>
            <a:endParaRPr lang="nl-BE" sz="2000" b="0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012042079"/>
              </p:ext>
            </p:extLst>
          </p:nvPr>
        </p:nvGraphicFramePr>
        <p:xfrm>
          <a:off x="-684584" y="2441605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33379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3078" y="260648"/>
            <a:ext cx="8229600" cy="936625"/>
          </a:xfrm>
        </p:spPr>
        <p:txBody>
          <a:bodyPr/>
          <a:lstStyle/>
          <a:p>
            <a:pPr algn="ctr"/>
            <a:r>
              <a:rPr lang="nl-NL" sz="2400" dirty="0" smtClean="0"/>
              <a:t>Klimaatverandering – Temperatuurafwijkingen van het </a:t>
            </a:r>
            <a:r>
              <a:rPr lang="nl-NL" sz="2000" dirty="0" smtClean="0"/>
              <a:t>zeeoppervlak</a:t>
            </a:r>
            <a:endParaRPr lang="en-US" sz="2400" b="0" dirty="0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3810" y="1052736"/>
            <a:ext cx="3808190" cy="5184576"/>
          </a:xfrm>
        </p:spPr>
        <p:txBody>
          <a:bodyPr/>
          <a:lstStyle/>
          <a:p>
            <a:endParaRPr lang="en-GB" i="0" dirty="0"/>
          </a:p>
          <a:p>
            <a:endParaRPr lang="en-GB" i="0" dirty="0" err="1" smtClean="0"/>
          </a:p>
        </p:txBody>
      </p:sp>
      <p:sp>
        <p:nvSpPr>
          <p:cNvPr id="5" name="Content Placeholder 2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916210" y="1205136"/>
            <a:ext cx="6896150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Font typeface="Arial" pitchFamily="34" charset="0"/>
              <a:buChar char="•"/>
              <a:defRPr sz="2400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nl-NL" sz="2000" dirty="0" smtClean="0"/>
              <a:t>In welke zee of oceaan is de temperatuur het meest gedaald?</a:t>
            </a:r>
            <a:endParaRPr lang="en-US" sz="2000" dirty="0" smtClean="0"/>
          </a:p>
          <a:p>
            <a:endParaRPr lang="en-US" sz="2000" dirty="0"/>
          </a:p>
          <a:p>
            <a:endParaRPr lang="en-GB" b="0" i="0" kern="0" dirty="0" err="1" smtClean="0"/>
          </a:p>
        </p:txBody>
      </p:sp>
    </p:spTree>
    <p:extLst>
      <p:ext uri="{BB962C8B-B14F-4D97-AF65-F5344CB8AC3E}">
        <p14:creationId xmlns:p14="http://schemas.microsoft.com/office/powerpoint/2010/main" val="370289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3078" y="260648"/>
            <a:ext cx="8229600" cy="936625"/>
          </a:xfrm>
        </p:spPr>
        <p:txBody>
          <a:bodyPr/>
          <a:lstStyle/>
          <a:p>
            <a:pPr algn="ctr"/>
            <a:r>
              <a:rPr lang="nl-NL" sz="2000" dirty="0" smtClean="0"/>
              <a:t>Klimaatverandering</a:t>
            </a:r>
            <a:r>
              <a:rPr lang="nl-NL" sz="2400" dirty="0" smtClean="0"/>
              <a:t> – </a:t>
            </a:r>
            <a:r>
              <a:rPr lang="nl-NL" sz="2000" dirty="0"/>
              <a:t>Temperatuurafwijkingen van het zeeoppervlak</a:t>
            </a:r>
            <a:endParaRPr lang="en-US" sz="2000" dirty="0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3810" y="1052736"/>
            <a:ext cx="3808190" cy="5184576"/>
          </a:xfrm>
        </p:spPr>
        <p:txBody>
          <a:bodyPr/>
          <a:lstStyle/>
          <a:p>
            <a:endParaRPr lang="en-GB" i="0" dirty="0"/>
          </a:p>
          <a:p>
            <a:endParaRPr lang="en-GB" i="0" dirty="0" err="1" smtClean="0"/>
          </a:p>
        </p:txBody>
      </p:sp>
      <p:sp>
        <p:nvSpPr>
          <p:cNvPr id="5" name="Content Placeholder 2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916210" y="1205136"/>
            <a:ext cx="6896150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Font typeface="Arial" pitchFamily="34" charset="0"/>
              <a:buChar char="•"/>
              <a:defRPr sz="2400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nl-NL" sz="2000" dirty="0" smtClean="0"/>
              <a:t>In welke zee of oceaan is de temperatuur het meest gedaald?</a:t>
            </a:r>
            <a:endParaRPr lang="en-US" sz="2000" dirty="0" smtClean="0"/>
          </a:p>
          <a:p>
            <a:endParaRPr lang="en-US" sz="2000" dirty="0"/>
          </a:p>
          <a:p>
            <a:endParaRPr lang="en-GB" b="0" i="0" kern="0" dirty="0" err="1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8243" y="1916831"/>
            <a:ext cx="6392249" cy="413225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996375" y="3501008"/>
            <a:ext cx="2999561" cy="201622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 sz="1800" b="0"/>
          </a:p>
        </p:txBody>
      </p:sp>
    </p:spTree>
    <p:extLst>
      <p:ext uri="{BB962C8B-B14F-4D97-AF65-F5344CB8AC3E}">
        <p14:creationId xmlns:p14="http://schemas.microsoft.com/office/powerpoint/2010/main" val="413615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3078" y="260648"/>
            <a:ext cx="8229600" cy="936625"/>
          </a:xfrm>
        </p:spPr>
        <p:txBody>
          <a:bodyPr/>
          <a:lstStyle/>
          <a:p>
            <a:pPr algn="ctr"/>
            <a:r>
              <a:rPr lang="nl-NL" sz="2400" dirty="0" smtClean="0"/>
              <a:t>Klimaatverandering – </a:t>
            </a:r>
            <a:r>
              <a:rPr lang="nl-NL" sz="2000" dirty="0" smtClean="0"/>
              <a:t>Temperatuurafwijkingen</a:t>
            </a:r>
            <a:r>
              <a:rPr lang="nl-NL" sz="2400" dirty="0" smtClean="0"/>
              <a:t> van het zeeoppervlak</a:t>
            </a:r>
            <a:endParaRPr lang="en-US" sz="2400" b="0" dirty="0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3810" y="1052736"/>
            <a:ext cx="3808190" cy="5184576"/>
          </a:xfrm>
        </p:spPr>
        <p:txBody>
          <a:bodyPr/>
          <a:lstStyle/>
          <a:p>
            <a:endParaRPr lang="en-GB" i="0" dirty="0"/>
          </a:p>
          <a:p>
            <a:endParaRPr lang="en-GB" i="0" dirty="0" err="1" smtClean="0"/>
          </a:p>
        </p:txBody>
      </p:sp>
      <p:sp>
        <p:nvSpPr>
          <p:cNvPr id="5" name="Content Placeholder 2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916210" y="1205136"/>
            <a:ext cx="6896150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Font typeface="Arial" pitchFamily="34" charset="0"/>
              <a:buChar char="•"/>
              <a:defRPr sz="2400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nl-NL" sz="2000" dirty="0" smtClean="0"/>
              <a:t>Waarom denkt u dat dit gebied kouder wordt?</a:t>
            </a:r>
            <a:endParaRPr lang="en-US" sz="2000" dirty="0"/>
          </a:p>
          <a:p>
            <a:endParaRPr lang="en-US" sz="2000" dirty="0"/>
          </a:p>
          <a:p>
            <a:endParaRPr lang="en-GB" b="0" i="0" kern="0" dirty="0" err="1" smtClean="0"/>
          </a:p>
        </p:txBody>
      </p:sp>
      <p:pic>
        <p:nvPicPr>
          <p:cNvPr id="2050" name="Picture 2" descr="Afbeeldingsresultaat voor the day after tomorro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9314">
            <a:off x="7695316" y="4067811"/>
            <a:ext cx="1213720" cy="1820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658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3078" y="260648"/>
            <a:ext cx="8229600" cy="936625"/>
          </a:xfrm>
        </p:spPr>
        <p:txBody>
          <a:bodyPr/>
          <a:lstStyle/>
          <a:p>
            <a:pPr algn="ctr"/>
            <a:r>
              <a:rPr lang="nl-NL" sz="2000" dirty="0" smtClean="0"/>
              <a:t>Klimaatverandering – Temperatuurafwijkingen van het zeeoppervlak</a:t>
            </a:r>
            <a:endParaRPr lang="en-US" sz="2000" b="0" dirty="0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3810" y="1052736"/>
            <a:ext cx="3808190" cy="5184576"/>
          </a:xfrm>
        </p:spPr>
        <p:txBody>
          <a:bodyPr/>
          <a:lstStyle/>
          <a:p>
            <a:endParaRPr lang="en-GB" i="0" dirty="0"/>
          </a:p>
          <a:p>
            <a:endParaRPr lang="en-GB" i="0" dirty="0" err="1" smtClean="0"/>
          </a:p>
        </p:txBody>
      </p:sp>
      <p:sp>
        <p:nvSpPr>
          <p:cNvPr id="5" name="Content Placeholder 2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916210" y="1205136"/>
            <a:ext cx="6896150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Font typeface="Arial" pitchFamily="34" charset="0"/>
              <a:buChar char="•"/>
              <a:defRPr sz="2400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nl-NL" sz="2000" dirty="0" smtClean="0"/>
              <a:t>Waarom denkt u dat dit gebied kouder wordt?</a:t>
            </a:r>
            <a:endParaRPr lang="en-US" sz="2000" dirty="0" smtClean="0"/>
          </a:p>
          <a:p>
            <a:pPr marL="0" indent="0" algn="ctr">
              <a:buNone/>
            </a:pPr>
            <a:r>
              <a:rPr lang="en-US" sz="2000" i="0" u="sng" dirty="0" err="1"/>
              <a:t>Vertraging</a:t>
            </a:r>
            <a:r>
              <a:rPr lang="en-US" sz="2000" i="0" u="sng" dirty="0"/>
              <a:t> van </a:t>
            </a:r>
            <a:r>
              <a:rPr lang="en-US" sz="2000" i="0" u="sng" dirty="0" smtClean="0"/>
              <a:t>de </a:t>
            </a:r>
            <a:r>
              <a:rPr lang="en-US" sz="2000" i="0" u="sng" dirty="0" err="1" smtClean="0"/>
              <a:t>thermohaliene</a:t>
            </a:r>
            <a:r>
              <a:rPr lang="en-US" sz="2000" i="0" u="sng" dirty="0" smtClean="0"/>
              <a:t> </a:t>
            </a:r>
            <a:r>
              <a:rPr lang="en-US" sz="2000" i="0" u="sng" dirty="0" err="1"/>
              <a:t>circulatie</a:t>
            </a:r>
            <a:endParaRPr lang="en-US" sz="2000" i="0" u="sng" dirty="0"/>
          </a:p>
          <a:p>
            <a:endParaRPr lang="en-US" sz="2000" dirty="0"/>
          </a:p>
          <a:p>
            <a:endParaRPr lang="en-US" sz="2000" dirty="0"/>
          </a:p>
          <a:p>
            <a:endParaRPr lang="en-GB" b="0" i="0" kern="0" dirty="0" err="1" smtClean="0"/>
          </a:p>
        </p:txBody>
      </p:sp>
      <p:pic>
        <p:nvPicPr>
          <p:cNvPr id="2050" name="Picture 2" descr="Afbeeldingsresultaat voor the day after tomorro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9314">
            <a:off x="6806101" y="3083529"/>
            <a:ext cx="1674652" cy="2511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upload.wikimedia.org/wikipedia/commons/4/4c/Thermohaline_Circulation_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09" y="2564904"/>
            <a:ext cx="6230073" cy="3907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106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3078" y="260648"/>
            <a:ext cx="8229600" cy="936625"/>
          </a:xfrm>
        </p:spPr>
        <p:txBody>
          <a:bodyPr/>
          <a:lstStyle/>
          <a:p>
            <a:pPr algn="ctr"/>
            <a:r>
              <a:rPr lang="en-US" sz="2000" dirty="0" err="1" smtClean="0"/>
              <a:t>Klimaatverandering</a:t>
            </a:r>
            <a:r>
              <a:rPr lang="en-US" sz="2000" dirty="0" smtClean="0"/>
              <a:t> - </a:t>
            </a:r>
            <a:r>
              <a:rPr lang="en-US" sz="2000" dirty="0" err="1" smtClean="0"/>
              <a:t>zeespiegelstijging</a:t>
            </a:r>
            <a:r>
              <a:rPr lang="en-US" sz="2000" dirty="0" smtClean="0"/>
              <a:t> &amp; </a:t>
            </a:r>
            <a:r>
              <a:rPr lang="en-US" sz="2000" dirty="0" err="1" smtClean="0"/>
              <a:t>kusterosie</a:t>
            </a:r>
            <a:endParaRPr lang="en-US" sz="2000" b="0" dirty="0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3810" y="1052736"/>
            <a:ext cx="3808190" cy="5184576"/>
          </a:xfrm>
        </p:spPr>
        <p:txBody>
          <a:bodyPr/>
          <a:lstStyle/>
          <a:p>
            <a:endParaRPr lang="en-GB" i="0" dirty="0"/>
          </a:p>
          <a:p>
            <a:endParaRPr lang="en-GB" i="0" dirty="0" err="1" smtClean="0"/>
          </a:p>
        </p:txBody>
      </p:sp>
      <p:sp>
        <p:nvSpPr>
          <p:cNvPr id="5" name="Content Placeholder 2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916210" y="1205136"/>
            <a:ext cx="6896150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Font typeface="Arial" pitchFamily="34" charset="0"/>
              <a:buChar char="•"/>
              <a:defRPr sz="2400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None/>
            </a:pPr>
            <a:r>
              <a:rPr lang="nl-BE" sz="1800" dirty="0"/>
              <a:t>Beantwoord de volgende vragen met behulp van de kaart </a:t>
            </a:r>
            <a:r>
              <a:rPr lang="nl-BE" sz="1800" u="sng" dirty="0"/>
              <a:t>Relatieve tendensen op het niveau van de zeespiegel</a:t>
            </a:r>
            <a:r>
              <a:rPr lang="nl-BE" sz="1800" dirty="0" smtClean="0"/>
              <a:t>:</a:t>
            </a:r>
          </a:p>
          <a:p>
            <a:r>
              <a:rPr lang="nl-BE" sz="1800" b="0" dirty="0" smtClean="0"/>
              <a:t>Hoeveel millimeter (gemiddeld) per jaar stijgt het relatieve zeeniveau langs de Belgische kust? Wat denkt u dat er in de toekomst zal gebeuren?</a:t>
            </a:r>
          </a:p>
          <a:p>
            <a:r>
              <a:rPr lang="nl-BE" sz="1800" b="0" dirty="0" smtClean="0"/>
              <a:t>Zijn er plaatsen in Europa waar het relatieve zeeniveau daalt? Wat is volgens u de reden hiervoor?</a:t>
            </a:r>
            <a:endParaRPr lang="en-US" sz="1800" b="0" dirty="0" smtClean="0"/>
          </a:p>
          <a:p>
            <a:pPr marL="0" indent="0">
              <a:buNone/>
            </a:pPr>
            <a:r>
              <a:rPr lang="nl-BE" sz="1800" dirty="0"/>
              <a:t>Gebruik de kaart Erosie van de kustlijn en beantwoord de volgende vragen</a:t>
            </a:r>
            <a:r>
              <a:rPr lang="nl-BE" sz="1800" dirty="0" smtClean="0"/>
              <a:t>:</a:t>
            </a:r>
          </a:p>
          <a:p>
            <a:r>
              <a:rPr lang="nl-BE" sz="1800" b="0" dirty="0" smtClean="0"/>
              <a:t>Wat is er de afgelopen tien jaar gebeurd met de Belgische kustlijn? Wat denk je dat er in de toekomst zal gebeuren?</a:t>
            </a:r>
          </a:p>
          <a:p>
            <a:r>
              <a:rPr lang="nl-BE" sz="1800" b="0" dirty="0" smtClean="0"/>
              <a:t>Rond welke Europese zee breidt de kustlijn uit (“afzetting”)? Wat is er volgens u aan de hand in deze zee?</a:t>
            </a:r>
            <a:endParaRPr lang="en-GB" sz="2000" b="0" i="0" kern="0" dirty="0" err="1" smtClean="0"/>
          </a:p>
        </p:txBody>
      </p:sp>
    </p:spTree>
    <p:extLst>
      <p:ext uri="{BB962C8B-B14F-4D97-AF65-F5344CB8AC3E}">
        <p14:creationId xmlns:p14="http://schemas.microsoft.com/office/powerpoint/2010/main" val="80684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3078" y="260648"/>
            <a:ext cx="8229600" cy="936625"/>
          </a:xfrm>
        </p:spPr>
        <p:txBody>
          <a:bodyPr/>
          <a:lstStyle/>
          <a:p>
            <a:pPr algn="ctr"/>
            <a:r>
              <a:rPr lang="nl-BE" sz="2000" dirty="0" smtClean="0"/>
              <a:t>Klimaatverandering - zeespiegelstijging &amp; kusterosie</a:t>
            </a:r>
            <a:endParaRPr lang="nl-BE" sz="2000" b="0" dirty="0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3810" y="1052736"/>
            <a:ext cx="3808190" cy="5184576"/>
          </a:xfrm>
        </p:spPr>
        <p:txBody>
          <a:bodyPr/>
          <a:lstStyle/>
          <a:p>
            <a:endParaRPr lang="nl-BE" i="0" dirty="0" smtClean="0"/>
          </a:p>
          <a:p>
            <a:endParaRPr lang="nl-BE" i="0" dirty="0" smtClean="0"/>
          </a:p>
        </p:txBody>
      </p:sp>
      <p:sp>
        <p:nvSpPr>
          <p:cNvPr id="5" name="Content Placeholder 2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916210" y="1205136"/>
            <a:ext cx="6896150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Font typeface="Arial" pitchFamily="34" charset="0"/>
              <a:buChar char="•"/>
              <a:defRPr sz="2400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None/>
            </a:pPr>
            <a:r>
              <a:rPr lang="nl-BE" sz="1800" dirty="0" smtClean="0"/>
              <a:t>Hoeveel millimeter (gemiddeld) per jaar stijgt het relatieve zeeniveau langs de Belgische kust? Wat denkt u dat er in de toekomst zal gebeuren?</a:t>
            </a:r>
          </a:p>
        </p:txBody>
      </p:sp>
    </p:spTree>
    <p:extLst>
      <p:ext uri="{BB962C8B-B14F-4D97-AF65-F5344CB8AC3E}">
        <p14:creationId xmlns:p14="http://schemas.microsoft.com/office/powerpoint/2010/main" val="317908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3078" y="260648"/>
            <a:ext cx="8229600" cy="936625"/>
          </a:xfrm>
        </p:spPr>
        <p:txBody>
          <a:bodyPr/>
          <a:lstStyle/>
          <a:p>
            <a:pPr algn="ctr"/>
            <a:r>
              <a:rPr lang="nl-BE" sz="2000" dirty="0" smtClean="0"/>
              <a:t>Klimaatverandering - zeespiegelstijging &amp; kusterosie</a:t>
            </a:r>
            <a:endParaRPr lang="nl-BE" sz="2000" b="0" dirty="0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3810" y="1052736"/>
            <a:ext cx="3808190" cy="5184576"/>
          </a:xfrm>
        </p:spPr>
        <p:txBody>
          <a:bodyPr/>
          <a:lstStyle/>
          <a:p>
            <a:endParaRPr lang="nl-BE" i="0" dirty="0" smtClean="0"/>
          </a:p>
          <a:p>
            <a:endParaRPr lang="nl-BE" i="0" dirty="0" smtClean="0"/>
          </a:p>
        </p:txBody>
      </p:sp>
      <p:sp>
        <p:nvSpPr>
          <p:cNvPr id="5" name="Content Placeholder 2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916210" y="1205136"/>
            <a:ext cx="6896150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Font typeface="Arial" pitchFamily="34" charset="0"/>
              <a:buChar char="•"/>
              <a:defRPr sz="2400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None/>
            </a:pPr>
            <a:r>
              <a:rPr lang="nl-BE" sz="1800" dirty="0" smtClean="0"/>
              <a:t>Hoeveel millimeter (gemiddeld) per jaar stijgt het relatieve zeeniveau langs de Belgische kust? Wat denkt u dat er in de toekomst zal gebeuren?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4242" y="2132856"/>
            <a:ext cx="6760518" cy="382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45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3078" y="260648"/>
            <a:ext cx="8229600" cy="936625"/>
          </a:xfrm>
        </p:spPr>
        <p:txBody>
          <a:bodyPr/>
          <a:lstStyle/>
          <a:p>
            <a:pPr algn="ctr"/>
            <a:r>
              <a:rPr lang="nl-BE" sz="2000" dirty="0" smtClean="0"/>
              <a:t>Klimaatverandering - zeespiegelstijging &amp; kusterosie</a:t>
            </a:r>
            <a:endParaRPr lang="nl-BE" sz="2000" b="0" dirty="0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3810" y="1052736"/>
            <a:ext cx="3808190" cy="5184576"/>
          </a:xfrm>
        </p:spPr>
        <p:txBody>
          <a:bodyPr/>
          <a:lstStyle/>
          <a:p>
            <a:endParaRPr lang="nl-BE" i="0" dirty="0" smtClean="0"/>
          </a:p>
          <a:p>
            <a:endParaRPr lang="nl-BE" i="0" dirty="0" smtClean="0"/>
          </a:p>
        </p:txBody>
      </p:sp>
      <p:sp>
        <p:nvSpPr>
          <p:cNvPr id="5" name="Content Placeholder 2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916210" y="1205136"/>
            <a:ext cx="6896150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Font typeface="Arial" pitchFamily="34" charset="0"/>
              <a:buChar char="•"/>
              <a:defRPr sz="2400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None/>
            </a:pPr>
            <a:r>
              <a:rPr lang="nl-BE" sz="1800" dirty="0" smtClean="0"/>
              <a:t>Hoeveel millimeter (gemiddeld) per jaar stijgt het relatieve zeeniveau langs de Belgische kust? Wat denkt u dat er in de toekomst zal gebeuren?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587" y="2171849"/>
            <a:ext cx="7056789" cy="39104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3810" y="6245175"/>
            <a:ext cx="5416868" cy="2308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nl-BE" sz="900" dirty="0" smtClean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lang="nl-BE" sz="900" u="sng" dirty="0" smtClean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https://www.eea.europa.eu/data-and-maps/indicators/sea-level-rise-5/assessment</a:t>
            </a:r>
            <a:endParaRPr lang="nl-BE" sz="900" b="0" u="sng" dirty="0" smtClean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39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3078" y="260648"/>
            <a:ext cx="8229600" cy="936625"/>
          </a:xfrm>
        </p:spPr>
        <p:txBody>
          <a:bodyPr/>
          <a:lstStyle/>
          <a:p>
            <a:r>
              <a:rPr lang="nl-BE" sz="2800" dirty="0" smtClean="0"/>
              <a:t>Wat is de Europese Zeeatlas ?</a:t>
            </a:r>
            <a:endParaRPr lang="nl-BE" sz="2800" dirty="0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3810" y="1052736"/>
            <a:ext cx="3808190" cy="5184576"/>
          </a:xfrm>
        </p:spPr>
        <p:txBody>
          <a:bodyPr/>
          <a:lstStyle/>
          <a:p>
            <a:pPr marL="0" indent="0">
              <a:buNone/>
            </a:pPr>
            <a:endParaRPr lang="nl-BE" sz="2000" b="1" i="0" dirty="0" smtClean="0"/>
          </a:p>
          <a:p>
            <a:pPr marL="0" indent="0">
              <a:buNone/>
            </a:pPr>
            <a:r>
              <a:rPr lang="nl-BE" sz="4000" b="1" i="0" dirty="0" smtClean="0"/>
              <a:t>Europese</a:t>
            </a:r>
          </a:p>
          <a:p>
            <a:pPr marL="0" indent="0">
              <a:buNone/>
            </a:pPr>
            <a:endParaRPr lang="nl-BE" sz="4000" b="1" i="0" dirty="0" smtClean="0"/>
          </a:p>
          <a:p>
            <a:pPr marL="0" indent="0">
              <a:buNone/>
            </a:pPr>
            <a:r>
              <a:rPr lang="nl-BE" sz="4000" i="0" dirty="0" smtClean="0"/>
              <a:t>Zee </a:t>
            </a:r>
          </a:p>
          <a:p>
            <a:pPr marL="0" indent="0">
              <a:buNone/>
            </a:pPr>
            <a:endParaRPr lang="nl-BE" sz="4000" i="0" dirty="0" smtClean="0"/>
          </a:p>
          <a:p>
            <a:pPr marL="0" indent="0">
              <a:buNone/>
            </a:pPr>
            <a:r>
              <a:rPr lang="nl-BE" sz="4000" i="0" dirty="0" smtClean="0"/>
              <a:t>Atlas</a:t>
            </a:r>
          </a:p>
          <a:p>
            <a:pPr marL="0" indent="0">
              <a:buNone/>
            </a:pPr>
            <a:endParaRPr lang="nl-BE" i="0" dirty="0" smtClean="0"/>
          </a:p>
          <a:p>
            <a:endParaRPr lang="nl-BE" i="0" dirty="0" smtClean="0"/>
          </a:p>
          <a:p>
            <a:endParaRPr lang="nl-BE" i="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7878" y="1547248"/>
            <a:ext cx="4163027" cy="419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71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3078" y="260648"/>
            <a:ext cx="8229600" cy="936625"/>
          </a:xfrm>
        </p:spPr>
        <p:txBody>
          <a:bodyPr/>
          <a:lstStyle/>
          <a:p>
            <a:pPr algn="ctr"/>
            <a:r>
              <a:rPr lang="nl-BE" sz="2000" dirty="0" smtClean="0"/>
              <a:t>Klimaatverandering - zeespiegelstijging &amp; kusterosie</a:t>
            </a:r>
            <a:endParaRPr lang="nl-BE" sz="2000" b="0" dirty="0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3810" y="1052736"/>
            <a:ext cx="3808190" cy="5184576"/>
          </a:xfrm>
        </p:spPr>
        <p:txBody>
          <a:bodyPr/>
          <a:lstStyle/>
          <a:p>
            <a:endParaRPr lang="nl-BE" i="0" dirty="0" smtClean="0"/>
          </a:p>
          <a:p>
            <a:endParaRPr lang="nl-BE" i="0" dirty="0" smtClean="0"/>
          </a:p>
        </p:txBody>
      </p:sp>
      <p:sp>
        <p:nvSpPr>
          <p:cNvPr id="5" name="Content Placeholder 2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916210" y="1205136"/>
            <a:ext cx="7544222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Font typeface="Arial" pitchFamily="34" charset="0"/>
              <a:buChar char="•"/>
              <a:defRPr sz="2400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None/>
            </a:pPr>
            <a:r>
              <a:rPr lang="nl-BE" sz="1800" dirty="0" smtClean="0"/>
              <a:t>Zijn er plaatsen in Europa waar het relatieve zeeniveau daalt? Wat is volgens u de reden hiervoor?</a:t>
            </a:r>
          </a:p>
          <a:p>
            <a:endParaRPr lang="nl-BE" sz="1800" b="0" dirty="0" smtClean="0"/>
          </a:p>
        </p:txBody>
      </p:sp>
    </p:spTree>
    <p:extLst>
      <p:ext uri="{BB962C8B-B14F-4D97-AF65-F5344CB8AC3E}">
        <p14:creationId xmlns:p14="http://schemas.microsoft.com/office/powerpoint/2010/main" val="78169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3078" y="260648"/>
            <a:ext cx="8229600" cy="936625"/>
          </a:xfrm>
        </p:spPr>
        <p:txBody>
          <a:bodyPr/>
          <a:lstStyle/>
          <a:p>
            <a:pPr algn="ctr"/>
            <a:r>
              <a:rPr lang="nl-BE" sz="2000" dirty="0" smtClean="0"/>
              <a:t>Klimaatverandering - zeespiegelstijging &amp; kusterosie</a:t>
            </a:r>
            <a:endParaRPr lang="nl-BE" sz="2000" b="0" dirty="0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3810" y="1052736"/>
            <a:ext cx="3808190" cy="5184576"/>
          </a:xfrm>
        </p:spPr>
        <p:txBody>
          <a:bodyPr/>
          <a:lstStyle/>
          <a:p>
            <a:endParaRPr lang="nl-BE" i="0" dirty="0" smtClean="0"/>
          </a:p>
          <a:p>
            <a:endParaRPr lang="nl-BE" i="0" dirty="0" smtClean="0"/>
          </a:p>
        </p:txBody>
      </p:sp>
      <p:sp>
        <p:nvSpPr>
          <p:cNvPr id="5" name="Content Placeholder 2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916210" y="1205136"/>
            <a:ext cx="7544222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Font typeface="Arial" pitchFamily="34" charset="0"/>
              <a:buChar char="•"/>
              <a:defRPr sz="2400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None/>
            </a:pPr>
            <a:r>
              <a:rPr lang="nl-BE" sz="1800" dirty="0" smtClean="0"/>
              <a:t>Zijn er plaatsen in Europa waar het relatieve zeeniveau daalt? Wat is volgens u de reden hiervoor?</a:t>
            </a:r>
          </a:p>
          <a:p>
            <a:endParaRPr lang="nl-BE" sz="1800" b="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026" y="1986773"/>
            <a:ext cx="6760518" cy="382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1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3078" y="260648"/>
            <a:ext cx="8229600" cy="936625"/>
          </a:xfrm>
        </p:spPr>
        <p:txBody>
          <a:bodyPr/>
          <a:lstStyle/>
          <a:p>
            <a:pPr algn="ctr"/>
            <a:r>
              <a:rPr lang="nl-BE" sz="2000" dirty="0" smtClean="0"/>
              <a:t>Klimaatverandering - zeespiegelstijging &amp; kusterosie</a:t>
            </a:r>
            <a:endParaRPr lang="nl-BE" sz="2000" b="0" dirty="0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3810" y="1052736"/>
            <a:ext cx="3808190" cy="5184576"/>
          </a:xfrm>
        </p:spPr>
        <p:txBody>
          <a:bodyPr/>
          <a:lstStyle/>
          <a:p>
            <a:endParaRPr lang="nl-BE" i="0" dirty="0" smtClean="0"/>
          </a:p>
          <a:p>
            <a:endParaRPr lang="nl-BE" i="0" dirty="0" smtClean="0"/>
          </a:p>
        </p:txBody>
      </p:sp>
      <p:sp>
        <p:nvSpPr>
          <p:cNvPr id="5" name="Content Placeholder 2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916210" y="1205136"/>
            <a:ext cx="7328198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Font typeface="Arial" pitchFamily="34" charset="0"/>
              <a:buChar char="•"/>
              <a:defRPr sz="2400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None/>
            </a:pPr>
            <a:r>
              <a:rPr lang="nl-BE" sz="1800" dirty="0" smtClean="0"/>
              <a:t>Zijn er plaatsen in Europa waar het relatieve zeeniveau daalt? Wat is volgens u de reden hiervoor?</a:t>
            </a:r>
          </a:p>
          <a:p>
            <a:pPr marL="0" indent="0" algn="ctr">
              <a:buNone/>
            </a:pPr>
            <a:r>
              <a:rPr lang="nl-BE" sz="1800" u="sng" dirty="0"/>
              <a:t>Postglaciale opheffing</a:t>
            </a:r>
            <a:endParaRPr lang="nl-BE" sz="1800" b="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1700" y="2132856"/>
            <a:ext cx="5400600" cy="39732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3810" y="6035031"/>
            <a:ext cx="2537874" cy="2308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nl-BE" sz="900" dirty="0" smtClean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 doi.org/10.5194/esurf-6-401-2018</a:t>
            </a:r>
            <a:endParaRPr lang="nl-BE" sz="900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64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3078" y="260648"/>
            <a:ext cx="8229600" cy="936625"/>
          </a:xfrm>
        </p:spPr>
        <p:txBody>
          <a:bodyPr/>
          <a:lstStyle/>
          <a:p>
            <a:pPr algn="ctr"/>
            <a:r>
              <a:rPr lang="nl-BE" sz="2000" dirty="0" smtClean="0"/>
              <a:t>Klimaatverandering - zeespiegelstijging &amp; kusterosie</a:t>
            </a:r>
            <a:endParaRPr lang="nl-BE" sz="2000" b="0" dirty="0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3810" y="1052736"/>
            <a:ext cx="3808190" cy="5184576"/>
          </a:xfrm>
        </p:spPr>
        <p:txBody>
          <a:bodyPr/>
          <a:lstStyle/>
          <a:p>
            <a:endParaRPr lang="en-GB" i="0" dirty="0"/>
          </a:p>
          <a:p>
            <a:endParaRPr lang="en-GB" i="0" dirty="0" err="1" smtClean="0"/>
          </a:p>
        </p:txBody>
      </p:sp>
      <p:sp>
        <p:nvSpPr>
          <p:cNvPr id="5" name="Content Placeholder 2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916210" y="1205136"/>
            <a:ext cx="6896150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Font typeface="Arial" pitchFamily="34" charset="0"/>
              <a:buChar char="•"/>
              <a:defRPr sz="2400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None/>
            </a:pPr>
            <a:r>
              <a:rPr lang="nl-BE" sz="1800" dirty="0" smtClean="0"/>
              <a:t>Wat is er de afgelopen tien jaar gebeurd met de Belgische kustlijn? Wat denk je dat er in de toekomst zal gebeuren?</a:t>
            </a:r>
            <a:endParaRPr lang="en-GB" sz="2000" b="0" i="0" kern="0" dirty="0" err="1" smtClean="0"/>
          </a:p>
        </p:txBody>
      </p:sp>
    </p:spTree>
    <p:extLst>
      <p:ext uri="{BB962C8B-B14F-4D97-AF65-F5344CB8AC3E}">
        <p14:creationId xmlns:p14="http://schemas.microsoft.com/office/powerpoint/2010/main" val="175741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3078" y="260648"/>
            <a:ext cx="8229600" cy="936625"/>
          </a:xfrm>
        </p:spPr>
        <p:txBody>
          <a:bodyPr/>
          <a:lstStyle/>
          <a:p>
            <a:pPr algn="ctr"/>
            <a:r>
              <a:rPr lang="nl-BE" sz="2000" dirty="0" smtClean="0"/>
              <a:t>Klimaatverandering - zeespiegelstijging &amp; kusterosie</a:t>
            </a:r>
            <a:endParaRPr lang="nl-BE" sz="2000" b="0" dirty="0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3810" y="1052736"/>
            <a:ext cx="3808190" cy="5184576"/>
          </a:xfrm>
        </p:spPr>
        <p:txBody>
          <a:bodyPr/>
          <a:lstStyle/>
          <a:p>
            <a:endParaRPr lang="en-GB" i="0" dirty="0"/>
          </a:p>
          <a:p>
            <a:endParaRPr lang="en-GB" i="0" dirty="0" err="1" smtClean="0"/>
          </a:p>
        </p:txBody>
      </p:sp>
      <p:sp>
        <p:nvSpPr>
          <p:cNvPr id="5" name="Content Placeholder 2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916210" y="1205136"/>
            <a:ext cx="6896150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Font typeface="Arial" pitchFamily="34" charset="0"/>
              <a:buChar char="•"/>
              <a:defRPr sz="2400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None/>
            </a:pPr>
            <a:r>
              <a:rPr lang="nl-BE" sz="1800" dirty="0" smtClean="0"/>
              <a:t>Wat is er de afgelopen tien jaar gebeurd met de Belgische kustlijn? Wat denk je dat er in de toekomst zal gebeuren?</a:t>
            </a:r>
            <a:endParaRPr lang="en-GB" sz="2000" b="0" i="0" kern="0" dirty="0" err="1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718" y="2132856"/>
            <a:ext cx="8352928" cy="39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62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3078" y="260648"/>
            <a:ext cx="8229600" cy="936625"/>
          </a:xfrm>
        </p:spPr>
        <p:txBody>
          <a:bodyPr/>
          <a:lstStyle/>
          <a:p>
            <a:pPr algn="ctr"/>
            <a:r>
              <a:rPr lang="nl-BE" sz="2000" dirty="0" smtClean="0"/>
              <a:t>Klimaatverandering - zeespiegelstijging &amp; kusterosie</a:t>
            </a:r>
            <a:endParaRPr lang="nl-BE" sz="2000" b="0" dirty="0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3810" y="1052736"/>
            <a:ext cx="3808190" cy="5184576"/>
          </a:xfrm>
        </p:spPr>
        <p:txBody>
          <a:bodyPr/>
          <a:lstStyle/>
          <a:p>
            <a:endParaRPr lang="nl-BE" i="0" dirty="0" smtClean="0"/>
          </a:p>
          <a:p>
            <a:endParaRPr lang="nl-BE" i="0" dirty="0" smtClean="0"/>
          </a:p>
        </p:txBody>
      </p:sp>
      <p:sp>
        <p:nvSpPr>
          <p:cNvPr id="5" name="Content Placeholder 2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916210" y="1205136"/>
            <a:ext cx="6896150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Font typeface="Arial" pitchFamily="34" charset="0"/>
              <a:buChar char="•"/>
              <a:defRPr sz="2400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None/>
            </a:pPr>
            <a:r>
              <a:rPr lang="nl-BE" sz="1800" dirty="0" smtClean="0"/>
              <a:t>Rond welke Europese zee breidt de kustlijn uit (“afzetting”)? Wat is er volgens u aan de hand in deze zee?</a:t>
            </a:r>
          </a:p>
          <a:p>
            <a:endParaRPr lang="nl-BE" sz="2000" b="0" i="0" kern="0" dirty="0" smtClean="0"/>
          </a:p>
        </p:txBody>
      </p:sp>
    </p:spTree>
    <p:extLst>
      <p:ext uri="{BB962C8B-B14F-4D97-AF65-F5344CB8AC3E}">
        <p14:creationId xmlns:p14="http://schemas.microsoft.com/office/powerpoint/2010/main" val="137690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3078" y="260648"/>
            <a:ext cx="8229600" cy="936625"/>
          </a:xfrm>
        </p:spPr>
        <p:txBody>
          <a:bodyPr/>
          <a:lstStyle/>
          <a:p>
            <a:pPr algn="ctr"/>
            <a:r>
              <a:rPr lang="nl-BE" sz="2000" dirty="0" smtClean="0"/>
              <a:t>Klimaatverandering - zeespiegelstijging &amp; kusterosie</a:t>
            </a:r>
            <a:endParaRPr lang="nl-BE" sz="2000" b="0" dirty="0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3810" y="1052736"/>
            <a:ext cx="3808190" cy="5184576"/>
          </a:xfrm>
        </p:spPr>
        <p:txBody>
          <a:bodyPr/>
          <a:lstStyle/>
          <a:p>
            <a:endParaRPr lang="nl-BE" i="0" dirty="0" smtClean="0"/>
          </a:p>
          <a:p>
            <a:endParaRPr lang="nl-BE" i="0" dirty="0" smtClean="0"/>
          </a:p>
        </p:txBody>
      </p:sp>
      <p:sp>
        <p:nvSpPr>
          <p:cNvPr id="5" name="Content Placeholder 2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916210" y="1205136"/>
            <a:ext cx="6896150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Font typeface="Arial" pitchFamily="34" charset="0"/>
              <a:buChar char="•"/>
              <a:defRPr sz="2400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None/>
            </a:pPr>
            <a:r>
              <a:rPr lang="nl-BE" sz="1800" dirty="0" smtClean="0"/>
              <a:t>Rond welke Europese zee breidt de kustlijn uit (“afzetting”)? Wat is er volgens u aan de hand in deze zee?</a:t>
            </a:r>
          </a:p>
          <a:p>
            <a:endParaRPr lang="nl-BE" sz="2000" b="0" i="0" kern="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718" y="2132856"/>
            <a:ext cx="8352928" cy="396425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092280" y="4581128"/>
            <a:ext cx="1368152" cy="16561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nl-BE" sz="1800" b="0" dirty="0"/>
          </a:p>
        </p:txBody>
      </p:sp>
    </p:spTree>
    <p:extLst>
      <p:ext uri="{BB962C8B-B14F-4D97-AF65-F5344CB8AC3E}">
        <p14:creationId xmlns:p14="http://schemas.microsoft.com/office/powerpoint/2010/main" val="283180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3078" y="260648"/>
            <a:ext cx="8229600" cy="936625"/>
          </a:xfrm>
        </p:spPr>
        <p:txBody>
          <a:bodyPr/>
          <a:lstStyle/>
          <a:p>
            <a:pPr algn="ctr"/>
            <a:r>
              <a:rPr lang="nl-BE" sz="2000" dirty="0" smtClean="0"/>
              <a:t>Klimaatverandering - zeespiegelstijging &amp; kusterosie</a:t>
            </a:r>
            <a:endParaRPr lang="nl-BE" sz="2000" b="0" dirty="0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3810" y="1052736"/>
            <a:ext cx="3808190" cy="5184576"/>
          </a:xfrm>
        </p:spPr>
        <p:txBody>
          <a:bodyPr/>
          <a:lstStyle/>
          <a:p>
            <a:endParaRPr lang="nl-BE" i="0" dirty="0" smtClean="0"/>
          </a:p>
          <a:p>
            <a:endParaRPr lang="nl-BE" i="0" dirty="0" smtClean="0"/>
          </a:p>
        </p:txBody>
      </p:sp>
      <p:sp>
        <p:nvSpPr>
          <p:cNvPr id="5" name="Content Placeholder 2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916210" y="1205136"/>
            <a:ext cx="6896150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Font typeface="Arial" pitchFamily="34" charset="0"/>
              <a:buChar char="•"/>
              <a:defRPr sz="2400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None/>
            </a:pPr>
            <a:r>
              <a:rPr lang="nl-BE" sz="1800" dirty="0" smtClean="0"/>
              <a:t>Rond welke Europese zee breidt de kustlijn uit (“afzetting”)? Wat is er volgens u aan de hand in deze zee?</a:t>
            </a:r>
          </a:p>
          <a:p>
            <a:endParaRPr lang="nl-BE" sz="2000" b="0" i="0" kern="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4861" y="2094552"/>
            <a:ext cx="6734440" cy="39119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75656" y="6099532"/>
            <a:ext cx="2408032" cy="2308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nl-BE" sz="900" dirty="0" smtClean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 doi.org/10.1002/2017GL073958</a:t>
            </a:r>
            <a:endParaRPr lang="nl-BE" sz="900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86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3078" y="260648"/>
            <a:ext cx="8229600" cy="936625"/>
          </a:xfrm>
        </p:spPr>
        <p:txBody>
          <a:bodyPr/>
          <a:lstStyle/>
          <a:p>
            <a:pPr algn="ctr"/>
            <a:r>
              <a:rPr lang="nl-BE" sz="2400" dirty="0" smtClean="0"/>
              <a:t>Overbevissing</a:t>
            </a:r>
            <a:endParaRPr lang="nl-BE" sz="2400" b="0" dirty="0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3810" y="1052736"/>
            <a:ext cx="3808190" cy="5184576"/>
          </a:xfrm>
        </p:spPr>
        <p:txBody>
          <a:bodyPr/>
          <a:lstStyle/>
          <a:p>
            <a:endParaRPr lang="nl-BE" i="0" dirty="0" smtClean="0"/>
          </a:p>
          <a:p>
            <a:endParaRPr lang="nl-BE" i="0" dirty="0" smtClean="0"/>
          </a:p>
        </p:txBody>
      </p:sp>
      <p:sp>
        <p:nvSpPr>
          <p:cNvPr id="5" name="Content Placeholder 2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827584" y="1205136"/>
            <a:ext cx="7488832" cy="5032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Font typeface="Arial" pitchFamily="34" charset="0"/>
              <a:buChar char="•"/>
              <a:defRPr sz="2400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None/>
            </a:pPr>
            <a:r>
              <a:rPr lang="nl-BE" sz="1600" dirty="0"/>
              <a:t>Aan de hand van de kaart: </a:t>
            </a:r>
            <a:r>
              <a:rPr lang="nl-BE" sz="1600" u="sng" dirty="0"/>
              <a:t>Vangsten per land</a:t>
            </a:r>
            <a:r>
              <a:rPr lang="nl-BE" sz="1600" dirty="0"/>
              <a:t>, beantwoord de volgende vragen</a:t>
            </a:r>
            <a:r>
              <a:rPr lang="nl-BE" sz="1600" dirty="0" smtClean="0"/>
              <a:t>:</a:t>
            </a:r>
          </a:p>
          <a:p>
            <a:r>
              <a:rPr lang="nl-BE" sz="1600" b="0" dirty="0" smtClean="0"/>
              <a:t>Welke 3 Europese landen vangen het meeste vis? Hoeveel tonnen vis vingen ze in 2016?</a:t>
            </a:r>
          </a:p>
          <a:p>
            <a:r>
              <a:rPr lang="nl-BE" sz="1600" b="0" dirty="0" smtClean="0"/>
              <a:t>Hoeveel tonnen vis werd gevangen in België in 2016?</a:t>
            </a:r>
          </a:p>
          <a:p>
            <a:pPr marL="0" indent="0">
              <a:buNone/>
            </a:pPr>
            <a:r>
              <a:rPr lang="nl-BE" sz="1600" dirty="0" smtClean="0"/>
              <a:t>Gebruik </a:t>
            </a:r>
            <a:r>
              <a:rPr lang="nl-BE" sz="1600" dirty="0"/>
              <a:t>de kaart </a:t>
            </a:r>
            <a:r>
              <a:rPr lang="nl-BE" sz="1600" u="sng" dirty="0"/>
              <a:t>Bestanden per visserijzone</a:t>
            </a:r>
            <a:r>
              <a:rPr lang="nl-BE" sz="1600" dirty="0"/>
              <a:t> en beantwoord de volgende vragen</a:t>
            </a:r>
            <a:r>
              <a:rPr lang="nl-BE" sz="1600" dirty="0" smtClean="0"/>
              <a:t>:</a:t>
            </a:r>
          </a:p>
          <a:p>
            <a:r>
              <a:rPr lang="nl-BE" sz="1600" b="0" dirty="0" smtClean="0"/>
              <a:t>In welke zee of oceaan zijn de meerderheid van de vispopulaties (visbestanden) overbevist?</a:t>
            </a:r>
          </a:p>
          <a:p>
            <a:r>
              <a:rPr lang="nl-BE" sz="1600" b="0" dirty="0" smtClean="0"/>
              <a:t>Ligt deze in de buurt van de landen die het meeste vis vangen?</a:t>
            </a:r>
          </a:p>
          <a:p>
            <a:pPr marL="0" indent="0">
              <a:buNone/>
            </a:pPr>
            <a:r>
              <a:rPr lang="nl-BE" sz="1600" dirty="0"/>
              <a:t>Beantwoord de volgende vraag met behulp van de kaart </a:t>
            </a:r>
            <a:r>
              <a:rPr lang="nl-BE" sz="1600" u="sng" dirty="0"/>
              <a:t>Quota per soort</a:t>
            </a:r>
            <a:r>
              <a:rPr lang="nl-BE" sz="1600" dirty="0" smtClean="0"/>
              <a:t>:</a:t>
            </a:r>
          </a:p>
          <a:p>
            <a:r>
              <a:rPr lang="nl-BE" sz="1600" b="0" dirty="0" smtClean="0"/>
              <a:t>Hoeveel tonnen van de volgende vissoorten mag België wettelijk toegestaan vangen </a:t>
            </a:r>
            <a:r>
              <a:rPr lang="nl-BE" sz="1600" dirty="0" smtClean="0"/>
              <a:t>(in </a:t>
            </a:r>
            <a:r>
              <a:rPr lang="nl-BE" sz="1600" dirty="0" smtClean="0"/>
              <a:t>2)</a:t>
            </a:r>
            <a:r>
              <a:rPr lang="nl-BE" sz="1600" b="0" dirty="0" smtClean="0"/>
              <a:t>?:</a:t>
            </a:r>
            <a:endParaRPr lang="nl-BE" sz="1600" b="0" dirty="0" smtClean="0"/>
          </a:p>
          <a:p>
            <a:pPr lvl="1"/>
            <a:r>
              <a:rPr lang="nl-BE" sz="1200" b="0" dirty="0" smtClean="0"/>
              <a:t>Kabeljauw?</a:t>
            </a:r>
          </a:p>
          <a:p>
            <a:pPr lvl="1"/>
            <a:r>
              <a:rPr lang="nl-BE" sz="1200" b="0" dirty="0" smtClean="0"/>
              <a:t>Schelvis?</a:t>
            </a:r>
          </a:p>
          <a:p>
            <a:pPr lvl="1">
              <a:spcBef>
                <a:spcPts val="0"/>
              </a:spcBef>
            </a:pPr>
            <a:r>
              <a:rPr lang="nl-BE" sz="1200" b="0" dirty="0" smtClean="0"/>
              <a:t>Haring?</a:t>
            </a:r>
          </a:p>
          <a:p>
            <a:pPr>
              <a:spcBef>
                <a:spcPts val="0"/>
              </a:spcBef>
            </a:pPr>
            <a:r>
              <a:rPr lang="nl-BE" sz="1600" b="0" dirty="0" smtClean="0"/>
              <a:t>Denkt u dat deze quota voldoende zijn om de visbestanden te herstellen?</a:t>
            </a:r>
          </a:p>
          <a:p>
            <a:pPr lvl="1">
              <a:spcBef>
                <a:spcPts val="0"/>
              </a:spcBef>
            </a:pPr>
            <a:endParaRPr lang="nl-BE" sz="1800" b="0" dirty="0" smtClean="0"/>
          </a:p>
          <a:p>
            <a:pPr marL="0" indent="0">
              <a:buNone/>
            </a:pPr>
            <a:endParaRPr lang="nl-BE" sz="1800" dirty="0" smtClean="0"/>
          </a:p>
          <a:p>
            <a:pPr marL="0" indent="0">
              <a:buNone/>
            </a:pPr>
            <a:endParaRPr lang="nl-BE" sz="1800" dirty="0" smtClean="0"/>
          </a:p>
          <a:p>
            <a:pPr marL="0" indent="0">
              <a:buNone/>
            </a:pPr>
            <a:endParaRPr lang="nl-BE" sz="18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endParaRPr lang="nl-BE" b="0" i="0" kern="0" dirty="0" smtClean="0"/>
          </a:p>
        </p:txBody>
      </p:sp>
    </p:spTree>
    <p:extLst>
      <p:ext uri="{BB962C8B-B14F-4D97-AF65-F5344CB8AC3E}">
        <p14:creationId xmlns:p14="http://schemas.microsoft.com/office/powerpoint/2010/main" val="62522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3078" y="260648"/>
            <a:ext cx="8229600" cy="936625"/>
          </a:xfrm>
        </p:spPr>
        <p:txBody>
          <a:bodyPr/>
          <a:lstStyle/>
          <a:p>
            <a:pPr algn="ctr"/>
            <a:r>
              <a:rPr lang="nl-BE" sz="2400" dirty="0" smtClean="0"/>
              <a:t>Overbevissing</a:t>
            </a:r>
            <a:endParaRPr lang="nl-BE" sz="2400" b="0" dirty="0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3810" y="1052736"/>
            <a:ext cx="3808190" cy="5184576"/>
          </a:xfrm>
        </p:spPr>
        <p:txBody>
          <a:bodyPr/>
          <a:lstStyle/>
          <a:p>
            <a:endParaRPr lang="nl-BE" i="0" dirty="0" smtClean="0"/>
          </a:p>
          <a:p>
            <a:endParaRPr lang="nl-BE" i="0" dirty="0" smtClean="0"/>
          </a:p>
        </p:txBody>
      </p:sp>
      <p:sp>
        <p:nvSpPr>
          <p:cNvPr id="5" name="Content Placeholder 2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827584" y="1144702"/>
            <a:ext cx="7488832" cy="5032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Font typeface="Arial" pitchFamily="34" charset="0"/>
              <a:buChar char="•"/>
              <a:defRPr sz="2400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None/>
            </a:pPr>
            <a:r>
              <a:rPr lang="nl-BE" sz="1600" dirty="0" smtClean="0"/>
              <a:t>Welke 3 Europese landen vangen het meeste vis? Hoeveel tonnen vis vingen ze in 2016?</a:t>
            </a:r>
          </a:p>
          <a:p>
            <a:pPr marL="0" indent="0">
              <a:buNone/>
            </a:pPr>
            <a:endParaRPr lang="nl-BE" sz="1600" b="0" dirty="0" smtClean="0"/>
          </a:p>
          <a:p>
            <a:pPr marL="0" indent="0">
              <a:buNone/>
            </a:pPr>
            <a:endParaRPr lang="nl-BE" sz="1600" b="0" dirty="0" smtClean="0"/>
          </a:p>
          <a:p>
            <a:pPr marL="0" indent="0">
              <a:buNone/>
            </a:pPr>
            <a:endParaRPr lang="nl-BE" sz="1600" b="0" dirty="0" smtClean="0"/>
          </a:p>
          <a:p>
            <a:pPr marL="0" indent="0">
              <a:buNone/>
            </a:pPr>
            <a:endParaRPr lang="nl-BE" sz="1600" b="0" dirty="0" smtClean="0"/>
          </a:p>
          <a:p>
            <a:pPr marL="0" indent="0">
              <a:buNone/>
            </a:pPr>
            <a:endParaRPr lang="nl-BE" sz="1600" b="0" dirty="0" smtClean="0"/>
          </a:p>
          <a:p>
            <a:pPr marL="0" indent="0">
              <a:buNone/>
            </a:pPr>
            <a:endParaRPr lang="nl-BE" sz="1600" b="0" i="0" dirty="0" smtClean="0"/>
          </a:p>
          <a:p>
            <a:pPr marL="0" indent="0">
              <a:buNone/>
            </a:pPr>
            <a:endParaRPr lang="nl-BE" sz="1600" b="0" dirty="0" smtClean="0"/>
          </a:p>
          <a:p>
            <a:pPr marL="0" indent="0">
              <a:buNone/>
            </a:pPr>
            <a:endParaRPr lang="nl-BE" sz="1600" b="0" dirty="0" smtClean="0"/>
          </a:p>
          <a:p>
            <a:pPr marL="0" indent="0">
              <a:buNone/>
            </a:pPr>
            <a:endParaRPr lang="nl-BE" sz="1600" b="0" dirty="0" smtClean="0"/>
          </a:p>
          <a:p>
            <a:pPr marL="0" indent="0">
              <a:buNone/>
            </a:pPr>
            <a:endParaRPr lang="nl-BE" sz="1600" b="0" dirty="0" smtClean="0"/>
          </a:p>
          <a:p>
            <a:pPr marL="0" indent="0">
              <a:buNone/>
            </a:pPr>
            <a:endParaRPr lang="nl-BE" sz="1600" b="0" dirty="0" smtClean="0"/>
          </a:p>
          <a:p>
            <a:pPr lvl="1">
              <a:spcBef>
                <a:spcPts val="0"/>
              </a:spcBef>
            </a:pPr>
            <a:endParaRPr lang="nl-BE" sz="1800" b="0" dirty="0" smtClean="0"/>
          </a:p>
          <a:p>
            <a:pPr marL="0" indent="0">
              <a:buNone/>
            </a:pPr>
            <a:endParaRPr lang="nl-BE" sz="1800" dirty="0" smtClean="0"/>
          </a:p>
          <a:p>
            <a:pPr marL="0" indent="0">
              <a:buNone/>
            </a:pPr>
            <a:endParaRPr lang="nl-BE" sz="1800" dirty="0" smtClean="0"/>
          </a:p>
          <a:p>
            <a:pPr marL="0" indent="0">
              <a:buNone/>
            </a:pPr>
            <a:endParaRPr lang="nl-BE" sz="18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endParaRPr lang="nl-BE" b="0" i="0" kern="0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77"/>
          <a:stretch/>
        </p:blipFill>
        <p:spPr>
          <a:xfrm>
            <a:off x="2607724" y="3031791"/>
            <a:ext cx="3816424" cy="185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84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3078" y="260648"/>
            <a:ext cx="8229600" cy="936625"/>
          </a:xfrm>
        </p:spPr>
        <p:txBody>
          <a:bodyPr/>
          <a:lstStyle/>
          <a:p>
            <a:r>
              <a:rPr lang="nl-BE" sz="2800" dirty="0" smtClean="0"/>
              <a:t>Wat is de Europese Zeeatlas ?</a:t>
            </a:r>
            <a:endParaRPr lang="nl-BE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50459">
            <a:off x="3782335" y="998860"/>
            <a:ext cx="1695197" cy="12263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17202">
            <a:off x="4987861" y="2085254"/>
            <a:ext cx="1798181" cy="12946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82498">
            <a:off x="1003102" y="5329875"/>
            <a:ext cx="1844297" cy="13110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46726">
            <a:off x="3049977" y="3064422"/>
            <a:ext cx="1661725" cy="11612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72783" y="2741066"/>
            <a:ext cx="1743516" cy="12347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216732">
            <a:off x="4810232" y="3806841"/>
            <a:ext cx="1592036" cy="11498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26768">
            <a:off x="6763275" y="1176332"/>
            <a:ext cx="1712957" cy="12168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19959" y="5041638"/>
            <a:ext cx="1682661" cy="11959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594014">
            <a:off x="6930997" y="4198481"/>
            <a:ext cx="1624139" cy="11775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30974" y="5222986"/>
            <a:ext cx="1744461" cy="1249055"/>
          </a:xfrm>
          <a:prstGeom prst="rect">
            <a:avLst/>
          </a:prstGeom>
        </p:spPr>
      </p:pic>
      <p:sp>
        <p:nvSpPr>
          <p:cNvPr id="17" name="Content Placeholder 2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763810" y="1052736"/>
            <a:ext cx="3808190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Font typeface="Arial" pitchFamily="34" charset="0"/>
              <a:buChar char="•"/>
              <a:defRPr sz="2400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nl-BE" sz="2000" b="1" i="0" kern="0" dirty="0" smtClean="0"/>
          </a:p>
          <a:p>
            <a:pPr marL="0" indent="0">
              <a:buFont typeface="Arial" pitchFamily="34" charset="0"/>
              <a:buNone/>
            </a:pPr>
            <a:r>
              <a:rPr lang="nl-BE" sz="4000" b="0" i="0" kern="0" dirty="0" smtClean="0"/>
              <a:t>Europese</a:t>
            </a:r>
          </a:p>
          <a:p>
            <a:pPr marL="0" indent="0">
              <a:buFont typeface="Arial" pitchFamily="34" charset="0"/>
              <a:buNone/>
            </a:pPr>
            <a:endParaRPr lang="nl-BE" sz="4000" b="1" i="0" kern="0" dirty="0" smtClean="0"/>
          </a:p>
          <a:p>
            <a:pPr marL="0" indent="0">
              <a:buFont typeface="Arial" pitchFamily="34" charset="0"/>
              <a:buNone/>
            </a:pPr>
            <a:r>
              <a:rPr lang="nl-BE" sz="4000" i="0" kern="0" dirty="0" smtClean="0"/>
              <a:t>Zee </a:t>
            </a:r>
          </a:p>
          <a:p>
            <a:pPr marL="0" indent="0">
              <a:buFont typeface="Arial" pitchFamily="34" charset="0"/>
              <a:buNone/>
            </a:pPr>
            <a:endParaRPr lang="nl-BE" sz="4000" b="0" i="0" kern="0" dirty="0" smtClean="0"/>
          </a:p>
          <a:p>
            <a:pPr marL="0" indent="0">
              <a:buFont typeface="Arial" pitchFamily="34" charset="0"/>
              <a:buNone/>
            </a:pPr>
            <a:r>
              <a:rPr lang="nl-BE" sz="4000" b="0" i="0" kern="0" dirty="0" smtClean="0"/>
              <a:t>Atlas</a:t>
            </a:r>
          </a:p>
          <a:p>
            <a:pPr marL="0" indent="0">
              <a:buFont typeface="Arial" pitchFamily="34" charset="0"/>
              <a:buNone/>
            </a:pPr>
            <a:endParaRPr lang="nl-BE" b="0" i="0" kern="0" dirty="0" smtClean="0"/>
          </a:p>
          <a:p>
            <a:endParaRPr lang="nl-BE" b="0" i="0" kern="0" dirty="0" smtClean="0"/>
          </a:p>
          <a:p>
            <a:endParaRPr lang="nl-BE" b="0" i="0" kern="0" dirty="0" smtClean="0"/>
          </a:p>
        </p:txBody>
      </p:sp>
    </p:spTree>
    <p:extLst>
      <p:ext uri="{BB962C8B-B14F-4D97-AF65-F5344CB8AC3E}">
        <p14:creationId xmlns:p14="http://schemas.microsoft.com/office/powerpoint/2010/main" val="328092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3078" y="260648"/>
            <a:ext cx="8229600" cy="936625"/>
          </a:xfrm>
        </p:spPr>
        <p:txBody>
          <a:bodyPr/>
          <a:lstStyle/>
          <a:p>
            <a:pPr algn="ctr"/>
            <a:r>
              <a:rPr lang="nl-BE" sz="2400" dirty="0" smtClean="0"/>
              <a:t>Overbevissing</a:t>
            </a:r>
            <a:endParaRPr lang="nl-BE" sz="2400" b="0" dirty="0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3810" y="1052736"/>
            <a:ext cx="3808190" cy="5184576"/>
          </a:xfrm>
        </p:spPr>
        <p:txBody>
          <a:bodyPr/>
          <a:lstStyle/>
          <a:p>
            <a:endParaRPr lang="nl-BE" i="0" dirty="0" smtClean="0"/>
          </a:p>
          <a:p>
            <a:endParaRPr lang="nl-BE" i="0" dirty="0" smtClean="0"/>
          </a:p>
        </p:txBody>
      </p:sp>
      <p:sp>
        <p:nvSpPr>
          <p:cNvPr id="5" name="Content Placeholder 2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827584" y="1144702"/>
            <a:ext cx="7488832" cy="5032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Font typeface="Arial" pitchFamily="34" charset="0"/>
              <a:buChar char="•"/>
              <a:defRPr sz="2400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None/>
            </a:pPr>
            <a:r>
              <a:rPr lang="nl-BE" sz="1600" dirty="0" smtClean="0"/>
              <a:t>Welke 3 Europese landen vangen het meeste vis? Hoeveel tonnen vis vingen ze in 2016?</a:t>
            </a:r>
          </a:p>
          <a:p>
            <a:pPr marL="0" indent="0">
              <a:buNone/>
            </a:pPr>
            <a:endParaRPr lang="nl-BE" sz="1600" b="0" dirty="0" smtClean="0"/>
          </a:p>
          <a:p>
            <a:pPr marL="0" indent="0">
              <a:buNone/>
            </a:pPr>
            <a:endParaRPr lang="nl-BE" sz="1600" b="0" dirty="0" smtClean="0"/>
          </a:p>
          <a:p>
            <a:pPr marL="0" indent="0">
              <a:buNone/>
            </a:pPr>
            <a:endParaRPr lang="nl-BE" sz="1600" b="0" dirty="0" smtClean="0"/>
          </a:p>
          <a:p>
            <a:pPr marL="0" indent="0">
              <a:buNone/>
            </a:pPr>
            <a:endParaRPr lang="nl-BE" sz="1600" b="0" dirty="0" smtClean="0"/>
          </a:p>
          <a:p>
            <a:pPr marL="0" indent="0">
              <a:buNone/>
            </a:pPr>
            <a:endParaRPr lang="nl-BE" sz="1600" b="0" dirty="0" smtClean="0"/>
          </a:p>
          <a:p>
            <a:pPr marL="0" indent="0">
              <a:buNone/>
            </a:pPr>
            <a:endParaRPr lang="nl-BE" sz="1600" b="0" i="0" dirty="0" smtClean="0"/>
          </a:p>
          <a:p>
            <a:pPr marL="0" indent="0">
              <a:buNone/>
            </a:pPr>
            <a:endParaRPr lang="nl-BE" sz="1600" b="0" dirty="0" smtClean="0"/>
          </a:p>
          <a:p>
            <a:pPr marL="0" indent="0">
              <a:buNone/>
            </a:pPr>
            <a:endParaRPr lang="nl-BE" sz="1600" b="0" dirty="0" smtClean="0"/>
          </a:p>
          <a:p>
            <a:pPr marL="0" indent="0">
              <a:buNone/>
            </a:pPr>
            <a:endParaRPr lang="nl-BE" sz="1600" b="0" dirty="0" smtClean="0"/>
          </a:p>
          <a:p>
            <a:pPr marL="0" indent="0">
              <a:buNone/>
            </a:pPr>
            <a:endParaRPr lang="nl-BE" sz="1600" b="0" dirty="0" smtClean="0"/>
          </a:p>
          <a:p>
            <a:pPr marL="0" indent="0">
              <a:buNone/>
            </a:pPr>
            <a:endParaRPr lang="nl-BE" sz="1600" b="0" dirty="0" smtClean="0"/>
          </a:p>
          <a:p>
            <a:pPr lvl="1">
              <a:spcBef>
                <a:spcPts val="0"/>
              </a:spcBef>
            </a:pPr>
            <a:endParaRPr lang="nl-BE" sz="1800" b="0" dirty="0" smtClean="0"/>
          </a:p>
          <a:p>
            <a:pPr marL="0" indent="0">
              <a:buNone/>
            </a:pPr>
            <a:endParaRPr lang="nl-BE" sz="1800" dirty="0" smtClean="0"/>
          </a:p>
          <a:p>
            <a:pPr marL="0" indent="0">
              <a:buNone/>
            </a:pPr>
            <a:endParaRPr lang="nl-BE" sz="1800" dirty="0" smtClean="0"/>
          </a:p>
          <a:p>
            <a:pPr marL="0" indent="0">
              <a:buNone/>
            </a:pPr>
            <a:endParaRPr lang="nl-BE" sz="18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endParaRPr lang="nl-BE" b="0" i="0" kern="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77"/>
          <a:stretch/>
        </p:blipFill>
        <p:spPr>
          <a:xfrm>
            <a:off x="2607724" y="3031791"/>
            <a:ext cx="3816424" cy="1851854"/>
          </a:xfrm>
          <a:prstGeom prst="rect">
            <a:avLst/>
          </a:prstGeom>
        </p:spPr>
      </p:pic>
      <p:pic>
        <p:nvPicPr>
          <p:cNvPr id="1034" name="Picture 10" descr="Afbeeldingsresultaat voor emoji spanish fla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927" y="2335161"/>
            <a:ext cx="1309862" cy="130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191758" y="3429000"/>
            <a:ext cx="2196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 smtClean="0">
                <a:solidFill>
                  <a:srgbClr val="0F5494"/>
                </a:solidFill>
              </a:rPr>
              <a:t>859,700</a:t>
            </a:r>
          </a:p>
          <a:p>
            <a:pPr algn="ctr"/>
            <a:r>
              <a:rPr lang="nl-BE" sz="1600" dirty="0" err="1" smtClean="0">
                <a:solidFill>
                  <a:srgbClr val="0F5494"/>
                </a:solidFill>
              </a:rPr>
              <a:t>tonnes</a:t>
            </a:r>
            <a:endParaRPr lang="nl-BE" sz="1600" dirty="0" smtClean="0">
              <a:solidFill>
                <a:srgbClr val="0F5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92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3078" y="260648"/>
            <a:ext cx="8229600" cy="936625"/>
          </a:xfrm>
        </p:spPr>
        <p:txBody>
          <a:bodyPr/>
          <a:lstStyle/>
          <a:p>
            <a:pPr algn="ctr"/>
            <a:r>
              <a:rPr lang="nl-BE" sz="2400" dirty="0" smtClean="0"/>
              <a:t>Overbevissing</a:t>
            </a:r>
            <a:endParaRPr lang="nl-BE" sz="2400" b="0" dirty="0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3810" y="1052736"/>
            <a:ext cx="3808190" cy="5184576"/>
          </a:xfrm>
        </p:spPr>
        <p:txBody>
          <a:bodyPr/>
          <a:lstStyle/>
          <a:p>
            <a:endParaRPr lang="nl-BE" i="0" dirty="0" smtClean="0"/>
          </a:p>
          <a:p>
            <a:endParaRPr lang="nl-BE" i="0" dirty="0" smtClean="0"/>
          </a:p>
        </p:txBody>
      </p:sp>
      <p:sp>
        <p:nvSpPr>
          <p:cNvPr id="5" name="Content Placeholder 2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827584" y="1144702"/>
            <a:ext cx="7488832" cy="5032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Font typeface="Arial" pitchFamily="34" charset="0"/>
              <a:buChar char="•"/>
              <a:defRPr sz="2400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None/>
            </a:pPr>
            <a:r>
              <a:rPr lang="nl-BE" sz="1600" dirty="0" smtClean="0"/>
              <a:t>Welke 3 Europese landen vangen het meeste vis? Hoeveel tonnen vis vingen ze in 2016?</a:t>
            </a:r>
          </a:p>
          <a:p>
            <a:pPr marL="0" indent="0">
              <a:buNone/>
            </a:pPr>
            <a:endParaRPr lang="nl-BE" sz="1600" b="0" dirty="0" smtClean="0"/>
          </a:p>
          <a:p>
            <a:pPr marL="0" indent="0">
              <a:buNone/>
            </a:pPr>
            <a:endParaRPr lang="nl-BE" sz="1600" b="0" dirty="0" smtClean="0"/>
          </a:p>
          <a:p>
            <a:pPr marL="0" indent="0">
              <a:buNone/>
            </a:pPr>
            <a:endParaRPr lang="nl-BE" sz="1600" b="0" dirty="0" smtClean="0"/>
          </a:p>
          <a:p>
            <a:pPr marL="0" indent="0">
              <a:buNone/>
            </a:pPr>
            <a:endParaRPr lang="nl-BE" sz="1600" b="0" dirty="0" smtClean="0"/>
          </a:p>
          <a:p>
            <a:pPr marL="0" indent="0">
              <a:buNone/>
            </a:pPr>
            <a:endParaRPr lang="nl-BE" sz="1600" b="0" dirty="0" smtClean="0"/>
          </a:p>
          <a:p>
            <a:pPr marL="0" indent="0">
              <a:buNone/>
            </a:pPr>
            <a:endParaRPr lang="nl-BE" sz="1600" b="0" i="0" dirty="0" smtClean="0"/>
          </a:p>
          <a:p>
            <a:pPr marL="0" indent="0">
              <a:buNone/>
            </a:pPr>
            <a:endParaRPr lang="nl-BE" sz="1600" b="0" dirty="0" smtClean="0"/>
          </a:p>
          <a:p>
            <a:pPr marL="0" indent="0">
              <a:buNone/>
            </a:pPr>
            <a:endParaRPr lang="nl-BE" sz="1600" b="0" dirty="0" smtClean="0"/>
          </a:p>
          <a:p>
            <a:pPr marL="0" indent="0">
              <a:buNone/>
            </a:pPr>
            <a:endParaRPr lang="nl-BE" sz="1600" b="0" dirty="0" smtClean="0"/>
          </a:p>
          <a:p>
            <a:pPr marL="0" indent="0">
              <a:buNone/>
            </a:pPr>
            <a:endParaRPr lang="nl-BE" sz="1600" b="0" dirty="0" smtClean="0"/>
          </a:p>
          <a:p>
            <a:pPr marL="0" indent="0">
              <a:buNone/>
            </a:pPr>
            <a:endParaRPr lang="nl-BE" sz="1600" b="0" dirty="0" smtClean="0"/>
          </a:p>
          <a:p>
            <a:pPr lvl="1">
              <a:spcBef>
                <a:spcPts val="0"/>
              </a:spcBef>
            </a:pPr>
            <a:endParaRPr lang="nl-BE" sz="1800" b="0" dirty="0" smtClean="0"/>
          </a:p>
          <a:p>
            <a:pPr marL="0" indent="0">
              <a:buNone/>
            </a:pPr>
            <a:endParaRPr lang="nl-BE" sz="1800" dirty="0" smtClean="0"/>
          </a:p>
          <a:p>
            <a:pPr marL="0" indent="0">
              <a:buNone/>
            </a:pPr>
            <a:endParaRPr lang="nl-BE" sz="1800" dirty="0" smtClean="0"/>
          </a:p>
          <a:p>
            <a:pPr marL="0" indent="0">
              <a:buNone/>
            </a:pPr>
            <a:endParaRPr lang="nl-BE" sz="18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endParaRPr lang="nl-BE" b="0" i="0" kern="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77"/>
          <a:stretch/>
        </p:blipFill>
        <p:spPr>
          <a:xfrm>
            <a:off x="2607724" y="3031791"/>
            <a:ext cx="3816424" cy="1851854"/>
          </a:xfrm>
          <a:prstGeom prst="rect">
            <a:avLst/>
          </a:prstGeom>
        </p:spPr>
      </p:pic>
      <p:pic>
        <p:nvPicPr>
          <p:cNvPr id="1030" name="Picture 6" descr="Afbeeldingsresultaat voor emoji iceland fla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655" y="2276872"/>
            <a:ext cx="1330553" cy="133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fbeeldingsresultaat voor emoji spanish fla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927" y="2335161"/>
            <a:ext cx="1309862" cy="130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191758" y="3429000"/>
            <a:ext cx="2196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 smtClean="0">
                <a:solidFill>
                  <a:srgbClr val="0F5494"/>
                </a:solidFill>
              </a:rPr>
              <a:t>859,700</a:t>
            </a:r>
          </a:p>
          <a:p>
            <a:pPr algn="ctr"/>
            <a:r>
              <a:rPr lang="nl-BE" sz="1600" dirty="0" err="1" smtClean="0">
                <a:solidFill>
                  <a:srgbClr val="0F5494"/>
                </a:solidFill>
              </a:rPr>
              <a:t>tonnes</a:t>
            </a:r>
            <a:endParaRPr lang="nl-BE" sz="1600" dirty="0" smtClean="0">
              <a:solidFill>
                <a:srgbClr val="0F5494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69632" y="3387144"/>
            <a:ext cx="2196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 smtClean="0">
                <a:solidFill>
                  <a:srgbClr val="0F5494"/>
                </a:solidFill>
              </a:rPr>
              <a:t>1,069,400</a:t>
            </a:r>
          </a:p>
          <a:p>
            <a:pPr algn="ctr"/>
            <a:r>
              <a:rPr lang="nl-BE" sz="1600" dirty="0" err="1" smtClean="0">
                <a:solidFill>
                  <a:srgbClr val="0F5494"/>
                </a:solidFill>
              </a:rPr>
              <a:t>tonnes</a:t>
            </a:r>
            <a:endParaRPr lang="nl-BE" sz="1600" dirty="0" smtClean="0">
              <a:solidFill>
                <a:srgbClr val="0F5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29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3078" y="260648"/>
            <a:ext cx="8229600" cy="936625"/>
          </a:xfrm>
        </p:spPr>
        <p:txBody>
          <a:bodyPr/>
          <a:lstStyle/>
          <a:p>
            <a:pPr algn="ctr"/>
            <a:r>
              <a:rPr lang="nl-BE" sz="2400" dirty="0" smtClean="0"/>
              <a:t>Overbevissing</a:t>
            </a:r>
            <a:endParaRPr lang="nl-BE" sz="2400" b="0" dirty="0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3810" y="1052736"/>
            <a:ext cx="3808190" cy="5184576"/>
          </a:xfrm>
        </p:spPr>
        <p:txBody>
          <a:bodyPr/>
          <a:lstStyle/>
          <a:p>
            <a:endParaRPr lang="nl-BE" i="0" dirty="0" smtClean="0"/>
          </a:p>
          <a:p>
            <a:endParaRPr lang="nl-BE" i="0" dirty="0" smtClean="0"/>
          </a:p>
        </p:txBody>
      </p:sp>
      <p:sp>
        <p:nvSpPr>
          <p:cNvPr id="5" name="Content Placeholder 2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827584" y="1144702"/>
            <a:ext cx="7488832" cy="5032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Font typeface="Arial" pitchFamily="34" charset="0"/>
              <a:buChar char="•"/>
              <a:defRPr sz="2400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None/>
            </a:pPr>
            <a:r>
              <a:rPr lang="nl-BE" sz="1600" dirty="0" smtClean="0"/>
              <a:t>Welke 3 Europese landen vangen het meeste vis? Hoeveel tonnen vis vingen ze in 2016?</a:t>
            </a:r>
          </a:p>
          <a:p>
            <a:pPr marL="0" indent="0">
              <a:buNone/>
            </a:pPr>
            <a:endParaRPr lang="nl-BE" sz="1600" b="0" dirty="0" smtClean="0"/>
          </a:p>
          <a:p>
            <a:pPr marL="0" indent="0">
              <a:buNone/>
            </a:pPr>
            <a:endParaRPr lang="nl-BE" sz="1600" b="0" dirty="0" smtClean="0"/>
          </a:p>
          <a:p>
            <a:pPr marL="0" indent="0">
              <a:buNone/>
            </a:pPr>
            <a:endParaRPr lang="nl-BE" sz="1600" b="0" dirty="0" smtClean="0"/>
          </a:p>
          <a:p>
            <a:pPr marL="0" indent="0">
              <a:buNone/>
            </a:pPr>
            <a:endParaRPr lang="nl-BE" sz="1600" b="0" dirty="0" smtClean="0"/>
          </a:p>
          <a:p>
            <a:pPr marL="0" indent="0">
              <a:buNone/>
            </a:pPr>
            <a:endParaRPr lang="nl-BE" sz="1600" b="0" dirty="0" smtClean="0"/>
          </a:p>
          <a:p>
            <a:pPr marL="0" indent="0">
              <a:buNone/>
            </a:pPr>
            <a:endParaRPr lang="nl-BE" sz="1600" b="0" i="0" dirty="0" smtClean="0"/>
          </a:p>
          <a:p>
            <a:pPr marL="0" indent="0">
              <a:buNone/>
            </a:pPr>
            <a:endParaRPr lang="nl-BE" sz="1600" b="0" dirty="0" smtClean="0"/>
          </a:p>
          <a:p>
            <a:pPr marL="0" indent="0">
              <a:buNone/>
            </a:pPr>
            <a:endParaRPr lang="nl-BE" sz="1600" b="0" dirty="0" smtClean="0"/>
          </a:p>
          <a:p>
            <a:pPr marL="0" indent="0">
              <a:buNone/>
            </a:pPr>
            <a:endParaRPr lang="nl-BE" sz="1600" b="0" dirty="0" smtClean="0"/>
          </a:p>
          <a:p>
            <a:pPr marL="0" indent="0">
              <a:buNone/>
            </a:pPr>
            <a:endParaRPr lang="nl-BE" sz="1600" b="0" dirty="0" smtClean="0"/>
          </a:p>
          <a:p>
            <a:pPr marL="0" indent="0">
              <a:buNone/>
            </a:pPr>
            <a:endParaRPr lang="nl-BE" sz="1600" b="0" dirty="0" smtClean="0"/>
          </a:p>
          <a:p>
            <a:pPr lvl="1">
              <a:spcBef>
                <a:spcPts val="0"/>
              </a:spcBef>
            </a:pPr>
            <a:endParaRPr lang="nl-BE" sz="1800" b="0" dirty="0" smtClean="0"/>
          </a:p>
          <a:p>
            <a:pPr marL="0" indent="0">
              <a:buNone/>
            </a:pPr>
            <a:endParaRPr lang="nl-BE" sz="1800" dirty="0" smtClean="0"/>
          </a:p>
          <a:p>
            <a:pPr marL="0" indent="0">
              <a:buNone/>
            </a:pPr>
            <a:endParaRPr lang="nl-BE" sz="1800" dirty="0" smtClean="0"/>
          </a:p>
          <a:p>
            <a:pPr marL="0" indent="0">
              <a:buNone/>
            </a:pPr>
            <a:endParaRPr lang="nl-BE" sz="18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endParaRPr lang="nl-BE" b="0" i="0" kern="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77"/>
          <a:stretch/>
        </p:blipFill>
        <p:spPr>
          <a:xfrm>
            <a:off x="2607724" y="3031791"/>
            <a:ext cx="3816424" cy="1851854"/>
          </a:xfrm>
          <a:prstGeom prst="rect">
            <a:avLst/>
          </a:prstGeom>
        </p:spPr>
      </p:pic>
      <p:pic>
        <p:nvPicPr>
          <p:cNvPr id="1028" name="Picture 4" descr="Afbeeldingsresultaat voor emoji norwegian fla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789" y="1420101"/>
            <a:ext cx="1296404" cy="1296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fbeeldingsresultaat voor emoji iceland fla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655" y="2276872"/>
            <a:ext cx="1330553" cy="133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fbeeldingsresultaat voor emoji spanish fla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927" y="2335161"/>
            <a:ext cx="1309862" cy="130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83840" y="2473403"/>
            <a:ext cx="2196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 smtClean="0">
                <a:solidFill>
                  <a:srgbClr val="0F5494"/>
                </a:solidFill>
              </a:rPr>
              <a:t>1,872,600</a:t>
            </a:r>
          </a:p>
          <a:p>
            <a:pPr algn="ctr"/>
            <a:r>
              <a:rPr lang="nl-BE" sz="1600" dirty="0" err="1" smtClean="0">
                <a:solidFill>
                  <a:srgbClr val="0F5494"/>
                </a:solidFill>
              </a:rPr>
              <a:t>tonnes</a:t>
            </a:r>
            <a:endParaRPr lang="nl-BE" sz="1600" dirty="0" smtClean="0">
              <a:solidFill>
                <a:srgbClr val="0F549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91758" y="3429000"/>
            <a:ext cx="2196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 smtClean="0">
                <a:solidFill>
                  <a:srgbClr val="0F5494"/>
                </a:solidFill>
              </a:rPr>
              <a:t>859,700</a:t>
            </a:r>
          </a:p>
          <a:p>
            <a:pPr algn="ctr"/>
            <a:r>
              <a:rPr lang="nl-BE" sz="1600" dirty="0" err="1" smtClean="0">
                <a:solidFill>
                  <a:srgbClr val="0F5494"/>
                </a:solidFill>
              </a:rPr>
              <a:t>tonnes</a:t>
            </a:r>
            <a:endParaRPr lang="nl-BE" sz="1600" dirty="0" smtClean="0">
              <a:solidFill>
                <a:srgbClr val="0F5494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69632" y="3387144"/>
            <a:ext cx="2196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 smtClean="0">
                <a:solidFill>
                  <a:srgbClr val="0F5494"/>
                </a:solidFill>
              </a:rPr>
              <a:t>1,069,400</a:t>
            </a:r>
          </a:p>
          <a:p>
            <a:pPr algn="ctr"/>
            <a:r>
              <a:rPr lang="nl-BE" sz="1600" dirty="0" err="1" smtClean="0">
                <a:solidFill>
                  <a:srgbClr val="0F5494"/>
                </a:solidFill>
              </a:rPr>
              <a:t>tonnes</a:t>
            </a:r>
            <a:endParaRPr lang="nl-BE" sz="1600" dirty="0" smtClean="0">
              <a:solidFill>
                <a:srgbClr val="0F5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9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3078" y="260648"/>
            <a:ext cx="8229600" cy="936625"/>
          </a:xfrm>
        </p:spPr>
        <p:txBody>
          <a:bodyPr/>
          <a:lstStyle/>
          <a:p>
            <a:pPr algn="ctr"/>
            <a:r>
              <a:rPr lang="nl-BE" sz="2400" dirty="0" smtClean="0"/>
              <a:t>Overbevissing</a:t>
            </a:r>
            <a:endParaRPr lang="nl-BE" sz="2400" b="0" dirty="0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3810" y="1052736"/>
            <a:ext cx="3808190" cy="5184576"/>
          </a:xfrm>
        </p:spPr>
        <p:txBody>
          <a:bodyPr/>
          <a:lstStyle/>
          <a:p>
            <a:endParaRPr lang="nl-BE" i="0" dirty="0" smtClean="0"/>
          </a:p>
          <a:p>
            <a:endParaRPr lang="nl-BE" i="0" dirty="0" smtClean="0"/>
          </a:p>
        </p:txBody>
      </p:sp>
      <p:sp>
        <p:nvSpPr>
          <p:cNvPr id="5" name="Content Placeholder 2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827584" y="1144702"/>
            <a:ext cx="7488832" cy="5032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Font typeface="Arial" pitchFamily="34" charset="0"/>
              <a:buChar char="•"/>
              <a:defRPr sz="2400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None/>
            </a:pPr>
            <a:r>
              <a:rPr lang="nl-BE" sz="1600" dirty="0" smtClean="0"/>
              <a:t>Welke 3 Europese landen vangen het meeste vis? Hoeveel tonnen vis vingen ze in 2016?</a:t>
            </a:r>
          </a:p>
          <a:p>
            <a:pPr marL="0" indent="0">
              <a:buNone/>
            </a:pPr>
            <a:endParaRPr lang="nl-BE" sz="1600" b="0" dirty="0" smtClean="0"/>
          </a:p>
          <a:p>
            <a:pPr marL="0" indent="0">
              <a:buNone/>
            </a:pPr>
            <a:endParaRPr lang="nl-BE" sz="1600" b="0" dirty="0" smtClean="0"/>
          </a:p>
          <a:p>
            <a:pPr marL="0" indent="0">
              <a:buNone/>
            </a:pPr>
            <a:endParaRPr lang="nl-BE" sz="1600" b="0" dirty="0" smtClean="0"/>
          </a:p>
          <a:p>
            <a:pPr marL="0" indent="0">
              <a:buNone/>
            </a:pPr>
            <a:endParaRPr lang="nl-BE" sz="1600" b="0" dirty="0" smtClean="0"/>
          </a:p>
          <a:p>
            <a:pPr marL="0" indent="0">
              <a:buNone/>
            </a:pPr>
            <a:endParaRPr lang="nl-BE" sz="1600" b="0" dirty="0" smtClean="0"/>
          </a:p>
          <a:p>
            <a:pPr marL="0" indent="0">
              <a:buNone/>
            </a:pPr>
            <a:endParaRPr lang="nl-BE" sz="1600" b="0" i="0" dirty="0" smtClean="0"/>
          </a:p>
          <a:p>
            <a:pPr marL="0" indent="0">
              <a:buNone/>
            </a:pPr>
            <a:endParaRPr lang="nl-BE" sz="1600" b="0" dirty="0" smtClean="0"/>
          </a:p>
          <a:p>
            <a:pPr marL="0" indent="0">
              <a:buNone/>
            </a:pPr>
            <a:endParaRPr lang="nl-BE" sz="1600" b="0" dirty="0" smtClean="0"/>
          </a:p>
          <a:p>
            <a:pPr marL="0" indent="0">
              <a:buNone/>
            </a:pPr>
            <a:endParaRPr lang="nl-BE" sz="1600" b="0" dirty="0" smtClean="0"/>
          </a:p>
          <a:p>
            <a:pPr marL="0" indent="0">
              <a:buNone/>
            </a:pPr>
            <a:endParaRPr lang="nl-BE" sz="1600" b="0" dirty="0" smtClean="0"/>
          </a:p>
          <a:p>
            <a:pPr marL="0" indent="0">
              <a:buNone/>
            </a:pPr>
            <a:endParaRPr lang="nl-BE" sz="1600" b="0" dirty="0" smtClean="0"/>
          </a:p>
          <a:p>
            <a:pPr marL="0" indent="0">
              <a:buNone/>
            </a:pPr>
            <a:r>
              <a:rPr lang="nl-BE" sz="1600" dirty="0" smtClean="0"/>
              <a:t>Hoeveel tonnen vis werd gevangen in België in 2016?</a:t>
            </a:r>
          </a:p>
          <a:p>
            <a:pPr lvl="1">
              <a:spcBef>
                <a:spcPts val="0"/>
              </a:spcBef>
            </a:pPr>
            <a:endParaRPr lang="nl-BE" sz="1800" b="0" dirty="0" smtClean="0"/>
          </a:p>
          <a:p>
            <a:pPr marL="0" indent="0">
              <a:buNone/>
            </a:pPr>
            <a:endParaRPr lang="nl-BE" sz="1800" dirty="0" smtClean="0"/>
          </a:p>
          <a:p>
            <a:pPr marL="0" indent="0">
              <a:buNone/>
            </a:pPr>
            <a:endParaRPr lang="nl-BE" sz="1800" dirty="0" smtClean="0"/>
          </a:p>
          <a:p>
            <a:pPr marL="0" indent="0">
              <a:buNone/>
            </a:pPr>
            <a:endParaRPr lang="nl-BE" sz="18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endParaRPr lang="nl-BE" b="0" i="0" kern="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77"/>
          <a:stretch/>
        </p:blipFill>
        <p:spPr>
          <a:xfrm>
            <a:off x="2607724" y="3031791"/>
            <a:ext cx="3816424" cy="1851854"/>
          </a:xfrm>
          <a:prstGeom prst="rect">
            <a:avLst/>
          </a:prstGeom>
        </p:spPr>
      </p:pic>
      <p:pic>
        <p:nvPicPr>
          <p:cNvPr id="1028" name="Picture 4" descr="Afbeeldingsresultaat voor emoji norwegian fla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789" y="1420101"/>
            <a:ext cx="1296404" cy="1296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fbeeldingsresultaat voor emoji iceland fla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655" y="2276872"/>
            <a:ext cx="1330553" cy="133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fbeeldingsresultaat voor emoji spanish fla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927" y="2335161"/>
            <a:ext cx="1309862" cy="130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83840" y="2473403"/>
            <a:ext cx="2196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 smtClean="0">
                <a:solidFill>
                  <a:srgbClr val="0F5494"/>
                </a:solidFill>
              </a:rPr>
              <a:t>1,872,600</a:t>
            </a:r>
          </a:p>
          <a:p>
            <a:pPr algn="ctr"/>
            <a:r>
              <a:rPr lang="nl-BE" sz="1600" dirty="0" err="1" smtClean="0">
                <a:solidFill>
                  <a:srgbClr val="0F5494"/>
                </a:solidFill>
              </a:rPr>
              <a:t>tonnes</a:t>
            </a:r>
            <a:endParaRPr lang="nl-BE" sz="1600" dirty="0" smtClean="0">
              <a:solidFill>
                <a:srgbClr val="0F549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91758" y="3429000"/>
            <a:ext cx="2196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 smtClean="0">
                <a:solidFill>
                  <a:srgbClr val="0F5494"/>
                </a:solidFill>
              </a:rPr>
              <a:t>859,700</a:t>
            </a:r>
          </a:p>
          <a:p>
            <a:pPr algn="ctr"/>
            <a:r>
              <a:rPr lang="nl-BE" sz="1600" dirty="0" err="1" smtClean="0">
                <a:solidFill>
                  <a:srgbClr val="0F5494"/>
                </a:solidFill>
              </a:rPr>
              <a:t>tonnes</a:t>
            </a:r>
            <a:endParaRPr lang="nl-BE" sz="1600" dirty="0" smtClean="0">
              <a:solidFill>
                <a:srgbClr val="0F5494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69632" y="3387144"/>
            <a:ext cx="2196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 smtClean="0">
                <a:solidFill>
                  <a:srgbClr val="0F5494"/>
                </a:solidFill>
              </a:rPr>
              <a:t>1,069,400</a:t>
            </a:r>
          </a:p>
          <a:p>
            <a:pPr algn="ctr"/>
            <a:r>
              <a:rPr lang="nl-BE" sz="1600" dirty="0" err="1" smtClean="0">
                <a:solidFill>
                  <a:srgbClr val="0F5494"/>
                </a:solidFill>
              </a:rPr>
              <a:t>tonnes</a:t>
            </a:r>
            <a:endParaRPr lang="nl-BE" sz="1600" dirty="0" smtClean="0">
              <a:solidFill>
                <a:srgbClr val="0F5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80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3078" y="260648"/>
            <a:ext cx="8229600" cy="936625"/>
          </a:xfrm>
        </p:spPr>
        <p:txBody>
          <a:bodyPr/>
          <a:lstStyle/>
          <a:p>
            <a:pPr algn="ctr"/>
            <a:r>
              <a:rPr lang="nl-BE" sz="2400" dirty="0" smtClean="0"/>
              <a:t>Overbevissing</a:t>
            </a:r>
            <a:endParaRPr lang="nl-BE" sz="2400" b="0" dirty="0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3810" y="1052736"/>
            <a:ext cx="3808190" cy="5184576"/>
          </a:xfrm>
        </p:spPr>
        <p:txBody>
          <a:bodyPr/>
          <a:lstStyle/>
          <a:p>
            <a:endParaRPr lang="nl-BE" i="0" dirty="0" smtClean="0"/>
          </a:p>
          <a:p>
            <a:endParaRPr lang="nl-BE" i="0" dirty="0" smtClean="0"/>
          </a:p>
        </p:txBody>
      </p:sp>
      <p:sp>
        <p:nvSpPr>
          <p:cNvPr id="5" name="Content Placeholder 2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827584" y="1144702"/>
            <a:ext cx="7488832" cy="5032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Font typeface="Arial" pitchFamily="34" charset="0"/>
              <a:buChar char="•"/>
              <a:defRPr sz="2400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None/>
            </a:pPr>
            <a:r>
              <a:rPr lang="nl-BE" sz="1600" dirty="0" smtClean="0"/>
              <a:t>Welke 3 Europese landen vangen het meeste vis? Hoeveel tonnen vis vingen ze in 2016?</a:t>
            </a:r>
          </a:p>
          <a:p>
            <a:pPr marL="0" indent="0">
              <a:buNone/>
            </a:pPr>
            <a:endParaRPr lang="nl-BE" sz="1600" b="0" dirty="0" smtClean="0"/>
          </a:p>
          <a:p>
            <a:pPr marL="0" indent="0">
              <a:buNone/>
            </a:pPr>
            <a:endParaRPr lang="nl-BE" sz="1600" b="0" dirty="0" smtClean="0"/>
          </a:p>
          <a:p>
            <a:pPr marL="0" indent="0">
              <a:buNone/>
            </a:pPr>
            <a:endParaRPr lang="nl-BE" sz="1600" b="0" dirty="0" smtClean="0"/>
          </a:p>
          <a:p>
            <a:pPr marL="0" indent="0">
              <a:buNone/>
            </a:pPr>
            <a:endParaRPr lang="nl-BE" sz="1600" b="0" dirty="0" smtClean="0"/>
          </a:p>
          <a:p>
            <a:pPr marL="0" indent="0">
              <a:buNone/>
            </a:pPr>
            <a:endParaRPr lang="nl-BE" sz="1600" b="0" dirty="0" smtClean="0"/>
          </a:p>
          <a:p>
            <a:pPr marL="0" indent="0">
              <a:buNone/>
            </a:pPr>
            <a:endParaRPr lang="nl-BE" sz="1600" b="0" i="0" dirty="0" smtClean="0"/>
          </a:p>
          <a:p>
            <a:pPr marL="0" indent="0">
              <a:buNone/>
            </a:pPr>
            <a:endParaRPr lang="nl-BE" sz="1600" b="0" dirty="0" smtClean="0"/>
          </a:p>
          <a:p>
            <a:pPr marL="0" indent="0">
              <a:buNone/>
            </a:pPr>
            <a:endParaRPr lang="nl-BE" sz="1600" b="0" dirty="0" smtClean="0"/>
          </a:p>
          <a:p>
            <a:pPr marL="0" indent="0">
              <a:buNone/>
            </a:pPr>
            <a:endParaRPr lang="nl-BE" sz="1600" b="0" dirty="0" smtClean="0"/>
          </a:p>
          <a:p>
            <a:pPr marL="0" indent="0">
              <a:buNone/>
            </a:pPr>
            <a:endParaRPr lang="nl-BE" sz="1600" b="0" dirty="0" smtClean="0"/>
          </a:p>
          <a:p>
            <a:pPr marL="0" indent="0">
              <a:buNone/>
            </a:pPr>
            <a:endParaRPr lang="nl-BE" sz="1600" b="0" dirty="0" smtClean="0"/>
          </a:p>
          <a:p>
            <a:pPr marL="0" indent="0">
              <a:buNone/>
            </a:pPr>
            <a:r>
              <a:rPr lang="nl-BE" sz="1600" dirty="0" smtClean="0"/>
              <a:t>Hoeveel tonnen vis werd gevangen in België in 2016?</a:t>
            </a:r>
          </a:p>
          <a:p>
            <a:pPr marL="0" indent="0" algn="ctr">
              <a:buNone/>
            </a:pPr>
            <a:r>
              <a:rPr lang="nl-BE" sz="1600" i="0" dirty="0" smtClean="0"/>
              <a:t>26,860 </a:t>
            </a:r>
            <a:r>
              <a:rPr lang="nl-BE" sz="1600" i="0" dirty="0" err="1" smtClean="0"/>
              <a:t>tonnes</a:t>
            </a:r>
            <a:endParaRPr lang="nl-BE" sz="1600" i="0" dirty="0" smtClean="0"/>
          </a:p>
          <a:p>
            <a:pPr lvl="1">
              <a:spcBef>
                <a:spcPts val="0"/>
              </a:spcBef>
            </a:pPr>
            <a:endParaRPr lang="nl-BE" sz="1800" b="0" dirty="0" smtClean="0"/>
          </a:p>
          <a:p>
            <a:pPr marL="0" indent="0">
              <a:buNone/>
            </a:pPr>
            <a:endParaRPr lang="nl-BE" sz="1800" dirty="0" smtClean="0"/>
          </a:p>
          <a:p>
            <a:pPr marL="0" indent="0">
              <a:buNone/>
            </a:pPr>
            <a:endParaRPr lang="nl-BE" sz="1800" dirty="0" smtClean="0"/>
          </a:p>
          <a:p>
            <a:pPr marL="0" indent="0">
              <a:buNone/>
            </a:pPr>
            <a:endParaRPr lang="nl-BE" sz="18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endParaRPr lang="nl-BE" b="0" i="0" kern="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77"/>
          <a:stretch/>
        </p:blipFill>
        <p:spPr>
          <a:xfrm>
            <a:off x="2607724" y="3031791"/>
            <a:ext cx="3816424" cy="1851854"/>
          </a:xfrm>
          <a:prstGeom prst="rect">
            <a:avLst/>
          </a:prstGeom>
        </p:spPr>
      </p:pic>
      <p:pic>
        <p:nvPicPr>
          <p:cNvPr id="1028" name="Picture 4" descr="Afbeeldingsresultaat voor emoji norwegian fla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789" y="1420101"/>
            <a:ext cx="1296404" cy="1296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fbeeldingsresultaat voor emoji iceland fla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655" y="2276872"/>
            <a:ext cx="1330553" cy="133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fbeeldingsresultaat voor emoji spanish fla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927" y="2335161"/>
            <a:ext cx="1309862" cy="130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83840" y="2473403"/>
            <a:ext cx="2196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 smtClean="0">
                <a:solidFill>
                  <a:srgbClr val="0F5494"/>
                </a:solidFill>
              </a:rPr>
              <a:t>1,872,600</a:t>
            </a:r>
          </a:p>
          <a:p>
            <a:pPr algn="ctr"/>
            <a:r>
              <a:rPr lang="nl-BE" sz="1600" dirty="0" err="1" smtClean="0">
                <a:solidFill>
                  <a:srgbClr val="0F5494"/>
                </a:solidFill>
              </a:rPr>
              <a:t>tonnes</a:t>
            </a:r>
            <a:endParaRPr lang="nl-BE" sz="1600" dirty="0" smtClean="0">
              <a:solidFill>
                <a:srgbClr val="0F549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91758" y="3429000"/>
            <a:ext cx="2196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 smtClean="0">
                <a:solidFill>
                  <a:srgbClr val="0F5494"/>
                </a:solidFill>
              </a:rPr>
              <a:t>859,700</a:t>
            </a:r>
          </a:p>
          <a:p>
            <a:pPr algn="ctr"/>
            <a:r>
              <a:rPr lang="nl-BE" sz="1600" dirty="0" err="1" smtClean="0">
                <a:solidFill>
                  <a:srgbClr val="0F5494"/>
                </a:solidFill>
              </a:rPr>
              <a:t>tonnes</a:t>
            </a:r>
            <a:endParaRPr lang="nl-BE" sz="1600" dirty="0" smtClean="0">
              <a:solidFill>
                <a:srgbClr val="0F5494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69632" y="3387144"/>
            <a:ext cx="2196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 smtClean="0">
                <a:solidFill>
                  <a:srgbClr val="0F5494"/>
                </a:solidFill>
              </a:rPr>
              <a:t>1,069,400</a:t>
            </a:r>
          </a:p>
          <a:p>
            <a:pPr algn="ctr"/>
            <a:r>
              <a:rPr lang="nl-BE" sz="1600" dirty="0" err="1" smtClean="0">
                <a:solidFill>
                  <a:srgbClr val="0F5494"/>
                </a:solidFill>
              </a:rPr>
              <a:t>tonnes</a:t>
            </a:r>
            <a:endParaRPr lang="nl-BE" sz="1600" dirty="0" smtClean="0">
              <a:solidFill>
                <a:srgbClr val="0F5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56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3078" y="260648"/>
            <a:ext cx="8229600" cy="936625"/>
          </a:xfrm>
        </p:spPr>
        <p:txBody>
          <a:bodyPr/>
          <a:lstStyle/>
          <a:p>
            <a:pPr algn="ctr"/>
            <a:r>
              <a:rPr lang="nl-BE" sz="2400" dirty="0" smtClean="0"/>
              <a:t>Overbevissing</a:t>
            </a:r>
            <a:endParaRPr lang="nl-BE" sz="2400" b="0" dirty="0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3810" y="1052736"/>
            <a:ext cx="3808190" cy="5184576"/>
          </a:xfrm>
        </p:spPr>
        <p:txBody>
          <a:bodyPr/>
          <a:lstStyle/>
          <a:p>
            <a:endParaRPr lang="nl-BE" i="0" dirty="0" smtClean="0"/>
          </a:p>
          <a:p>
            <a:endParaRPr lang="nl-BE" i="0" dirty="0" smtClean="0"/>
          </a:p>
        </p:txBody>
      </p:sp>
      <p:sp>
        <p:nvSpPr>
          <p:cNvPr id="5" name="Content Placeholder 2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827584" y="1205136"/>
            <a:ext cx="7488832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Font typeface="Arial" pitchFamily="34" charset="0"/>
              <a:buChar char="•"/>
              <a:defRPr sz="2400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None/>
            </a:pPr>
            <a:r>
              <a:rPr lang="nl-BE" sz="1600" dirty="0" smtClean="0"/>
              <a:t>In welke zee of oceaan zijn de meerderheid van de vispopulaties (visbestanden) overbevist? Ligt deze in de buurt van de landen die het meeste vis vangen?</a:t>
            </a:r>
          </a:p>
          <a:p>
            <a:pPr lvl="1">
              <a:spcBef>
                <a:spcPts val="0"/>
              </a:spcBef>
            </a:pPr>
            <a:endParaRPr lang="nl-BE" sz="1800" b="0" dirty="0" smtClean="0"/>
          </a:p>
          <a:p>
            <a:pPr marL="0" indent="0">
              <a:buNone/>
            </a:pPr>
            <a:endParaRPr lang="nl-BE" sz="1800" dirty="0" smtClean="0"/>
          </a:p>
          <a:p>
            <a:pPr marL="0" indent="0">
              <a:buNone/>
            </a:pPr>
            <a:endParaRPr lang="nl-BE" sz="1800" dirty="0" smtClean="0"/>
          </a:p>
          <a:p>
            <a:pPr marL="0" indent="0">
              <a:buNone/>
            </a:pPr>
            <a:endParaRPr lang="nl-BE" sz="18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endParaRPr lang="nl-BE" b="0" i="0" kern="0" dirty="0" smtClean="0"/>
          </a:p>
        </p:txBody>
      </p:sp>
    </p:spTree>
    <p:extLst>
      <p:ext uri="{BB962C8B-B14F-4D97-AF65-F5344CB8AC3E}">
        <p14:creationId xmlns:p14="http://schemas.microsoft.com/office/powerpoint/2010/main" val="371936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3078" y="260648"/>
            <a:ext cx="8229600" cy="936625"/>
          </a:xfrm>
        </p:spPr>
        <p:txBody>
          <a:bodyPr/>
          <a:lstStyle/>
          <a:p>
            <a:pPr algn="ctr"/>
            <a:r>
              <a:rPr lang="nl-BE" sz="2400" dirty="0" smtClean="0"/>
              <a:t>Overbevissing</a:t>
            </a:r>
            <a:endParaRPr lang="nl-BE" sz="2400" b="0" dirty="0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3810" y="1052736"/>
            <a:ext cx="3808190" cy="5184576"/>
          </a:xfrm>
        </p:spPr>
        <p:txBody>
          <a:bodyPr/>
          <a:lstStyle/>
          <a:p>
            <a:endParaRPr lang="nl-BE" i="0" dirty="0" smtClean="0"/>
          </a:p>
          <a:p>
            <a:endParaRPr lang="nl-BE" i="0" dirty="0" smtClean="0"/>
          </a:p>
        </p:txBody>
      </p:sp>
      <p:sp>
        <p:nvSpPr>
          <p:cNvPr id="5" name="Content Placeholder 2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827584" y="1205136"/>
            <a:ext cx="7488832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Font typeface="Arial" pitchFamily="34" charset="0"/>
              <a:buChar char="•"/>
              <a:defRPr sz="2400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None/>
            </a:pPr>
            <a:r>
              <a:rPr lang="nl-BE" sz="1600" dirty="0" smtClean="0"/>
              <a:t>In welke zee of oceaan zijn de meerderheid van de vispopulaties (visbestanden) overbevist? Ligt deze in de buurt van de landen die het meeste vis vangen?</a:t>
            </a:r>
          </a:p>
          <a:p>
            <a:pPr lvl="1">
              <a:spcBef>
                <a:spcPts val="0"/>
              </a:spcBef>
            </a:pPr>
            <a:endParaRPr lang="nl-BE" sz="1800" b="0" dirty="0" smtClean="0"/>
          </a:p>
          <a:p>
            <a:pPr marL="0" indent="0">
              <a:buNone/>
            </a:pPr>
            <a:endParaRPr lang="nl-BE" sz="1800" dirty="0" smtClean="0"/>
          </a:p>
          <a:p>
            <a:pPr marL="0" indent="0">
              <a:buNone/>
            </a:pPr>
            <a:endParaRPr lang="nl-BE" sz="1800" dirty="0" smtClean="0"/>
          </a:p>
          <a:p>
            <a:pPr marL="0" indent="0">
              <a:buNone/>
            </a:pPr>
            <a:endParaRPr lang="nl-BE" sz="18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endParaRPr lang="nl-BE" b="0" i="0" kern="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222" y="2022541"/>
            <a:ext cx="8373341" cy="3967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07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3078" y="260648"/>
            <a:ext cx="8229600" cy="936625"/>
          </a:xfrm>
        </p:spPr>
        <p:txBody>
          <a:bodyPr/>
          <a:lstStyle/>
          <a:p>
            <a:pPr algn="ctr"/>
            <a:r>
              <a:rPr lang="nl-BE" sz="2400" dirty="0" smtClean="0"/>
              <a:t>Overbevissing</a:t>
            </a:r>
            <a:endParaRPr lang="nl-BE" sz="2400" b="0" dirty="0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3810" y="1052736"/>
            <a:ext cx="3808190" cy="5184576"/>
          </a:xfrm>
        </p:spPr>
        <p:txBody>
          <a:bodyPr/>
          <a:lstStyle/>
          <a:p>
            <a:endParaRPr lang="nl-BE" i="0" dirty="0" smtClean="0"/>
          </a:p>
          <a:p>
            <a:endParaRPr lang="nl-BE" i="0" dirty="0" smtClean="0"/>
          </a:p>
        </p:txBody>
      </p:sp>
      <p:sp>
        <p:nvSpPr>
          <p:cNvPr id="5" name="Content Placeholder 2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827584" y="1205136"/>
            <a:ext cx="7488832" cy="63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Font typeface="Arial" pitchFamily="34" charset="0"/>
              <a:buChar char="•"/>
              <a:defRPr sz="2400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None/>
            </a:pPr>
            <a:r>
              <a:rPr lang="nl-BE" sz="1600" dirty="0" smtClean="0"/>
              <a:t>Hoeveel tonnen van de volgende vissoorten mag België wettelijk toegestaan vangen?:</a:t>
            </a:r>
            <a:endParaRPr lang="nl-BE" sz="1800" dirty="0" smtClean="0"/>
          </a:p>
          <a:p>
            <a:pPr marL="0" indent="0">
              <a:buNone/>
            </a:pPr>
            <a:endParaRPr lang="nl-BE" sz="1800" dirty="0" smtClean="0"/>
          </a:p>
          <a:p>
            <a:pPr marL="0" indent="0">
              <a:buNone/>
            </a:pPr>
            <a:endParaRPr lang="nl-BE" sz="18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endParaRPr lang="nl-BE" b="0" i="0" kern="0" dirty="0" smtClean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8466786"/>
              </p:ext>
            </p:extLst>
          </p:nvPr>
        </p:nvGraphicFramePr>
        <p:xfrm>
          <a:off x="798074" y="2144336"/>
          <a:ext cx="7518342" cy="300033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06114">
                  <a:extLst>
                    <a:ext uri="{9D8B030D-6E8A-4147-A177-3AD203B41FA5}">
                      <a16:colId xmlns:a16="http://schemas.microsoft.com/office/drawing/2014/main" val="1896741643"/>
                    </a:ext>
                  </a:extLst>
                </a:gridCol>
                <a:gridCol w="2506114">
                  <a:extLst>
                    <a:ext uri="{9D8B030D-6E8A-4147-A177-3AD203B41FA5}">
                      <a16:colId xmlns:a16="http://schemas.microsoft.com/office/drawing/2014/main" val="1237652312"/>
                    </a:ext>
                  </a:extLst>
                </a:gridCol>
                <a:gridCol w="2506114">
                  <a:extLst>
                    <a:ext uri="{9D8B030D-6E8A-4147-A177-3AD203B41FA5}">
                      <a16:colId xmlns:a16="http://schemas.microsoft.com/office/drawing/2014/main" val="4058091834"/>
                    </a:ext>
                  </a:extLst>
                </a:gridCol>
              </a:tblGrid>
              <a:tr h="76808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Kabeljauw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Schelvis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Haring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56697863"/>
                  </a:ext>
                </a:extLst>
              </a:tr>
              <a:tr h="1464163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88748881"/>
                  </a:ext>
                </a:extLst>
              </a:tr>
              <a:tr h="768085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16040552"/>
                  </a:ext>
                </a:extLst>
              </a:tr>
            </a:tbl>
          </a:graphicData>
        </a:graphic>
      </p:graphicFrame>
      <p:pic>
        <p:nvPicPr>
          <p:cNvPr id="2050" name="Picture 2" descr="https://ec.europa.eu/maritimeaffairs/atlas/maritime_atlas/resources/TAC/2015/EN/img/COD_UK.gi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273" b="31939" l="2500" r="319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0" t="13837" r="70181" b="67184"/>
          <a:stretch/>
        </p:blipFill>
        <p:spPr bwMode="auto">
          <a:xfrm>
            <a:off x="899592" y="3177287"/>
            <a:ext cx="2232248" cy="934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ec.europa.eu/maritimeaffairs/atlas/maritime_atlas/resources/TAC/2015/EN/img/HAD_UK.gif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179" b="44062" l="0" r="44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5" t="20819" r="61444" b="60965"/>
          <a:stretch/>
        </p:blipFill>
        <p:spPr bwMode="auto">
          <a:xfrm>
            <a:off x="3347864" y="3177287"/>
            <a:ext cx="2304255" cy="68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42551" y="3034555"/>
            <a:ext cx="2517941" cy="97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35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3078" y="260648"/>
            <a:ext cx="8229600" cy="936625"/>
          </a:xfrm>
        </p:spPr>
        <p:txBody>
          <a:bodyPr/>
          <a:lstStyle/>
          <a:p>
            <a:pPr algn="ctr"/>
            <a:r>
              <a:rPr lang="nl-BE" sz="2400" dirty="0" smtClean="0"/>
              <a:t>Overbevissing</a:t>
            </a:r>
            <a:endParaRPr lang="nl-BE" sz="2400" b="0" dirty="0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3810" y="1052736"/>
            <a:ext cx="3808190" cy="5184576"/>
          </a:xfrm>
        </p:spPr>
        <p:txBody>
          <a:bodyPr/>
          <a:lstStyle/>
          <a:p>
            <a:endParaRPr lang="nl-BE" i="0" dirty="0" smtClean="0"/>
          </a:p>
          <a:p>
            <a:endParaRPr lang="nl-BE" i="0" dirty="0" smtClean="0"/>
          </a:p>
        </p:txBody>
      </p:sp>
      <p:sp>
        <p:nvSpPr>
          <p:cNvPr id="5" name="Content Placeholder 2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827584" y="1205136"/>
            <a:ext cx="7488832" cy="63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Font typeface="Arial" pitchFamily="34" charset="0"/>
              <a:buChar char="•"/>
              <a:defRPr sz="2400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None/>
            </a:pPr>
            <a:r>
              <a:rPr lang="nl-BE" sz="1600" dirty="0" smtClean="0"/>
              <a:t>Hoeveel tonnen van de volgende vissoorten mag België wettelijk toegestaan vangen?:</a:t>
            </a:r>
            <a:endParaRPr lang="nl-BE" sz="1800" dirty="0" smtClean="0"/>
          </a:p>
          <a:p>
            <a:pPr marL="0" indent="0">
              <a:buNone/>
            </a:pPr>
            <a:endParaRPr lang="nl-BE" sz="1800" dirty="0" smtClean="0"/>
          </a:p>
          <a:p>
            <a:pPr marL="0" indent="0">
              <a:buNone/>
            </a:pPr>
            <a:endParaRPr lang="nl-BE" sz="18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endParaRPr lang="nl-BE" b="0" i="0" kern="0" dirty="0" smtClean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6047194"/>
              </p:ext>
            </p:extLst>
          </p:nvPr>
        </p:nvGraphicFramePr>
        <p:xfrm>
          <a:off x="798074" y="2144336"/>
          <a:ext cx="7518342" cy="300033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06114">
                  <a:extLst>
                    <a:ext uri="{9D8B030D-6E8A-4147-A177-3AD203B41FA5}">
                      <a16:colId xmlns:a16="http://schemas.microsoft.com/office/drawing/2014/main" val="1896741643"/>
                    </a:ext>
                  </a:extLst>
                </a:gridCol>
                <a:gridCol w="2506114">
                  <a:extLst>
                    <a:ext uri="{9D8B030D-6E8A-4147-A177-3AD203B41FA5}">
                      <a16:colId xmlns:a16="http://schemas.microsoft.com/office/drawing/2014/main" val="1237652312"/>
                    </a:ext>
                  </a:extLst>
                </a:gridCol>
                <a:gridCol w="2506114">
                  <a:extLst>
                    <a:ext uri="{9D8B030D-6E8A-4147-A177-3AD203B41FA5}">
                      <a16:colId xmlns:a16="http://schemas.microsoft.com/office/drawing/2014/main" val="4058091834"/>
                    </a:ext>
                  </a:extLst>
                </a:gridCol>
              </a:tblGrid>
              <a:tr h="76808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Kabeljauw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Schelvis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Haring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56697863"/>
                  </a:ext>
                </a:extLst>
              </a:tr>
              <a:tr h="1464163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88748881"/>
                  </a:ext>
                </a:extLst>
              </a:tr>
              <a:tr h="76808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1165 </a:t>
                      </a:r>
                      <a:r>
                        <a:rPr lang="en-US" dirty="0" err="1" smtClean="0"/>
                        <a:t>tonnes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16040552"/>
                  </a:ext>
                </a:extLst>
              </a:tr>
            </a:tbl>
          </a:graphicData>
        </a:graphic>
      </p:graphicFrame>
      <p:pic>
        <p:nvPicPr>
          <p:cNvPr id="2050" name="Picture 2" descr="https://ec.europa.eu/maritimeaffairs/atlas/maritime_atlas/resources/TAC/2015/EN/img/COD_UK.gi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273" b="31939" l="2500" r="319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0" t="13837" r="70181" b="67184"/>
          <a:stretch/>
        </p:blipFill>
        <p:spPr bwMode="auto">
          <a:xfrm>
            <a:off x="899592" y="3177287"/>
            <a:ext cx="2232248" cy="934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ec.europa.eu/maritimeaffairs/atlas/maritime_atlas/resources/TAC/2015/EN/img/HAD_UK.gif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179" b="44062" l="0" r="44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5" t="20819" r="61444" b="60965"/>
          <a:stretch/>
        </p:blipFill>
        <p:spPr bwMode="auto">
          <a:xfrm>
            <a:off x="3347864" y="3177287"/>
            <a:ext cx="2304255" cy="68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42551" y="3034555"/>
            <a:ext cx="2517941" cy="97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54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3078" y="260648"/>
            <a:ext cx="8229600" cy="936625"/>
          </a:xfrm>
        </p:spPr>
        <p:txBody>
          <a:bodyPr/>
          <a:lstStyle/>
          <a:p>
            <a:pPr algn="ctr"/>
            <a:r>
              <a:rPr lang="nl-BE" sz="2400" dirty="0" smtClean="0"/>
              <a:t>Overbevissing</a:t>
            </a:r>
            <a:endParaRPr lang="nl-BE" sz="2400" b="0" dirty="0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3810" y="1052736"/>
            <a:ext cx="3808190" cy="5184576"/>
          </a:xfrm>
        </p:spPr>
        <p:txBody>
          <a:bodyPr/>
          <a:lstStyle/>
          <a:p>
            <a:endParaRPr lang="nl-BE" i="0" dirty="0" smtClean="0"/>
          </a:p>
          <a:p>
            <a:endParaRPr lang="nl-BE" i="0" dirty="0" smtClean="0"/>
          </a:p>
        </p:txBody>
      </p:sp>
      <p:sp>
        <p:nvSpPr>
          <p:cNvPr id="5" name="Content Placeholder 2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827584" y="1205136"/>
            <a:ext cx="7488832" cy="63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Font typeface="Arial" pitchFamily="34" charset="0"/>
              <a:buChar char="•"/>
              <a:defRPr sz="2400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None/>
            </a:pPr>
            <a:r>
              <a:rPr lang="nl-BE" sz="1600" dirty="0" smtClean="0"/>
              <a:t>Hoeveel tonnen van de volgende vissoorten mag België wettelijk toegestaan vangen?:</a:t>
            </a:r>
            <a:endParaRPr lang="nl-BE" sz="1800" dirty="0" smtClean="0"/>
          </a:p>
          <a:p>
            <a:pPr marL="0" indent="0">
              <a:buNone/>
            </a:pPr>
            <a:endParaRPr lang="nl-BE" sz="1800" dirty="0" smtClean="0"/>
          </a:p>
          <a:p>
            <a:pPr marL="0" indent="0">
              <a:buNone/>
            </a:pPr>
            <a:endParaRPr lang="nl-BE" sz="18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endParaRPr lang="nl-BE" b="0" i="0" kern="0" dirty="0" smtClean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8976634"/>
              </p:ext>
            </p:extLst>
          </p:nvPr>
        </p:nvGraphicFramePr>
        <p:xfrm>
          <a:off x="798074" y="2144336"/>
          <a:ext cx="7518342" cy="300033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06114">
                  <a:extLst>
                    <a:ext uri="{9D8B030D-6E8A-4147-A177-3AD203B41FA5}">
                      <a16:colId xmlns:a16="http://schemas.microsoft.com/office/drawing/2014/main" val="1896741643"/>
                    </a:ext>
                  </a:extLst>
                </a:gridCol>
                <a:gridCol w="2506114">
                  <a:extLst>
                    <a:ext uri="{9D8B030D-6E8A-4147-A177-3AD203B41FA5}">
                      <a16:colId xmlns:a16="http://schemas.microsoft.com/office/drawing/2014/main" val="1237652312"/>
                    </a:ext>
                  </a:extLst>
                </a:gridCol>
                <a:gridCol w="2506114">
                  <a:extLst>
                    <a:ext uri="{9D8B030D-6E8A-4147-A177-3AD203B41FA5}">
                      <a16:colId xmlns:a16="http://schemas.microsoft.com/office/drawing/2014/main" val="4058091834"/>
                    </a:ext>
                  </a:extLst>
                </a:gridCol>
              </a:tblGrid>
              <a:tr h="76808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Kabeljauw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Schelvis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Haring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56697863"/>
                  </a:ext>
                </a:extLst>
              </a:tr>
              <a:tr h="1464163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88748881"/>
                  </a:ext>
                </a:extLst>
              </a:tr>
              <a:tr h="76808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1165 </a:t>
                      </a:r>
                      <a:r>
                        <a:rPr lang="en-US" dirty="0" err="1" smtClean="0"/>
                        <a:t>tonnes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387 </a:t>
                      </a:r>
                      <a:r>
                        <a:rPr lang="en-US" dirty="0" err="1" smtClean="0"/>
                        <a:t>tonnes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16040552"/>
                  </a:ext>
                </a:extLst>
              </a:tr>
            </a:tbl>
          </a:graphicData>
        </a:graphic>
      </p:graphicFrame>
      <p:pic>
        <p:nvPicPr>
          <p:cNvPr id="2050" name="Picture 2" descr="https://ec.europa.eu/maritimeaffairs/atlas/maritime_atlas/resources/TAC/2015/EN/img/COD_UK.gi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273" b="31939" l="2500" r="319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0" t="13837" r="70181" b="67184"/>
          <a:stretch/>
        </p:blipFill>
        <p:spPr bwMode="auto">
          <a:xfrm>
            <a:off x="899592" y="3177287"/>
            <a:ext cx="2232248" cy="934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ec.europa.eu/maritimeaffairs/atlas/maritime_atlas/resources/TAC/2015/EN/img/HAD_UK.gif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179" b="44062" l="0" r="44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5" t="20819" r="61444" b="60965"/>
          <a:stretch/>
        </p:blipFill>
        <p:spPr bwMode="auto">
          <a:xfrm>
            <a:off x="3347864" y="3177287"/>
            <a:ext cx="2304255" cy="68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42551" y="3034555"/>
            <a:ext cx="2517941" cy="97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89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3078" y="260648"/>
            <a:ext cx="8229600" cy="936625"/>
          </a:xfrm>
        </p:spPr>
        <p:txBody>
          <a:bodyPr/>
          <a:lstStyle/>
          <a:p>
            <a:r>
              <a:rPr lang="nl-BE" sz="2400" dirty="0" smtClean="0"/>
              <a:t>Wat is de Europese Zeeatlas ?</a:t>
            </a:r>
            <a:endParaRPr lang="nl-BE" sz="2800" dirty="0"/>
          </a:p>
        </p:txBody>
      </p:sp>
      <p:pic>
        <p:nvPicPr>
          <p:cNvPr id="1026" name="Picture 2" descr="Afbeeldingsresultaat voor atla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878" y="1988840"/>
            <a:ext cx="4021579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3810" y="1052736"/>
            <a:ext cx="3808190" cy="5184576"/>
          </a:xfrm>
        </p:spPr>
        <p:txBody>
          <a:bodyPr/>
          <a:lstStyle/>
          <a:p>
            <a:pPr marL="0" indent="0">
              <a:buNone/>
            </a:pPr>
            <a:endParaRPr lang="nl-BE" sz="2000" b="1" i="0" dirty="0" smtClean="0"/>
          </a:p>
          <a:p>
            <a:pPr marL="0" indent="0">
              <a:buNone/>
            </a:pPr>
            <a:r>
              <a:rPr lang="nl-BE" sz="4000" i="0" dirty="0" smtClean="0"/>
              <a:t>Europese</a:t>
            </a:r>
          </a:p>
          <a:p>
            <a:pPr marL="0" indent="0">
              <a:buNone/>
            </a:pPr>
            <a:endParaRPr lang="nl-BE" sz="4000" b="1" i="0" dirty="0" smtClean="0"/>
          </a:p>
          <a:p>
            <a:pPr marL="0" indent="0">
              <a:buNone/>
            </a:pPr>
            <a:r>
              <a:rPr lang="nl-BE" sz="4000" i="0" dirty="0" smtClean="0"/>
              <a:t>Zee </a:t>
            </a:r>
          </a:p>
          <a:p>
            <a:pPr marL="0" indent="0">
              <a:buNone/>
            </a:pPr>
            <a:endParaRPr lang="nl-BE" sz="4000" i="0" dirty="0" smtClean="0"/>
          </a:p>
          <a:p>
            <a:pPr marL="0" indent="0">
              <a:buNone/>
            </a:pPr>
            <a:r>
              <a:rPr lang="nl-BE" sz="4000" b="1" i="0" dirty="0" smtClean="0"/>
              <a:t>Atlas</a:t>
            </a:r>
          </a:p>
          <a:p>
            <a:pPr marL="0" indent="0">
              <a:buNone/>
            </a:pPr>
            <a:endParaRPr lang="nl-BE" i="0" dirty="0" smtClean="0"/>
          </a:p>
          <a:p>
            <a:endParaRPr lang="nl-BE" i="0" dirty="0" smtClean="0"/>
          </a:p>
          <a:p>
            <a:endParaRPr lang="nl-BE" i="0" dirty="0" smtClean="0"/>
          </a:p>
        </p:txBody>
      </p:sp>
    </p:spTree>
    <p:extLst>
      <p:ext uri="{BB962C8B-B14F-4D97-AF65-F5344CB8AC3E}">
        <p14:creationId xmlns:p14="http://schemas.microsoft.com/office/powerpoint/2010/main" val="130626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3078" y="260648"/>
            <a:ext cx="8229600" cy="936625"/>
          </a:xfrm>
        </p:spPr>
        <p:txBody>
          <a:bodyPr/>
          <a:lstStyle/>
          <a:p>
            <a:pPr algn="ctr"/>
            <a:r>
              <a:rPr lang="nl-BE" sz="2400" dirty="0" smtClean="0"/>
              <a:t>Overbevissing</a:t>
            </a:r>
            <a:endParaRPr lang="nl-BE" sz="2400" b="0" dirty="0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3810" y="1052736"/>
            <a:ext cx="3808190" cy="5184576"/>
          </a:xfrm>
        </p:spPr>
        <p:txBody>
          <a:bodyPr/>
          <a:lstStyle/>
          <a:p>
            <a:endParaRPr lang="nl-BE" i="0" dirty="0" smtClean="0"/>
          </a:p>
          <a:p>
            <a:endParaRPr lang="nl-BE" i="0" dirty="0" smtClean="0"/>
          </a:p>
        </p:txBody>
      </p:sp>
      <p:sp>
        <p:nvSpPr>
          <p:cNvPr id="5" name="Content Placeholder 2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827584" y="1205136"/>
            <a:ext cx="7488832" cy="63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Font typeface="Arial" pitchFamily="34" charset="0"/>
              <a:buChar char="•"/>
              <a:defRPr sz="2400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None/>
            </a:pPr>
            <a:r>
              <a:rPr lang="nl-BE" sz="1600" dirty="0" smtClean="0"/>
              <a:t>Hoeveel tonnen van de volgende vissoorten mag België wettelijk toegestaan vangen?:</a:t>
            </a:r>
            <a:endParaRPr lang="nl-BE" sz="1800" dirty="0" smtClean="0"/>
          </a:p>
          <a:p>
            <a:pPr marL="0" indent="0">
              <a:buNone/>
            </a:pPr>
            <a:endParaRPr lang="nl-BE" sz="1800" dirty="0" smtClean="0"/>
          </a:p>
          <a:p>
            <a:pPr marL="0" indent="0">
              <a:buNone/>
            </a:pPr>
            <a:endParaRPr lang="nl-BE" sz="18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endParaRPr lang="nl-BE" b="0" i="0" kern="0" dirty="0" smtClean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798074" y="2144336"/>
          <a:ext cx="7518342" cy="300033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06114">
                  <a:extLst>
                    <a:ext uri="{9D8B030D-6E8A-4147-A177-3AD203B41FA5}">
                      <a16:colId xmlns:a16="http://schemas.microsoft.com/office/drawing/2014/main" val="1896741643"/>
                    </a:ext>
                  </a:extLst>
                </a:gridCol>
                <a:gridCol w="2506114">
                  <a:extLst>
                    <a:ext uri="{9D8B030D-6E8A-4147-A177-3AD203B41FA5}">
                      <a16:colId xmlns:a16="http://schemas.microsoft.com/office/drawing/2014/main" val="1237652312"/>
                    </a:ext>
                  </a:extLst>
                </a:gridCol>
                <a:gridCol w="2506114">
                  <a:extLst>
                    <a:ext uri="{9D8B030D-6E8A-4147-A177-3AD203B41FA5}">
                      <a16:colId xmlns:a16="http://schemas.microsoft.com/office/drawing/2014/main" val="4058091834"/>
                    </a:ext>
                  </a:extLst>
                </a:gridCol>
              </a:tblGrid>
              <a:tr h="76808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Kabeljauw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Schelvis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Haring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56697863"/>
                  </a:ext>
                </a:extLst>
              </a:tr>
              <a:tr h="1464163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88748881"/>
                  </a:ext>
                </a:extLst>
              </a:tr>
              <a:tr h="76808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1165 </a:t>
                      </a:r>
                      <a:r>
                        <a:rPr lang="en-US" dirty="0" err="1" smtClean="0"/>
                        <a:t>tonnes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387 </a:t>
                      </a:r>
                      <a:r>
                        <a:rPr lang="en-US" dirty="0" err="1" smtClean="0"/>
                        <a:t>tonnes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9140 </a:t>
                      </a:r>
                      <a:r>
                        <a:rPr lang="en-US" dirty="0" err="1" smtClean="0"/>
                        <a:t>tonnes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16040552"/>
                  </a:ext>
                </a:extLst>
              </a:tr>
            </a:tbl>
          </a:graphicData>
        </a:graphic>
      </p:graphicFrame>
      <p:pic>
        <p:nvPicPr>
          <p:cNvPr id="2050" name="Picture 2" descr="https://ec.europa.eu/maritimeaffairs/atlas/maritime_atlas/resources/TAC/2015/EN/img/COD_UK.gi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273" b="31939" l="2500" r="319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0" t="13837" r="70181" b="67184"/>
          <a:stretch/>
        </p:blipFill>
        <p:spPr bwMode="auto">
          <a:xfrm>
            <a:off x="899592" y="3177287"/>
            <a:ext cx="2232248" cy="934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ec.europa.eu/maritimeaffairs/atlas/maritime_atlas/resources/TAC/2015/EN/img/HAD_UK.gif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179" b="44062" l="0" r="44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5" t="20819" r="61444" b="60965"/>
          <a:stretch/>
        </p:blipFill>
        <p:spPr bwMode="auto">
          <a:xfrm>
            <a:off x="3347864" y="3177287"/>
            <a:ext cx="2304255" cy="68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42551" y="3034555"/>
            <a:ext cx="2517941" cy="97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48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3078" y="260648"/>
            <a:ext cx="8229600" cy="936625"/>
          </a:xfrm>
        </p:spPr>
        <p:txBody>
          <a:bodyPr/>
          <a:lstStyle/>
          <a:p>
            <a:pPr algn="ctr"/>
            <a:r>
              <a:rPr lang="nl-BE" sz="2400" dirty="0" smtClean="0"/>
              <a:t>Overbevissing</a:t>
            </a:r>
            <a:endParaRPr lang="nl-BE" sz="2400" b="0" dirty="0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3810" y="1052736"/>
            <a:ext cx="3808190" cy="5184576"/>
          </a:xfrm>
        </p:spPr>
        <p:txBody>
          <a:bodyPr/>
          <a:lstStyle/>
          <a:p>
            <a:endParaRPr lang="nl-BE" i="0" dirty="0" smtClean="0"/>
          </a:p>
          <a:p>
            <a:endParaRPr lang="nl-BE" i="0" dirty="0" smtClean="0"/>
          </a:p>
        </p:txBody>
      </p:sp>
      <p:sp>
        <p:nvSpPr>
          <p:cNvPr id="5" name="Content Placeholder 2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827584" y="1205136"/>
            <a:ext cx="7488832" cy="5032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Font typeface="Arial" pitchFamily="34" charset="0"/>
              <a:buChar char="•"/>
              <a:defRPr sz="2400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nl-BE" sz="1600" dirty="0" smtClean="0"/>
              <a:t>Denkt u dat deze quota voldoende zijn om de visbestanden te herstellen?</a:t>
            </a:r>
          </a:p>
          <a:p>
            <a:pPr lvl="1">
              <a:spcBef>
                <a:spcPts val="0"/>
              </a:spcBef>
            </a:pPr>
            <a:endParaRPr lang="nl-BE" sz="1800" b="0" dirty="0" smtClean="0"/>
          </a:p>
          <a:p>
            <a:pPr marL="0" indent="0">
              <a:buNone/>
            </a:pPr>
            <a:endParaRPr lang="nl-BE" sz="1800" dirty="0" smtClean="0"/>
          </a:p>
          <a:p>
            <a:pPr marL="0" indent="0">
              <a:buNone/>
            </a:pPr>
            <a:endParaRPr lang="nl-BE" sz="1800" dirty="0" smtClean="0"/>
          </a:p>
          <a:p>
            <a:pPr marL="0" indent="0">
              <a:buNone/>
            </a:pPr>
            <a:endParaRPr lang="nl-BE" sz="1800" dirty="0" smtClean="0"/>
          </a:p>
          <a:p>
            <a:pPr marL="0" indent="0">
              <a:buNone/>
            </a:pPr>
            <a:endParaRPr lang="nl-BE" sz="18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endParaRPr lang="nl-BE" b="0" i="0" kern="0" dirty="0" smtClean="0"/>
          </a:p>
        </p:txBody>
      </p:sp>
    </p:spTree>
    <p:extLst>
      <p:ext uri="{BB962C8B-B14F-4D97-AF65-F5344CB8AC3E}">
        <p14:creationId xmlns:p14="http://schemas.microsoft.com/office/powerpoint/2010/main" val="256699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3078" y="260648"/>
            <a:ext cx="8229600" cy="936625"/>
          </a:xfrm>
        </p:spPr>
        <p:txBody>
          <a:bodyPr/>
          <a:lstStyle/>
          <a:p>
            <a:pPr algn="ctr"/>
            <a:r>
              <a:rPr lang="nl-BE" sz="2400" dirty="0" smtClean="0"/>
              <a:t>Overbevissing</a:t>
            </a:r>
            <a:endParaRPr lang="nl-BE" sz="2400" b="0" dirty="0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3810" y="1052736"/>
            <a:ext cx="3808190" cy="5184576"/>
          </a:xfrm>
        </p:spPr>
        <p:txBody>
          <a:bodyPr/>
          <a:lstStyle/>
          <a:p>
            <a:endParaRPr lang="nl-BE" i="0" dirty="0" smtClean="0"/>
          </a:p>
          <a:p>
            <a:endParaRPr lang="nl-BE" i="0" dirty="0" smtClean="0"/>
          </a:p>
        </p:txBody>
      </p:sp>
      <p:sp>
        <p:nvSpPr>
          <p:cNvPr id="5" name="Content Placeholder 2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827584" y="1205136"/>
            <a:ext cx="7488832" cy="5032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Font typeface="Arial" pitchFamily="34" charset="0"/>
              <a:buChar char="•"/>
              <a:defRPr sz="2400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nl-BE" sz="1600" dirty="0" smtClean="0"/>
              <a:t>Denkt u dat deze quota voldoende zijn om de visbestanden te herstellen?</a:t>
            </a:r>
          </a:p>
          <a:p>
            <a:pPr marL="0" indent="0">
              <a:spcBef>
                <a:spcPts val="0"/>
              </a:spcBef>
              <a:buNone/>
            </a:pPr>
            <a:r>
              <a:rPr lang="nl-BE" sz="1600" b="0" dirty="0" smtClean="0"/>
              <a:t>De limieten per land worden bepaald voor verschillende zeegebieden aan de hand van wetenschappelijke studies naar de visbestanden. </a:t>
            </a:r>
            <a:endParaRPr lang="nl-BE" sz="1800" b="0" dirty="0" smtClean="0"/>
          </a:p>
          <a:p>
            <a:pPr marL="0" indent="0">
              <a:buNone/>
            </a:pPr>
            <a:endParaRPr lang="nl-BE" sz="1800" dirty="0" smtClean="0"/>
          </a:p>
          <a:p>
            <a:pPr marL="0" indent="0">
              <a:buNone/>
            </a:pPr>
            <a:endParaRPr lang="nl-BE" sz="1800" dirty="0" smtClean="0"/>
          </a:p>
          <a:p>
            <a:pPr marL="0" indent="0">
              <a:buNone/>
            </a:pPr>
            <a:endParaRPr lang="nl-BE" sz="1800" dirty="0" smtClean="0"/>
          </a:p>
          <a:p>
            <a:pPr marL="0" indent="0">
              <a:buNone/>
            </a:pPr>
            <a:endParaRPr lang="nl-BE" sz="18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endParaRPr lang="nl-BE" b="0" i="0" kern="0" dirty="0" smtClean="0"/>
          </a:p>
        </p:txBody>
      </p:sp>
      <p:grpSp>
        <p:nvGrpSpPr>
          <p:cNvPr id="4" name="Group 3"/>
          <p:cNvGrpSpPr/>
          <p:nvPr/>
        </p:nvGrpSpPr>
        <p:grpSpPr>
          <a:xfrm>
            <a:off x="1615067" y="2420888"/>
            <a:ext cx="5909261" cy="3598341"/>
            <a:chOff x="1043608" y="2348880"/>
            <a:chExt cx="5909261" cy="359834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43608" y="2348880"/>
              <a:ext cx="5909261" cy="3598341"/>
            </a:xfrm>
            <a:prstGeom prst="rect">
              <a:avLst/>
            </a:prstGeom>
          </p:spPr>
        </p:pic>
        <p:pic>
          <p:nvPicPr>
            <p:cNvPr id="3074" name="Picture 2" descr="ICES Website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104" y="5212726"/>
              <a:ext cx="1352550" cy="60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8045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3078" y="260648"/>
            <a:ext cx="8229600" cy="936625"/>
          </a:xfrm>
        </p:spPr>
        <p:txBody>
          <a:bodyPr/>
          <a:lstStyle/>
          <a:p>
            <a:pPr algn="ctr"/>
            <a:r>
              <a:rPr lang="nl-BE" sz="2400" dirty="0" smtClean="0"/>
              <a:t>Overbevissing</a:t>
            </a:r>
            <a:endParaRPr lang="nl-BE" sz="2400" b="0" dirty="0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3810" y="1052736"/>
            <a:ext cx="3808190" cy="5184576"/>
          </a:xfrm>
        </p:spPr>
        <p:txBody>
          <a:bodyPr/>
          <a:lstStyle/>
          <a:p>
            <a:endParaRPr lang="nl-BE" i="0" dirty="0" smtClean="0"/>
          </a:p>
          <a:p>
            <a:endParaRPr lang="nl-BE" i="0" dirty="0" smtClean="0"/>
          </a:p>
        </p:txBody>
      </p:sp>
      <p:sp>
        <p:nvSpPr>
          <p:cNvPr id="5" name="Content Placeholder 2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827584" y="1205136"/>
            <a:ext cx="7488832" cy="5032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Font typeface="Arial" pitchFamily="34" charset="0"/>
              <a:buChar char="•"/>
              <a:defRPr sz="2400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nl-BE" sz="1600" dirty="0" smtClean="0"/>
              <a:t>Denkt u dat deze quota voldoende zijn om de visbestanden te herstellen?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nl-BE" sz="1600" u="sng" dirty="0" smtClean="0"/>
              <a:t>Illegale visserij: Moeilijk om te controleren!?</a:t>
            </a:r>
          </a:p>
          <a:p>
            <a:pPr marL="0" indent="0">
              <a:buNone/>
            </a:pPr>
            <a:endParaRPr lang="nl-BE" sz="1800" dirty="0" smtClean="0"/>
          </a:p>
          <a:p>
            <a:pPr marL="0" indent="0">
              <a:buNone/>
            </a:pPr>
            <a:endParaRPr lang="nl-BE" sz="1800" dirty="0" smtClean="0"/>
          </a:p>
          <a:p>
            <a:pPr marL="0" indent="0">
              <a:buNone/>
            </a:pPr>
            <a:endParaRPr lang="nl-BE" sz="1800" dirty="0" smtClean="0"/>
          </a:p>
          <a:p>
            <a:pPr marL="0" indent="0">
              <a:buNone/>
            </a:pPr>
            <a:endParaRPr lang="nl-BE" sz="18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endParaRPr lang="nl-BE" b="0" i="0" kern="0" dirty="0" smtClean="0"/>
          </a:p>
        </p:txBody>
      </p:sp>
      <p:pic>
        <p:nvPicPr>
          <p:cNvPr id="4098" name="Picture 2" descr="Gerelateerde afbeeldi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877171"/>
            <a:ext cx="1968153" cy="73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7584" y="2060848"/>
            <a:ext cx="7488832" cy="378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12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3078" y="260648"/>
            <a:ext cx="8229600" cy="936625"/>
          </a:xfrm>
        </p:spPr>
        <p:txBody>
          <a:bodyPr/>
          <a:lstStyle/>
          <a:p>
            <a:pPr algn="ctr"/>
            <a:r>
              <a:rPr lang="nl-BE" sz="2400" dirty="0" smtClean="0"/>
              <a:t>Zwerfvuil op het strand</a:t>
            </a:r>
            <a:endParaRPr lang="nl-BE" sz="2400" b="0" dirty="0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3810" y="1052736"/>
            <a:ext cx="3808190" cy="5184576"/>
          </a:xfrm>
        </p:spPr>
        <p:txBody>
          <a:bodyPr/>
          <a:lstStyle/>
          <a:p>
            <a:endParaRPr lang="nl-BE" i="0" dirty="0" smtClean="0"/>
          </a:p>
          <a:p>
            <a:endParaRPr lang="nl-BE" i="0" dirty="0" smtClean="0"/>
          </a:p>
        </p:txBody>
      </p:sp>
      <p:sp>
        <p:nvSpPr>
          <p:cNvPr id="5" name="Content Placeholder 2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827584" y="1205136"/>
            <a:ext cx="7488832" cy="5032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Font typeface="Arial" pitchFamily="34" charset="0"/>
              <a:buChar char="•"/>
              <a:defRPr sz="2400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None/>
            </a:pPr>
            <a:r>
              <a:rPr lang="nl-BE" sz="2000" dirty="0"/>
              <a:t>Met behulp van de kaart Zwerfvuil op het strand – samenstelling van het zwerfvuil volgens materiaalcategorieën, beantwoord de volgende vragen</a:t>
            </a:r>
            <a:r>
              <a:rPr lang="nl-BE" sz="2000" dirty="0" smtClean="0"/>
              <a:t>:</a:t>
            </a:r>
          </a:p>
          <a:p>
            <a:r>
              <a:rPr lang="nl-BE" b="0" dirty="0" smtClean="0"/>
              <a:t>Wat is de meest voorkomende soort zwerfvuil? Wat zijn volgens u de redenen hiervoor?</a:t>
            </a:r>
          </a:p>
          <a:p>
            <a:endParaRPr lang="nl-BE" b="0" dirty="0" smtClean="0"/>
          </a:p>
          <a:p>
            <a:r>
              <a:rPr lang="nl-BE" b="0" dirty="0" smtClean="0"/>
              <a:t>Op welke twee Belgische stranden werd er informatie over het zwerfvuil verzameld?</a:t>
            </a:r>
          </a:p>
          <a:p>
            <a:endParaRPr lang="nl-BE" sz="1800" b="0" dirty="0" smtClean="0"/>
          </a:p>
          <a:p>
            <a:r>
              <a:rPr lang="nl-BE" b="0" dirty="0" smtClean="0"/>
              <a:t>Wat zijn de verschillen in de samenstelling van het zwerfvuil tussen deze twee stranden?</a:t>
            </a:r>
            <a:endParaRPr lang="nl-BE" sz="1800" dirty="0" smtClean="0"/>
          </a:p>
          <a:p>
            <a:pPr marL="0" indent="0">
              <a:buNone/>
            </a:pPr>
            <a:endParaRPr lang="nl-BE" sz="1800" dirty="0" smtClean="0"/>
          </a:p>
          <a:p>
            <a:pPr marL="0" indent="0">
              <a:buNone/>
            </a:pPr>
            <a:endParaRPr lang="nl-BE" sz="18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endParaRPr lang="nl-BE" b="0" i="0" kern="0" dirty="0" smtClean="0"/>
          </a:p>
        </p:txBody>
      </p:sp>
    </p:spTree>
    <p:extLst>
      <p:ext uri="{BB962C8B-B14F-4D97-AF65-F5344CB8AC3E}">
        <p14:creationId xmlns:p14="http://schemas.microsoft.com/office/powerpoint/2010/main" val="280592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3078" y="260648"/>
            <a:ext cx="8229600" cy="936625"/>
          </a:xfrm>
        </p:spPr>
        <p:txBody>
          <a:bodyPr/>
          <a:lstStyle/>
          <a:p>
            <a:pPr algn="ctr"/>
            <a:r>
              <a:rPr lang="nl-BE" sz="2400" dirty="0" smtClean="0"/>
              <a:t>Zwerfvuil op het strand</a:t>
            </a:r>
            <a:endParaRPr lang="nl-BE" sz="2400" b="0" dirty="0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3810" y="1052736"/>
            <a:ext cx="3808190" cy="5184576"/>
          </a:xfrm>
        </p:spPr>
        <p:txBody>
          <a:bodyPr/>
          <a:lstStyle/>
          <a:p>
            <a:endParaRPr lang="nl-BE" i="0" dirty="0" smtClean="0"/>
          </a:p>
          <a:p>
            <a:endParaRPr lang="nl-BE" i="0" dirty="0" smtClean="0"/>
          </a:p>
        </p:txBody>
      </p:sp>
      <p:sp>
        <p:nvSpPr>
          <p:cNvPr id="5" name="Content Placeholder 2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323528" y="1205136"/>
            <a:ext cx="8359150" cy="128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Font typeface="Arial" pitchFamily="34" charset="0"/>
              <a:buChar char="•"/>
              <a:defRPr sz="2400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None/>
            </a:pPr>
            <a:r>
              <a:rPr lang="nl-BE" dirty="0"/>
              <a:t>Wat is de meest voorkomende soort zwerfvuil? </a:t>
            </a:r>
            <a:endParaRPr lang="nl-BE" sz="1800" dirty="0" smtClean="0"/>
          </a:p>
          <a:p>
            <a:pPr marL="0" indent="0">
              <a:buNone/>
            </a:pPr>
            <a:endParaRPr lang="nl-BE" sz="1800" dirty="0" smtClean="0"/>
          </a:p>
          <a:p>
            <a:pPr marL="0" indent="0">
              <a:buNone/>
            </a:pPr>
            <a:endParaRPr lang="nl-BE" sz="18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endParaRPr lang="nl-BE" b="0" i="0" kern="0" dirty="0" smtClean="0"/>
          </a:p>
        </p:txBody>
      </p:sp>
    </p:spTree>
    <p:extLst>
      <p:ext uri="{BB962C8B-B14F-4D97-AF65-F5344CB8AC3E}">
        <p14:creationId xmlns:p14="http://schemas.microsoft.com/office/powerpoint/2010/main" val="320208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3078" y="260648"/>
            <a:ext cx="8229600" cy="936625"/>
          </a:xfrm>
        </p:spPr>
        <p:txBody>
          <a:bodyPr/>
          <a:lstStyle/>
          <a:p>
            <a:pPr algn="ctr"/>
            <a:r>
              <a:rPr lang="nl-BE" sz="2400" dirty="0" smtClean="0"/>
              <a:t>Zwerfvuil op het strand</a:t>
            </a:r>
            <a:endParaRPr lang="nl-BE" sz="2400" b="0" dirty="0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3810" y="1052736"/>
            <a:ext cx="3808190" cy="5184576"/>
          </a:xfrm>
        </p:spPr>
        <p:txBody>
          <a:bodyPr/>
          <a:lstStyle/>
          <a:p>
            <a:endParaRPr lang="nl-BE" i="0" dirty="0" smtClean="0"/>
          </a:p>
          <a:p>
            <a:endParaRPr lang="nl-BE" i="0" dirty="0" smtClean="0"/>
          </a:p>
        </p:txBody>
      </p:sp>
      <p:sp>
        <p:nvSpPr>
          <p:cNvPr id="5" name="Content Placeholder 2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323528" y="1205136"/>
            <a:ext cx="8359150" cy="128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Font typeface="Arial" pitchFamily="34" charset="0"/>
              <a:buChar char="•"/>
              <a:defRPr sz="2400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None/>
            </a:pPr>
            <a:r>
              <a:rPr lang="nl-BE" dirty="0"/>
              <a:t>Wat is de meest voorkomende soort zwerfvuil? </a:t>
            </a:r>
            <a:endParaRPr lang="nl-BE" sz="1800" dirty="0" smtClean="0"/>
          </a:p>
          <a:p>
            <a:pPr marL="0" indent="0">
              <a:buNone/>
            </a:pPr>
            <a:endParaRPr lang="nl-BE" sz="1800" dirty="0" smtClean="0"/>
          </a:p>
          <a:p>
            <a:pPr marL="0" indent="0">
              <a:buNone/>
            </a:pPr>
            <a:endParaRPr lang="nl-BE" sz="18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endParaRPr lang="nl-BE" b="0" i="0" kern="0" dirty="0" smtClean="0"/>
          </a:p>
        </p:txBody>
      </p:sp>
      <p:pic>
        <p:nvPicPr>
          <p:cNvPr id="5122" name="Picture 2" descr="https://upload.wikimedia.org/wikipedia/commons/thumb/9/9a/Plastic_Pollution_in_Ghana.jpg/400px-Plastic_Pollution_in_Ghan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04" y="2023765"/>
            <a:ext cx="7128792" cy="345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68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3078" y="260648"/>
            <a:ext cx="8229600" cy="936625"/>
          </a:xfrm>
        </p:spPr>
        <p:txBody>
          <a:bodyPr/>
          <a:lstStyle/>
          <a:p>
            <a:pPr algn="ctr"/>
            <a:r>
              <a:rPr lang="nl-BE" sz="2400" dirty="0" smtClean="0"/>
              <a:t>Zwerfvuil op het strand</a:t>
            </a:r>
            <a:endParaRPr lang="nl-BE" sz="2400" b="0" dirty="0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3810" y="1052736"/>
            <a:ext cx="3808190" cy="5184576"/>
          </a:xfrm>
        </p:spPr>
        <p:txBody>
          <a:bodyPr/>
          <a:lstStyle/>
          <a:p>
            <a:endParaRPr lang="nl-BE" i="0" dirty="0" smtClean="0"/>
          </a:p>
          <a:p>
            <a:endParaRPr lang="nl-BE" i="0" dirty="0" smtClean="0"/>
          </a:p>
        </p:txBody>
      </p:sp>
      <p:sp>
        <p:nvSpPr>
          <p:cNvPr id="5" name="Content Placeholder 2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827584" y="1205136"/>
            <a:ext cx="7488832" cy="927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Font typeface="Arial" pitchFamily="34" charset="0"/>
              <a:buChar char="•"/>
              <a:defRPr sz="2400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None/>
            </a:pPr>
            <a:r>
              <a:rPr lang="nl-BE" dirty="0"/>
              <a:t>Wat zijn volgens u de redenen hiervoor?</a:t>
            </a: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endParaRPr lang="nl-BE" b="0" i="0" kern="0" dirty="0" smtClean="0"/>
          </a:p>
        </p:txBody>
      </p:sp>
      <p:sp>
        <p:nvSpPr>
          <p:cNvPr id="6" name="Rectangle 5"/>
          <p:cNvSpPr/>
          <p:nvPr/>
        </p:nvSpPr>
        <p:spPr>
          <a:xfrm>
            <a:off x="4393546" y="5764027"/>
            <a:ext cx="19504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1200" b="0" dirty="0" err="1" smtClean="0">
                <a:solidFill>
                  <a:srgbClr val="092E75"/>
                </a:solidFill>
                <a:latin typeface="Arial" panose="020B0604020202020204" pitchFamily="34" charset="0"/>
              </a:rPr>
              <a:t>Zephyrschord</a:t>
            </a:r>
            <a:r>
              <a:rPr lang="nl-BE" sz="1200" b="0" dirty="0" smtClean="0">
                <a:solidFill>
                  <a:srgbClr val="092E75"/>
                </a:solidFill>
                <a:latin typeface="Arial" panose="020B0604020202020204" pitchFamily="34" charset="0"/>
              </a:rPr>
              <a:t> - </a:t>
            </a:r>
            <a:r>
              <a:rPr lang="nl-BE" sz="1200" b="0" dirty="0" err="1" smtClean="0">
                <a:solidFill>
                  <a:srgbClr val="092E75"/>
                </a:solidFill>
                <a:latin typeface="Arial" panose="020B0604020202020204" pitchFamily="34" charset="0"/>
              </a:rPr>
              <a:t>Own</a:t>
            </a:r>
            <a:r>
              <a:rPr lang="nl-BE" sz="1200" b="0" dirty="0" smtClean="0">
                <a:solidFill>
                  <a:srgbClr val="092E75"/>
                </a:solidFill>
                <a:latin typeface="Arial" panose="020B0604020202020204" pitchFamily="34" charset="0"/>
              </a:rPr>
              <a:t> </a:t>
            </a:r>
            <a:r>
              <a:rPr lang="nl-BE" sz="1200" b="0" dirty="0" err="1" smtClean="0">
                <a:solidFill>
                  <a:srgbClr val="092E75"/>
                </a:solidFill>
                <a:latin typeface="Arial" panose="020B0604020202020204" pitchFamily="34" charset="0"/>
              </a:rPr>
              <a:t>work</a:t>
            </a:r>
            <a:endParaRPr lang="nl-BE" sz="1200" dirty="0">
              <a:solidFill>
                <a:srgbClr val="092E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98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3078" y="260648"/>
            <a:ext cx="8229600" cy="936625"/>
          </a:xfrm>
        </p:spPr>
        <p:txBody>
          <a:bodyPr/>
          <a:lstStyle/>
          <a:p>
            <a:pPr algn="ctr"/>
            <a:r>
              <a:rPr lang="nl-BE" sz="2400" dirty="0" smtClean="0"/>
              <a:t>Zwerfvuil op het strand</a:t>
            </a:r>
            <a:endParaRPr lang="nl-BE" sz="2400" b="0" dirty="0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3810" y="1052736"/>
            <a:ext cx="3808190" cy="5184576"/>
          </a:xfrm>
        </p:spPr>
        <p:txBody>
          <a:bodyPr/>
          <a:lstStyle/>
          <a:p>
            <a:endParaRPr lang="nl-BE" i="0" dirty="0" smtClean="0"/>
          </a:p>
          <a:p>
            <a:endParaRPr lang="nl-BE" i="0" dirty="0" smtClean="0"/>
          </a:p>
        </p:txBody>
      </p:sp>
      <p:sp>
        <p:nvSpPr>
          <p:cNvPr id="5" name="Content Placeholder 2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827584" y="1205136"/>
            <a:ext cx="7488832" cy="927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Font typeface="Arial" pitchFamily="34" charset="0"/>
              <a:buChar char="•"/>
              <a:defRPr sz="2400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None/>
            </a:pPr>
            <a:r>
              <a:rPr lang="nl-BE" dirty="0"/>
              <a:t>Wat zijn volgens u de redenen hiervoor?</a:t>
            </a: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endParaRPr lang="nl-BE" b="0" i="0" kern="0" dirty="0" smtClean="0"/>
          </a:p>
        </p:txBody>
      </p:sp>
      <p:pic>
        <p:nvPicPr>
          <p:cNvPr id="6146" name="Picture 2" descr="Graph of global plastics production to 205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15" y="1995517"/>
            <a:ext cx="3448150" cy="47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upload.wikimedia.org/wikipedia/commons/6/6f/How_long_until_it%27s_gon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995517"/>
            <a:ext cx="5272161" cy="407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393546" y="5764027"/>
            <a:ext cx="19504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1200" b="0" dirty="0" err="1" smtClean="0">
                <a:solidFill>
                  <a:srgbClr val="092E75"/>
                </a:solidFill>
                <a:latin typeface="Arial" panose="020B0604020202020204" pitchFamily="34" charset="0"/>
              </a:rPr>
              <a:t>Zephyrschord</a:t>
            </a:r>
            <a:r>
              <a:rPr lang="nl-BE" sz="1200" b="0" dirty="0" smtClean="0">
                <a:solidFill>
                  <a:srgbClr val="092E75"/>
                </a:solidFill>
                <a:latin typeface="Arial" panose="020B0604020202020204" pitchFamily="34" charset="0"/>
              </a:rPr>
              <a:t> - </a:t>
            </a:r>
            <a:r>
              <a:rPr lang="nl-BE" sz="1200" b="0" dirty="0" err="1" smtClean="0">
                <a:solidFill>
                  <a:srgbClr val="092E75"/>
                </a:solidFill>
                <a:latin typeface="Arial" panose="020B0604020202020204" pitchFamily="34" charset="0"/>
              </a:rPr>
              <a:t>Own</a:t>
            </a:r>
            <a:r>
              <a:rPr lang="nl-BE" sz="1200" b="0" dirty="0" smtClean="0">
                <a:solidFill>
                  <a:srgbClr val="092E75"/>
                </a:solidFill>
                <a:latin typeface="Arial" panose="020B0604020202020204" pitchFamily="34" charset="0"/>
              </a:rPr>
              <a:t> </a:t>
            </a:r>
            <a:r>
              <a:rPr lang="nl-BE" sz="1200" b="0" dirty="0" err="1" smtClean="0">
                <a:solidFill>
                  <a:srgbClr val="092E75"/>
                </a:solidFill>
                <a:latin typeface="Arial" panose="020B0604020202020204" pitchFamily="34" charset="0"/>
              </a:rPr>
              <a:t>work</a:t>
            </a:r>
            <a:endParaRPr lang="nl-BE" sz="1200" dirty="0">
              <a:solidFill>
                <a:srgbClr val="092E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9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3078" y="260648"/>
            <a:ext cx="8229600" cy="936625"/>
          </a:xfrm>
        </p:spPr>
        <p:txBody>
          <a:bodyPr/>
          <a:lstStyle/>
          <a:p>
            <a:pPr algn="ctr"/>
            <a:r>
              <a:rPr lang="en-US" sz="2400" dirty="0" err="1" smtClean="0"/>
              <a:t>Zwerfvuil</a:t>
            </a:r>
            <a:r>
              <a:rPr lang="en-US" sz="2400" dirty="0" smtClean="0"/>
              <a:t> op het strand</a:t>
            </a:r>
            <a:endParaRPr lang="en-US" sz="2400" b="0" dirty="0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3810" y="1052736"/>
            <a:ext cx="3808190" cy="5184576"/>
          </a:xfrm>
        </p:spPr>
        <p:txBody>
          <a:bodyPr/>
          <a:lstStyle/>
          <a:p>
            <a:endParaRPr lang="en-GB" i="0" dirty="0"/>
          </a:p>
          <a:p>
            <a:endParaRPr lang="en-GB" i="0" dirty="0" err="1" smtClean="0"/>
          </a:p>
        </p:txBody>
      </p:sp>
      <p:sp>
        <p:nvSpPr>
          <p:cNvPr id="5" name="Content Placeholder 2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827584" y="1205136"/>
            <a:ext cx="7704856" cy="5032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Font typeface="Arial" pitchFamily="34" charset="0"/>
              <a:buChar char="•"/>
              <a:defRPr sz="2400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None/>
            </a:pPr>
            <a:r>
              <a:rPr lang="nl-BE" i="0" dirty="0"/>
              <a:t>Op welke twee Belgische stranden werd er informatie over het zwerfvuil verzameld? 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GB" b="0" i="0" kern="0" dirty="0" err="1" smtClean="0"/>
          </a:p>
        </p:txBody>
      </p:sp>
    </p:spTree>
    <p:extLst>
      <p:ext uri="{BB962C8B-B14F-4D97-AF65-F5344CB8AC3E}">
        <p14:creationId xmlns:p14="http://schemas.microsoft.com/office/powerpoint/2010/main" val="416389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8313" y="692696"/>
            <a:ext cx="8229600" cy="936625"/>
          </a:xfrm>
        </p:spPr>
        <p:txBody>
          <a:bodyPr/>
          <a:lstStyle/>
          <a:p>
            <a:r>
              <a:rPr lang="fr-CA" dirty="0" smtClean="0"/>
              <a:t>www.european-atlas-of-the-seas.eu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383" y="1772816"/>
            <a:ext cx="8627460" cy="3816424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0" y="116632"/>
            <a:ext cx="91440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+mj-lt"/>
                <a:ea typeface="+mj-ea"/>
                <a:cs typeface="+mj-cs"/>
              </a:defRPr>
            </a:lvl1pPr>
            <a:lvl2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2pPr>
            <a:lvl3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3pPr>
            <a:lvl4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4pPr>
            <a:lvl5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5pPr>
            <a:lvl6pPr marL="8159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kern="0" smtClean="0"/>
              <a:t> ONLINE DEMONSTRATIE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38323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3078" y="260648"/>
            <a:ext cx="8229600" cy="936625"/>
          </a:xfrm>
        </p:spPr>
        <p:txBody>
          <a:bodyPr/>
          <a:lstStyle/>
          <a:p>
            <a:pPr algn="ctr"/>
            <a:r>
              <a:rPr lang="en-US" sz="2400" dirty="0" err="1" smtClean="0"/>
              <a:t>Zwerfvuil</a:t>
            </a:r>
            <a:r>
              <a:rPr lang="en-US" sz="2400" dirty="0" smtClean="0"/>
              <a:t> op het strand</a:t>
            </a:r>
            <a:endParaRPr lang="en-US" sz="2400" b="0" dirty="0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3810" y="1052736"/>
            <a:ext cx="3808190" cy="5184576"/>
          </a:xfrm>
        </p:spPr>
        <p:txBody>
          <a:bodyPr/>
          <a:lstStyle/>
          <a:p>
            <a:endParaRPr lang="en-GB" i="0" dirty="0"/>
          </a:p>
          <a:p>
            <a:endParaRPr lang="en-GB" i="0" dirty="0" err="1" smtClean="0"/>
          </a:p>
        </p:txBody>
      </p:sp>
      <p:sp>
        <p:nvSpPr>
          <p:cNvPr id="5" name="Content Placeholder 2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827584" y="1205136"/>
            <a:ext cx="7704856" cy="5032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Font typeface="Arial" pitchFamily="34" charset="0"/>
              <a:buChar char="•"/>
              <a:defRPr sz="2400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None/>
            </a:pPr>
            <a:r>
              <a:rPr lang="nl-BE" i="0" dirty="0"/>
              <a:t>Op welke twee Belgische stranden werd er informatie over het zwerfvuil verzameld? 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GB" b="0" i="0" kern="0" dirty="0" err="1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016" y="2060053"/>
            <a:ext cx="7683424" cy="38980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9792" y="3284984"/>
            <a:ext cx="1571624" cy="9667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93432" y="2847119"/>
            <a:ext cx="1812894" cy="116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44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3078" y="260648"/>
            <a:ext cx="8229600" cy="936625"/>
          </a:xfrm>
        </p:spPr>
        <p:txBody>
          <a:bodyPr/>
          <a:lstStyle/>
          <a:p>
            <a:pPr algn="ctr"/>
            <a:r>
              <a:rPr lang="nl-BE" sz="2400" dirty="0" smtClean="0"/>
              <a:t>Zwerfvuil op het strand</a:t>
            </a:r>
            <a:endParaRPr lang="nl-BE" sz="2400" b="0" dirty="0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3810" y="1052736"/>
            <a:ext cx="3808190" cy="5184576"/>
          </a:xfrm>
        </p:spPr>
        <p:txBody>
          <a:bodyPr/>
          <a:lstStyle/>
          <a:p>
            <a:endParaRPr lang="nl-BE" i="0" dirty="0" smtClean="0"/>
          </a:p>
          <a:p>
            <a:endParaRPr lang="nl-BE" i="0" dirty="0" smtClean="0"/>
          </a:p>
        </p:txBody>
      </p:sp>
      <p:sp>
        <p:nvSpPr>
          <p:cNvPr id="5" name="Content Placeholder 2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611561" y="1205136"/>
            <a:ext cx="8284866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Font typeface="Arial" pitchFamily="34" charset="0"/>
              <a:buChar char="•"/>
              <a:defRPr sz="2400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None/>
            </a:pPr>
            <a:r>
              <a:rPr lang="nl-BE" dirty="0"/>
              <a:t>Wat zijn de verschillen in de samenstelling van het zwerfvuil tussen deze twee stranden?</a:t>
            </a:r>
            <a:endParaRPr lang="nl-BE" sz="1800" dirty="0" smtClean="0"/>
          </a:p>
          <a:p>
            <a:pPr marL="0" indent="0">
              <a:buNone/>
            </a:pPr>
            <a:endParaRPr lang="nl-BE" sz="1800" dirty="0" smtClean="0"/>
          </a:p>
          <a:p>
            <a:pPr marL="0" indent="0">
              <a:buNone/>
            </a:pPr>
            <a:endParaRPr lang="nl-BE" sz="18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endParaRPr lang="nl-BE" b="0" i="0" kern="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016" y="2060053"/>
            <a:ext cx="7683424" cy="38980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9792" y="3284984"/>
            <a:ext cx="1571624" cy="9667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93432" y="2847119"/>
            <a:ext cx="1812894" cy="116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71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3078" y="260648"/>
            <a:ext cx="8229600" cy="936625"/>
          </a:xfrm>
        </p:spPr>
        <p:txBody>
          <a:bodyPr/>
          <a:lstStyle/>
          <a:p>
            <a:pPr algn="ctr"/>
            <a:r>
              <a:rPr lang="nl-BE" sz="2400" dirty="0" smtClean="0"/>
              <a:t>Zwerfvuil op het strand</a:t>
            </a:r>
            <a:endParaRPr lang="nl-BE" sz="2400" b="0" dirty="0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3810" y="1052736"/>
            <a:ext cx="3808190" cy="5184576"/>
          </a:xfrm>
        </p:spPr>
        <p:txBody>
          <a:bodyPr/>
          <a:lstStyle/>
          <a:p>
            <a:endParaRPr lang="nl-BE" i="0" dirty="0" smtClean="0"/>
          </a:p>
          <a:p>
            <a:endParaRPr lang="nl-BE" i="0" dirty="0" smtClean="0"/>
          </a:p>
        </p:txBody>
      </p:sp>
      <p:sp>
        <p:nvSpPr>
          <p:cNvPr id="5" name="Content Placeholder 2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827584" y="1205136"/>
            <a:ext cx="7488832" cy="5032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Font typeface="Arial" pitchFamily="34" charset="0"/>
              <a:buChar char="•"/>
              <a:defRPr sz="2400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None/>
            </a:pPr>
            <a:r>
              <a:rPr lang="nl-BE" sz="2000" dirty="0"/>
              <a:t>Beantwoord de volgende vragen met behulp van de zwerfvuil dataset beschikbaar op </a:t>
            </a:r>
            <a:r>
              <a:rPr lang="nl-BE" sz="2000" u="sng" dirty="0"/>
              <a:t>bit.ly/2kx4dQb</a:t>
            </a:r>
            <a:r>
              <a:rPr lang="nl-BE" sz="2000" dirty="0"/>
              <a:t>:</a:t>
            </a: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r>
              <a:rPr lang="nl-BE" b="0" dirty="0"/>
              <a:t>Hoe (verschillende manieren) werden de gegevens verzameld (surveytypes</a:t>
            </a:r>
            <a:r>
              <a:rPr lang="nl-BE" b="0" dirty="0" smtClean="0"/>
              <a:t>)?</a:t>
            </a:r>
          </a:p>
          <a:p>
            <a:endParaRPr lang="nl-BE" b="0" dirty="0"/>
          </a:p>
          <a:p>
            <a:r>
              <a:rPr lang="nl-BE" b="0" dirty="0"/>
              <a:t>Wat zijn de voor-en nadelen van de verschillende manieren?</a:t>
            </a:r>
            <a:endParaRPr lang="nl-BE" sz="1800" dirty="0" smtClean="0"/>
          </a:p>
          <a:p>
            <a:pPr marL="0" indent="0">
              <a:buNone/>
            </a:pPr>
            <a:endParaRPr lang="nl-BE" sz="18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endParaRPr lang="nl-BE" b="0" i="0" kern="0" dirty="0" smtClean="0"/>
          </a:p>
        </p:txBody>
      </p:sp>
    </p:spTree>
    <p:extLst>
      <p:ext uri="{BB962C8B-B14F-4D97-AF65-F5344CB8AC3E}">
        <p14:creationId xmlns:p14="http://schemas.microsoft.com/office/powerpoint/2010/main" val="294612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3078" y="260648"/>
            <a:ext cx="8229600" cy="936625"/>
          </a:xfrm>
        </p:spPr>
        <p:txBody>
          <a:bodyPr/>
          <a:lstStyle/>
          <a:p>
            <a:pPr algn="ctr"/>
            <a:r>
              <a:rPr lang="nl-BE" sz="2400" dirty="0" smtClean="0"/>
              <a:t>Zwerfvuil op het strand</a:t>
            </a:r>
            <a:endParaRPr lang="nl-BE" sz="2400" b="0" dirty="0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3810" y="1052736"/>
            <a:ext cx="3808190" cy="5184576"/>
          </a:xfrm>
        </p:spPr>
        <p:txBody>
          <a:bodyPr/>
          <a:lstStyle/>
          <a:p>
            <a:endParaRPr lang="nl-BE" i="0" dirty="0" smtClean="0"/>
          </a:p>
          <a:p>
            <a:endParaRPr lang="nl-BE" i="0" dirty="0" smtClean="0"/>
          </a:p>
        </p:txBody>
      </p:sp>
      <p:sp>
        <p:nvSpPr>
          <p:cNvPr id="5" name="Content Placeholder 2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827584" y="1205136"/>
            <a:ext cx="7488832" cy="5032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Font typeface="Arial" pitchFamily="34" charset="0"/>
              <a:buChar char="•"/>
              <a:defRPr sz="2400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None/>
            </a:pPr>
            <a:r>
              <a:rPr lang="nl-BE" dirty="0"/>
              <a:t>Hoe (verschillende manieren) werden de gegevens verzameld (surveytypes</a:t>
            </a:r>
            <a:r>
              <a:rPr lang="nl-BE" dirty="0" smtClean="0"/>
              <a:t>)?</a:t>
            </a:r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sz="1800" dirty="0" smtClean="0"/>
          </a:p>
          <a:p>
            <a:pPr marL="0" indent="0">
              <a:buNone/>
            </a:pPr>
            <a:endParaRPr lang="nl-BE" sz="18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endParaRPr lang="nl-BE" b="0" i="0" kern="0" dirty="0" smtClean="0"/>
          </a:p>
        </p:txBody>
      </p:sp>
    </p:spTree>
    <p:extLst>
      <p:ext uri="{BB962C8B-B14F-4D97-AF65-F5344CB8AC3E}">
        <p14:creationId xmlns:p14="http://schemas.microsoft.com/office/powerpoint/2010/main" val="147503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3078" y="260648"/>
            <a:ext cx="8229600" cy="936625"/>
          </a:xfrm>
        </p:spPr>
        <p:txBody>
          <a:bodyPr/>
          <a:lstStyle/>
          <a:p>
            <a:pPr algn="ctr"/>
            <a:r>
              <a:rPr lang="nl-BE" sz="2400" dirty="0" smtClean="0"/>
              <a:t>Zwerfvuil op het strand</a:t>
            </a:r>
            <a:endParaRPr lang="nl-BE" sz="2400" b="0" dirty="0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3810" y="1052736"/>
            <a:ext cx="3808190" cy="5184576"/>
          </a:xfrm>
        </p:spPr>
        <p:txBody>
          <a:bodyPr/>
          <a:lstStyle/>
          <a:p>
            <a:endParaRPr lang="nl-BE" i="0" dirty="0" smtClean="0"/>
          </a:p>
          <a:p>
            <a:endParaRPr lang="nl-BE" i="0" dirty="0" smtClean="0"/>
          </a:p>
        </p:txBody>
      </p:sp>
      <p:sp>
        <p:nvSpPr>
          <p:cNvPr id="5" name="Content Placeholder 2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827584" y="1205136"/>
            <a:ext cx="7488832" cy="5032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Font typeface="Arial" pitchFamily="34" charset="0"/>
              <a:buChar char="•"/>
              <a:defRPr sz="2400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None/>
            </a:pPr>
            <a:r>
              <a:rPr lang="nl-BE" dirty="0"/>
              <a:t>Hoe (verschillende manieren) werden de gegevens verzameld (surveytypes</a:t>
            </a:r>
            <a:r>
              <a:rPr lang="nl-BE" dirty="0" smtClean="0"/>
              <a:t>)?</a:t>
            </a:r>
          </a:p>
          <a:p>
            <a:pPr marL="0" indent="0">
              <a:buNone/>
            </a:pPr>
            <a:endParaRPr lang="nl-BE" dirty="0"/>
          </a:p>
          <a:p>
            <a:pPr marL="0" indent="0" algn="ctr">
              <a:buNone/>
            </a:pPr>
            <a:r>
              <a:rPr lang="nl-BE" b="0" dirty="0" smtClean="0"/>
              <a:t>Cleaning – Monitoring - Research</a:t>
            </a:r>
          </a:p>
          <a:p>
            <a:pPr marL="0" indent="0">
              <a:buNone/>
            </a:pPr>
            <a:endParaRPr lang="nl-BE" dirty="0" smtClean="0"/>
          </a:p>
          <a:p>
            <a:pPr marL="0" indent="0">
              <a:buNone/>
            </a:pPr>
            <a:endParaRPr lang="nl-BE" dirty="0" smtClean="0"/>
          </a:p>
          <a:p>
            <a:pPr marL="0" indent="0">
              <a:buNone/>
            </a:pPr>
            <a:r>
              <a:rPr lang="nl-BE" sz="1800" b="0" dirty="0" smtClean="0"/>
              <a:t>.</a:t>
            </a:r>
          </a:p>
          <a:p>
            <a:pPr marL="0" indent="0">
              <a:buNone/>
            </a:pPr>
            <a:endParaRPr lang="nl-BE" sz="1800" dirty="0" smtClean="0"/>
          </a:p>
          <a:p>
            <a:pPr marL="0" indent="0">
              <a:buNone/>
            </a:pPr>
            <a:endParaRPr lang="nl-BE" sz="18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endParaRPr lang="nl-BE" b="0" i="0" kern="0" dirty="0" smtClean="0"/>
          </a:p>
        </p:txBody>
      </p:sp>
    </p:spTree>
    <p:extLst>
      <p:ext uri="{BB962C8B-B14F-4D97-AF65-F5344CB8AC3E}">
        <p14:creationId xmlns:p14="http://schemas.microsoft.com/office/powerpoint/2010/main" val="154415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3078" y="260648"/>
            <a:ext cx="8229600" cy="936625"/>
          </a:xfrm>
        </p:spPr>
        <p:txBody>
          <a:bodyPr/>
          <a:lstStyle/>
          <a:p>
            <a:pPr algn="ctr"/>
            <a:r>
              <a:rPr lang="nl-BE" sz="2400" dirty="0" smtClean="0"/>
              <a:t>Zwerfvuil op het strand</a:t>
            </a:r>
            <a:endParaRPr lang="nl-BE" sz="2400" b="0" dirty="0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3810" y="1052736"/>
            <a:ext cx="3808190" cy="5184576"/>
          </a:xfrm>
        </p:spPr>
        <p:txBody>
          <a:bodyPr/>
          <a:lstStyle/>
          <a:p>
            <a:endParaRPr lang="nl-BE" i="0" dirty="0" smtClean="0"/>
          </a:p>
          <a:p>
            <a:endParaRPr lang="nl-BE" i="0" dirty="0" smtClean="0"/>
          </a:p>
        </p:txBody>
      </p:sp>
      <p:sp>
        <p:nvSpPr>
          <p:cNvPr id="5" name="Content Placeholder 2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827584" y="1205136"/>
            <a:ext cx="7488832" cy="5032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Font typeface="Arial" pitchFamily="34" charset="0"/>
              <a:buChar char="•"/>
              <a:defRPr sz="2400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None/>
            </a:pPr>
            <a:r>
              <a:rPr lang="nl-BE" dirty="0"/>
              <a:t>Hoe (verschillende manieren) werden de gegevens verzameld (surveytypes</a:t>
            </a:r>
            <a:r>
              <a:rPr lang="nl-BE" dirty="0" smtClean="0"/>
              <a:t>)?</a:t>
            </a:r>
          </a:p>
          <a:p>
            <a:pPr marL="0" indent="0">
              <a:buNone/>
            </a:pPr>
            <a:endParaRPr lang="nl-BE" dirty="0"/>
          </a:p>
          <a:p>
            <a:pPr marL="0" indent="0" algn="ctr">
              <a:buNone/>
            </a:pPr>
            <a:r>
              <a:rPr lang="nl-BE" b="0" dirty="0" smtClean="0"/>
              <a:t>Cleaning – Monitoring - Research</a:t>
            </a:r>
          </a:p>
          <a:p>
            <a:pPr marL="0" indent="0">
              <a:buNone/>
            </a:pPr>
            <a:endParaRPr lang="nl-BE" dirty="0" smtClean="0"/>
          </a:p>
          <a:p>
            <a:pPr marL="0" indent="0">
              <a:buNone/>
            </a:pPr>
            <a:endParaRPr lang="nl-BE" dirty="0" smtClean="0"/>
          </a:p>
          <a:p>
            <a:pPr marL="0" indent="0">
              <a:buNone/>
            </a:pPr>
            <a:r>
              <a:rPr lang="nl-BE" dirty="0"/>
              <a:t>Wat zijn de voor-en nadelen van de verschillende manieren</a:t>
            </a:r>
            <a:r>
              <a:rPr lang="nl-BE" dirty="0" smtClean="0"/>
              <a:t>?</a:t>
            </a:r>
          </a:p>
          <a:p>
            <a:pPr marL="0" indent="0">
              <a:buNone/>
            </a:pPr>
            <a:r>
              <a:rPr lang="nl-BE" sz="1800" b="0" dirty="0" smtClean="0"/>
              <a:t>.</a:t>
            </a:r>
          </a:p>
          <a:p>
            <a:pPr marL="0" indent="0">
              <a:buNone/>
            </a:pPr>
            <a:endParaRPr lang="nl-BE" sz="1800" dirty="0" smtClean="0"/>
          </a:p>
          <a:p>
            <a:pPr marL="0" indent="0">
              <a:buNone/>
            </a:pPr>
            <a:endParaRPr lang="nl-BE" sz="18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endParaRPr lang="nl-BE" b="0" i="0" kern="0" dirty="0" smtClean="0"/>
          </a:p>
        </p:txBody>
      </p:sp>
    </p:spTree>
    <p:extLst>
      <p:ext uri="{BB962C8B-B14F-4D97-AF65-F5344CB8AC3E}">
        <p14:creationId xmlns:p14="http://schemas.microsoft.com/office/powerpoint/2010/main" val="356009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3078" y="260648"/>
            <a:ext cx="8229600" cy="936625"/>
          </a:xfrm>
        </p:spPr>
        <p:txBody>
          <a:bodyPr/>
          <a:lstStyle/>
          <a:p>
            <a:pPr algn="ctr"/>
            <a:r>
              <a:rPr lang="nl-BE" sz="2400" dirty="0" smtClean="0"/>
              <a:t>Zwerfvuil op het strand</a:t>
            </a:r>
            <a:endParaRPr lang="nl-BE" sz="2400" b="0" dirty="0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3810" y="1052736"/>
            <a:ext cx="3808190" cy="5184576"/>
          </a:xfrm>
        </p:spPr>
        <p:txBody>
          <a:bodyPr/>
          <a:lstStyle/>
          <a:p>
            <a:endParaRPr lang="nl-BE" i="0" dirty="0" smtClean="0"/>
          </a:p>
          <a:p>
            <a:endParaRPr lang="nl-BE" i="0" dirty="0" smtClean="0"/>
          </a:p>
        </p:txBody>
      </p:sp>
      <p:sp>
        <p:nvSpPr>
          <p:cNvPr id="5" name="Content Placeholder 2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827584" y="1205136"/>
            <a:ext cx="7488832" cy="5032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Font typeface="Arial" pitchFamily="34" charset="0"/>
              <a:buChar char="•"/>
              <a:defRPr sz="2400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None/>
            </a:pPr>
            <a:r>
              <a:rPr lang="nl-BE" i="0" dirty="0"/>
              <a:t>Onderzoek de evolutie van de Europese zwerfvuilsamenstelling doorheen de tijd en beantwoord de volgende </a:t>
            </a:r>
            <a:r>
              <a:rPr lang="nl-BE" i="0" dirty="0" smtClean="0"/>
              <a:t>vragen:</a:t>
            </a:r>
          </a:p>
          <a:p>
            <a:r>
              <a:rPr lang="nl-BE" b="0" dirty="0" smtClean="0"/>
              <a:t>In welke jaren zie je de grootste veranderingen in de zwerfvuilsamenstelling op de Europese stranden? </a:t>
            </a:r>
          </a:p>
          <a:p>
            <a:endParaRPr lang="nl-BE" b="0" dirty="0" smtClean="0"/>
          </a:p>
          <a:p>
            <a:r>
              <a:rPr lang="nl-BE" b="0" dirty="0" smtClean="0"/>
              <a:t>Van welke soorten zwerfvuil neemt de hoeveelheid toe/af?</a:t>
            </a:r>
          </a:p>
          <a:p>
            <a:endParaRPr lang="nl-BE" b="0" dirty="0" smtClean="0"/>
          </a:p>
          <a:p>
            <a:r>
              <a:rPr lang="nl-BE" b="0" dirty="0" smtClean="0"/>
              <a:t>Wat zijn de mogelijke oorzaken hiervoor?</a:t>
            </a:r>
          </a:p>
          <a:p>
            <a:pPr marL="0" indent="0">
              <a:buNone/>
            </a:pPr>
            <a:endParaRPr lang="nl-BE" sz="18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endParaRPr lang="nl-BE" b="0" i="0" kern="0" dirty="0" smtClean="0"/>
          </a:p>
        </p:txBody>
      </p:sp>
    </p:spTree>
    <p:extLst>
      <p:ext uri="{BB962C8B-B14F-4D97-AF65-F5344CB8AC3E}">
        <p14:creationId xmlns:p14="http://schemas.microsoft.com/office/powerpoint/2010/main" val="219415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3078" y="260648"/>
            <a:ext cx="8229600" cy="936625"/>
          </a:xfrm>
        </p:spPr>
        <p:txBody>
          <a:bodyPr/>
          <a:lstStyle/>
          <a:p>
            <a:pPr algn="ctr"/>
            <a:r>
              <a:rPr lang="nl-BE" sz="2400" dirty="0" smtClean="0"/>
              <a:t>Zwerfvuil op het strand</a:t>
            </a:r>
            <a:endParaRPr lang="nl-BE" sz="2400" b="0" dirty="0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3810" y="1052736"/>
            <a:ext cx="3808190" cy="5184576"/>
          </a:xfrm>
        </p:spPr>
        <p:txBody>
          <a:bodyPr/>
          <a:lstStyle/>
          <a:p>
            <a:endParaRPr lang="nl-BE" i="0" dirty="0" smtClean="0"/>
          </a:p>
          <a:p>
            <a:endParaRPr lang="nl-BE" i="0" dirty="0" smtClean="0"/>
          </a:p>
        </p:txBody>
      </p:sp>
      <p:sp>
        <p:nvSpPr>
          <p:cNvPr id="5" name="Content Placeholder 2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827584" y="1205136"/>
            <a:ext cx="7488832" cy="128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Font typeface="Arial" pitchFamily="34" charset="0"/>
              <a:buChar char="•"/>
              <a:defRPr sz="2400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nl-BE" sz="1600" b="0" dirty="0" smtClean="0"/>
              <a:t>In welke jaren zie je de grootste veranderingen in de zwerfvuilsamenstelling op de Europese stranden? </a:t>
            </a:r>
          </a:p>
          <a:p>
            <a:r>
              <a:rPr lang="nl-BE" sz="1600" b="0" dirty="0" smtClean="0"/>
              <a:t>Van welke soorten zwerfvuil neemt de hoeveelheid toe/af?</a:t>
            </a:r>
          </a:p>
          <a:p>
            <a:r>
              <a:rPr lang="nl-BE" sz="1600" b="0" dirty="0" smtClean="0"/>
              <a:t>Wat zijn de mogelijke oorzaken hiervoor?</a:t>
            </a:r>
          </a:p>
          <a:p>
            <a:pPr marL="0" indent="0">
              <a:buNone/>
            </a:pPr>
            <a:endParaRPr lang="nl-BE" sz="18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endParaRPr lang="nl-BE" b="0" i="0" kern="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584" y="2345016"/>
            <a:ext cx="7867452" cy="38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019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3078" y="260648"/>
            <a:ext cx="8229600" cy="936625"/>
          </a:xfrm>
        </p:spPr>
        <p:txBody>
          <a:bodyPr/>
          <a:lstStyle/>
          <a:p>
            <a:pPr algn="ctr"/>
            <a:r>
              <a:rPr lang="nl-BE" sz="2400" dirty="0" smtClean="0"/>
              <a:t>Zwerfvuil op het strand</a:t>
            </a:r>
            <a:endParaRPr lang="nl-BE" sz="2400" b="0" dirty="0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3810" y="1052736"/>
            <a:ext cx="3808190" cy="5184576"/>
          </a:xfrm>
        </p:spPr>
        <p:txBody>
          <a:bodyPr/>
          <a:lstStyle/>
          <a:p>
            <a:endParaRPr lang="nl-BE" i="0" dirty="0" smtClean="0"/>
          </a:p>
          <a:p>
            <a:endParaRPr lang="nl-BE" i="0" dirty="0" smtClean="0"/>
          </a:p>
        </p:txBody>
      </p:sp>
      <p:sp>
        <p:nvSpPr>
          <p:cNvPr id="5" name="Content Placeholder 2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827584" y="1205136"/>
            <a:ext cx="7488832" cy="5032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Font typeface="Arial" pitchFamily="34" charset="0"/>
              <a:buChar char="•"/>
              <a:defRPr sz="2400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None/>
            </a:pPr>
            <a:r>
              <a:rPr lang="nl-BE" sz="2000" dirty="0"/>
              <a:t>Onderzoek hoe de dataverzameling veranderde doorheen de tijd en beantwoord volgende vragen</a:t>
            </a:r>
            <a:r>
              <a:rPr lang="nl-BE" sz="2000" dirty="0" smtClean="0"/>
              <a:t>:</a:t>
            </a:r>
          </a:p>
          <a:p>
            <a:r>
              <a:rPr lang="nl-BE" b="0" dirty="0" smtClean="0"/>
              <a:t>Op hoeveel stranden per land werd er data verzameld in 2018?</a:t>
            </a:r>
          </a:p>
          <a:p>
            <a:endParaRPr lang="nl-BE" b="0" dirty="0" smtClean="0"/>
          </a:p>
          <a:p>
            <a:r>
              <a:rPr lang="nl-BE" b="0" dirty="0" smtClean="0"/>
              <a:t>Zijn de veranderingen in 2018 representatief voor Europa?</a:t>
            </a:r>
          </a:p>
          <a:p>
            <a:endParaRPr lang="nl-BE" b="0" dirty="0" smtClean="0"/>
          </a:p>
          <a:p>
            <a:r>
              <a:rPr lang="nl-BE" b="0" dirty="0" smtClean="0"/>
              <a:t>Zijn er veranderingen in vergelijking met de dataverzameling in 2012? Indien ja, welke?</a:t>
            </a:r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endParaRPr lang="nl-BE" b="0" i="0" kern="0" dirty="0" smtClean="0"/>
          </a:p>
        </p:txBody>
      </p:sp>
    </p:spTree>
    <p:extLst>
      <p:ext uri="{BB962C8B-B14F-4D97-AF65-F5344CB8AC3E}">
        <p14:creationId xmlns:p14="http://schemas.microsoft.com/office/powerpoint/2010/main" val="205242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3078" y="260648"/>
            <a:ext cx="8229600" cy="936625"/>
          </a:xfrm>
        </p:spPr>
        <p:txBody>
          <a:bodyPr/>
          <a:lstStyle/>
          <a:p>
            <a:pPr algn="ctr"/>
            <a:r>
              <a:rPr lang="nl-BE" sz="2400" dirty="0" smtClean="0"/>
              <a:t>Zwerfvuil op het strand</a:t>
            </a:r>
            <a:endParaRPr lang="nl-BE" sz="2400" b="0" dirty="0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3810" y="1052736"/>
            <a:ext cx="3808190" cy="5184576"/>
          </a:xfrm>
        </p:spPr>
        <p:txBody>
          <a:bodyPr/>
          <a:lstStyle/>
          <a:p>
            <a:endParaRPr lang="nl-BE" i="0" dirty="0" smtClean="0"/>
          </a:p>
          <a:p>
            <a:endParaRPr lang="nl-BE" i="0" dirty="0" smtClean="0"/>
          </a:p>
        </p:txBody>
      </p:sp>
      <p:sp>
        <p:nvSpPr>
          <p:cNvPr id="5" name="Content Placeholder 2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827584" y="1205136"/>
            <a:ext cx="7488832" cy="5032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Font typeface="Arial" pitchFamily="34" charset="0"/>
              <a:buChar char="•"/>
              <a:defRPr sz="2400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nl-BE" sz="1600" b="0" dirty="0" smtClean="0"/>
              <a:t>Op hoeveel stranden per land werd er data verzameld in 2018?</a:t>
            </a:r>
          </a:p>
          <a:p>
            <a:r>
              <a:rPr lang="nl-BE" sz="1600" b="0" dirty="0" smtClean="0"/>
              <a:t>Zijn de veranderingen in 2018 representatief voor Europa?</a:t>
            </a:r>
          </a:p>
          <a:p>
            <a:r>
              <a:rPr lang="nl-BE" sz="1600" b="0" dirty="0" smtClean="0"/>
              <a:t>Zijn er veranderingen in vergelijking met de dataverzameling in 2012? Indien ja, welke?</a:t>
            </a:r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endParaRPr lang="nl-BE" b="0" i="0" kern="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7748" y="2276872"/>
            <a:ext cx="6276051" cy="389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92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161764" y="2708920"/>
            <a:ext cx="8820472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+mj-lt"/>
                <a:ea typeface="+mj-ea"/>
                <a:cs typeface="+mj-cs"/>
              </a:defRPr>
            </a:lvl1pPr>
            <a:lvl2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2pPr>
            <a:lvl3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3pPr>
            <a:lvl4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4pPr>
            <a:lvl5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5pPr>
            <a:lvl6pPr marL="8159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algn="ctr"/>
            <a:r>
              <a:rPr lang="nl-BE" sz="3600" kern="0" dirty="0" smtClean="0"/>
              <a:t>Oefeningen:</a:t>
            </a:r>
          </a:p>
          <a:p>
            <a:pPr algn="ctr"/>
            <a:r>
              <a:rPr lang="nl-BE" sz="3600" b="0" kern="0" dirty="0" smtClean="0"/>
              <a:t>Gebruik de atlas om te leren over de veranderingen en bedreigingen van de zeeën en oceanen</a:t>
            </a:r>
            <a:endParaRPr lang="nl-BE" sz="3600" b="0" kern="0" dirty="0"/>
          </a:p>
        </p:txBody>
      </p:sp>
    </p:spTree>
    <p:extLst>
      <p:ext uri="{BB962C8B-B14F-4D97-AF65-F5344CB8AC3E}">
        <p14:creationId xmlns:p14="http://schemas.microsoft.com/office/powerpoint/2010/main" val="140996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3078" y="260648"/>
            <a:ext cx="8229600" cy="936625"/>
          </a:xfrm>
        </p:spPr>
        <p:txBody>
          <a:bodyPr/>
          <a:lstStyle/>
          <a:p>
            <a:pPr algn="ctr"/>
            <a:r>
              <a:rPr lang="nl-BE" sz="2400" dirty="0" smtClean="0"/>
              <a:t>Zwerfvuil op het strand</a:t>
            </a:r>
            <a:endParaRPr lang="nl-BE" sz="2400" b="0" dirty="0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3810" y="1052736"/>
            <a:ext cx="3808190" cy="5184576"/>
          </a:xfrm>
        </p:spPr>
        <p:txBody>
          <a:bodyPr/>
          <a:lstStyle/>
          <a:p>
            <a:endParaRPr lang="nl-BE" i="0" dirty="0" smtClean="0"/>
          </a:p>
          <a:p>
            <a:endParaRPr lang="nl-BE" i="0" dirty="0" smtClean="0"/>
          </a:p>
        </p:txBody>
      </p:sp>
      <p:sp>
        <p:nvSpPr>
          <p:cNvPr id="5" name="Content Placeholder 2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827584" y="1205136"/>
            <a:ext cx="7488832" cy="5032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Font typeface="Arial" pitchFamily="34" charset="0"/>
              <a:buChar char="•"/>
              <a:defRPr sz="2400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None/>
            </a:pPr>
            <a:r>
              <a:rPr lang="nl-BE" sz="2000" dirty="0"/>
              <a:t>Met behulp van de kaart Zwerfvuil op het strand – samenstelling van het zwerfvuil volgens materiaalcategorieën en je vorige bevindingen, beantwoord de volgende vragen</a:t>
            </a:r>
            <a:r>
              <a:rPr lang="nl-BE" sz="2000" dirty="0" smtClean="0"/>
              <a:t>:</a:t>
            </a:r>
          </a:p>
          <a:p>
            <a:r>
              <a:rPr lang="nl-BE" sz="1800" b="0" dirty="0" smtClean="0"/>
              <a:t>Welk land heeft veel papieren zwerfvuil?</a:t>
            </a:r>
          </a:p>
          <a:p>
            <a:endParaRPr lang="nl-BE" sz="1800" b="0" dirty="0" smtClean="0"/>
          </a:p>
          <a:p>
            <a:r>
              <a:rPr lang="nl-BE" sz="1800" b="0" dirty="0" smtClean="0"/>
              <a:t>Waren er in dit land veranderingen in het aantal stranden waar data werd verzameld in 2012?</a:t>
            </a:r>
          </a:p>
          <a:p>
            <a:endParaRPr lang="nl-BE" sz="1800" b="0" dirty="0" smtClean="0"/>
          </a:p>
          <a:p>
            <a:r>
              <a:rPr lang="nl-BE" sz="1800" b="0" dirty="0" smtClean="0"/>
              <a:t>Welk land heeft veel glazen zwerfvuil?</a:t>
            </a:r>
          </a:p>
          <a:p>
            <a:endParaRPr lang="nl-BE" sz="1800" b="0" dirty="0" smtClean="0"/>
          </a:p>
          <a:p>
            <a:r>
              <a:rPr lang="nl-BE" sz="1800" b="0" dirty="0" smtClean="0"/>
              <a:t>Waren er in deze landen significante veranderingen in het aantal stranden waar data werd verzameld?</a:t>
            </a:r>
          </a:p>
          <a:p>
            <a:endParaRPr lang="nl-BE" sz="1800" b="0" dirty="0" smtClean="0"/>
          </a:p>
          <a:p>
            <a:r>
              <a:rPr lang="nl-BE" sz="1800" b="0" dirty="0" smtClean="0"/>
              <a:t>Welke conclusies kan je trekken over de oorzaak van de veranderingen in zwerfvuil-samenstelling?</a:t>
            </a:r>
          </a:p>
          <a:p>
            <a:endParaRPr lang="nl-BE" b="0" dirty="0" smtClean="0"/>
          </a:p>
          <a:p>
            <a:pPr marL="0" indent="0">
              <a:buNone/>
            </a:pPr>
            <a:endParaRPr lang="nl-BE" sz="1800" dirty="0" smtClean="0"/>
          </a:p>
          <a:p>
            <a:pPr marL="0" indent="0">
              <a:buNone/>
            </a:pPr>
            <a:endParaRPr lang="nl-BE" sz="18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endParaRPr lang="nl-BE" b="0" i="0" kern="0" dirty="0" smtClean="0"/>
          </a:p>
        </p:txBody>
      </p:sp>
    </p:spTree>
    <p:extLst>
      <p:ext uri="{BB962C8B-B14F-4D97-AF65-F5344CB8AC3E}">
        <p14:creationId xmlns:p14="http://schemas.microsoft.com/office/powerpoint/2010/main" val="265200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3078" y="260648"/>
            <a:ext cx="8229600" cy="936625"/>
          </a:xfrm>
        </p:spPr>
        <p:txBody>
          <a:bodyPr/>
          <a:lstStyle/>
          <a:p>
            <a:pPr algn="ctr"/>
            <a:r>
              <a:rPr lang="nl-BE" sz="2400" dirty="0" smtClean="0"/>
              <a:t>Zwerfvuil op het strand</a:t>
            </a:r>
            <a:endParaRPr lang="nl-BE" sz="2400" b="0" dirty="0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3810" y="1052736"/>
            <a:ext cx="3808190" cy="5184576"/>
          </a:xfrm>
        </p:spPr>
        <p:txBody>
          <a:bodyPr/>
          <a:lstStyle/>
          <a:p>
            <a:endParaRPr lang="nl-BE" i="0" dirty="0" smtClean="0"/>
          </a:p>
          <a:p>
            <a:endParaRPr lang="nl-BE" i="0" dirty="0" smtClean="0"/>
          </a:p>
        </p:txBody>
      </p:sp>
      <p:sp>
        <p:nvSpPr>
          <p:cNvPr id="5" name="Content Placeholder 2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827584" y="1205136"/>
            <a:ext cx="7488832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Font typeface="Arial" pitchFamily="34" charset="0"/>
              <a:buChar char="•"/>
              <a:defRPr sz="2400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None/>
            </a:pPr>
            <a:r>
              <a:rPr lang="nl-BE" dirty="0" smtClean="0"/>
              <a:t>Welk land heeft veel papieren zwerfvuil??</a:t>
            </a:r>
          </a:p>
          <a:p>
            <a:pPr marL="0" indent="0">
              <a:buNone/>
            </a:pPr>
            <a:endParaRPr lang="nl-BE" sz="1800" dirty="0" smtClean="0"/>
          </a:p>
          <a:p>
            <a:pPr marL="0" indent="0">
              <a:buNone/>
            </a:pPr>
            <a:endParaRPr lang="nl-BE" sz="18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endParaRPr lang="nl-BE" b="0" i="0" kern="0" dirty="0" smtClean="0"/>
          </a:p>
        </p:txBody>
      </p:sp>
    </p:spTree>
    <p:extLst>
      <p:ext uri="{BB962C8B-B14F-4D97-AF65-F5344CB8AC3E}">
        <p14:creationId xmlns:p14="http://schemas.microsoft.com/office/powerpoint/2010/main" val="138629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3078" y="260648"/>
            <a:ext cx="8229600" cy="936625"/>
          </a:xfrm>
        </p:spPr>
        <p:txBody>
          <a:bodyPr/>
          <a:lstStyle/>
          <a:p>
            <a:pPr algn="ctr"/>
            <a:r>
              <a:rPr lang="nl-BE" sz="2400" dirty="0" smtClean="0"/>
              <a:t>Zwerfvuil op het strand</a:t>
            </a:r>
            <a:endParaRPr lang="nl-BE" sz="2400" b="0" dirty="0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3810" y="1052736"/>
            <a:ext cx="3808190" cy="5184576"/>
          </a:xfrm>
        </p:spPr>
        <p:txBody>
          <a:bodyPr/>
          <a:lstStyle/>
          <a:p>
            <a:endParaRPr lang="nl-BE" i="0" dirty="0" smtClean="0"/>
          </a:p>
          <a:p>
            <a:endParaRPr lang="nl-BE" i="0" dirty="0" smtClean="0"/>
          </a:p>
        </p:txBody>
      </p:sp>
      <p:sp>
        <p:nvSpPr>
          <p:cNvPr id="5" name="Content Placeholder 2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827584" y="1205136"/>
            <a:ext cx="7488832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Font typeface="Arial" pitchFamily="34" charset="0"/>
              <a:buChar char="•"/>
              <a:defRPr sz="2400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None/>
            </a:pPr>
            <a:r>
              <a:rPr lang="nl-BE" dirty="0" smtClean="0"/>
              <a:t>Welk land heeft veel papieren zwerfvuil??</a:t>
            </a:r>
          </a:p>
          <a:p>
            <a:pPr marL="0" indent="0">
              <a:buNone/>
            </a:pPr>
            <a:endParaRPr lang="nl-BE" sz="1800" dirty="0" smtClean="0"/>
          </a:p>
          <a:p>
            <a:pPr marL="0" indent="0">
              <a:buNone/>
            </a:pPr>
            <a:endParaRPr lang="nl-BE" sz="18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endParaRPr lang="nl-BE" b="0" i="0" kern="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078" y="1844824"/>
            <a:ext cx="8382211" cy="393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52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3078" y="260648"/>
            <a:ext cx="8229600" cy="936625"/>
          </a:xfrm>
        </p:spPr>
        <p:txBody>
          <a:bodyPr/>
          <a:lstStyle/>
          <a:p>
            <a:pPr algn="ctr"/>
            <a:r>
              <a:rPr lang="nl-BE" sz="2400" dirty="0" smtClean="0"/>
              <a:t>Zwerfvuil op het strand</a:t>
            </a:r>
            <a:endParaRPr lang="nl-BE" sz="2400" b="0" dirty="0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3810" y="1052736"/>
            <a:ext cx="3808190" cy="5184576"/>
          </a:xfrm>
        </p:spPr>
        <p:txBody>
          <a:bodyPr/>
          <a:lstStyle/>
          <a:p>
            <a:endParaRPr lang="nl-BE" i="0" dirty="0" smtClean="0"/>
          </a:p>
          <a:p>
            <a:endParaRPr lang="nl-BE" i="0" dirty="0" smtClean="0"/>
          </a:p>
        </p:txBody>
      </p:sp>
      <p:sp>
        <p:nvSpPr>
          <p:cNvPr id="5" name="Content Placeholder 2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827584" y="1205136"/>
            <a:ext cx="7488832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Font typeface="Arial" pitchFamily="34" charset="0"/>
              <a:buChar char="•"/>
              <a:defRPr sz="2400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None/>
            </a:pPr>
            <a:r>
              <a:rPr lang="nl-BE" dirty="0" smtClean="0"/>
              <a:t>Waren er in dit land veranderingen in het aantal stranden waar data werd verzameld in 2012?</a:t>
            </a:r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endParaRPr lang="nl-BE" b="0" i="0" kern="0" dirty="0" smtClean="0"/>
          </a:p>
        </p:txBody>
      </p:sp>
    </p:spTree>
    <p:extLst>
      <p:ext uri="{BB962C8B-B14F-4D97-AF65-F5344CB8AC3E}">
        <p14:creationId xmlns:p14="http://schemas.microsoft.com/office/powerpoint/2010/main" val="297688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3078" y="260648"/>
            <a:ext cx="8229600" cy="936625"/>
          </a:xfrm>
        </p:spPr>
        <p:txBody>
          <a:bodyPr/>
          <a:lstStyle/>
          <a:p>
            <a:pPr algn="ctr"/>
            <a:r>
              <a:rPr lang="nl-BE" sz="2400" dirty="0" smtClean="0"/>
              <a:t>Zwerfvuil op het strand</a:t>
            </a:r>
            <a:endParaRPr lang="nl-BE" sz="2400" b="0" dirty="0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3810" y="1052736"/>
            <a:ext cx="3808190" cy="5184576"/>
          </a:xfrm>
        </p:spPr>
        <p:txBody>
          <a:bodyPr/>
          <a:lstStyle/>
          <a:p>
            <a:endParaRPr lang="nl-BE" i="0" dirty="0" smtClean="0"/>
          </a:p>
          <a:p>
            <a:endParaRPr lang="nl-BE" i="0" dirty="0" smtClean="0"/>
          </a:p>
        </p:txBody>
      </p:sp>
      <p:sp>
        <p:nvSpPr>
          <p:cNvPr id="5" name="Content Placeholder 2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827584" y="1205136"/>
            <a:ext cx="7488832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Font typeface="Arial" pitchFamily="34" charset="0"/>
              <a:buChar char="•"/>
              <a:defRPr sz="2400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None/>
            </a:pPr>
            <a:r>
              <a:rPr lang="nl-BE" dirty="0" smtClean="0"/>
              <a:t>Waren er in dit land veranderingen in het aantal stranden waar data werd verzameld in 2012?</a:t>
            </a:r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endParaRPr lang="nl-BE" b="0" i="0" kern="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7748" y="2276872"/>
            <a:ext cx="6276051" cy="389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29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3078" y="260648"/>
            <a:ext cx="8229600" cy="936625"/>
          </a:xfrm>
        </p:spPr>
        <p:txBody>
          <a:bodyPr/>
          <a:lstStyle/>
          <a:p>
            <a:pPr algn="ctr"/>
            <a:r>
              <a:rPr lang="nl-BE" sz="2400" dirty="0" smtClean="0"/>
              <a:t>Zwerfvuil op het strand</a:t>
            </a:r>
            <a:endParaRPr lang="nl-BE" sz="2400" b="0" dirty="0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3810" y="1052736"/>
            <a:ext cx="3808190" cy="5184576"/>
          </a:xfrm>
        </p:spPr>
        <p:txBody>
          <a:bodyPr/>
          <a:lstStyle/>
          <a:p>
            <a:endParaRPr lang="nl-BE" i="0" dirty="0" smtClean="0"/>
          </a:p>
          <a:p>
            <a:endParaRPr lang="nl-BE" i="0" dirty="0" smtClean="0"/>
          </a:p>
        </p:txBody>
      </p:sp>
      <p:sp>
        <p:nvSpPr>
          <p:cNvPr id="5" name="Content Placeholder 2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827584" y="1205136"/>
            <a:ext cx="7488832" cy="5032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Font typeface="Arial" pitchFamily="34" charset="0"/>
              <a:buChar char="•"/>
              <a:defRPr sz="2400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None/>
            </a:pPr>
            <a:r>
              <a:rPr lang="nl-BE" dirty="0" smtClean="0"/>
              <a:t>Welk land heeft veel glazen zwerfvuil? Waren er in deze landen significante veranderingen in het aantal stranden waar data werd verzameld?</a:t>
            </a:r>
          </a:p>
          <a:p>
            <a:pPr marL="0" indent="0">
              <a:buNone/>
            </a:pPr>
            <a:endParaRPr lang="nl-BE" dirty="0" smtClean="0"/>
          </a:p>
          <a:p>
            <a:pPr marL="0" indent="0">
              <a:buNone/>
            </a:pPr>
            <a:endParaRPr lang="nl-BE" dirty="0" smtClean="0"/>
          </a:p>
          <a:p>
            <a:endParaRPr lang="nl-BE" b="0" dirty="0" smtClean="0"/>
          </a:p>
          <a:p>
            <a:pPr marL="0" indent="0">
              <a:buNone/>
            </a:pPr>
            <a:endParaRPr lang="nl-BE" sz="1800" dirty="0" smtClean="0"/>
          </a:p>
          <a:p>
            <a:pPr marL="0" indent="0">
              <a:buNone/>
            </a:pPr>
            <a:endParaRPr lang="nl-BE" sz="18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endParaRPr lang="nl-BE" b="0" i="0" kern="0" dirty="0" smtClean="0"/>
          </a:p>
        </p:txBody>
      </p:sp>
    </p:spTree>
    <p:extLst>
      <p:ext uri="{BB962C8B-B14F-4D97-AF65-F5344CB8AC3E}">
        <p14:creationId xmlns:p14="http://schemas.microsoft.com/office/powerpoint/2010/main" val="90827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3078" y="260648"/>
            <a:ext cx="8229600" cy="936625"/>
          </a:xfrm>
        </p:spPr>
        <p:txBody>
          <a:bodyPr/>
          <a:lstStyle/>
          <a:p>
            <a:pPr algn="ctr"/>
            <a:r>
              <a:rPr lang="nl-BE" sz="2400" dirty="0" smtClean="0"/>
              <a:t>Zwerfvuil op het strand</a:t>
            </a:r>
            <a:endParaRPr lang="nl-BE" sz="2400" b="0" dirty="0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3810" y="1052736"/>
            <a:ext cx="3808190" cy="5184576"/>
          </a:xfrm>
        </p:spPr>
        <p:txBody>
          <a:bodyPr/>
          <a:lstStyle/>
          <a:p>
            <a:endParaRPr lang="nl-BE" i="0" dirty="0" smtClean="0"/>
          </a:p>
          <a:p>
            <a:endParaRPr lang="nl-BE" i="0" dirty="0" smtClean="0"/>
          </a:p>
        </p:txBody>
      </p:sp>
      <p:sp>
        <p:nvSpPr>
          <p:cNvPr id="5" name="Content Placeholder 2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827584" y="1205136"/>
            <a:ext cx="7488832" cy="5032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Font typeface="Arial" pitchFamily="34" charset="0"/>
              <a:buChar char="•"/>
              <a:defRPr sz="2400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None/>
            </a:pPr>
            <a:r>
              <a:rPr lang="nl-BE" dirty="0" smtClean="0"/>
              <a:t>Welk land heeft veel glazen zwerfvuil? Waren er in deze landen significante veranderingen in het aantal stranden waar data werd verzameld?</a:t>
            </a:r>
          </a:p>
          <a:p>
            <a:pPr marL="0" indent="0">
              <a:buNone/>
            </a:pPr>
            <a:endParaRPr lang="nl-BE" dirty="0" smtClean="0"/>
          </a:p>
          <a:p>
            <a:pPr marL="0" indent="0">
              <a:buNone/>
            </a:pPr>
            <a:endParaRPr lang="nl-BE" dirty="0" smtClean="0"/>
          </a:p>
          <a:p>
            <a:endParaRPr lang="nl-BE" b="0" dirty="0" smtClean="0"/>
          </a:p>
          <a:p>
            <a:pPr marL="0" indent="0">
              <a:buNone/>
            </a:pPr>
            <a:endParaRPr lang="nl-BE" sz="1800" dirty="0" smtClean="0"/>
          </a:p>
          <a:p>
            <a:pPr marL="0" indent="0">
              <a:buNone/>
            </a:pPr>
            <a:endParaRPr lang="nl-BE" sz="18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endParaRPr lang="nl-BE" b="0" i="0" kern="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600" y="2852936"/>
            <a:ext cx="6276051" cy="389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37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3078" y="260648"/>
            <a:ext cx="8229600" cy="936625"/>
          </a:xfrm>
        </p:spPr>
        <p:txBody>
          <a:bodyPr/>
          <a:lstStyle/>
          <a:p>
            <a:pPr algn="ctr"/>
            <a:r>
              <a:rPr lang="nl-BE" sz="2400" dirty="0" smtClean="0"/>
              <a:t>Zwerfvuil op het strand</a:t>
            </a:r>
            <a:endParaRPr lang="nl-BE" sz="2400" b="0" dirty="0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3810" y="1052736"/>
            <a:ext cx="3808190" cy="5184576"/>
          </a:xfrm>
        </p:spPr>
        <p:txBody>
          <a:bodyPr/>
          <a:lstStyle/>
          <a:p>
            <a:endParaRPr lang="nl-BE" i="0" dirty="0" smtClean="0"/>
          </a:p>
          <a:p>
            <a:endParaRPr lang="nl-BE" i="0" dirty="0" smtClean="0"/>
          </a:p>
        </p:txBody>
      </p:sp>
      <p:sp>
        <p:nvSpPr>
          <p:cNvPr id="5" name="Content Placeholder 2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827584" y="1205136"/>
            <a:ext cx="7488832" cy="5032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Font typeface="Arial" pitchFamily="34" charset="0"/>
              <a:buChar char="•"/>
              <a:defRPr sz="2400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None/>
            </a:pPr>
            <a:endParaRPr lang="nl-BE" dirty="0" smtClean="0"/>
          </a:p>
          <a:p>
            <a:pPr marL="0" indent="0">
              <a:buNone/>
            </a:pPr>
            <a:endParaRPr lang="nl-BE" dirty="0" smtClean="0"/>
          </a:p>
          <a:p>
            <a:pPr marL="0" indent="0">
              <a:buNone/>
            </a:pPr>
            <a:endParaRPr lang="nl-BE" dirty="0" smtClean="0"/>
          </a:p>
          <a:p>
            <a:pPr marL="0" indent="0">
              <a:buNone/>
            </a:pPr>
            <a:endParaRPr lang="nl-BE" dirty="0" smtClean="0"/>
          </a:p>
          <a:p>
            <a:pPr marL="0" indent="0">
              <a:buNone/>
            </a:pPr>
            <a:r>
              <a:rPr lang="nl-BE" dirty="0" smtClean="0"/>
              <a:t>Welke conclusies kan je trekken over de oorzaak van de veranderingen in zwerfvuil-samenstelling?</a:t>
            </a:r>
          </a:p>
          <a:p>
            <a:endParaRPr lang="nl-BE" b="0" dirty="0" smtClean="0"/>
          </a:p>
          <a:p>
            <a:pPr marL="0" indent="0">
              <a:buNone/>
            </a:pPr>
            <a:endParaRPr lang="nl-BE" sz="1800" dirty="0" smtClean="0"/>
          </a:p>
          <a:p>
            <a:pPr marL="0" indent="0">
              <a:buNone/>
            </a:pPr>
            <a:endParaRPr lang="nl-BE" sz="18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 smtClean="0"/>
          </a:p>
          <a:p>
            <a:endParaRPr lang="nl-BE" b="0" i="0" kern="0" dirty="0" smtClean="0"/>
          </a:p>
        </p:txBody>
      </p:sp>
    </p:spTree>
    <p:extLst>
      <p:ext uri="{BB962C8B-B14F-4D97-AF65-F5344CB8AC3E}">
        <p14:creationId xmlns:p14="http://schemas.microsoft.com/office/powerpoint/2010/main" val="28798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3078" y="260648"/>
            <a:ext cx="8229600" cy="936625"/>
          </a:xfrm>
        </p:spPr>
        <p:txBody>
          <a:bodyPr/>
          <a:lstStyle/>
          <a:p>
            <a:pPr algn="ctr"/>
            <a:r>
              <a:rPr lang="nl-NL" sz="2000" dirty="0"/>
              <a:t>Klimaatverandering – Temperatuurafwijkingen van het zeeoppervlak</a:t>
            </a:r>
            <a:endParaRPr lang="en-US" sz="2000" b="0" dirty="0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3810" y="1052736"/>
            <a:ext cx="3808190" cy="5184576"/>
          </a:xfrm>
        </p:spPr>
        <p:txBody>
          <a:bodyPr/>
          <a:lstStyle/>
          <a:p>
            <a:endParaRPr lang="en-GB" i="0" dirty="0"/>
          </a:p>
          <a:p>
            <a:endParaRPr lang="en-GB" i="0" dirty="0" err="1" smtClean="0"/>
          </a:p>
        </p:txBody>
      </p:sp>
      <p:sp>
        <p:nvSpPr>
          <p:cNvPr id="5" name="Content Placeholder 2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916210" y="1205136"/>
            <a:ext cx="6896150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Font typeface="Arial" pitchFamily="34" charset="0"/>
              <a:buChar char="•"/>
              <a:defRPr sz="2400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None/>
            </a:pPr>
            <a:r>
              <a:rPr lang="nl-NL" sz="1800" dirty="0"/>
              <a:t>Met behulp van de kaart </a:t>
            </a:r>
            <a:r>
              <a:rPr lang="nl-NL" sz="1800" u="sng" dirty="0"/>
              <a:t>Temperatuurafwijkingen van het zeeoppervlak</a:t>
            </a:r>
            <a:r>
              <a:rPr lang="nl-NL" sz="1800" dirty="0"/>
              <a:t>, beantwoord de volgende vragen</a:t>
            </a:r>
            <a:r>
              <a:rPr lang="nl-NL" sz="1800" dirty="0" smtClean="0"/>
              <a:t>:</a:t>
            </a:r>
          </a:p>
          <a:p>
            <a:r>
              <a:rPr lang="nl-NL" sz="2000" b="0" dirty="0" smtClean="0"/>
              <a:t>In welke Europese zee of Oceaan is de temperatuur het meest toegenomen?</a:t>
            </a:r>
            <a:endParaRPr lang="en-US" sz="2000" b="0" dirty="0" smtClean="0"/>
          </a:p>
          <a:p>
            <a:endParaRPr lang="en-US" sz="2000" b="0" dirty="0"/>
          </a:p>
          <a:p>
            <a:r>
              <a:rPr lang="nl-NL" sz="2000" b="0" dirty="0" smtClean="0"/>
              <a:t>Waarom denkt u dat dit gebied meer opwarmt dan de rest van de oceaan?</a:t>
            </a:r>
            <a:endParaRPr lang="en-US" sz="2000" b="0" dirty="0"/>
          </a:p>
          <a:p>
            <a:endParaRPr lang="en-GB" sz="2000" b="0" dirty="0"/>
          </a:p>
          <a:p>
            <a:r>
              <a:rPr lang="nl-NL" sz="2000" b="0" dirty="0" smtClean="0"/>
              <a:t>In welke zee of oceaan is de temperatuur het meest gedaald?</a:t>
            </a:r>
            <a:endParaRPr lang="en-US" sz="2000" b="0" dirty="0" smtClean="0"/>
          </a:p>
          <a:p>
            <a:endParaRPr lang="en-US" sz="2000" b="0" dirty="0"/>
          </a:p>
          <a:p>
            <a:r>
              <a:rPr lang="nl-NL" sz="2000" b="0" dirty="0" smtClean="0"/>
              <a:t>Waarom denkt u dat dit gebied kouder wordt?</a:t>
            </a:r>
            <a:endParaRPr lang="en-US" sz="2000" dirty="0"/>
          </a:p>
          <a:p>
            <a:endParaRPr lang="en-GB" b="0" i="0" kern="0" dirty="0" err="1" smtClean="0"/>
          </a:p>
        </p:txBody>
      </p:sp>
      <p:pic>
        <p:nvPicPr>
          <p:cNvPr id="2050" name="Picture 2" descr="Afbeeldingsresultaat voor the day after tomorro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9314">
            <a:off x="7695316" y="4067811"/>
            <a:ext cx="1213720" cy="1820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202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763810" y="1052736"/>
            <a:ext cx="3808190" cy="5184576"/>
          </a:xfrm>
        </p:spPr>
        <p:txBody>
          <a:bodyPr/>
          <a:lstStyle/>
          <a:p>
            <a:endParaRPr lang="en-GB" i="0" dirty="0"/>
          </a:p>
          <a:p>
            <a:endParaRPr lang="en-GB" i="0" dirty="0" err="1" smtClean="0"/>
          </a:p>
        </p:txBody>
      </p:sp>
      <p:sp>
        <p:nvSpPr>
          <p:cNvPr id="5" name="Content Placeholder 2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916210" y="1205136"/>
            <a:ext cx="6896150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Font typeface="Arial" pitchFamily="34" charset="0"/>
              <a:buChar char="•"/>
              <a:defRPr sz="2400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nl-NL" sz="2000" dirty="0" smtClean="0"/>
              <a:t>In welke Europese zee of Oceaan is de temperatuur het meest toegenomen?</a:t>
            </a: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GB" b="0" i="0" kern="0" dirty="0" err="1" smtClean="0"/>
          </a:p>
        </p:txBody>
      </p:sp>
      <p:sp>
        <p:nvSpPr>
          <p:cNvPr id="6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52438" y="260350"/>
            <a:ext cx="8229600" cy="936625"/>
          </a:xfrm>
        </p:spPr>
        <p:txBody>
          <a:bodyPr/>
          <a:lstStyle/>
          <a:p>
            <a:pPr algn="ctr"/>
            <a:r>
              <a:rPr lang="nl-NL" sz="2000" dirty="0"/>
              <a:t>Klimaatverandering – Temperatuurafwijkingen van het zeeoppervlak</a:t>
            </a:r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138217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899592" y="1231222"/>
            <a:ext cx="6896150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Font typeface="Arial" pitchFamily="34" charset="0"/>
              <a:buChar char="•"/>
              <a:defRPr sz="2400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nl-NL" sz="2000" dirty="0" smtClean="0"/>
              <a:t>In welke Europese zee of Oceaan is de temperatuur het meest toegenomen?</a:t>
            </a: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GB" b="0" i="0" kern="0" dirty="0" err="1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8243" y="1916831"/>
            <a:ext cx="6392249" cy="4132253"/>
          </a:xfrm>
          <a:prstGeom prst="rect">
            <a:avLst/>
          </a:prstGeom>
        </p:spPr>
      </p:pic>
      <p:sp>
        <p:nvSpPr>
          <p:cNvPr id="24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3810" y="1052736"/>
            <a:ext cx="3808190" cy="5184576"/>
          </a:xfrm>
        </p:spPr>
        <p:txBody>
          <a:bodyPr/>
          <a:lstStyle/>
          <a:p>
            <a:endParaRPr lang="en-GB" i="0" dirty="0"/>
          </a:p>
          <a:p>
            <a:endParaRPr lang="en-GB" i="0" dirty="0" err="1" smtClean="0"/>
          </a:p>
        </p:txBody>
      </p:sp>
      <p:sp>
        <p:nvSpPr>
          <p:cNvPr id="4" name="Oval 3"/>
          <p:cNvSpPr/>
          <p:nvPr/>
        </p:nvSpPr>
        <p:spPr>
          <a:xfrm>
            <a:off x="3059832" y="1844824"/>
            <a:ext cx="4608512" cy="237626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 sz="1800" b="0"/>
          </a:p>
        </p:txBody>
      </p:sp>
      <p:sp>
        <p:nvSpPr>
          <p:cNvPr id="9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52438" y="260350"/>
            <a:ext cx="8229600" cy="936625"/>
          </a:xfrm>
        </p:spPr>
        <p:txBody>
          <a:bodyPr/>
          <a:lstStyle/>
          <a:p>
            <a:pPr algn="ctr"/>
            <a:r>
              <a:rPr lang="nl-NL" sz="2000" dirty="0"/>
              <a:t>Klimaatverandering – Temperatuurafwijkingen van het zeeoppervlak</a:t>
            </a:r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151900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33176"/>
        </a:solidFill>
        <a:ln>
          <a:solidFill>
            <a:srgbClr val="133176"/>
          </a:solidFill>
        </a:ln>
      </a:spPr>
      <a:bodyPr anchor="ctr"/>
      <a:lstStyle>
        <a:defPPr algn="ctr" defTabSz="457200" fontAlgn="auto">
          <a:spcBef>
            <a:spcPts val="0"/>
          </a:spcBef>
          <a:spcAft>
            <a:spcPts val="0"/>
          </a:spcAft>
          <a:defRPr sz="1800" b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7600" b="1" i="0" u="none" strike="noStrike" cap="none" normalizeH="0" baseline="0" smtClean="0">
            <a:ln>
              <a:noFill/>
            </a:ln>
            <a:solidFill>
              <a:srgbClr val="FFD624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2400" b="0" dirty="0" err="1" smtClean="0">
            <a:solidFill>
              <a:srgbClr val="0F5494"/>
            </a:solidFill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resentation1">
  <a:themeElements>
    <a:clrScheme name="Eudat-Color">
      <a:dk1>
        <a:srgbClr val="515151"/>
      </a:dk1>
      <a:lt1>
        <a:sysClr val="window" lastClr="FFFFFF"/>
      </a:lt1>
      <a:dk2>
        <a:srgbClr val="1F497D"/>
      </a:dk2>
      <a:lt2>
        <a:srgbClr val="EEECE1"/>
      </a:lt2>
      <a:accent1>
        <a:srgbClr val="1B216E"/>
      </a:accent1>
      <a:accent2>
        <a:srgbClr val="B01813"/>
      </a:accent2>
      <a:accent3>
        <a:srgbClr val="DF3A10"/>
      </a:accent3>
      <a:accent4>
        <a:srgbClr val="F39605"/>
      </a:accent4>
      <a:accent5>
        <a:srgbClr val="FBBE09"/>
      </a:accent5>
      <a:accent6>
        <a:srgbClr val="FFF3E6"/>
      </a:accent6>
      <a:hlink>
        <a:srgbClr val="B11913"/>
      </a:hlink>
      <a:folHlink>
        <a:srgbClr val="DF3B13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zione standard1" id="{6F8E23CF-EC63-4559-8DD3-391B95FDF679}" vid="{60F74EE5-E6D3-4C43-8714-02C2C223EA40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2665</TotalTime>
  <Words>2013</Words>
  <Application>Microsoft Office PowerPoint</Application>
  <PresentationFormat>On-screen Show (4:3)</PresentationFormat>
  <Paragraphs>714</Paragraphs>
  <Slides>67</Slides>
  <Notes>63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67</vt:i4>
      </vt:variant>
    </vt:vector>
  </HeadingPairs>
  <TitlesOfParts>
    <vt:vector size="74" baseType="lpstr">
      <vt:lpstr>Alte DIN 1451 Mittelschrift gepraegt</vt:lpstr>
      <vt:lpstr>Arial</vt:lpstr>
      <vt:lpstr>Calibri</vt:lpstr>
      <vt:lpstr>Open Sans</vt:lpstr>
      <vt:lpstr>Verdana</vt:lpstr>
      <vt:lpstr>Default Design</vt:lpstr>
      <vt:lpstr>Presentation1</vt:lpstr>
      <vt:lpstr>Europese Zeeatlas</vt:lpstr>
      <vt:lpstr>Wat is de Europese Zeeatlas ?</vt:lpstr>
      <vt:lpstr>Wat is de Europese Zeeatlas ?</vt:lpstr>
      <vt:lpstr>Wat is de Europese Zeeatlas ?</vt:lpstr>
      <vt:lpstr>www.european-atlas-of-the-seas.eu</vt:lpstr>
      <vt:lpstr>PowerPoint Presentation</vt:lpstr>
      <vt:lpstr>Klimaatverandering – Temperatuurafwijkingen van het zeeoppervlak</vt:lpstr>
      <vt:lpstr>Klimaatverandering – Temperatuurafwijkingen van het zeeoppervlak</vt:lpstr>
      <vt:lpstr>Klimaatverandering – Temperatuurafwijkingen van het zeeoppervlak</vt:lpstr>
      <vt:lpstr>Klimaatverandering – Temperatuurafwijkingen van het zeeoppervlak</vt:lpstr>
      <vt:lpstr>Klimaatverandering – Temperatuurafwijkingen van het zeeoppervlak</vt:lpstr>
      <vt:lpstr>Klimaatverandering – Temperatuurafwijkingen van het zeeoppervlak</vt:lpstr>
      <vt:lpstr>Klimaatverandering – Temperatuurafwijkingen van het zeeoppervlak</vt:lpstr>
      <vt:lpstr>Klimaatverandering – Temperatuurafwijkingen van het zeeoppervlak</vt:lpstr>
      <vt:lpstr>Klimaatverandering – Temperatuurafwijkingen van het zeeoppervlak</vt:lpstr>
      <vt:lpstr>Klimaatverandering - zeespiegelstijging &amp; kusterosie</vt:lpstr>
      <vt:lpstr>Klimaatverandering - zeespiegelstijging &amp; kusterosie</vt:lpstr>
      <vt:lpstr>Klimaatverandering - zeespiegelstijging &amp; kusterosie</vt:lpstr>
      <vt:lpstr>Klimaatverandering - zeespiegelstijging &amp; kusterosie</vt:lpstr>
      <vt:lpstr>Klimaatverandering - zeespiegelstijging &amp; kusterosie</vt:lpstr>
      <vt:lpstr>Klimaatverandering - zeespiegelstijging &amp; kusterosie</vt:lpstr>
      <vt:lpstr>Klimaatverandering - zeespiegelstijging &amp; kusterosie</vt:lpstr>
      <vt:lpstr>Klimaatverandering - zeespiegelstijging &amp; kusterosie</vt:lpstr>
      <vt:lpstr>Klimaatverandering - zeespiegelstijging &amp; kusterosie</vt:lpstr>
      <vt:lpstr>Klimaatverandering - zeespiegelstijging &amp; kusterosie</vt:lpstr>
      <vt:lpstr>Klimaatverandering - zeespiegelstijging &amp; kusterosie</vt:lpstr>
      <vt:lpstr>Klimaatverandering - zeespiegelstijging &amp; kusterosie</vt:lpstr>
      <vt:lpstr>Overbevissing</vt:lpstr>
      <vt:lpstr>Overbevissing</vt:lpstr>
      <vt:lpstr>Overbevissing</vt:lpstr>
      <vt:lpstr>Overbevissing</vt:lpstr>
      <vt:lpstr>Overbevissing</vt:lpstr>
      <vt:lpstr>Overbevissing</vt:lpstr>
      <vt:lpstr>Overbevissing</vt:lpstr>
      <vt:lpstr>Overbevissing</vt:lpstr>
      <vt:lpstr>Overbevissing</vt:lpstr>
      <vt:lpstr>Overbevissing</vt:lpstr>
      <vt:lpstr>Overbevissing</vt:lpstr>
      <vt:lpstr>Overbevissing</vt:lpstr>
      <vt:lpstr>Overbevissing</vt:lpstr>
      <vt:lpstr>Overbevissing</vt:lpstr>
      <vt:lpstr>Overbevissing</vt:lpstr>
      <vt:lpstr>Overbevissing</vt:lpstr>
      <vt:lpstr>Zwerfvuil op het strand</vt:lpstr>
      <vt:lpstr>Zwerfvuil op het strand</vt:lpstr>
      <vt:lpstr>Zwerfvuil op het strand</vt:lpstr>
      <vt:lpstr>Zwerfvuil op het strand</vt:lpstr>
      <vt:lpstr>Zwerfvuil op het strand</vt:lpstr>
      <vt:lpstr>Zwerfvuil op het strand</vt:lpstr>
      <vt:lpstr>Zwerfvuil op het strand</vt:lpstr>
      <vt:lpstr>Zwerfvuil op het strand</vt:lpstr>
      <vt:lpstr>Zwerfvuil op het strand</vt:lpstr>
      <vt:lpstr>Zwerfvuil op het strand</vt:lpstr>
      <vt:lpstr>Zwerfvuil op het strand</vt:lpstr>
      <vt:lpstr>Zwerfvuil op het strand</vt:lpstr>
      <vt:lpstr>Zwerfvuil op het strand</vt:lpstr>
      <vt:lpstr>Zwerfvuil op het strand</vt:lpstr>
      <vt:lpstr>Zwerfvuil op het strand</vt:lpstr>
      <vt:lpstr>Zwerfvuil op het strand</vt:lpstr>
      <vt:lpstr>Zwerfvuil op het strand</vt:lpstr>
      <vt:lpstr>Zwerfvuil op het strand</vt:lpstr>
      <vt:lpstr>Zwerfvuil op het strand</vt:lpstr>
      <vt:lpstr>Zwerfvuil op het strand</vt:lpstr>
      <vt:lpstr>Zwerfvuil op het strand</vt:lpstr>
      <vt:lpstr>Zwerfvuil op het strand</vt:lpstr>
      <vt:lpstr>Zwerfvuil op het strand</vt:lpstr>
      <vt:lpstr>Zwerfvuil op het strand</vt:lpstr>
    </vt:vector>
  </TitlesOfParts>
  <Company>European Commission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European Atlas of the Seas</dc:title>
  <dc:creator>VANHOVE Chantal (MARE)</dc:creator>
  <cp:lastModifiedBy>Tim Collart</cp:lastModifiedBy>
  <cp:revision>410</cp:revision>
  <cp:lastPrinted>2018-09-03T13:07:43Z</cp:lastPrinted>
  <dcterms:created xsi:type="dcterms:W3CDTF">2018-09-03T07:36:19Z</dcterms:created>
  <dcterms:modified xsi:type="dcterms:W3CDTF">2019-10-21T13:26:52Z</dcterms:modified>
</cp:coreProperties>
</file>