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handoutMasterIdLst>
    <p:handoutMasterId r:id="rId47"/>
  </p:handoutMasterIdLst>
  <p:sldIdLst>
    <p:sldId id="595" r:id="rId2"/>
    <p:sldId id="632" r:id="rId3"/>
    <p:sldId id="576" r:id="rId4"/>
    <p:sldId id="682" r:id="rId5"/>
    <p:sldId id="634" r:id="rId6"/>
    <p:sldId id="640" r:id="rId7"/>
    <p:sldId id="641" r:id="rId8"/>
    <p:sldId id="683" r:id="rId9"/>
    <p:sldId id="635" r:id="rId10"/>
    <p:sldId id="637" r:id="rId11"/>
    <p:sldId id="636" r:id="rId12"/>
    <p:sldId id="638" r:id="rId13"/>
    <p:sldId id="644" r:id="rId14"/>
    <p:sldId id="645" r:id="rId15"/>
    <p:sldId id="646" r:id="rId16"/>
    <p:sldId id="684" r:id="rId17"/>
    <p:sldId id="685" r:id="rId18"/>
    <p:sldId id="686" r:id="rId19"/>
    <p:sldId id="687" r:id="rId20"/>
    <p:sldId id="648" r:id="rId21"/>
    <p:sldId id="649" r:id="rId22"/>
    <p:sldId id="650" r:id="rId23"/>
    <p:sldId id="652" r:id="rId24"/>
    <p:sldId id="653" r:id="rId25"/>
    <p:sldId id="654" r:id="rId26"/>
    <p:sldId id="655" r:id="rId27"/>
    <p:sldId id="656" r:id="rId28"/>
    <p:sldId id="657" r:id="rId29"/>
    <p:sldId id="658" r:id="rId30"/>
    <p:sldId id="659" r:id="rId31"/>
    <p:sldId id="660" r:id="rId32"/>
    <p:sldId id="688" r:id="rId33"/>
    <p:sldId id="578" r:id="rId34"/>
    <p:sldId id="675" r:id="rId35"/>
    <p:sldId id="689" r:id="rId36"/>
    <p:sldId id="566" r:id="rId37"/>
    <p:sldId id="694" r:id="rId38"/>
    <p:sldId id="696" r:id="rId39"/>
    <p:sldId id="692" r:id="rId40"/>
    <p:sldId id="693" r:id="rId41"/>
    <p:sldId id="690" r:id="rId42"/>
    <p:sldId id="584" r:id="rId43"/>
    <p:sldId id="691" r:id="rId44"/>
    <p:sldId id="631" r:id="rId45"/>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66FF33"/>
    <a:srgbClr val="00FFFF"/>
    <a:srgbClr val="AD0609"/>
    <a:srgbClr val="FFFFFF"/>
    <a:srgbClr val="FFFF99"/>
    <a:srgbClr val="CC0000"/>
  </p:clrMru>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00" autoAdjust="0"/>
    <p:restoredTop sz="97101" autoAdjust="0"/>
  </p:normalViewPr>
  <p:slideViewPr>
    <p:cSldViewPr>
      <p:cViewPr>
        <p:scale>
          <a:sx n="87" d="100"/>
          <a:sy n="87" d="100"/>
        </p:scale>
        <p:origin x="-162" y="312"/>
      </p:cViewPr>
      <p:guideLst>
        <p:guide orient="horz" pos="482"/>
        <p:guide orient="horz" pos="4156"/>
        <p:guide pos="113"/>
        <p:guide pos="5647"/>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90"/>
    </p:cViewPr>
  </p:sorterViewPr>
  <p:notesViewPr>
    <p:cSldViewPr>
      <p:cViewPr varScale="1">
        <p:scale>
          <a:sx n="64" d="100"/>
          <a:sy n="64" d="100"/>
        </p:scale>
        <p:origin x="-2916" y="-102"/>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Chart%20in%20Microsoft%20Office%20Word"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fr-BE"/>
  <c:chart>
    <c:view3D>
      <c:rotX val="30"/>
      <c:perspective val="30"/>
    </c:view3D>
    <c:plotArea>
      <c:layout>
        <c:manualLayout>
          <c:layoutTarget val="inner"/>
          <c:xMode val="edge"/>
          <c:yMode val="edge"/>
          <c:x val="3.6111111111111545E-2"/>
          <c:y val="5.0925925925926645E-2"/>
          <c:w val="0.64207773763028975"/>
          <c:h val="0.86442142326770965"/>
        </c:manualLayout>
      </c:layout>
      <c:pie3DChart>
        <c:varyColors val="1"/>
        <c:ser>
          <c:idx val="0"/>
          <c:order val="0"/>
          <c:explosion val="25"/>
          <c:dLbls>
            <c:dLbl>
              <c:idx val="0"/>
              <c:tx>
                <c:rich>
                  <a:bodyPr/>
                  <a:lstStyle/>
                  <a:p>
                    <a:pPr>
                      <a:defRPr sz="1500" b="1" baseline="0">
                        <a:solidFill>
                          <a:schemeClr val="bg1"/>
                        </a:solidFill>
                      </a:defRPr>
                    </a:pPr>
                    <a:r>
                      <a:rPr lang="en-US" sz="2000" b="1">
                        <a:solidFill>
                          <a:schemeClr val="bg1"/>
                        </a:solidFill>
                      </a:rPr>
                      <a:t>Wind
50%</a:t>
                    </a:r>
                  </a:p>
                </c:rich>
              </c:tx>
              <c:spPr/>
              <c:dLblPos val="ctr"/>
              <c:showVal val="1"/>
              <c:showCatName val="1"/>
              <c:showPercent val="1"/>
            </c:dLbl>
            <c:dLbl>
              <c:idx val="1"/>
              <c:layout>
                <c:manualLayout>
                  <c:x val="-1.4146772767462663E-2"/>
                  <c:y val="2.0236084107043396E-2"/>
                </c:manualLayout>
              </c:layout>
              <c:tx>
                <c:rich>
                  <a:bodyPr/>
                  <a:lstStyle/>
                  <a:p>
                    <a:r>
                      <a:rPr lang="en-US" sz="2000" b="1">
                        <a:solidFill>
                          <a:schemeClr val="bg1"/>
                        </a:solidFill>
                      </a:rPr>
                      <a:t>Solar
30%</a:t>
                    </a:r>
                  </a:p>
                </c:rich>
              </c:tx>
              <c:dLblPos val="ctr"/>
              <c:showVal val="1"/>
              <c:showCatName val="1"/>
              <c:showPercent val="1"/>
            </c:dLbl>
            <c:dLbl>
              <c:idx val="2"/>
              <c:layout>
                <c:manualLayout>
                  <c:x val="-5.1282051282051294E-2"/>
                  <c:y val="-1.3490722738029055E-2"/>
                </c:manualLayout>
              </c:layout>
              <c:tx>
                <c:rich>
                  <a:bodyPr/>
                  <a:lstStyle/>
                  <a:p>
                    <a:r>
                      <a:rPr lang="en-US" b="1">
                        <a:solidFill>
                          <a:schemeClr val="bg1"/>
                        </a:solidFill>
                      </a:rPr>
                      <a:t>Other Renewables
10%</a:t>
                    </a:r>
                  </a:p>
                </c:rich>
              </c:tx>
              <c:dLblPos val="ctr"/>
              <c:showVal val="1"/>
              <c:showCatName val="1"/>
              <c:showPercent val="1"/>
            </c:dLbl>
            <c:dLbl>
              <c:idx val="3"/>
              <c:layout>
                <c:manualLayout>
                  <c:x val="-1.5915119363395409E-2"/>
                  <c:y val="-2.6981445476058446E-2"/>
                </c:manualLayout>
              </c:layout>
              <c:tx>
                <c:rich>
                  <a:bodyPr/>
                  <a:lstStyle/>
                  <a:p>
                    <a:r>
                      <a:rPr lang="en-US" sz="1400" b="1">
                        <a:solidFill>
                          <a:schemeClr val="bg1"/>
                        </a:solidFill>
                      </a:rPr>
                      <a:t>Nuclear
10%</a:t>
                    </a:r>
                  </a:p>
                </c:rich>
              </c:tx>
              <c:dLblPos val="ctr"/>
              <c:showVal val="1"/>
              <c:showCatName val="1"/>
              <c:showPercent val="1"/>
            </c:dLbl>
            <c:txPr>
              <a:bodyPr/>
              <a:lstStyle/>
              <a:p>
                <a:pPr>
                  <a:defRPr b="1">
                    <a:solidFill>
                      <a:schemeClr val="bg1"/>
                    </a:solidFill>
                  </a:defRPr>
                </a:pPr>
                <a:endParaRPr lang="fr-FR"/>
              </a:p>
            </c:txPr>
            <c:dLblPos val="ctr"/>
            <c:showVal val="1"/>
            <c:showCatName val="1"/>
            <c:showPercent val="1"/>
            <c:showLeaderLines val="1"/>
          </c:dLbls>
          <c:cat>
            <c:strRef>
              <c:f>'[Chart in Microsoft Office Word]Sheet2'!$A$2:$A$5</c:f>
              <c:strCache>
                <c:ptCount val="4"/>
                <c:pt idx="0">
                  <c:v>Wind</c:v>
                </c:pt>
                <c:pt idx="1">
                  <c:v>Solar</c:v>
                </c:pt>
                <c:pt idx="2">
                  <c:v>Other Renewables</c:v>
                </c:pt>
                <c:pt idx="3">
                  <c:v>Nuclear</c:v>
                </c:pt>
              </c:strCache>
            </c:strRef>
          </c:cat>
          <c:val>
            <c:numRef>
              <c:f>'[Chart in Microsoft Office Word]Sheet2'!$B$2:$B$5</c:f>
              <c:numCache>
                <c:formatCode>General</c:formatCode>
                <c:ptCount val="4"/>
                <c:pt idx="0">
                  <c:v>50</c:v>
                </c:pt>
                <c:pt idx="1">
                  <c:v>30</c:v>
                </c:pt>
                <c:pt idx="2">
                  <c:v>10</c:v>
                </c:pt>
                <c:pt idx="3">
                  <c:v>10</c:v>
                </c:pt>
              </c:numCache>
            </c:numRef>
          </c:val>
        </c:ser>
        <c:dLbls>
          <c:showVal val="1"/>
        </c:dLbls>
      </c:pie3DChart>
      <c:spPr>
        <a:solidFill>
          <a:srgbClr val="4F81BD">
            <a:alpha val="0"/>
          </a:srgbClr>
        </a:solidFill>
      </c:spPr>
    </c:plotArea>
    <c:plotVisOnly val="1"/>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IE"/>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BED9A071-9840-491B-8AE8-E85C719C91AA}" type="datetimeFigureOut">
              <a:rPr lang="en-US"/>
              <a:pPr>
                <a:defRPr/>
              </a:pPr>
              <a:t>6/8/2011</a:t>
            </a:fld>
            <a:endParaRPr lang="en-IE"/>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IE"/>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234854C2-C06E-4305-9678-79CEC0EDEF42}" type="slidenum">
              <a:rPr lang="en-IE"/>
              <a:pPr>
                <a:defRPr/>
              </a:pPr>
              <a:t>‹#›</a:t>
            </a:fld>
            <a:endParaRPr lang="en-I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IE"/>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118D09D4-A537-4946-8AF6-462A53D60D7C}" type="datetimeFigureOut">
              <a:rPr lang="en-US"/>
              <a:pPr>
                <a:defRPr/>
              </a:pPr>
              <a:t>6/8/2011</a:t>
            </a:fld>
            <a:endParaRPr lang="en-IE"/>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IE" noProof="0"/>
          </a:p>
        </p:txBody>
      </p:sp>
      <p:sp>
        <p:nvSpPr>
          <p:cNvPr id="5" name="Notes Placeholder 4"/>
          <p:cNvSpPr>
            <a:spLocks noGrp="1"/>
          </p:cNvSpPr>
          <p:nvPr>
            <p:ph type="body" sz="quarter" idx="3"/>
          </p:nvPr>
        </p:nvSpPr>
        <p:spPr>
          <a:xfrm>
            <a:off x="679450" y="4716463"/>
            <a:ext cx="5438775" cy="446722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IE" noProof="0"/>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IE"/>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9F60A957-F976-4CBF-BF2B-CB1CDF897D3B}" type="slidenum">
              <a:rPr lang="en-IE"/>
              <a:pPr>
                <a:defRPr/>
              </a:pPr>
              <a:t>‹#›</a:t>
            </a:fld>
            <a:endParaRPr lang="en-I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2486A6-9053-4C84-AFB4-88BE395706E7}" type="slidenum">
              <a:rPr lang="en-IE"/>
              <a:pPr fontAlgn="base">
                <a:spcBef>
                  <a:spcPct val="0"/>
                </a:spcBef>
                <a:spcAft>
                  <a:spcPct val="0"/>
                </a:spcAft>
              </a:pPr>
              <a:t>1</a:t>
            </a:fld>
            <a:endParaRPr lang="en-I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67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1C3698D-B9D5-4B7B-8965-1B216B29D0BB}" type="slidenum">
              <a:rPr lang="en-IE"/>
              <a:pPr fontAlgn="base">
                <a:spcBef>
                  <a:spcPct val="0"/>
                </a:spcBef>
                <a:spcAft>
                  <a:spcPct val="0"/>
                </a:spcAft>
              </a:pPr>
              <a:t>39</a:t>
            </a:fld>
            <a:endParaRPr lang="en-I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70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1535844-39B8-453D-8175-6DB062485C20}" type="slidenum">
              <a:rPr lang="en-IE"/>
              <a:pPr fontAlgn="base">
                <a:spcBef>
                  <a:spcPct val="0"/>
                </a:spcBef>
                <a:spcAft>
                  <a:spcPct val="0"/>
                </a:spcAft>
              </a:pPr>
              <a:t>41</a:t>
            </a:fld>
            <a:endParaRPr lang="en-I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FA2666-5C5E-4ABA-B466-62531AF684A4}" type="slidenum">
              <a:rPr lang="en-IE"/>
              <a:pPr fontAlgn="base">
                <a:spcBef>
                  <a:spcPct val="0"/>
                </a:spcBef>
                <a:spcAft>
                  <a:spcPct val="0"/>
                </a:spcAft>
              </a:pPr>
              <a:t>4</a:t>
            </a:fld>
            <a:endParaRPr lang="en-I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BF4E3F-7994-4FB5-9129-A9B620018282}" type="slidenum">
              <a:rPr lang="en-IE"/>
              <a:pPr fontAlgn="base">
                <a:spcBef>
                  <a:spcPct val="0"/>
                </a:spcBef>
                <a:spcAft>
                  <a:spcPct val="0"/>
                </a:spcAft>
              </a:pPr>
              <a:t>5</a:t>
            </a:fld>
            <a:endParaRPr lang="en-I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6CCB40-328F-492D-9D16-287BB2619CEE}" type="slidenum">
              <a:rPr lang="en-IE"/>
              <a:pPr fontAlgn="base">
                <a:spcBef>
                  <a:spcPct val="0"/>
                </a:spcBef>
                <a:spcAft>
                  <a:spcPct val="0"/>
                </a:spcAft>
              </a:pPr>
              <a:t>6</a:t>
            </a:fld>
            <a:endParaRPr lang="en-I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20D78C9-3A82-470F-BC19-D7BC63E96EB4}" type="slidenum">
              <a:rPr lang="en-IE"/>
              <a:pPr fontAlgn="base">
                <a:spcBef>
                  <a:spcPct val="0"/>
                </a:spcBef>
                <a:spcAft>
                  <a:spcPct val="0"/>
                </a:spcAft>
              </a:pPr>
              <a:t>8</a:t>
            </a:fld>
            <a:endParaRPr lang="en-I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B7A810-13B5-44FA-89EF-9508121E887E}" type="slidenum">
              <a:rPr lang="en-IE"/>
              <a:pPr fontAlgn="base">
                <a:spcBef>
                  <a:spcPct val="0"/>
                </a:spcBef>
                <a:spcAft>
                  <a:spcPct val="0"/>
                </a:spcAft>
              </a:pPr>
              <a:t>16</a:t>
            </a:fld>
            <a:endParaRPr lang="en-I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44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D1E93F-36C1-4030-9D8F-292117362596}" type="slidenum">
              <a:rPr lang="en-IE"/>
              <a:pPr fontAlgn="base">
                <a:spcBef>
                  <a:spcPct val="0"/>
                </a:spcBef>
                <a:spcAft>
                  <a:spcPct val="0"/>
                </a:spcAft>
              </a:pPr>
              <a:t>19</a:t>
            </a:fld>
            <a:endParaRPr lang="en-I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58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DFA3956-9D49-484C-8E37-49289EA63A67}" type="slidenum">
              <a:rPr lang="en-IE"/>
              <a:pPr fontAlgn="base">
                <a:spcBef>
                  <a:spcPct val="0"/>
                </a:spcBef>
                <a:spcAft>
                  <a:spcPct val="0"/>
                </a:spcAft>
              </a:pPr>
              <a:t>32</a:t>
            </a:fld>
            <a:endParaRPr lang="en-I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IE" smtClean="0"/>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8F0AB8-AC41-4925-BE22-1A62EA5FF92F}" type="slidenum">
              <a:rPr lang="en-IE"/>
              <a:pPr fontAlgn="base">
                <a:spcBef>
                  <a:spcPct val="0"/>
                </a:spcBef>
                <a:spcAft>
                  <a:spcPct val="0"/>
                </a:spcAft>
              </a:pPr>
              <a:t>35</a:t>
            </a:fld>
            <a:endParaRPr lang="en-IE"/>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5" name="Picture 5" descr="mainstreamPowerpoint2.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785785" y="2676534"/>
            <a:ext cx="7643867" cy="966782"/>
          </a:xfrm>
        </p:spPr>
        <p:txBody>
          <a:bodyPr anchor="t">
            <a:normAutofit/>
          </a:bodyPr>
          <a:lstStyle>
            <a:lvl1pPr algn="l">
              <a:defRPr sz="4000">
                <a:solidFill>
                  <a:schemeClr val="bg1">
                    <a:lumMod val="95000"/>
                  </a:schemeClr>
                </a:solidFill>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785785" y="3714753"/>
            <a:ext cx="7643867" cy="395278"/>
          </a:xfrm>
          <a:prstGeom prst="rect">
            <a:avLst/>
          </a:prstGeom>
        </p:spPr>
        <p:txBody>
          <a:bodyPr>
            <a:normAutofit/>
          </a:bodyPr>
          <a:lstStyle>
            <a:lvl1pPr marL="0" indent="0" algn="l">
              <a:buNone/>
              <a:defRPr sz="2000">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7" name="Text Placeholder 6"/>
          <p:cNvSpPr>
            <a:spLocks noGrp="1"/>
          </p:cNvSpPr>
          <p:nvPr>
            <p:ph type="body" sz="quarter" idx="10"/>
          </p:nvPr>
        </p:nvSpPr>
        <p:spPr>
          <a:xfrm>
            <a:off x="785814" y="4110022"/>
            <a:ext cx="7643812" cy="428636"/>
          </a:xfrm>
          <a:prstGeom prst="rect">
            <a:avLst/>
          </a:prstGeom>
        </p:spPr>
        <p:txBody>
          <a:bodyPr>
            <a:normAutofit/>
          </a:bodyPr>
          <a:lstStyle>
            <a:lvl1pPr marL="0" indent="0" algn="l" defTabSz="914400" rtl="0" eaLnBrk="1" latinLnBrk="0" hangingPunct="1">
              <a:spcBef>
                <a:spcPct val="20000"/>
              </a:spcBef>
              <a:buFont typeface="Arial" pitchFamily="34" charset="0"/>
              <a:buNone/>
              <a:defRPr lang="en-US" sz="1600" kern="1200" dirty="0" smtClean="0">
                <a:solidFill>
                  <a:schemeClr val="bg1"/>
                </a:solidFill>
                <a:effectLst>
                  <a:outerShdw blurRad="38100" dist="38100" dir="2700000" algn="tl">
                    <a:srgbClr val="000000">
                      <a:alpha val="43137"/>
                    </a:srgbClr>
                  </a:outerShdw>
                </a:effectLst>
                <a:latin typeface="+mn-lt"/>
                <a:ea typeface="+mn-ea"/>
                <a:cs typeface="+mn-cs"/>
              </a:defRPr>
            </a:lvl1pPr>
            <a:lvl2pPr marL="0" indent="0" algn="l" defTabSz="914400" rtl="0" eaLnBrk="1" latinLnBrk="0" hangingPunct="1">
              <a:spcBef>
                <a:spcPct val="20000"/>
              </a:spcBef>
              <a:buFont typeface="Arial" pitchFamily="34" charset="0"/>
              <a:buNone/>
              <a:defRPr lang="en-US" sz="2000" kern="1200" dirty="0" smtClean="0">
                <a:solidFill>
                  <a:schemeClr val="bg1"/>
                </a:solidFill>
                <a:effectLst>
                  <a:outerShdw blurRad="38100" dist="38100" dir="2700000" algn="tl">
                    <a:srgbClr val="000000">
                      <a:alpha val="43137"/>
                    </a:srgbClr>
                  </a:outerShdw>
                </a:effectLst>
                <a:latin typeface="+mn-lt"/>
                <a:ea typeface="+mn-ea"/>
                <a:cs typeface="+mn-cs"/>
              </a:defRPr>
            </a:lvl2pPr>
            <a:lvl3pPr marL="0" indent="0" algn="l" defTabSz="914400" rtl="0" eaLnBrk="1" latinLnBrk="0" hangingPunct="1">
              <a:spcBef>
                <a:spcPct val="20000"/>
              </a:spcBef>
              <a:buFont typeface="Arial" pitchFamily="34" charset="0"/>
              <a:buNone/>
              <a:defRPr lang="en-US" sz="2000" kern="1200" dirty="0" smtClean="0">
                <a:solidFill>
                  <a:schemeClr val="bg1"/>
                </a:solidFill>
                <a:effectLst>
                  <a:outerShdw blurRad="38100" dist="38100" dir="2700000" algn="tl">
                    <a:srgbClr val="000000">
                      <a:alpha val="43137"/>
                    </a:srgbClr>
                  </a:outerShdw>
                </a:effectLst>
                <a:latin typeface="+mn-lt"/>
                <a:ea typeface="+mn-ea"/>
                <a:cs typeface="+mn-cs"/>
              </a:defRPr>
            </a:lvl3pPr>
            <a:lvl4pPr marL="0" indent="0" algn="l" defTabSz="914400" rtl="0" eaLnBrk="1" latinLnBrk="0" hangingPunct="1">
              <a:spcBef>
                <a:spcPct val="20000"/>
              </a:spcBef>
              <a:buFont typeface="Arial" pitchFamily="34" charset="0"/>
              <a:buNone/>
              <a:defRPr lang="en-US" sz="2000" kern="1200" dirty="0" smtClean="0">
                <a:solidFill>
                  <a:schemeClr val="bg1"/>
                </a:solidFill>
                <a:effectLst>
                  <a:outerShdw blurRad="38100" dist="38100" dir="2700000" algn="tl">
                    <a:srgbClr val="000000">
                      <a:alpha val="43137"/>
                    </a:srgbClr>
                  </a:outerShdw>
                </a:effectLst>
                <a:latin typeface="+mn-lt"/>
                <a:ea typeface="+mn-ea"/>
                <a:cs typeface="+mn-cs"/>
              </a:defRPr>
            </a:lvl4pPr>
            <a:lvl5pPr marL="0" indent="0" algn="l" defTabSz="914400" rtl="0" eaLnBrk="1" latinLnBrk="0" hangingPunct="1">
              <a:spcBef>
                <a:spcPct val="20000"/>
              </a:spcBef>
              <a:buFont typeface="Arial" pitchFamily="34" charset="0"/>
              <a:buNone/>
              <a:defRPr lang="en-IE" sz="2000" kern="1200" dirty="0" smtClean="0">
                <a:solidFill>
                  <a:schemeClr val="bg1"/>
                </a:solidFill>
                <a:effectLst>
                  <a:outerShdw blurRad="38100" dist="38100" dir="2700000" algn="tl">
                    <a:srgbClr val="000000">
                      <a:alpha val="43137"/>
                    </a:srgbClr>
                  </a:outerShdw>
                </a:effectLst>
                <a:latin typeface="+mn-lt"/>
                <a:ea typeface="+mn-ea"/>
                <a:cs typeface="+mn-cs"/>
              </a:defRPr>
            </a:lvl5pPr>
          </a:lstStyle>
          <a:p>
            <a:pPr lvl="0"/>
            <a:r>
              <a:rPr lang="en-US" dirty="0" smtClean="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5" descr="Image1"/>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13" descr="shutterstock_31110436 (for Powerpoint 2)"/>
          <p:cNvPicPr>
            <a:picLocks noChangeAspect="1" noChangeArrowheads="1"/>
          </p:cNvPicPr>
          <p:nvPr userDrawn="1"/>
        </p:nvPicPr>
        <p:blipFill>
          <a:blip r:embed="rId3"/>
          <a:srcRect/>
          <a:stretch>
            <a:fillRect/>
          </a:stretch>
        </p:blipFill>
        <p:spPr bwMode="auto">
          <a:xfrm>
            <a:off x="-3175" y="0"/>
            <a:ext cx="9147175" cy="6859588"/>
          </a:xfrm>
          <a:prstGeom prst="rect">
            <a:avLst/>
          </a:prstGeom>
          <a:noFill/>
          <a:ln w="9525">
            <a:noFill/>
            <a:miter lim="800000"/>
            <a:headEnd/>
            <a:tailEnd/>
          </a:ln>
        </p:spPr>
      </p:pic>
      <p:sp>
        <p:nvSpPr>
          <p:cNvPr id="2" name="Title 1"/>
          <p:cNvSpPr>
            <a:spLocks noGrp="1"/>
          </p:cNvSpPr>
          <p:nvPr>
            <p:ph type="ctrTitle"/>
          </p:nvPr>
        </p:nvSpPr>
        <p:spPr>
          <a:xfrm>
            <a:off x="785786" y="1000108"/>
            <a:ext cx="7643866" cy="1470025"/>
          </a:xfrm>
        </p:spPr>
        <p:txBody>
          <a:bodyPr anchor="t">
            <a:normAutofit/>
          </a:bodyPr>
          <a:lstStyle>
            <a:lvl1pPr algn="l">
              <a:defRPr sz="4000">
                <a:solidFill>
                  <a:schemeClr val="bg1">
                    <a:lumMod val="95000"/>
                  </a:schemeClr>
                </a:solidFill>
              </a:defRPr>
            </a:lvl1pPr>
          </a:lstStyle>
          <a:p>
            <a:r>
              <a:rPr lang="en-GB" dirty="0" smtClean="0"/>
              <a:t>Click to edit Master title style</a:t>
            </a:r>
            <a:endParaRPr lang="en-GB" dirty="0"/>
          </a:p>
        </p:txBody>
      </p:sp>
      <p:sp>
        <p:nvSpPr>
          <p:cNvPr id="3" name="Subtitle 2"/>
          <p:cNvSpPr>
            <a:spLocks noGrp="1"/>
          </p:cNvSpPr>
          <p:nvPr>
            <p:ph type="subTitle" idx="1"/>
          </p:nvPr>
        </p:nvSpPr>
        <p:spPr>
          <a:xfrm>
            <a:off x="785786" y="2605094"/>
            <a:ext cx="6400800" cy="1752600"/>
          </a:xfrm>
          <a:prstGeom prst="rect">
            <a:avLst/>
          </a:prstGeo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1">
    <p:spTree>
      <p:nvGrpSpPr>
        <p:cNvPr id="1" name=""/>
        <p:cNvGrpSpPr/>
        <p:nvPr/>
      </p:nvGrpSpPr>
      <p:grpSpPr>
        <a:xfrm>
          <a:off x="0" y="0"/>
          <a:ext cx="0" cy="0"/>
          <a:chOff x="0" y="0"/>
          <a:chExt cx="0" cy="0"/>
        </a:xfrm>
      </p:grpSpPr>
      <p:pic>
        <p:nvPicPr>
          <p:cNvPr id="4" name="Picture 5" descr="Image6"/>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274638"/>
            <a:ext cx="8229600" cy="725470"/>
          </a:xfrm>
        </p:spPr>
        <p:txBody>
          <a:bodyPr anchor="t">
            <a:normAutofit/>
          </a:bodyPr>
          <a:lstStyle>
            <a:lvl1pPr algn="l">
              <a:defRPr sz="3200">
                <a:solidFill>
                  <a:schemeClr val="tx2">
                    <a:lumMod val="60000"/>
                    <a:lumOff val="40000"/>
                  </a:schemeClr>
                </a:solidFill>
              </a:defRPr>
            </a:lvl1pPr>
          </a:lstStyle>
          <a:p>
            <a:r>
              <a:rPr lang="en-US" dirty="0" smtClean="0"/>
              <a:t>Click to edit Master title style</a:t>
            </a:r>
            <a:endParaRPr lang="en-GB" dirty="0"/>
          </a:p>
        </p:txBody>
      </p:sp>
      <p:sp>
        <p:nvSpPr>
          <p:cNvPr id="7" name="Content Placeholder 6"/>
          <p:cNvSpPr>
            <a:spLocks noGrp="1"/>
          </p:cNvSpPr>
          <p:nvPr>
            <p:ph sz="quarter" idx="10"/>
          </p:nvPr>
        </p:nvSpPr>
        <p:spPr>
          <a:xfrm>
            <a:off x="500034" y="1142984"/>
            <a:ext cx="8215370" cy="435771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4">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Only 4">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Only 4">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gram Only">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Click to edit Master title style</a:t>
            </a:r>
            <a:endParaRPr lang="en-IE" dirty="0"/>
          </a:p>
        </p:txBody>
      </p:sp>
      <p:sp>
        <p:nvSpPr>
          <p:cNvPr id="3" name="Date Placeholder 9"/>
          <p:cNvSpPr>
            <a:spLocks noGrp="1"/>
          </p:cNvSpPr>
          <p:nvPr>
            <p:ph type="dt" sz="half" idx="10"/>
          </p:nvPr>
        </p:nvSpPr>
        <p:spPr/>
        <p:txBody>
          <a:bodyPr/>
          <a:lstStyle>
            <a:lvl1pPr>
              <a:defRPr/>
            </a:lvl1pPr>
          </a:lstStyle>
          <a:p>
            <a:pPr>
              <a:defRPr/>
            </a:pPr>
            <a:fld id="{69BF2AC8-299A-4EB3-BF53-7836D74EC00E}" type="datetime3">
              <a:rPr lang="en-US"/>
              <a:pPr>
                <a:defRPr/>
              </a:pPr>
              <a:t>8 June 2011</a:t>
            </a:fld>
            <a:endParaRPr lang="en-IE" dirty="0"/>
          </a:p>
        </p:txBody>
      </p:sp>
      <p:sp>
        <p:nvSpPr>
          <p:cNvPr id="4" name="Footer Placeholder 10"/>
          <p:cNvSpPr>
            <a:spLocks noGrp="1"/>
          </p:cNvSpPr>
          <p:nvPr>
            <p:ph type="ftr" sz="quarter" idx="11"/>
          </p:nvPr>
        </p:nvSpPr>
        <p:spPr/>
        <p:txBody>
          <a:bodyPr/>
          <a:lstStyle>
            <a:lvl1pPr>
              <a:defRPr/>
            </a:lvl1pPr>
          </a:lstStyle>
          <a:p>
            <a:pPr>
              <a:defRPr/>
            </a:pPr>
            <a:r>
              <a:rPr lang="en-IE"/>
              <a:t>Mainstream Proprietary Confidential Information</a:t>
            </a:r>
          </a:p>
        </p:txBody>
      </p:sp>
      <p:sp>
        <p:nvSpPr>
          <p:cNvPr id="5" name="Slide Number Placeholder 11"/>
          <p:cNvSpPr>
            <a:spLocks noGrp="1"/>
          </p:cNvSpPr>
          <p:nvPr>
            <p:ph type="sldNum" sz="quarter" idx="12"/>
          </p:nvPr>
        </p:nvSpPr>
        <p:spPr/>
        <p:txBody>
          <a:bodyPr/>
          <a:lstStyle>
            <a:lvl1pPr>
              <a:defRPr/>
            </a:lvl1pPr>
          </a:lstStyle>
          <a:p>
            <a:pPr>
              <a:defRPr/>
            </a:pPr>
            <a:r>
              <a:rPr lang="en-IE"/>
              <a:t>PMO Toolkit Version 1.0	</a:t>
            </a:r>
            <a:fld id="{557670AD-A697-43ED-81A1-B11472EE38F8}" type="slidenum">
              <a:rPr lang="en-IE"/>
              <a:pPr>
                <a:defRPr/>
              </a:pPr>
              <a:t>‹#›</a:t>
            </a:fld>
            <a:endParaRPr lang="en-IE"/>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vl1pPr>
          </a:lstStyle>
          <a:p>
            <a:r>
              <a:rPr lang="en-US" dirty="0" smtClean="0"/>
              <a:t>Click to edit Master title style</a:t>
            </a:r>
            <a:endParaRPr lang="en-IE" dirty="0"/>
          </a:p>
        </p:txBody>
      </p:sp>
      <p:sp>
        <p:nvSpPr>
          <p:cNvPr id="7" name="Table Placeholder 6"/>
          <p:cNvSpPr>
            <a:spLocks noGrp="1"/>
          </p:cNvSpPr>
          <p:nvPr>
            <p:ph type="tbl" sz="quarter" idx="13"/>
          </p:nvPr>
        </p:nvSpPr>
        <p:spPr>
          <a:xfrm>
            <a:off x="179389" y="765176"/>
            <a:ext cx="8785225" cy="5832475"/>
          </a:xfrm>
          <a:prstGeom prst="rect">
            <a:avLst/>
          </a:prstGeom>
        </p:spPr>
        <p:txBody>
          <a:bodyPr/>
          <a:lstStyle>
            <a:lvl1pPr>
              <a:buNone/>
              <a:defRPr>
                <a:latin typeface="Century Gothic" pitchFamily="34" charset="0"/>
              </a:defRPr>
            </a:lvl1pPr>
          </a:lstStyle>
          <a:p>
            <a:pPr lvl="0"/>
            <a:r>
              <a:rPr lang="en-US" noProof="0" dirty="0" smtClean="0"/>
              <a:t>Click icon to add table</a:t>
            </a:r>
            <a:endParaRPr lang="en-IE" noProof="0" dirty="0"/>
          </a:p>
        </p:txBody>
      </p:sp>
      <p:sp>
        <p:nvSpPr>
          <p:cNvPr id="4" name="Date Placeholder 9"/>
          <p:cNvSpPr>
            <a:spLocks noGrp="1"/>
          </p:cNvSpPr>
          <p:nvPr>
            <p:ph type="dt" sz="half" idx="14"/>
          </p:nvPr>
        </p:nvSpPr>
        <p:spPr/>
        <p:txBody>
          <a:bodyPr/>
          <a:lstStyle>
            <a:lvl1pPr>
              <a:defRPr/>
            </a:lvl1pPr>
          </a:lstStyle>
          <a:p>
            <a:pPr>
              <a:defRPr/>
            </a:pPr>
            <a:fld id="{C176AEF2-7EB9-45FE-861D-6598028D4FD1}" type="datetime3">
              <a:rPr lang="en-US"/>
              <a:pPr>
                <a:defRPr/>
              </a:pPr>
              <a:t>8 June 2011</a:t>
            </a:fld>
            <a:endParaRPr lang="en-IE" dirty="0"/>
          </a:p>
        </p:txBody>
      </p:sp>
      <p:sp>
        <p:nvSpPr>
          <p:cNvPr id="5" name="Footer Placeholder 10"/>
          <p:cNvSpPr>
            <a:spLocks noGrp="1"/>
          </p:cNvSpPr>
          <p:nvPr>
            <p:ph type="ftr" sz="quarter" idx="15"/>
          </p:nvPr>
        </p:nvSpPr>
        <p:spPr/>
        <p:txBody>
          <a:bodyPr/>
          <a:lstStyle>
            <a:lvl1pPr>
              <a:defRPr/>
            </a:lvl1pPr>
          </a:lstStyle>
          <a:p>
            <a:pPr>
              <a:defRPr/>
            </a:pPr>
            <a:r>
              <a:rPr lang="en-IE"/>
              <a:t>Mainstream Proprietary Confidential Information</a:t>
            </a:r>
          </a:p>
        </p:txBody>
      </p:sp>
      <p:sp>
        <p:nvSpPr>
          <p:cNvPr id="6" name="Slide Number Placeholder 11"/>
          <p:cNvSpPr>
            <a:spLocks noGrp="1"/>
          </p:cNvSpPr>
          <p:nvPr>
            <p:ph type="sldNum" sz="quarter" idx="16"/>
          </p:nvPr>
        </p:nvSpPr>
        <p:spPr/>
        <p:txBody>
          <a:bodyPr/>
          <a:lstStyle>
            <a:lvl1pPr>
              <a:defRPr/>
            </a:lvl1pPr>
          </a:lstStyle>
          <a:p>
            <a:pPr>
              <a:defRPr/>
            </a:pPr>
            <a:r>
              <a:rPr lang="en-IE"/>
              <a:t>PMO Toolkit Version 1.0	</a:t>
            </a:r>
            <a:fld id="{A6360A6F-1B1C-4AFE-B85A-E8B2FCA948F0}" type="slidenum">
              <a:rPr lang="en-IE"/>
              <a:pPr>
                <a:defRPr/>
              </a:pPr>
              <a:t>‹#›</a:t>
            </a:fld>
            <a:endParaRPr lang="en-IE"/>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with 2 Comment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vl1pPr>
          </a:lstStyle>
          <a:p>
            <a:r>
              <a:rPr lang="en-US" dirty="0" smtClean="0"/>
              <a:t>Click to edit Master title style</a:t>
            </a:r>
            <a:endParaRPr lang="en-IE" dirty="0"/>
          </a:p>
        </p:txBody>
      </p:sp>
      <p:sp>
        <p:nvSpPr>
          <p:cNvPr id="7" name="Table Placeholder 6"/>
          <p:cNvSpPr>
            <a:spLocks noGrp="1"/>
          </p:cNvSpPr>
          <p:nvPr>
            <p:ph type="tbl" sz="quarter" idx="13"/>
          </p:nvPr>
        </p:nvSpPr>
        <p:spPr>
          <a:xfrm>
            <a:off x="179389" y="765175"/>
            <a:ext cx="8785225" cy="4306899"/>
          </a:xfrm>
          <a:prstGeom prst="rect">
            <a:avLst/>
          </a:prstGeom>
        </p:spPr>
        <p:txBody>
          <a:bodyPr/>
          <a:lstStyle>
            <a:lvl1pPr>
              <a:buNone/>
              <a:defRPr>
                <a:latin typeface="Century Gothic" pitchFamily="34" charset="0"/>
              </a:defRPr>
            </a:lvl1pPr>
          </a:lstStyle>
          <a:p>
            <a:pPr lvl="0"/>
            <a:r>
              <a:rPr lang="en-US" noProof="0" dirty="0" smtClean="0"/>
              <a:t>Click icon to add table</a:t>
            </a:r>
            <a:endParaRPr lang="en-IE" noProof="0" dirty="0"/>
          </a:p>
        </p:txBody>
      </p:sp>
      <p:sp>
        <p:nvSpPr>
          <p:cNvPr id="9" name="Text Placeholder 16"/>
          <p:cNvSpPr>
            <a:spLocks noGrp="1"/>
          </p:cNvSpPr>
          <p:nvPr>
            <p:ph type="body" sz="quarter" idx="14"/>
          </p:nvPr>
        </p:nvSpPr>
        <p:spPr>
          <a:xfrm>
            <a:off x="179389" y="5429264"/>
            <a:ext cx="4249736" cy="1168386"/>
          </a:xfrm>
          <a:prstGeom prst="rect">
            <a:avLst/>
          </a:prstGeom>
        </p:spPr>
        <p:txBody>
          <a:bodyPr/>
          <a:lstStyle>
            <a:lvl1pPr marL="180975" indent="-180975">
              <a:defRPr sz="1200">
                <a:latin typeface="Century Gothic" pitchFamily="34" charset="0"/>
              </a:defRPr>
            </a:lvl1pPr>
            <a:lvl2pPr>
              <a:defRPr sz="1100">
                <a:latin typeface="Century Gothic" pitchFamily="34" charset="0"/>
              </a:defRPr>
            </a:lvl2pPr>
            <a:lvl3pPr>
              <a:defRPr sz="1050">
                <a:latin typeface="Century Gothic" pitchFamily="34" charset="0"/>
              </a:defRPr>
            </a:lvl3pPr>
            <a:lvl4pPr>
              <a:defRPr sz="1000">
                <a:latin typeface="Century Gothic" pitchFamily="34" charset="0"/>
              </a:defRPr>
            </a:lvl4pPr>
            <a:lvl5pPr>
              <a:defRPr sz="1000">
                <a:latin typeface="Century Gothic"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14" name="Text Placeholder 9"/>
          <p:cNvSpPr>
            <a:spLocks noGrp="1"/>
          </p:cNvSpPr>
          <p:nvPr>
            <p:ph type="body" sz="quarter" idx="15"/>
          </p:nvPr>
        </p:nvSpPr>
        <p:spPr>
          <a:xfrm>
            <a:off x="179389" y="5186045"/>
            <a:ext cx="3249612" cy="285754"/>
          </a:xfrm>
          <a:prstGeom prst="rect">
            <a:avLst/>
          </a:prstGeom>
        </p:spPr>
        <p:txBody>
          <a:bodyPr/>
          <a:lstStyle>
            <a:lvl1pPr>
              <a:buNone/>
              <a:defRPr sz="1400" b="1">
                <a:latin typeface="Century Gothic" pitchFamily="34" charset="0"/>
              </a:defRPr>
            </a:lvl1pPr>
            <a:lvl2pPr>
              <a:defRPr sz="1400" b="1">
                <a:latin typeface="Century Gothic" pitchFamily="34" charset="0"/>
              </a:defRPr>
            </a:lvl2pPr>
            <a:lvl3pPr>
              <a:defRPr sz="1400" b="1">
                <a:latin typeface="Century Gothic" pitchFamily="34" charset="0"/>
              </a:defRPr>
            </a:lvl3pPr>
            <a:lvl4pPr>
              <a:defRPr sz="1400" b="1">
                <a:latin typeface="Century Gothic" pitchFamily="34" charset="0"/>
              </a:defRPr>
            </a:lvl4pPr>
            <a:lvl5pPr>
              <a:defRPr sz="1400" b="1">
                <a:latin typeface="Century Gothic" pitchFamily="34" charset="0"/>
              </a:defRPr>
            </a:lvl5pPr>
          </a:lstStyle>
          <a:p>
            <a:pPr lvl="0"/>
            <a:r>
              <a:rPr lang="en-US" dirty="0" smtClean="0"/>
              <a:t>Click to edit Master text styles</a:t>
            </a:r>
          </a:p>
        </p:txBody>
      </p:sp>
      <p:sp>
        <p:nvSpPr>
          <p:cNvPr id="16" name="Text Placeholder 9"/>
          <p:cNvSpPr>
            <a:spLocks noGrp="1"/>
          </p:cNvSpPr>
          <p:nvPr>
            <p:ph type="body" sz="quarter" idx="16"/>
          </p:nvPr>
        </p:nvSpPr>
        <p:spPr>
          <a:xfrm>
            <a:off x="4714877" y="5196678"/>
            <a:ext cx="3249612" cy="285754"/>
          </a:xfrm>
          <a:prstGeom prst="rect">
            <a:avLst/>
          </a:prstGeom>
        </p:spPr>
        <p:txBody>
          <a:bodyPr/>
          <a:lstStyle>
            <a:lvl1pPr>
              <a:buNone/>
              <a:defRPr sz="1400" b="1">
                <a:latin typeface="Century Gothic" pitchFamily="34" charset="0"/>
              </a:defRPr>
            </a:lvl1pPr>
            <a:lvl2pPr>
              <a:defRPr sz="1400" b="1">
                <a:latin typeface="Century Gothic" pitchFamily="34" charset="0"/>
              </a:defRPr>
            </a:lvl2pPr>
            <a:lvl3pPr>
              <a:defRPr sz="1400" b="1">
                <a:latin typeface="Century Gothic" pitchFamily="34" charset="0"/>
              </a:defRPr>
            </a:lvl3pPr>
            <a:lvl4pPr>
              <a:defRPr sz="1400" b="1">
                <a:latin typeface="Century Gothic" pitchFamily="34" charset="0"/>
              </a:defRPr>
            </a:lvl4pPr>
            <a:lvl5pPr>
              <a:defRPr sz="1400" b="1">
                <a:latin typeface="Century Gothic" pitchFamily="34" charset="0"/>
              </a:defRPr>
            </a:lvl5pPr>
          </a:lstStyle>
          <a:p>
            <a:pPr lvl="0"/>
            <a:r>
              <a:rPr lang="en-US" dirty="0" smtClean="0"/>
              <a:t>Click to edit Master text styles</a:t>
            </a:r>
          </a:p>
        </p:txBody>
      </p:sp>
      <p:sp>
        <p:nvSpPr>
          <p:cNvPr id="17" name="Text Placeholder 16"/>
          <p:cNvSpPr>
            <a:spLocks noGrp="1"/>
          </p:cNvSpPr>
          <p:nvPr>
            <p:ph type="body" sz="quarter" idx="17"/>
          </p:nvPr>
        </p:nvSpPr>
        <p:spPr>
          <a:xfrm>
            <a:off x="4714877" y="5429264"/>
            <a:ext cx="4249736" cy="1168386"/>
          </a:xfrm>
          <a:prstGeom prst="rect">
            <a:avLst/>
          </a:prstGeom>
        </p:spPr>
        <p:txBody>
          <a:bodyPr/>
          <a:lstStyle>
            <a:lvl1pPr marL="180975" indent="-180975">
              <a:defRPr sz="1200">
                <a:latin typeface="Century Gothic" pitchFamily="34" charset="0"/>
              </a:defRPr>
            </a:lvl1pPr>
            <a:lvl2pPr>
              <a:defRPr sz="1100">
                <a:latin typeface="Century Gothic" pitchFamily="34" charset="0"/>
              </a:defRPr>
            </a:lvl2pPr>
            <a:lvl3pPr>
              <a:defRPr sz="1050">
                <a:latin typeface="Century Gothic" pitchFamily="34" charset="0"/>
              </a:defRPr>
            </a:lvl3pPr>
            <a:lvl4pPr>
              <a:defRPr sz="1000">
                <a:latin typeface="Century Gothic" pitchFamily="34" charset="0"/>
              </a:defRPr>
            </a:lvl4pPr>
            <a:lvl5pPr>
              <a:defRPr sz="1000">
                <a:latin typeface="Century Gothic"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8" name="Date Placeholder 9"/>
          <p:cNvSpPr>
            <a:spLocks noGrp="1"/>
          </p:cNvSpPr>
          <p:nvPr>
            <p:ph type="dt" sz="half" idx="18"/>
          </p:nvPr>
        </p:nvSpPr>
        <p:spPr/>
        <p:txBody>
          <a:bodyPr/>
          <a:lstStyle>
            <a:lvl1pPr>
              <a:defRPr/>
            </a:lvl1pPr>
          </a:lstStyle>
          <a:p>
            <a:pPr>
              <a:defRPr/>
            </a:pPr>
            <a:fld id="{0ABA5CF6-4CE5-4A83-97BF-3CE85ED43697}" type="datetime3">
              <a:rPr lang="en-US"/>
              <a:pPr>
                <a:defRPr/>
              </a:pPr>
              <a:t>8 June 2011</a:t>
            </a:fld>
            <a:endParaRPr lang="en-IE" dirty="0"/>
          </a:p>
        </p:txBody>
      </p:sp>
      <p:sp>
        <p:nvSpPr>
          <p:cNvPr id="11" name="Footer Placeholder 10"/>
          <p:cNvSpPr>
            <a:spLocks noGrp="1"/>
          </p:cNvSpPr>
          <p:nvPr>
            <p:ph type="ftr" sz="quarter" idx="19"/>
          </p:nvPr>
        </p:nvSpPr>
        <p:spPr/>
        <p:txBody>
          <a:bodyPr/>
          <a:lstStyle>
            <a:lvl1pPr>
              <a:defRPr/>
            </a:lvl1pPr>
          </a:lstStyle>
          <a:p>
            <a:pPr>
              <a:defRPr/>
            </a:pPr>
            <a:r>
              <a:rPr lang="en-IE"/>
              <a:t>Mainstream Proprietary Confidential Information</a:t>
            </a:r>
          </a:p>
        </p:txBody>
      </p:sp>
      <p:sp>
        <p:nvSpPr>
          <p:cNvPr id="12" name="Slide Number Placeholder 11"/>
          <p:cNvSpPr>
            <a:spLocks noGrp="1"/>
          </p:cNvSpPr>
          <p:nvPr>
            <p:ph type="sldNum" sz="quarter" idx="20"/>
          </p:nvPr>
        </p:nvSpPr>
        <p:spPr/>
        <p:txBody>
          <a:bodyPr/>
          <a:lstStyle>
            <a:lvl1pPr>
              <a:defRPr/>
            </a:lvl1pPr>
          </a:lstStyle>
          <a:p>
            <a:pPr>
              <a:defRPr/>
            </a:pPr>
            <a:r>
              <a:rPr lang="en-IE"/>
              <a:t>PMO Toolkit Version 1.0	</a:t>
            </a:r>
            <a:fld id="{2E0537E1-DC74-4624-8B69-6BD5B5E44811}" type="slidenum">
              <a:rPr lang="en-IE"/>
              <a:pPr>
                <a:defRPr/>
              </a:pPr>
              <a:t>‹#›</a:t>
            </a:fld>
            <a:endParaRPr lang="en-IE"/>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with Comment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vl1pPr>
          </a:lstStyle>
          <a:p>
            <a:r>
              <a:rPr lang="en-US" dirty="0" smtClean="0"/>
              <a:t>Click to edit Master title style</a:t>
            </a:r>
            <a:endParaRPr lang="en-IE" dirty="0"/>
          </a:p>
        </p:txBody>
      </p:sp>
      <p:sp>
        <p:nvSpPr>
          <p:cNvPr id="7" name="Table Placeholder 6"/>
          <p:cNvSpPr>
            <a:spLocks noGrp="1"/>
          </p:cNvSpPr>
          <p:nvPr>
            <p:ph type="tbl" sz="quarter" idx="13"/>
          </p:nvPr>
        </p:nvSpPr>
        <p:spPr>
          <a:xfrm>
            <a:off x="179389" y="765175"/>
            <a:ext cx="8785225" cy="4306899"/>
          </a:xfrm>
          <a:prstGeom prst="rect">
            <a:avLst/>
          </a:prstGeom>
        </p:spPr>
        <p:txBody>
          <a:bodyPr/>
          <a:lstStyle>
            <a:lvl1pPr>
              <a:buNone/>
              <a:defRPr>
                <a:latin typeface="Century Gothic" pitchFamily="34" charset="0"/>
              </a:defRPr>
            </a:lvl1pPr>
          </a:lstStyle>
          <a:p>
            <a:pPr lvl="0"/>
            <a:r>
              <a:rPr lang="en-US" noProof="0" dirty="0" smtClean="0"/>
              <a:t>Click icon to add table</a:t>
            </a:r>
            <a:endParaRPr lang="en-IE" noProof="0" dirty="0"/>
          </a:p>
        </p:txBody>
      </p:sp>
      <p:sp>
        <p:nvSpPr>
          <p:cNvPr id="9" name="Text Placeholder 16"/>
          <p:cNvSpPr>
            <a:spLocks noGrp="1"/>
          </p:cNvSpPr>
          <p:nvPr>
            <p:ph type="body" sz="quarter" idx="14"/>
          </p:nvPr>
        </p:nvSpPr>
        <p:spPr>
          <a:xfrm>
            <a:off x="179389" y="5429264"/>
            <a:ext cx="8785224" cy="1168386"/>
          </a:xfrm>
          <a:prstGeom prst="rect">
            <a:avLst/>
          </a:prstGeom>
        </p:spPr>
        <p:txBody>
          <a:bodyPr/>
          <a:lstStyle>
            <a:lvl1pPr marL="180975" indent="-180975">
              <a:defRPr sz="1200">
                <a:latin typeface="Century Gothic" pitchFamily="34" charset="0"/>
              </a:defRPr>
            </a:lvl1pPr>
            <a:lvl2pPr>
              <a:defRPr sz="1100">
                <a:latin typeface="Century Gothic" pitchFamily="34" charset="0"/>
              </a:defRPr>
            </a:lvl2pPr>
            <a:lvl3pPr>
              <a:defRPr sz="1050">
                <a:latin typeface="Century Gothic" pitchFamily="34" charset="0"/>
              </a:defRPr>
            </a:lvl3pPr>
            <a:lvl4pPr>
              <a:defRPr sz="1000">
                <a:latin typeface="Century Gothic" pitchFamily="34" charset="0"/>
              </a:defRPr>
            </a:lvl4pPr>
            <a:lvl5pPr>
              <a:defRPr sz="1000">
                <a:latin typeface="Century Gothic"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14" name="Text Placeholder 9"/>
          <p:cNvSpPr>
            <a:spLocks noGrp="1"/>
          </p:cNvSpPr>
          <p:nvPr>
            <p:ph type="body" sz="quarter" idx="15"/>
          </p:nvPr>
        </p:nvSpPr>
        <p:spPr>
          <a:xfrm>
            <a:off x="179389" y="5186045"/>
            <a:ext cx="3249612" cy="285754"/>
          </a:xfrm>
          <a:prstGeom prst="rect">
            <a:avLst/>
          </a:prstGeom>
        </p:spPr>
        <p:txBody>
          <a:bodyPr/>
          <a:lstStyle>
            <a:lvl1pPr>
              <a:buNone/>
              <a:defRPr sz="1400" b="1">
                <a:latin typeface="Century Gothic" pitchFamily="34" charset="0"/>
              </a:defRPr>
            </a:lvl1pPr>
            <a:lvl2pPr>
              <a:defRPr sz="1400" b="1">
                <a:latin typeface="Century Gothic" pitchFamily="34" charset="0"/>
              </a:defRPr>
            </a:lvl2pPr>
            <a:lvl3pPr>
              <a:defRPr sz="1400" b="1">
                <a:latin typeface="Century Gothic" pitchFamily="34" charset="0"/>
              </a:defRPr>
            </a:lvl3pPr>
            <a:lvl4pPr>
              <a:defRPr sz="1400" b="1">
                <a:latin typeface="Century Gothic" pitchFamily="34" charset="0"/>
              </a:defRPr>
            </a:lvl4pPr>
            <a:lvl5pPr>
              <a:defRPr sz="1400" b="1">
                <a:latin typeface="Century Gothic" pitchFamily="34" charset="0"/>
              </a:defRPr>
            </a:lvl5pPr>
          </a:lstStyle>
          <a:p>
            <a:pPr lvl="0"/>
            <a:r>
              <a:rPr lang="en-US" dirty="0" smtClean="0"/>
              <a:t>Click to edit Master text styles</a:t>
            </a:r>
          </a:p>
        </p:txBody>
      </p:sp>
      <p:sp>
        <p:nvSpPr>
          <p:cNvPr id="6" name="Date Placeholder 9"/>
          <p:cNvSpPr>
            <a:spLocks noGrp="1"/>
          </p:cNvSpPr>
          <p:nvPr>
            <p:ph type="dt" sz="half" idx="16"/>
          </p:nvPr>
        </p:nvSpPr>
        <p:spPr/>
        <p:txBody>
          <a:bodyPr/>
          <a:lstStyle>
            <a:lvl1pPr>
              <a:defRPr/>
            </a:lvl1pPr>
          </a:lstStyle>
          <a:p>
            <a:pPr>
              <a:defRPr/>
            </a:pPr>
            <a:fld id="{D7DD8FBB-B59F-44B7-B36F-7B95781C8116}" type="datetime3">
              <a:rPr lang="en-US"/>
              <a:pPr>
                <a:defRPr/>
              </a:pPr>
              <a:t>8 June 2011</a:t>
            </a:fld>
            <a:endParaRPr lang="en-IE" dirty="0"/>
          </a:p>
        </p:txBody>
      </p:sp>
      <p:sp>
        <p:nvSpPr>
          <p:cNvPr id="8" name="Footer Placeholder 10"/>
          <p:cNvSpPr>
            <a:spLocks noGrp="1"/>
          </p:cNvSpPr>
          <p:nvPr>
            <p:ph type="ftr" sz="quarter" idx="17"/>
          </p:nvPr>
        </p:nvSpPr>
        <p:spPr/>
        <p:txBody>
          <a:bodyPr/>
          <a:lstStyle>
            <a:lvl1pPr>
              <a:defRPr/>
            </a:lvl1pPr>
          </a:lstStyle>
          <a:p>
            <a:pPr>
              <a:defRPr/>
            </a:pPr>
            <a:r>
              <a:rPr lang="en-IE"/>
              <a:t>Mainstream Proprietary Confidential Information</a:t>
            </a:r>
          </a:p>
        </p:txBody>
      </p:sp>
      <p:sp>
        <p:nvSpPr>
          <p:cNvPr id="11" name="Slide Number Placeholder 11"/>
          <p:cNvSpPr>
            <a:spLocks noGrp="1"/>
          </p:cNvSpPr>
          <p:nvPr>
            <p:ph type="sldNum" sz="quarter" idx="18"/>
          </p:nvPr>
        </p:nvSpPr>
        <p:spPr/>
        <p:txBody>
          <a:bodyPr/>
          <a:lstStyle>
            <a:lvl1pPr>
              <a:defRPr/>
            </a:lvl1pPr>
          </a:lstStyle>
          <a:p>
            <a:pPr>
              <a:defRPr/>
            </a:pPr>
            <a:r>
              <a:rPr lang="en-IE"/>
              <a:t>PMO Toolkit Version 1.0	</a:t>
            </a:r>
            <a:fld id="{C3CB57D3-F2FD-4505-8F58-C6DAB0F9FD01}" type="slidenum">
              <a:rPr lang="en-IE"/>
              <a:pPr>
                <a:defRPr/>
              </a:pPr>
              <a:t>‹#›</a:t>
            </a:fld>
            <a:endParaRPr lang="en-IE"/>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 with Comments">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lvl1pPr>
              <a:defRPr/>
            </a:lvl1pPr>
          </a:lstStyle>
          <a:p>
            <a:r>
              <a:rPr lang="en-US" dirty="0" smtClean="0"/>
              <a:t>Click to edit Master title style</a:t>
            </a:r>
            <a:endParaRPr lang="en-IE" dirty="0"/>
          </a:p>
        </p:txBody>
      </p:sp>
      <p:sp>
        <p:nvSpPr>
          <p:cNvPr id="17" name="Text Placeholder 16"/>
          <p:cNvSpPr>
            <a:spLocks noGrp="1"/>
          </p:cNvSpPr>
          <p:nvPr>
            <p:ph type="body" sz="quarter" idx="13"/>
          </p:nvPr>
        </p:nvSpPr>
        <p:spPr>
          <a:xfrm>
            <a:off x="179389" y="5429264"/>
            <a:ext cx="8785225" cy="1168386"/>
          </a:xfrm>
          <a:prstGeom prst="rect">
            <a:avLst/>
          </a:prstGeom>
        </p:spPr>
        <p:txBody>
          <a:bodyPr/>
          <a:lstStyle>
            <a:lvl1pPr marL="180975" indent="-180975">
              <a:defRPr sz="1200">
                <a:latin typeface="Century Gothic" pitchFamily="34" charset="0"/>
              </a:defRPr>
            </a:lvl1pPr>
            <a:lvl2pPr>
              <a:defRPr sz="1100">
                <a:latin typeface="Century Gothic" pitchFamily="34" charset="0"/>
              </a:defRPr>
            </a:lvl2pPr>
            <a:lvl3pPr>
              <a:defRPr sz="1050">
                <a:latin typeface="Century Gothic" pitchFamily="34" charset="0"/>
              </a:defRPr>
            </a:lvl3pPr>
            <a:lvl4pPr>
              <a:defRPr sz="1000">
                <a:latin typeface="Century Gothic" pitchFamily="34" charset="0"/>
              </a:defRPr>
            </a:lvl4pPr>
            <a:lvl5pPr>
              <a:defRPr sz="1000">
                <a:latin typeface="Century Gothic"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dirty="0"/>
          </a:p>
        </p:txBody>
      </p:sp>
      <p:sp>
        <p:nvSpPr>
          <p:cNvPr id="10" name="Text Placeholder 9"/>
          <p:cNvSpPr>
            <a:spLocks noGrp="1"/>
          </p:cNvSpPr>
          <p:nvPr>
            <p:ph type="body" sz="quarter" idx="14"/>
          </p:nvPr>
        </p:nvSpPr>
        <p:spPr>
          <a:xfrm>
            <a:off x="179389" y="5186045"/>
            <a:ext cx="3249612" cy="285754"/>
          </a:xfrm>
          <a:prstGeom prst="rect">
            <a:avLst/>
          </a:prstGeom>
        </p:spPr>
        <p:txBody>
          <a:bodyPr/>
          <a:lstStyle>
            <a:lvl1pPr>
              <a:buNone/>
              <a:defRPr sz="1400" b="1">
                <a:latin typeface="Century Gothic" pitchFamily="34" charset="0"/>
              </a:defRPr>
            </a:lvl1pPr>
            <a:lvl2pPr>
              <a:defRPr sz="1400" b="1">
                <a:latin typeface="Century Gothic" pitchFamily="34" charset="0"/>
              </a:defRPr>
            </a:lvl2pPr>
            <a:lvl3pPr>
              <a:defRPr sz="1400" b="1">
                <a:latin typeface="Century Gothic" pitchFamily="34" charset="0"/>
              </a:defRPr>
            </a:lvl3pPr>
            <a:lvl4pPr>
              <a:defRPr sz="1400" b="1">
                <a:latin typeface="Century Gothic" pitchFamily="34" charset="0"/>
              </a:defRPr>
            </a:lvl4pPr>
            <a:lvl5pPr>
              <a:defRPr sz="1400" b="1">
                <a:latin typeface="Century Gothic" pitchFamily="34" charset="0"/>
              </a:defRPr>
            </a:lvl5pPr>
          </a:lstStyle>
          <a:p>
            <a:pPr lvl="0"/>
            <a:r>
              <a:rPr lang="en-US" dirty="0" smtClean="0"/>
              <a:t>Click to edit Master text styles</a:t>
            </a:r>
          </a:p>
        </p:txBody>
      </p:sp>
      <p:sp>
        <p:nvSpPr>
          <p:cNvPr id="5" name="Date Placeholder 9"/>
          <p:cNvSpPr>
            <a:spLocks noGrp="1"/>
          </p:cNvSpPr>
          <p:nvPr>
            <p:ph type="dt" sz="half" idx="15"/>
          </p:nvPr>
        </p:nvSpPr>
        <p:spPr/>
        <p:txBody>
          <a:bodyPr/>
          <a:lstStyle>
            <a:lvl1pPr>
              <a:defRPr/>
            </a:lvl1pPr>
          </a:lstStyle>
          <a:p>
            <a:pPr>
              <a:defRPr/>
            </a:pPr>
            <a:fld id="{6359E336-3B47-4E66-AF52-D8A7748AA18D}" type="datetime3">
              <a:rPr lang="en-US"/>
              <a:pPr>
                <a:defRPr/>
              </a:pPr>
              <a:t>8 June 2011</a:t>
            </a:fld>
            <a:endParaRPr lang="en-IE" dirty="0"/>
          </a:p>
        </p:txBody>
      </p:sp>
      <p:sp>
        <p:nvSpPr>
          <p:cNvPr id="6" name="Footer Placeholder 10"/>
          <p:cNvSpPr>
            <a:spLocks noGrp="1"/>
          </p:cNvSpPr>
          <p:nvPr>
            <p:ph type="ftr" sz="quarter" idx="16"/>
          </p:nvPr>
        </p:nvSpPr>
        <p:spPr/>
        <p:txBody>
          <a:bodyPr/>
          <a:lstStyle>
            <a:lvl1pPr>
              <a:defRPr/>
            </a:lvl1pPr>
          </a:lstStyle>
          <a:p>
            <a:pPr>
              <a:defRPr/>
            </a:pPr>
            <a:r>
              <a:rPr lang="en-IE"/>
              <a:t>Mainstream Proprietary Confidential Information</a:t>
            </a:r>
          </a:p>
        </p:txBody>
      </p:sp>
      <p:sp>
        <p:nvSpPr>
          <p:cNvPr id="7" name="Slide Number Placeholder 11"/>
          <p:cNvSpPr>
            <a:spLocks noGrp="1"/>
          </p:cNvSpPr>
          <p:nvPr>
            <p:ph type="sldNum" sz="quarter" idx="17"/>
          </p:nvPr>
        </p:nvSpPr>
        <p:spPr/>
        <p:txBody>
          <a:bodyPr/>
          <a:lstStyle>
            <a:lvl1pPr>
              <a:defRPr/>
            </a:lvl1pPr>
          </a:lstStyle>
          <a:p>
            <a:pPr>
              <a:defRPr/>
            </a:pPr>
            <a:r>
              <a:rPr lang="en-IE"/>
              <a:t>PMO Toolkit Version 1.0	</a:t>
            </a:r>
            <a:fld id="{A64F2C94-94F1-4966-B413-150B6DF60EF3}" type="slidenum">
              <a:rPr lang="en-IE"/>
              <a:pPr>
                <a:defRPr/>
              </a:pPr>
              <a:t>‹#›</a:t>
            </a:fld>
            <a:endParaRPr lang="en-IE"/>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4">
    <p:spTree>
      <p:nvGrpSpPr>
        <p:cNvPr id="1" name=""/>
        <p:cNvGrpSpPr/>
        <p:nvPr/>
      </p:nvGrpSpPr>
      <p:grpSpPr>
        <a:xfrm>
          <a:off x="0" y="0"/>
          <a:ext cx="0" cy="0"/>
          <a:chOff x="0" y="0"/>
          <a:chExt cx="0" cy="0"/>
        </a:xfrm>
      </p:grpSpPr>
      <p:pic>
        <p:nvPicPr>
          <p:cNvPr id="4" name="Picture 6" descr="mainstreamCircles"/>
          <p:cNvPicPr>
            <a:picLocks noChangeAspect="1" noChangeArrowheads="1"/>
          </p:cNvPicPr>
          <p:nvPr userDrawn="1"/>
        </p:nvPicPr>
        <p:blipFill>
          <a:blip r:embed="rId2"/>
          <a:srcRect/>
          <a:stretch>
            <a:fillRect/>
          </a:stretch>
        </p:blipFill>
        <p:spPr bwMode="auto">
          <a:xfrm>
            <a:off x="357188" y="5857875"/>
            <a:ext cx="6429375" cy="790575"/>
          </a:xfrm>
          <a:prstGeom prst="rect">
            <a:avLst/>
          </a:prstGeom>
          <a:noFill/>
          <a:ln w="9525">
            <a:noFill/>
            <a:miter lim="800000"/>
            <a:headEnd/>
            <a:tailEnd/>
          </a:ln>
        </p:spPr>
      </p:pic>
      <p:pic>
        <p:nvPicPr>
          <p:cNvPr id="6" name="Picture 7" descr="mainstreamLogo.tif"/>
          <p:cNvPicPr>
            <a:picLocks noChangeAspect="1"/>
          </p:cNvPicPr>
          <p:nvPr userDrawn="1"/>
        </p:nvPicPr>
        <p:blipFill>
          <a:blip r:embed="rId3"/>
          <a:srcRect/>
          <a:stretch>
            <a:fillRect/>
          </a:stretch>
        </p:blipFill>
        <p:spPr bwMode="auto">
          <a:xfrm>
            <a:off x="6429375" y="5746750"/>
            <a:ext cx="2571750" cy="968375"/>
          </a:xfrm>
          <a:prstGeom prst="rect">
            <a:avLst/>
          </a:prstGeom>
          <a:noFill/>
          <a:ln w="9525">
            <a:noFill/>
            <a:miter lim="800000"/>
            <a:headEnd/>
            <a:tailEnd/>
          </a:ln>
        </p:spPr>
      </p:pic>
      <p:sp>
        <p:nvSpPr>
          <p:cNvPr id="8" name="Title 7"/>
          <p:cNvSpPr>
            <a:spLocks noGrp="1"/>
          </p:cNvSpPr>
          <p:nvPr>
            <p:ph type="title"/>
          </p:nvPr>
        </p:nvSpPr>
        <p:spPr>
          <a:xfrm>
            <a:off x="457200" y="274638"/>
            <a:ext cx="8229600" cy="582594"/>
          </a:xfrm>
        </p:spPr>
        <p:txBody>
          <a:bodyPr anchor="t">
            <a:normAutofit/>
          </a:bodyPr>
          <a:lstStyle>
            <a:lvl1pPr algn="l">
              <a:defRPr sz="3200">
                <a:solidFill>
                  <a:schemeClr val="tx2">
                    <a:lumMod val="60000"/>
                    <a:lumOff val="40000"/>
                  </a:schemeClr>
                </a:solidFill>
              </a:defRPr>
            </a:lvl1pPr>
          </a:lstStyle>
          <a:p>
            <a:r>
              <a:rPr lang="en-US" dirty="0" smtClean="0"/>
              <a:t>Click to edit Master title style</a:t>
            </a:r>
            <a:endParaRPr lang="en-GB" dirty="0"/>
          </a:p>
        </p:txBody>
      </p:sp>
      <p:sp>
        <p:nvSpPr>
          <p:cNvPr id="5" name="Content Placeholder 4"/>
          <p:cNvSpPr>
            <a:spLocks noGrp="1"/>
          </p:cNvSpPr>
          <p:nvPr>
            <p:ph sz="quarter" idx="10"/>
          </p:nvPr>
        </p:nvSpPr>
        <p:spPr>
          <a:xfrm>
            <a:off x="500034" y="1000125"/>
            <a:ext cx="8143904" cy="45720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spd="med"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85750" y="1457325"/>
            <a:ext cx="8432800" cy="4457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e Placeholder 9"/>
          <p:cNvSpPr>
            <a:spLocks noGrp="1"/>
          </p:cNvSpPr>
          <p:nvPr>
            <p:ph type="dt" sz="half" idx="2"/>
          </p:nvPr>
        </p:nvSpPr>
        <p:spPr>
          <a:xfrm>
            <a:off x="0" y="6643688"/>
            <a:ext cx="2133600" cy="214312"/>
          </a:xfrm>
          <a:prstGeom prst="rect">
            <a:avLst/>
          </a:prstGeom>
        </p:spPr>
        <p:txBody>
          <a:bodyPr vert="horz" lIns="91440" tIns="45720" rIns="91440" bIns="45720" rtlCol="0" anchor="ctr"/>
          <a:lstStyle>
            <a:lvl1pPr algn="l" fontAlgn="auto">
              <a:spcBef>
                <a:spcPts val="0"/>
              </a:spcBef>
              <a:spcAft>
                <a:spcPts val="0"/>
              </a:spcAft>
              <a:defRPr sz="800" smtClean="0">
                <a:solidFill>
                  <a:schemeClr val="tx1">
                    <a:tint val="75000"/>
                  </a:schemeClr>
                </a:solidFill>
                <a:latin typeface="Arial" pitchFamily="34" charset="0"/>
                <a:cs typeface="Arial" pitchFamily="34" charset="0"/>
              </a:defRPr>
            </a:lvl1pPr>
          </a:lstStyle>
          <a:p>
            <a:pPr>
              <a:defRPr/>
            </a:pPr>
            <a:fld id="{81B4614C-0AB3-4C15-8B17-31BB2FB389FC}" type="datetime3">
              <a:rPr lang="en-US"/>
              <a:pPr>
                <a:defRPr/>
              </a:pPr>
              <a:t>8 June 2011</a:t>
            </a:fld>
            <a:endParaRPr lang="en-IE" dirty="0"/>
          </a:p>
        </p:txBody>
      </p:sp>
      <p:sp>
        <p:nvSpPr>
          <p:cNvPr id="11" name="Footer Placeholder 10"/>
          <p:cNvSpPr>
            <a:spLocks noGrp="1"/>
          </p:cNvSpPr>
          <p:nvPr>
            <p:ph type="ftr" sz="quarter" idx="3"/>
          </p:nvPr>
        </p:nvSpPr>
        <p:spPr>
          <a:xfrm>
            <a:off x="3124200" y="6643688"/>
            <a:ext cx="2895600" cy="214312"/>
          </a:xfrm>
          <a:prstGeom prst="rect">
            <a:avLst/>
          </a:prstGeom>
        </p:spPr>
        <p:txBody>
          <a:bodyPr vert="horz" lIns="91440" tIns="45720" rIns="91440" bIns="45720" rtlCol="0" anchor="ctr"/>
          <a:lstStyle>
            <a:lvl1pPr algn="ctr" fontAlgn="auto">
              <a:spcBef>
                <a:spcPts val="0"/>
              </a:spcBef>
              <a:spcAft>
                <a:spcPts val="0"/>
              </a:spcAft>
              <a:defRPr sz="800" dirty="0" smtClean="0">
                <a:solidFill>
                  <a:schemeClr val="tx1">
                    <a:tint val="75000"/>
                  </a:schemeClr>
                </a:solidFill>
                <a:latin typeface="Arial" pitchFamily="34" charset="0"/>
                <a:cs typeface="Arial" pitchFamily="34" charset="0"/>
              </a:defRPr>
            </a:lvl1pPr>
          </a:lstStyle>
          <a:p>
            <a:pPr>
              <a:defRPr/>
            </a:pPr>
            <a:r>
              <a:rPr lang="en-IE"/>
              <a:t>Mainstream Proprietary Confidential Information</a:t>
            </a:r>
            <a:endParaRPr lang="en-IE"/>
          </a:p>
        </p:txBody>
      </p:sp>
      <p:sp>
        <p:nvSpPr>
          <p:cNvPr id="12" name="Slide Number Placeholder 11"/>
          <p:cNvSpPr>
            <a:spLocks noGrp="1"/>
          </p:cNvSpPr>
          <p:nvPr>
            <p:ph type="sldNum" sz="quarter" idx="4"/>
          </p:nvPr>
        </p:nvSpPr>
        <p:spPr>
          <a:xfrm>
            <a:off x="6786563" y="6643688"/>
            <a:ext cx="2357437" cy="214312"/>
          </a:xfrm>
          <a:prstGeom prst="rect">
            <a:avLst/>
          </a:prstGeom>
        </p:spPr>
        <p:txBody>
          <a:bodyPr vert="horz" lIns="91440" tIns="45720" rIns="91440" bIns="45720" rtlCol="0" anchor="ctr"/>
          <a:lstStyle>
            <a:lvl1pPr algn="r" fontAlgn="auto">
              <a:spcBef>
                <a:spcPts val="0"/>
              </a:spcBef>
              <a:spcAft>
                <a:spcPts val="0"/>
              </a:spcAft>
              <a:defRPr sz="800" dirty="0" smtClean="0">
                <a:solidFill>
                  <a:schemeClr val="tx1">
                    <a:tint val="75000"/>
                  </a:schemeClr>
                </a:solidFill>
                <a:latin typeface="Arial" pitchFamily="34" charset="0"/>
                <a:cs typeface="Arial" pitchFamily="34" charset="0"/>
              </a:defRPr>
            </a:lvl1pPr>
          </a:lstStyle>
          <a:p>
            <a:pPr>
              <a:defRPr/>
            </a:pPr>
            <a:r>
              <a:rPr lang="en-IE"/>
              <a:t>PMO Toolkit Version 1.0	</a:t>
            </a:r>
            <a:fld id="{59D12586-75F5-492B-8F6C-3E0DA0F20F05}" type="slidenum">
              <a:rPr lang="en-IE"/>
              <a:pPr>
                <a:defRPr/>
              </a:pPr>
              <a:t>‹#›</a:t>
            </a:fld>
            <a:endParaRPr lang="en-IE"/>
          </a:p>
        </p:txBody>
      </p:sp>
      <p:sp>
        <p:nvSpPr>
          <p:cNvPr id="1029" name="Title Placeholder 12"/>
          <p:cNvSpPr>
            <a:spLocks noGrp="1"/>
          </p:cNvSpPr>
          <p:nvPr>
            <p:ph type="title"/>
          </p:nvPr>
        </p:nvSpPr>
        <p:spPr bwMode="auto">
          <a:xfrm>
            <a:off x="1906588" y="0"/>
            <a:ext cx="5330825" cy="428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&lt;Slide Title&gt;</a:t>
            </a:r>
            <a:endParaRPr lang="en-IE" smtClean="0"/>
          </a:p>
        </p:txBody>
      </p:sp>
    </p:spTree>
  </p:cSld>
  <p:clrMap bg1="lt1" tx1="dk1" bg2="lt2" tx2="dk2" accent1="accent1" accent2="accent2" accent3="accent3" accent4="accent4" accent5="accent5" accent6="accent6" hlink="hlink" folHlink="folHlink"/>
  <p:sldLayoutIdLst>
    <p:sldLayoutId id="2147483663" r:id="rId1"/>
    <p:sldLayoutId id="2147483662" r:id="rId2"/>
    <p:sldLayoutId id="2147483661" r:id="rId3"/>
    <p:sldLayoutId id="2147483660" r:id="rId4"/>
    <p:sldLayoutId id="2147483659" r:id="rId5"/>
    <p:sldLayoutId id="2147483658"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transition/>
  <p:hf hdr="0"/>
  <p:txStyles>
    <p:titleStyle>
      <a:lvl1pPr algn="ctr" rtl="0" fontAlgn="base">
        <a:spcBef>
          <a:spcPct val="0"/>
        </a:spcBef>
        <a:spcAft>
          <a:spcPct val="0"/>
        </a:spcAft>
        <a:defRPr sz="2000" b="1" kern="1200">
          <a:solidFill>
            <a:srgbClr val="AD0609"/>
          </a:solidFill>
          <a:latin typeface="Century Gothic" pitchFamily="34" charset="0"/>
          <a:ea typeface="+mj-ea"/>
          <a:cs typeface="+mj-cs"/>
        </a:defRPr>
      </a:lvl1pPr>
      <a:lvl2pPr algn="ctr" rtl="0" fontAlgn="base">
        <a:spcBef>
          <a:spcPct val="0"/>
        </a:spcBef>
        <a:spcAft>
          <a:spcPct val="0"/>
        </a:spcAft>
        <a:defRPr sz="2000" b="1">
          <a:solidFill>
            <a:srgbClr val="AD0609"/>
          </a:solidFill>
          <a:latin typeface="Century Gothic" pitchFamily="34" charset="0"/>
        </a:defRPr>
      </a:lvl2pPr>
      <a:lvl3pPr algn="ctr" rtl="0" fontAlgn="base">
        <a:spcBef>
          <a:spcPct val="0"/>
        </a:spcBef>
        <a:spcAft>
          <a:spcPct val="0"/>
        </a:spcAft>
        <a:defRPr sz="2000" b="1">
          <a:solidFill>
            <a:srgbClr val="AD0609"/>
          </a:solidFill>
          <a:latin typeface="Century Gothic" pitchFamily="34" charset="0"/>
        </a:defRPr>
      </a:lvl3pPr>
      <a:lvl4pPr algn="ctr" rtl="0" fontAlgn="base">
        <a:spcBef>
          <a:spcPct val="0"/>
        </a:spcBef>
        <a:spcAft>
          <a:spcPct val="0"/>
        </a:spcAft>
        <a:defRPr sz="2000" b="1">
          <a:solidFill>
            <a:srgbClr val="AD0609"/>
          </a:solidFill>
          <a:latin typeface="Century Gothic" pitchFamily="34" charset="0"/>
        </a:defRPr>
      </a:lvl4pPr>
      <a:lvl5pPr algn="ctr" rtl="0" fontAlgn="base">
        <a:spcBef>
          <a:spcPct val="0"/>
        </a:spcBef>
        <a:spcAft>
          <a:spcPct val="0"/>
        </a:spcAft>
        <a:defRPr sz="2000" b="1">
          <a:solidFill>
            <a:srgbClr val="AD0609"/>
          </a:solidFill>
          <a:latin typeface="Century Gothic" pitchFamily="34" charset="0"/>
        </a:defRPr>
      </a:lvl5pPr>
      <a:lvl6pPr marL="457200" algn="ctr" rtl="0" fontAlgn="base">
        <a:spcBef>
          <a:spcPct val="0"/>
        </a:spcBef>
        <a:spcAft>
          <a:spcPct val="0"/>
        </a:spcAft>
        <a:defRPr sz="2000" b="1">
          <a:solidFill>
            <a:srgbClr val="AD0609"/>
          </a:solidFill>
          <a:latin typeface="Century Gothic" pitchFamily="34" charset="0"/>
        </a:defRPr>
      </a:lvl6pPr>
      <a:lvl7pPr marL="914400" algn="ctr" rtl="0" fontAlgn="base">
        <a:spcBef>
          <a:spcPct val="0"/>
        </a:spcBef>
        <a:spcAft>
          <a:spcPct val="0"/>
        </a:spcAft>
        <a:defRPr sz="2000" b="1">
          <a:solidFill>
            <a:srgbClr val="AD0609"/>
          </a:solidFill>
          <a:latin typeface="Century Gothic" pitchFamily="34" charset="0"/>
        </a:defRPr>
      </a:lvl7pPr>
      <a:lvl8pPr marL="1371600" algn="ctr" rtl="0" fontAlgn="base">
        <a:spcBef>
          <a:spcPct val="0"/>
        </a:spcBef>
        <a:spcAft>
          <a:spcPct val="0"/>
        </a:spcAft>
        <a:defRPr sz="2000" b="1">
          <a:solidFill>
            <a:srgbClr val="AD0609"/>
          </a:solidFill>
          <a:latin typeface="Century Gothic" pitchFamily="34" charset="0"/>
        </a:defRPr>
      </a:lvl8pPr>
      <a:lvl9pPr marL="1828800" algn="ctr" rtl="0" fontAlgn="base">
        <a:spcBef>
          <a:spcPct val="0"/>
        </a:spcBef>
        <a:spcAft>
          <a:spcPct val="0"/>
        </a:spcAft>
        <a:defRPr sz="2000" b="1">
          <a:solidFill>
            <a:srgbClr val="AD0609"/>
          </a:solidFill>
          <a:latin typeface="Century Gothic"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youtube.com/watch?v=Wqaloh_ow2M&amp;feature=related" TargetMode="Externa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7.emf"/><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18" Type="http://schemas.openxmlformats.org/officeDocument/2006/relationships/image" Target="../media/image40.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17" Type="http://schemas.openxmlformats.org/officeDocument/2006/relationships/image" Target="../media/image39.jpeg"/><Relationship Id="rId2" Type="http://schemas.openxmlformats.org/officeDocument/2006/relationships/image" Target="../media/image24.jpeg"/><Relationship Id="rId16" Type="http://schemas.openxmlformats.org/officeDocument/2006/relationships/image" Target="../media/image38.jpeg"/><Relationship Id="rId20" Type="http://schemas.openxmlformats.org/officeDocument/2006/relationships/image" Target="../media/image7.png"/><Relationship Id="rId1" Type="http://schemas.openxmlformats.org/officeDocument/2006/relationships/slideLayout" Target="../slideLayouts/slideLayout9.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5" Type="http://schemas.openxmlformats.org/officeDocument/2006/relationships/image" Target="../media/image37.jpeg"/><Relationship Id="rId10" Type="http://schemas.openxmlformats.org/officeDocument/2006/relationships/image" Target="../media/image32.png"/><Relationship Id="rId19" Type="http://schemas.openxmlformats.org/officeDocument/2006/relationships/image" Target="../media/image23.jpe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youtube.com/watch?v=SQWzyNVhpVU&amp;feature=related" TargetMode="Externa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emf"/><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53.jpeg"/><Relationship Id="rId7" Type="http://schemas.openxmlformats.org/officeDocument/2006/relationships/image" Target="../media/image55.jpeg"/><Relationship Id="rId2" Type="http://schemas.openxmlformats.org/officeDocument/2006/relationships/hyperlink" Target="http://www.beluga-hochtief-offshore.com/images/bho-vessels-04.jpg" TargetMode="External"/><Relationship Id="rId1" Type="http://schemas.openxmlformats.org/officeDocument/2006/relationships/slideLayout" Target="../slideLayouts/slideLayout7.xml"/><Relationship Id="rId6" Type="http://schemas.openxmlformats.org/officeDocument/2006/relationships/hyperlink" Target="http://www.beluga-hochtief-offshore.com/images/bho-vessels-01.jpg" TargetMode="External"/><Relationship Id="rId5" Type="http://schemas.openxmlformats.org/officeDocument/2006/relationships/image" Target="../media/image54.jpeg"/><Relationship Id="rId4" Type="http://schemas.openxmlformats.org/officeDocument/2006/relationships/hyperlink" Target="http://www.beluga-hochtief-offshore.com/images/bho-vessels-03.jpg" TargetMode="External"/><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58.jpeg"/><Relationship Id="rId7" Type="http://schemas.openxmlformats.org/officeDocument/2006/relationships/image" Target="../media/image20.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youtube.com/watch?v=Js21Gq1L-vo&amp;feature=related" TargetMode="Externa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hyperlink" Target="http://www.youtube.com/watch?v=Z5Q1Pwrp8bw&amp;feature=youtube_gdata_player" TargetMode="Externa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NlGzrlsIhQg&amp;feature=youtube_gdata_player" TargetMode="External"/><Relationship Id="rId2" Type="http://schemas.openxmlformats.org/officeDocument/2006/relationships/image" Target="../media/image68.png"/><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hyperlink" Target="mailto:adam.bruce@mainstreamrp.com" TargetMode="External"/><Relationship Id="rId2" Type="http://schemas.openxmlformats.org/officeDocument/2006/relationships/hyperlink" Target="mailto:John.shaw@mainstreamrp.com" TargetMode="Externa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hyperlink" Target="mailto:joe.corbett@mainstreamrp.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upload.wikimedia.org/wikipedia/commons/d/d8/Winkel-tripel-projection.jpg" TargetMode="Externa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a:xfrm>
            <a:off x="34925" y="-603250"/>
            <a:ext cx="8497888" cy="1470025"/>
          </a:xfrm>
        </p:spPr>
        <p:txBody>
          <a:bodyPr rtlCol="0">
            <a:normAutofit fontScale="90000"/>
          </a:bodyPr>
          <a:lstStyle/>
          <a:p>
            <a:pPr fontAlgn="auto">
              <a:spcAft>
                <a:spcPts val="0"/>
              </a:spcAft>
              <a:defRPr/>
            </a:pPr>
            <a:r>
              <a:rPr lang="en-GB" dirty="0" smtClean="0"/>
              <a:t/>
            </a:r>
            <a:br>
              <a:rPr lang="en-GB" dirty="0" smtClean="0"/>
            </a:br>
            <a:r>
              <a:rPr lang="en-GB" sz="3100" dirty="0" smtClean="0">
                <a:solidFill>
                  <a:schemeClr val="bg1"/>
                </a:solidFill>
              </a:rPr>
              <a:t>Integrated Sea Information System</a:t>
            </a:r>
            <a:br>
              <a:rPr lang="en-GB" sz="3100" dirty="0" smtClean="0">
                <a:solidFill>
                  <a:schemeClr val="bg1"/>
                </a:solidFill>
              </a:rPr>
            </a:br>
            <a:r>
              <a:rPr lang="en-GB" sz="3100" dirty="0" smtClean="0">
                <a:solidFill>
                  <a:schemeClr val="bg1"/>
                </a:solidFill>
              </a:rPr>
              <a:t>for </a:t>
            </a:r>
            <a:br>
              <a:rPr lang="en-GB" sz="3100" dirty="0" smtClean="0">
                <a:solidFill>
                  <a:schemeClr val="bg1"/>
                </a:solidFill>
              </a:rPr>
            </a:br>
            <a:r>
              <a:rPr lang="en-GB" sz="3100" dirty="0" smtClean="0">
                <a:solidFill>
                  <a:schemeClr val="bg1"/>
                </a:solidFill>
              </a:rPr>
              <a:t>Offshore Wind</a:t>
            </a:r>
          </a:p>
        </p:txBody>
      </p:sp>
      <p:sp>
        <p:nvSpPr>
          <p:cNvPr id="4" name="Subtitle 3"/>
          <p:cNvSpPr>
            <a:spLocks noGrp="1"/>
          </p:cNvSpPr>
          <p:nvPr>
            <p:ph type="subTitle" idx="1"/>
          </p:nvPr>
        </p:nvSpPr>
        <p:spPr>
          <a:xfrm>
            <a:off x="0" y="5105400"/>
            <a:ext cx="6400800" cy="1752600"/>
          </a:xfrm>
        </p:spPr>
        <p:txBody>
          <a:bodyPr>
            <a:normAutofit fontScale="92500" lnSpcReduction="20000"/>
          </a:bodyPr>
          <a:lstStyle/>
          <a:p>
            <a:pPr fontAlgn="auto">
              <a:spcAft>
                <a:spcPts val="0"/>
              </a:spcAft>
              <a:buFont typeface="Arial" pitchFamily="34" charset="0"/>
              <a:buNone/>
              <a:defRPr/>
            </a:pPr>
            <a:endParaRPr lang="en-IE" dirty="0" smtClean="0"/>
          </a:p>
          <a:p>
            <a:pPr fontAlgn="auto">
              <a:spcAft>
                <a:spcPts val="0"/>
              </a:spcAft>
              <a:buFont typeface="Arial" pitchFamily="34" charset="0"/>
              <a:buNone/>
              <a:defRPr/>
            </a:pPr>
            <a:endParaRPr lang="en-IE" dirty="0" smtClean="0"/>
          </a:p>
          <a:p>
            <a:pPr fontAlgn="auto">
              <a:spcAft>
                <a:spcPts val="0"/>
              </a:spcAft>
              <a:buFont typeface="Arial" pitchFamily="34" charset="0"/>
              <a:buNone/>
              <a:defRPr/>
            </a:pPr>
            <a:endParaRPr lang="en-IE" dirty="0" smtClean="0"/>
          </a:p>
          <a:p>
            <a:pPr fontAlgn="auto">
              <a:spcAft>
                <a:spcPts val="0"/>
              </a:spcAft>
              <a:buFont typeface="Arial" pitchFamily="34" charset="0"/>
              <a:buNone/>
              <a:defRPr/>
            </a:pPr>
            <a:endParaRPr lang="en-IE" dirty="0" smtClean="0"/>
          </a:p>
          <a:p>
            <a:pPr fontAlgn="auto">
              <a:spcAft>
                <a:spcPts val="0"/>
              </a:spcAft>
              <a:buFont typeface="Arial" pitchFamily="34" charset="0"/>
              <a:buNone/>
              <a:defRPr/>
            </a:pPr>
            <a:r>
              <a:rPr lang="en-IE" sz="1800" b="1" dirty="0" smtClean="0">
                <a:latin typeface="Century Gothic" pitchFamily="34" charset="0"/>
              </a:rPr>
              <a:t>John Shaw, CIO Mainstream Renewable Power</a:t>
            </a:r>
          </a:p>
          <a:p>
            <a:pPr fontAlgn="auto">
              <a:spcAft>
                <a:spcPts val="0"/>
              </a:spcAft>
              <a:buFont typeface="Arial" pitchFamily="34" charset="0"/>
              <a:buNone/>
              <a:defRPr/>
            </a:pPr>
            <a:r>
              <a:rPr lang="en-IE" sz="1800" b="1" smtClean="0">
                <a:latin typeface="Century Gothic" pitchFamily="34" charset="0"/>
              </a:rPr>
              <a:t>08 </a:t>
            </a:r>
            <a:r>
              <a:rPr lang="en-IE" sz="1800" b="1" dirty="0" smtClean="0">
                <a:latin typeface="Century Gothic" pitchFamily="34" charset="0"/>
              </a:rPr>
              <a:t>June 2011</a:t>
            </a:r>
            <a:endParaRPr lang="en-US" sz="1800" b="1" dirty="0">
              <a:latin typeface="Century Gothic"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500188" y="-26988"/>
            <a:ext cx="8229600" cy="725488"/>
          </a:xfrm>
          <a:prstGeom prst="rect">
            <a:avLst/>
          </a:prstGeom>
          <a:noFill/>
          <a:ln w="9525">
            <a:noFill/>
            <a:miter lim="800000"/>
            <a:headEnd/>
            <a:tailEnd/>
          </a:ln>
        </p:spPr>
        <p:txBody>
          <a:bodyPr anchor="ctr"/>
          <a:lstStyle/>
          <a:p>
            <a:pPr eaLnBrk="0" hangingPunct="0">
              <a:defRPr/>
            </a:pPr>
            <a:r>
              <a:rPr lang="en-IE" sz="2000" b="1" kern="0" dirty="0">
                <a:solidFill>
                  <a:schemeClr val="tx2">
                    <a:lumMod val="50000"/>
                  </a:schemeClr>
                </a:solidFill>
                <a:latin typeface="Century Gothic" pitchFamily="34" charset="0"/>
                <a:ea typeface="+mj-ea"/>
                <a:cs typeface="+mj-cs"/>
              </a:rPr>
              <a:t>EU Energy Perspective : Where is the Wind Resource?</a:t>
            </a:r>
            <a:endParaRPr lang="en-IE" sz="2000" b="1" kern="0" dirty="0">
              <a:solidFill>
                <a:schemeClr val="tx2">
                  <a:lumMod val="50000"/>
                </a:schemeClr>
              </a:solidFill>
              <a:latin typeface="Century Gothic" pitchFamily="34" charset="0"/>
              <a:ea typeface="+mj-ea"/>
              <a:cs typeface="+mj-cs"/>
            </a:endParaRPr>
          </a:p>
        </p:txBody>
      </p:sp>
      <p:sp>
        <p:nvSpPr>
          <p:cNvPr id="32770" name="Text Box 14"/>
          <p:cNvSpPr txBox="1">
            <a:spLocks noChangeArrowheads="1"/>
          </p:cNvSpPr>
          <p:nvPr/>
        </p:nvSpPr>
        <p:spPr bwMode="auto">
          <a:xfrm>
            <a:off x="2000250" y="6550025"/>
            <a:ext cx="5643563"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European Offshore Wind is a €6.4 Trillion Investment opportunity</a:t>
            </a:r>
            <a:endParaRPr lang="en-US" sz="1400" b="1">
              <a:latin typeface="Century Gothic" pitchFamily="34" charset="0"/>
            </a:endParaRPr>
          </a:p>
        </p:txBody>
      </p:sp>
      <p:sp>
        <p:nvSpPr>
          <p:cNvPr id="12" name="Rectangle 11"/>
          <p:cNvSpPr/>
          <p:nvPr/>
        </p:nvSpPr>
        <p:spPr>
          <a:xfrm>
            <a:off x="395288" y="1285875"/>
            <a:ext cx="8824912" cy="4395788"/>
          </a:xfrm>
          <a:prstGeom prst="rect">
            <a:avLst/>
          </a:prstGeom>
        </p:spPr>
        <p:txBody>
          <a:bodyPr>
            <a:spAutoFit/>
          </a:bodyPr>
          <a:lstStyle/>
          <a:p>
            <a:pPr marL="342900" indent="-342900" eaLnBrk="0" fontAlgn="auto" hangingPunct="0">
              <a:spcBef>
                <a:spcPct val="20000"/>
              </a:spcBef>
              <a:spcAft>
                <a:spcPts val="0"/>
              </a:spcAft>
              <a:buFont typeface="Arial" charset="0"/>
              <a:buChar char="•"/>
              <a:defRPr/>
            </a:pPr>
            <a:r>
              <a:rPr lang="en-IE" b="1" dirty="0">
                <a:solidFill>
                  <a:schemeClr val="accent1">
                    <a:lumMod val="75000"/>
                  </a:schemeClr>
                </a:solidFill>
                <a:latin typeface="Century Gothic" pitchFamily="34" charset="0"/>
              </a:rPr>
              <a:t>1,800,000 MW </a:t>
            </a:r>
            <a:r>
              <a:rPr lang="en-IE" dirty="0">
                <a:latin typeface="Century Gothic" pitchFamily="34" charset="0"/>
              </a:rPr>
              <a:t>of installed Wind Power needed by 2050</a:t>
            </a:r>
          </a:p>
          <a:p>
            <a:pPr marL="2171700" lvl="4" indent="-342900" eaLnBrk="0" fontAlgn="auto" hangingPunct="0">
              <a:spcBef>
                <a:spcPct val="20000"/>
              </a:spcBef>
              <a:spcAft>
                <a:spcPts val="0"/>
              </a:spcAft>
              <a:buFont typeface="Arial" charset="0"/>
              <a:buChar char="•"/>
              <a:defRPr/>
            </a:pPr>
            <a:r>
              <a:rPr lang="en-IE" sz="1400" dirty="0">
                <a:latin typeface="Century Gothic" pitchFamily="34" charset="0"/>
              </a:rPr>
              <a:t>Based on  projected 2050 energy requirements</a:t>
            </a:r>
          </a:p>
          <a:p>
            <a:pPr marL="342900" indent="-342900" eaLnBrk="0" fontAlgn="auto" hangingPunct="0">
              <a:spcBef>
                <a:spcPct val="20000"/>
              </a:spcBef>
              <a:spcAft>
                <a:spcPts val="0"/>
              </a:spcAft>
              <a:buFont typeface="Arial" charset="0"/>
              <a:buNone/>
              <a:defRPr/>
            </a:pPr>
            <a:endParaRPr lang="en-IE" b="1" dirty="0">
              <a:latin typeface="Century Gothic" pitchFamily="34" charset="0"/>
            </a:endParaRPr>
          </a:p>
          <a:p>
            <a:pPr marL="342900" indent="-342900" eaLnBrk="0" fontAlgn="auto" hangingPunct="0">
              <a:spcBef>
                <a:spcPct val="20000"/>
              </a:spcBef>
              <a:spcAft>
                <a:spcPts val="0"/>
              </a:spcAft>
              <a:buFont typeface="Arial" charset="0"/>
              <a:buChar char="•"/>
              <a:defRPr/>
            </a:pPr>
            <a:r>
              <a:rPr lang="en-IE" b="1" dirty="0">
                <a:solidFill>
                  <a:schemeClr val="accent1">
                    <a:lumMod val="75000"/>
                  </a:schemeClr>
                </a:solidFill>
                <a:latin typeface="Century Gothic" pitchFamily="34" charset="0"/>
              </a:rPr>
              <a:t>   200,000 MW </a:t>
            </a:r>
            <a:r>
              <a:rPr lang="en-IE" dirty="0">
                <a:latin typeface="Century Gothic" pitchFamily="34" charset="0"/>
              </a:rPr>
              <a:t>from Onshore Wind : the limit  </a:t>
            </a:r>
          </a:p>
          <a:p>
            <a:pPr marL="2171700" lvl="4" indent="-342900" eaLnBrk="0" fontAlgn="auto" hangingPunct="0">
              <a:spcBef>
                <a:spcPct val="20000"/>
              </a:spcBef>
              <a:spcAft>
                <a:spcPts val="0"/>
              </a:spcAft>
              <a:buFont typeface="Arial" charset="0"/>
              <a:buChar char="•"/>
              <a:defRPr/>
            </a:pPr>
            <a:r>
              <a:rPr lang="en-IE" sz="1400" dirty="0">
                <a:latin typeface="Century Gothic" pitchFamily="34" charset="0"/>
              </a:rPr>
              <a:t>The limit because Europe is the world’s most crowded Continent </a:t>
            </a:r>
          </a:p>
          <a:p>
            <a:pPr marL="342900" indent="-342900" eaLnBrk="0" fontAlgn="auto" hangingPunct="0">
              <a:spcBef>
                <a:spcPct val="20000"/>
              </a:spcBef>
              <a:spcAft>
                <a:spcPts val="0"/>
              </a:spcAft>
              <a:buFont typeface="Arial" charset="0"/>
              <a:buNone/>
              <a:defRPr/>
            </a:pPr>
            <a:endParaRPr lang="en-IE" b="1" dirty="0">
              <a:latin typeface="Century Gothic" pitchFamily="34" charset="0"/>
            </a:endParaRPr>
          </a:p>
          <a:p>
            <a:pPr marL="342900" indent="-342900" eaLnBrk="0" fontAlgn="auto" hangingPunct="0">
              <a:spcBef>
                <a:spcPct val="20000"/>
              </a:spcBef>
              <a:spcAft>
                <a:spcPts val="0"/>
              </a:spcAft>
              <a:buFont typeface="Arial" charset="0"/>
              <a:buChar char="•"/>
              <a:defRPr/>
            </a:pPr>
            <a:r>
              <a:rPr lang="en-IE" b="1" dirty="0">
                <a:solidFill>
                  <a:schemeClr val="accent1">
                    <a:lumMod val="75000"/>
                  </a:schemeClr>
                </a:solidFill>
                <a:latin typeface="Century Gothic" pitchFamily="34" charset="0"/>
              </a:rPr>
              <a:t>1,600,000 MW </a:t>
            </a:r>
            <a:r>
              <a:rPr lang="en-IE" dirty="0">
                <a:latin typeface="Century Gothic" pitchFamily="34" charset="0"/>
              </a:rPr>
              <a:t>from Offshore Wind</a:t>
            </a:r>
          </a:p>
          <a:p>
            <a:pPr marL="2171700" lvl="4" indent="-342900" eaLnBrk="0" fontAlgn="auto" hangingPunct="0">
              <a:spcBef>
                <a:spcPct val="20000"/>
              </a:spcBef>
              <a:spcAft>
                <a:spcPts val="0"/>
              </a:spcAft>
              <a:buFont typeface="Arial" charset="0"/>
              <a:buChar char="•"/>
              <a:defRPr/>
            </a:pPr>
            <a:r>
              <a:rPr lang="en-IE" sz="1400" dirty="0">
                <a:latin typeface="Century Gothic" pitchFamily="34" charset="0"/>
              </a:rPr>
              <a:t>Plenty of space to grow beyond this target</a:t>
            </a:r>
          </a:p>
          <a:p>
            <a:pPr marL="2171700" lvl="4" indent="-342900" eaLnBrk="0" fontAlgn="auto" hangingPunct="0">
              <a:spcBef>
                <a:spcPct val="20000"/>
              </a:spcBef>
              <a:spcAft>
                <a:spcPts val="0"/>
              </a:spcAft>
              <a:buFont typeface="Arial" charset="0"/>
              <a:buChar char="•"/>
              <a:defRPr/>
            </a:pPr>
            <a:r>
              <a:rPr lang="en-IE" sz="1400" dirty="0">
                <a:latin typeface="Century Gothic" pitchFamily="34" charset="0"/>
              </a:rPr>
              <a:t>Achievable at €3,600,000.00 per MW installed</a:t>
            </a:r>
          </a:p>
          <a:p>
            <a:pPr marL="342900" indent="-342900" eaLnBrk="0" fontAlgn="auto" hangingPunct="0">
              <a:spcBef>
                <a:spcPct val="20000"/>
              </a:spcBef>
              <a:spcAft>
                <a:spcPts val="0"/>
              </a:spcAft>
              <a:buFont typeface="Arial" charset="0"/>
              <a:buNone/>
              <a:defRPr/>
            </a:pPr>
            <a:endParaRPr lang="en-IE" b="1" dirty="0">
              <a:solidFill>
                <a:schemeClr val="accent1">
                  <a:lumMod val="75000"/>
                </a:schemeClr>
              </a:solidFill>
              <a:latin typeface="Century Gothic" pitchFamily="34" charset="0"/>
            </a:endParaRPr>
          </a:p>
          <a:p>
            <a:pPr marL="342900" indent="-342900" eaLnBrk="0" fontAlgn="auto" hangingPunct="0">
              <a:spcBef>
                <a:spcPct val="20000"/>
              </a:spcBef>
              <a:spcAft>
                <a:spcPts val="0"/>
              </a:spcAft>
              <a:buFont typeface="Arial" charset="0"/>
              <a:buNone/>
              <a:defRPr/>
            </a:pPr>
            <a:r>
              <a:rPr lang="en-IE" b="1" dirty="0">
                <a:solidFill>
                  <a:schemeClr val="accent1">
                    <a:lumMod val="75000"/>
                  </a:schemeClr>
                </a:solidFill>
                <a:latin typeface="Century Gothic" pitchFamily="34" charset="0"/>
              </a:rPr>
              <a:t>Equates to :</a:t>
            </a:r>
          </a:p>
          <a:p>
            <a:pPr marL="342900" indent="-342900" eaLnBrk="0" fontAlgn="auto" hangingPunct="0">
              <a:spcBef>
                <a:spcPct val="20000"/>
              </a:spcBef>
              <a:spcAft>
                <a:spcPts val="0"/>
              </a:spcAft>
              <a:buFont typeface="Arial" charset="0"/>
              <a:buNone/>
              <a:defRPr/>
            </a:pPr>
            <a:endParaRPr lang="en-IE" b="1" dirty="0">
              <a:solidFill>
                <a:schemeClr val="accent1">
                  <a:lumMod val="75000"/>
                </a:schemeClr>
              </a:solidFill>
              <a:latin typeface="Century Gothic" pitchFamily="34" charset="0"/>
            </a:endParaRPr>
          </a:p>
          <a:p>
            <a:pPr marL="342900" indent="-342900" eaLnBrk="0" fontAlgn="auto" hangingPunct="0">
              <a:spcBef>
                <a:spcPct val="20000"/>
              </a:spcBef>
              <a:spcAft>
                <a:spcPts val="0"/>
              </a:spcAft>
              <a:buFont typeface="Arial" charset="0"/>
              <a:buChar char="•"/>
              <a:defRPr/>
            </a:pPr>
            <a:r>
              <a:rPr lang="en-IE" b="1" dirty="0">
                <a:solidFill>
                  <a:schemeClr val="accent1">
                    <a:lumMod val="75000"/>
                  </a:schemeClr>
                </a:solidFill>
                <a:latin typeface="Century Gothic" pitchFamily="34" charset="0"/>
              </a:rPr>
              <a:t>€5.8 Trillion </a:t>
            </a:r>
            <a:r>
              <a:rPr lang="en-IE" dirty="0">
                <a:latin typeface="Century Gothic" pitchFamily="34" charset="0"/>
              </a:rPr>
              <a:t>investment in Offshore Wind Turbines by 2050.</a:t>
            </a:r>
          </a:p>
          <a:p>
            <a:pPr marL="342900" indent="-342900" eaLnBrk="0" fontAlgn="auto" hangingPunct="0">
              <a:spcBef>
                <a:spcPct val="20000"/>
              </a:spcBef>
              <a:spcAft>
                <a:spcPts val="0"/>
              </a:spcAft>
              <a:buFont typeface="Arial" charset="0"/>
              <a:buChar char="•"/>
              <a:defRPr/>
            </a:pPr>
            <a:r>
              <a:rPr lang="en-IE" b="1" dirty="0">
                <a:solidFill>
                  <a:schemeClr val="accent1">
                    <a:lumMod val="75000"/>
                  </a:schemeClr>
                </a:solidFill>
                <a:latin typeface="Century Gothic" pitchFamily="34" charset="0"/>
              </a:rPr>
              <a:t>€0.6 Trillion </a:t>
            </a:r>
            <a:r>
              <a:rPr lang="en-IE" dirty="0">
                <a:latin typeface="Century Gothic" pitchFamily="34" charset="0"/>
              </a:rPr>
              <a:t>investment in associated Offshore transmission and distribution </a:t>
            </a:r>
            <a:r>
              <a:rPr lang="en-IE" b="1" dirty="0">
                <a:latin typeface="Century Gothic" pitchFamily="34" charset="0"/>
              </a:rPr>
              <a:t>.</a:t>
            </a:r>
            <a:endParaRPr lang="en-US" b="1" dirty="0">
              <a:latin typeface="Century Gothic" pitchFamily="34" charset="0"/>
            </a:endParaRPr>
          </a:p>
        </p:txBody>
      </p:sp>
      <p:pic>
        <p:nvPicPr>
          <p:cNvPr id="32772" name="Picture 5" descr="mainstreamLogo.tif"/>
          <p:cNvPicPr>
            <a:picLocks noChangeAspect="1"/>
          </p:cNvPicPr>
          <p:nvPr/>
        </p:nvPicPr>
        <p:blipFill>
          <a:blip r:embed="rId2"/>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2"/>
          <a:srcRect/>
          <a:stretch>
            <a:fillRect/>
          </a:stretch>
        </p:blipFill>
        <p:spPr bwMode="auto">
          <a:xfrm>
            <a:off x="428625" y="1071563"/>
            <a:ext cx="5715000" cy="5000625"/>
          </a:xfrm>
          <a:prstGeom prst="rect">
            <a:avLst/>
          </a:prstGeom>
          <a:noFill/>
          <a:ln w="9525">
            <a:noFill/>
            <a:miter lim="800000"/>
            <a:headEnd/>
            <a:tailEnd/>
          </a:ln>
        </p:spPr>
      </p:pic>
      <p:graphicFrame>
        <p:nvGraphicFramePr>
          <p:cNvPr id="7" name="Chart 6"/>
          <p:cNvGraphicFramePr/>
          <p:nvPr/>
        </p:nvGraphicFramePr>
        <p:xfrm>
          <a:off x="214282" y="1088571"/>
          <a:ext cx="8520147" cy="6307600"/>
        </p:xfrm>
        <a:graphic>
          <a:graphicData uri="http://schemas.openxmlformats.org/drawingml/2006/chart">
            <c:chart xmlns:c="http://schemas.openxmlformats.org/drawingml/2006/chart" xmlns:r="http://schemas.openxmlformats.org/officeDocument/2006/relationships" r:id="rId3"/>
          </a:graphicData>
        </a:graphic>
      </p:graphicFrame>
      <p:sp>
        <p:nvSpPr>
          <p:cNvPr id="33795" name="Text Box 14"/>
          <p:cNvSpPr txBox="1">
            <a:spLocks noChangeArrowheads="1"/>
          </p:cNvSpPr>
          <p:nvPr/>
        </p:nvSpPr>
        <p:spPr bwMode="auto">
          <a:xfrm>
            <a:off x="2051050" y="6524625"/>
            <a:ext cx="4941888"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&gt; 80 % of Generation Capacity will be from Wind &amp; PV</a:t>
            </a:r>
            <a:endParaRPr lang="en-US" sz="1400" b="1">
              <a:latin typeface="Century Gothic" pitchFamily="34" charset="0"/>
            </a:endParaRPr>
          </a:p>
        </p:txBody>
      </p:sp>
      <p:sp>
        <p:nvSpPr>
          <p:cNvPr id="10" name="Rectangle 9"/>
          <p:cNvSpPr/>
          <p:nvPr/>
        </p:nvSpPr>
        <p:spPr>
          <a:xfrm>
            <a:off x="6286500" y="1000125"/>
            <a:ext cx="2857500" cy="3846513"/>
          </a:xfrm>
          <a:prstGeom prst="rect">
            <a:avLst/>
          </a:prstGeom>
        </p:spPr>
        <p:txBody>
          <a:bodyPr>
            <a:spAutoFit/>
          </a:bodyPr>
          <a:lstStyle/>
          <a:p>
            <a:pPr fontAlgn="auto">
              <a:spcBef>
                <a:spcPts val="0"/>
              </a:spcBef>
              <a:spcAft>
                <a:spcPts val="0"/>
              </a:spcAft>
              <a:defRPr/>
            </a:pPr>
            <a:r>
              <a:rPr lang="en-US" sz="2000" b="1" dirty="0">
                <a:solidFill>
                  <a:schemeClr val="accent1">
                    <a:lumMod val="75000"/>
                  </a:schemeClr>
                </a:solidFill>
                <a:latin typeface="Century Gothic" pitchFamily="34" charset="0"/>
              </a:rPr>
              <a:t>Energy Demand</a:t>
            </a:r>
          </a:p>
          <a:p>
            <a:pPr fontAlgn="auto">
              <a:spcBef>
                <a:spcPts val="0"/>
              </a:spcBef>
              <a:spcAft>
                <a:spcPts val="0"/>
              </a:spcAft>
              <a:defRPr/>
            </a:pPr>
            <a:endParaRPr lang="en-US" sz="1400" dirty="0">
              <a:latin typeface="Century Gothic" pitchFamily="34" charset="0"/>
            </a:endParaRPr>
          </a:p>
          <a:p>
            <a:pPr fontAlgn="auto">
              <a:spcBef>
                <a:spcPts val="0"/>
              </a:spcBef>
              <a:spcAft>
                <a:spcPts val="0"/>
              </a:spcAft>
              <a:defRPr/>
            </a:pPr>
            <a:r>
              <a:rPr lang="en-US" sz="1400" b="1" dirty="0">
                <a:latin typeface="Century Gothic" pitchFamily="34" charset="0"/>
              </a:rPr>
              <a:t>Offshore Winds farms are needed </a:t>
            </a:r>
            <a:r>
              <a:rPr lang="en-US" sz="1400" dirty="0">
                <a:latin typeface="Century Gothic" pitchFamily="34" charset="0"/>
              </a:rPr>
              <a:t>for Europe to meet Green House Gas Targets</a:t>
            </a:r>
          </a:p>
          <a:p>
            <a:pPr fontAlgn="auto">
              <a:spcBef>
                <a:spcPts val="0"/>
              </a:spcBef>
              <a:spcAft>
                <a:spcPts val="0"/>
              </a:spcAft>
              <a:defRPr/>
            </a:pPr>
            <a:endParaRPr lang="en-US" sz="1400" dirty="0">
              <a:latin typeface="Century Gothic" pitchFamily="34" charset="0"/>
            </a:endParaRPr>
          </a:p>
          <a:p>
            <a:pPr fontAlgn="auto">
              <a:spcBef>
                <a:spcPts val="0"/>
              </a:spcBef>
              <a:spcAft>
                <a:spcPts val="0"/>
              </a:spcAft>
              <a:defRPr/>
            </a:pPr>
            <a:endParaRPr lang="en-US" sz="1400" dirty="0">
              <a:latin typeface="Century Gothic" pitchFamily="34" charset="0"/>
            </a:endParaRPr>
          </a:p>
          <a:p>
            <a:pPr fontAlgn="auto">
              <a:spcBef>
                <a:spcPts val="0"/>
              </a:spcBef>
              <a:spcAft>
                <a:spcPts val="0"/>
              </a:spcAft>
              <a:defRPr/>
            </a:pPr>
            <a:r>
              <a:rPr lang="en-US" sz="1400" b="1" dirty="0">
                <a:latin typeface="Century Gothic" pitchFamily="34" charset="0"/>
              </a:rPr>
              <a:t>Interconnection across EU member states is needed </a:t>
            </a:r>
            <a:r>
              <a:rPr lang="en-US" sz="1400" dirty="0">
                <a:latin typeface="Century Gothic" pitchFamily="34" charset="0"/>
              </a:rPr>
              <a:t>to enable Offshore Wind</a:t>
            </a:r>
          </a:p>
          <a:p>
            <a:pPr fontAlgn="auto">
              <a:spcBef>
                <a:spcPts val="0"/>
              </a:spcBef>
              <a:spcAft>
                <a:spcPts val="0"/>
              </a:spcAft>
              <a:defRPr/>
            </a:pPr>
            <a:endParaRPr lang="en-US" sz="1400" dirty="0">
              <a:latin typeface="Century Gothic" pitchFamily="34" charset="0"/>
            </a:endParaRPr>
          </a:p>
          <a:p>
            <a:pPr fontAlgn="auto">
              <a:spcBef>
                <a:spcPts val="0"/>
              </a:spcBef>
              <a:spcAft>
                <a:spcPts val="0"/>
              </a:spcAft>
              <a:defRPr/>
            </a:pPr>
            <a:r>
              <a:rPr lang="en-US" sz="1400" b="1" dirty="0">
                <a:latin typeface="Century Gothic" pitchFamily="34" charset="0"/>
              </a:rPr>
              <a:t>Interconnection, or </a:t>
            </a:r>
            <a:r>
              <a:rPr lang="en-US" sz="1400" b="1" dirty="0" err="1">
                <a:latin typeface="Century Gothic" pitchFamily="34" charset="0"/>
              </a:rPr>
              <a:t>Supergrid</a:t>
            </a:r>
            <a:r>
              <a:rPr lang="en-US" sz="1400" b="1" dirty="0">
                <a:latin typeface="Century Gothic" pitchFamily="34" charset="0"/>
              </a:rPr>
              <a:t> is vital </a:t>
            </a:r>
            <a:r>
              <a:rPr lang="en-US" sz="1400" dirty="0">
                <a:latin typeface="Century Gothic" pitchFamily="34" charset="0"/>
              </a:rPr>
              <a:t>for delivery of any 2050 scenario</a:t>
            </a:r>
          </a:p>
          <a:p>
            <a:pPr fontAlgn="auto">
              <a:spcBef>
                <a:spcPts val="0"/>
              </a:spcBef>
              <a:spcAft>
                <a:spcPts val="0"/>
              </a:spcAft>
              <a:defRPr/>
            </a:pPr>
            <a:endParaRPr lang="en-US" sz="1400" dirty="0">
              <a:latin typeface="Century Gothic" pitchFamily="34" charset="0"/>
            </a:endParaRPr>
          </a:p>
          <a:p>
            <a:pPr fontAlgn="auto">
              <a:spcBef>
                <a:spcPts val="0"/>
              </a:spcBef>
              <a:spcAft>
                <a:spcPts val="0"/>
              </a:spcAft>
              <a:defRPr/>
            </a:pPr>
            <a:r>
              <a:rPr lang="en-US" sz="1400" b="1" dirty="0">
                <a:latin typeface="Century Gothic" pitchFamily="34" charset="0"/>
              </a:rPr>
              <a:t>2020 offshore grid connections must be </a:t>
            </a:r>
            <a:r>
              <a:rPr lang="en-US" sz="1400" b="1" dirty="0" err="1">
                <a:latin typeface="Century Gothic" pitchFamily="34" charset="0"/>
              </a:rPr>
              <a:t>Supergrid</a:t>
            </a:r>
            <a:r>
              <a:rPr lang="en-US" sz="1400" b="1" dirty="0">
                <a:latin typeface="Century Gothic" pitchFamily="34" charset="0"/>
              </a:rPr>
              <a:t>-compliant </a:t>
            </a:r>
          </a:p>
        </p:txBody>
      </p:sp>
      <p:pic>
        <p:nvPicPr>
          <p:cNvPr id="33797" name="Picture 13" descr="mainstreamLogo.tif"/>
          <p:cNvPicPr>
            <a:picLocks noChangeAspect="1"/>
          </p:cNvPicPr>
          <p:nvPr/>
        </p:nvPicPr>
        <p:blipFill>
          <a:blip r:embed="rId4"/>
          <a:srcRect/>
          <a:stretch>
            <a:fillRect/>
          </a:stretch>
        </p:blipFill>
        <p:spPr bwMode="auto">
          <a:xfrm>
            <a:off x="0" y="36513"/>
            <a:ext cx="1358900" cy="512762"/>
          </a:xfrm>
          <a:prstGeom prst="rect">
            <a:avLst/>
          </a:prstGeom>
          <a:noFill/>
          <a:ln w="9525">
            <a:noFill/>
            <a:miter lim="800000"/>
            <a:headEnd/>
            <a:tailEnd/>
          </a:ln>
        </p:spPr>
      </p:pic>
      <p:sp>
        <p:nvSpPr>
          <p:cNvPr id="8" name="Title 1"/>
          <p:cNvSpPr txBox="1">
            <a:spLocks/>
          </p:cNvSpPr>
          <p:nvPr/>
        </p:nvSpPr>
        <p:spPr bwMode="auto">
          <a:xfrm>
            <a:off x="1500188" y="-26988"/>
            <a:ext cx="8229600" cy="725488"/>
          </a:xfrm>
          <a:prstGeom prst="rect">
            <a:avLst/>
          </a:prstGeom>
          <a:noFill/>
          <a:ln w="9525">
            <a:noFill/>
            <a:miter lim="800000"/>
            <a:headEnd/>
            <a:tailEnd/>
          </a:ln>
        </p:spPr>
        <p:txBody>
          <a:bodyPr anchor="ctr"/>
          <a:lstStyle/>
          <a:p>
            <a:pPr eaLnBrk="0" hangingPunct="0">
              <a:defRPr/>
            </a:pPr>
            <a:r>
              <a:rPr lang="en-IE" sz="2000" b="1" kern="0" dirty="0">
                <a:solidFill>
                  <a:schemeClr val="tx2">
                    <a:lumMod val="50000"/>
                  </a:schemeClr>
                </a:solidFill>
                <a:latin typeface="Century Gothic" pitchFamily="34" charset="0"/>
                <a:ea typeface="+mj-ea"/>
                <a:cs typeface="+mj-cs"/>
              </a:rPr>
              <a:t>EU Energy Perspective : 2050 Mix</a:t>
            </a:r>
            <a:endParaRPr lang="en-IE" sz="2000" b="1" kern="0" dirty="0">
              <a:solidFill>
                <a:schemeClr val="tx2">
                  <a:lumMod val="50000"/>
                </a:schemeClr>
              </a:solidFill>
              <a:latin typeface="Century Gothic" pitchFamily="34" charset="0"/>
              <a:ea typeface="+mj-ea"/>
              <a:cs typeface="+mj-cs"/>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120650"/>
            <a:ext cx="8229600" cy="500063"/>
          </a:xfrm>
        </p:spPr>
        <p:txBody>
          <a:bodyPr rtlCol="0">
            <a:normAutofit/>
          </a:bodyPr>
          <a:lstStyle/>
          <a:p>
            <a:pPr fontAlgn="auto">
              <a:spcAft>
                <a:spcPts val="0"/>
              </a:spcAft>
              <a:defRPr/>
            </a:pPr>
            <a:r>
              <a:rPr lang="en-GB" dirty="0" smtClean="0">
                <a:solidFill>
                  <a:schemeClr val="tx2">
                    <a:lumMod val="50000"/>
                  </a:schemeClr>
                </a:solidFill>
              </a:rPr>
              <a:t>Video : 2050 Challenge </a:t>
            </a:r>
            <a:endParaRPr lang="en-GB" dirty="0">
              <a:solidFill>
                <a:schemeClr val="tx2">
                  <a:lumMod val="50000"/>
                </a:schemeClr>
              </a:solidFill>
            </a:endParaRPr>
          </a:p>
        </p:txBody>
      </p:sp>
      <p:sp>
        <p:nvSpPr>
          <p:cNvPr id="13" name="Rectangle 12"/>
          <p:cNvSpPr/>
          <p:nvPr/>
        </p:nvSpPr>
        <p:spPr>
          <a:xfrm>
            <a:off x="3714750" y="5357813"/>
            <a:ext cx="1571625" cy="369887"/>
          </a:xfrm>
          <a:prstGeom prst="rect">
            <a:avLst/>
          </a:prstGeom>
          <a:solidFill>
            <a:schemeClr val="tx2">
              <a:lumMod val="20000"/>
              <a:lumOff val="80000"/>
            </a:schemeClr>
          </a:solidFill>
        </p:spPr>
        <p:txBody>
          <a:bodyPr>
            <a:spAutoFit/>
          </a:bodyPr>
          <a:lstStyle/>
          <a:p>
            <a:pPr fontAlgn="auto">
              <a:spcBef>
                <a:spcPts val="0"/>
              </a:spcBef>
              <a:spcAft>
                <a:spcPts val="0"/>
              </a:spcAft>
              <a:defRPr/>
            </a:pPr>
            <a:r>
              <a:rPr lang="en-IE" dirty="0">
                <a:latin typeface="+mn-lt"/>
                <a:hlinkClick r:id="rId2"/>
              </a:rPr>
              <a:t> </a:t>
            </a:r>
            <a:r>
              <a:rPr lang="en-IE" b="1" dirty="0">
                <a:latin typeface="Century Gothic" pitchFamily="34" charset="0"/>
                <a:hlinkClick r:id="rId2"/>
              </a:rPr>
              <a:t>Click Here</a:t>
            </a:r>
            <a:endParaRPr lang="en-IE" b="1" dirty="0">
              <a:latin typeface="Century Gothic" pitchFamily="34" charset="0"/>
            </a:endParaRPr>
          </a:p>
        </p:txBody>
      </p:sp>
      <p:pic>
        <p:nvPicPr>
          <p:cNvPr id="34819" name="Picture 3"/>
          <p:cNvPicPr>
            <a:picLocks noChangeAspect="1" noChangeArrowheads="1"/>
          </p:cNvPicPr>
          <p:nvPr/>
        </p:nvPicPr>
        <p:blipFill>
          <a:blip r:embed="rId3"/>
          <a:srcRect/>
          <a:stretch>
            <a:fillRect/>
          </a:stretch>
        </p:blipFill>
        <p:spPr bwMode="auto">
          <a:xfrm>
            <a:off x="2143125" y="1509713"/>
            <a:ext cx="4786313" cy="2990850"/>
          </a:xfrm>
          <a:prstGeom prst="rect">
            <a:avLst/>
          </a:prstGeom>
          <a:noFill/>
          <a:ln w="9525">
            <a:noFill/>
            <a:miter lim="800000"/>
            <a:headEnd/>
            <a:tailEnd/>
          </a:ln>
        </p:spPr>
      </p:pic>
      <p:pic>
        <p:nvPicPr>
          <p:cNvPr id="34820" name="Picture 5" descr="mainstreamLogo.tif"/>
          <p:cNvPicPr>
            <a:picLocks noChangeAspect="1"/>
          </p:cNvPicPr>
          <p:nvPr/>
        </p:nvPicPr>
        <p:blipFill>
          <a:blip r:embed="rId4"/>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ransition spd="med"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1" descr="untitled"/>
          <p:cNvPicPr>
            <a:picLocks noGrp="1" noChangeAspect="1" noChangeArrowheads="1"/>
          </p:cNvPicPr>
          <p:nvPr>
            <p:ph idx="4294967295"/>
          </p:nvPr>
        </p:nvPicPr>
        <p:blipFill>
          <a:blip r:embed="rId2"/>
          <a:srcRect/>
          <a:stretch>
            <a:fillRect/>
          </a:stretch>
        </p:blipFill>
        <p:spPr bwMode="auto">
          <a:xfrm>
            <a:off x="179388" y="692150"/>
            <a:ext cx="8789987" cy="5905500"/>
          </a:xfrm>
          <a:prstGeom prst="rect">
            <a:avLst/>
          </a:prstGeom>
          <a:noFill/>
          <a:ln>
            <a:miter lim="800000"/>
            <a:headEnd/>
            <a:tailEnd/>
          </a:ln>
        </p:spPr>
      </p:pic>
      <p:sp>
        <p:nvSpPr>
          <p:cNvPr id="3" name="Title 1"/>
          <p:cNvSpPr txBox="1">
            <a:spLocks/>
          </p:cNvSpPr>
          <p:nvPr/>
        </p:nvSpPr>
        <p:spPr bwMode="auto">
          <a:xfrm>
            <a:off x="457200" y="-26988"/>
            <a:ext cx="8229600" cy="725488"/>
          </a:xfrm>
          <a:prstGeom prst="rect">
            <a:avLst/>
          </a:prstGeom>
          <a:noFill/>
          <a:ln w="9525">
            <a:noFill/>
            <a:miter lim="800000"/>
            <a:headEnd/>
            <a:tailEnd/>
          </a:ln>
        </p:spPr>
        <p:txBody>
          <a:bodyPr anchor="ctr">
            <a:normAutofit/>
          </a:bodyPr>
          <a:lstStyle/>
          <a:p>
            <a:pPr algn="ctr" eaLnBrk="0" hangingPunct="0">
              <a:defRPr/>
            </a:pPr>
            <a:r>
              <a:rPr lang="en-IE" sz="2000" b="1" kern="0" dirty="0">
                <a:solidFill>
                  <a:schemeClr val="tx2">
                    <a:lumMod val="50000"/>
                  </a:schemeClr>
                </a:solidFill>
                <a:latin typeface="Century Gothic" pitchFamily="34" charset="0"/>
                <a:ea typeface="+mj-ea"/>
                <a:cs typeface="+mj-cs"/>
              </a:rPr>
              <a:t>Offshore Wind Resource</a:t>
            </a:r>
            <a:endParaRPr lang="en-IE" sz="2000" b="1" kern="0" dirty="0">
              <a:solidFill>
                <a:schemeClr val="tx2">
                  <a:lumMod val="50000"/>
                </a:schemeClr>
              </a:solidFill>
              <a:latin typeface="Century Gothic" pitchFamily="34" charset="0"/>
              <a:ea typeface="+mj-ea"/>
              <a:cs typeface="+mj-cs"/>
            </a:endParaRPr>
          </a:p>
        </p:txBody>
      </p:sp>
      <p:sp>
        <p:nvSpPr>
          <p:cNvPr id="35843" name="Text Box 14"/>
          <p:cNvSpPr txBox="1">
            <a:spLocks noChangeArrowheads="1"/>
          </p:cNvSpPr>
          <p:nvPr/>
        </p:nvSpPr>
        <p:spPr bwMode="auto">
          <a:xfrm>
            <a:off x="2005013" y="6550025"/>
            <a:ext cx="5567362"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Offshore Wind in the North Sea represents Europe’s best option</a:t>
            </a:r>
            <a:endParaRPr lang="en-US" sz="1400" b="1">
              <a:latin typeface="Century Gothic" pitchFamily="34" charset="0"/>
            </a:endParaRPr>
          </a:p>
        </p:txBody>
      </p:sp>
      <p:pic>
        <p:nvPicPr>
          <p:cNvPr id="35844" name="Picture 5" descr="mainstreamLogo.tif"/>
          <p:cNvPicPr>
            <a:picLocks noChangeAspect="1"/>
          </p:cNvPicPr>
          <p:nvPr/>
        </p:nvPicPr>
        <p:blipFill>
          <a:blip r:embed="rId3"/>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487613" y="115888"/>
            <a:ext cx="7772400" cy="1143000"/>
          </a:xfrm>
          <a:prstGeom prst="rect">
            <a:avLst/>
          </a:prstGeom>
        </p:spPr>
        <p:txBody>
          <a:bodyPr>
            <a:normAutofit/>
          </a:bodyPr>
          <a:lstStyle/>
          <a:p>
            <a:pPr fontAlgn="auto">
              <a:spcBef>
                <a:spcPts val="0"/>
              </a:spcBef>
              <a:spcAft>
                <a:spcPts val="0"/>
              </a:spcAft>
              <a:defRPr/>
            </a:pPr>
            <a:r>
              <a:rPr lang="en-GB" sz="2000" b="1" dirty="0">
                <a:solidFill>
                  <a:schemeClr val="tx2">
                    <a:lumMod val="50000"/>
                  </a:schemeClr>
                </a:solidFill>
                <a:latin typeface="Century Gothic" pitchFamily="34" charset="0"/>
                <a:ea typeface="+mj-ea"/>
                <a:cs typeface="+mj-cs"/>
              </a:rPr>
              <a:t>Europe’s Electricity Demand</a:t>
            </a:r>
          </a:p>
        </p:txBody>
      </p:sp>
      <p:sp>
        <p:nvSpPr>
          <p:cNvPr id="6" name="Rectangle 3"/>
          <p:cNvSpPr txBox="1">
            <a:spLocks noChangeArrowheads="1"/>
          </p:cNvSpPr>
          <p:nvPr/>
        </p:nvSpPr>
        <p:spPr>
          <a:xfrm>
            <a:off x="357188" y="1357313"/>
            <a:ext cx="7772400" cy="3603625"/>
          </a:xfrm>
          <a:prstGeom prst="rect">
            <a:avLst/>
          </a:prstGeom>
        </p:spPr>
        <p:txBody>
          <a:bodyPr/>
          <a:lstStyle/>
          <a:p>
            <a:pPr marL="342900" indent="-342900" fontAlgn="auto">
              <a:spcBef>
                <a:spcPct val="20000"/>
              </a:spcBef>
              <a:spcAft>
                <a:spcPts val="0"/>
              </a:spcAft>
              <a:defRPr/>
            </a:pPr>
            <a:r>
              <a:rPr lang="en-GB" sz="1600" b="1" dirty="0">
                <a:solidFill>
                  <a:schemeClr val="accent1">
                    <a:lumMod val="75000"/>
                  </a:schemeClr>
                </a:solidFill>
                <a:latin typeface="Century Gothic" pitchFamily="34" charset="0"/>
              </a:rPr>
              <a:t>Europe’s Power Demand</a:t>
            </a:r>
          </a:p>
          <a:p>
            <a:pPr marL="342900" indent="-342900" fontAlgn="auto">
              <a:spcBef>
                <a:spcPct val="20000"/>
              </a:spcBef>
              <a:spcAft>
                <a:spcPts val="0"/>
              </a:spcAft>
              <a:defRPr/>
            </a:pPr>
            <a:endParaRPr lang="en-GB" sz="1200" b="1" dirty="0">
              <a:solidFill>
                <a:schemeClr val="accent1">
                  <a:lumMod val="75000"/>
                </a:schemeClr>
              </a:solidFill>
              <a:latin typeface="Century Gothic" pitchFamily="34" charset="0"/>
            </a:endParaRPr>
          </a:p>
          <a:p>
            <a:pPr marL="342900" indent="-342900" fontAlgn="auto">
              <a:spcBef>
                <a:spcPct val="20000"/>
              </a:spcBef>
              <a:spcAft>
                <a:spcPts val="0"/>
              </a:spcAft>
              <a:defRPr/>
            </a:pPr>
            <a:r>
              <a:rPr lang="en-GB" sz="1200" dirty="0">
                <a:solidFill>
                  <a:schemeClr val="accent1">
                    <a:lumMod val="75000"/>
                  </a:schemeClr>
                </a:solidFill>
                <a:latin typeface="Century Gothic" pitchFamily="34" charset="0"/>
              </a:rPr>
              <a:t>EU27 Demand (2008):	 	    </a:t>
            </a:r>
            <a:r>
              <a:rPr lang="en-GB" sz="1200" b="1" dirty="0">
                <a:solidFill>
                  <a:schemeClr val="accent1">
                    <a:lumMod val="75000"/>
                  </a:schemeClr>
                </a:solidFill>
                <a:latin typeface="Century Gothic" pitchFamily="34" charset="0"/>
              </a:rPr>
              <a:t>3,200 </a:t>
            </a:r>
            <a:r>
              <a:rPr lang="en-GB" sz="1200" b="1" dirty="0" err="1">
                <a:solidFill>
                  <a:schemeClr val="accent1">
                    <a:lumMod val="75000"/>
                  </a:schemeClr>
                </a:solidFill>
                <a:latin typeface="Century Gothic" pitchFamily="34" charset="0"/>
              </a:rPr>
              <a:t>TWh</a:t>
            </a:r>
            <a:r>
              <a:rPr lang="en-US" sz="1200" b="1" dirty="0">
                <a:solidFill>
                  <a:schemeClr val="accent1">
                    <a:lumMod val="75000"/>
                  </a:schemeClr>
                </a:solidFill>
                <a:latin typeface="Century Gothic" pitchFamily="34" charset="0"/>
              </a:rPr>
              <a:t> </a:t>
            </a:r>
            <a:r>
              <a:rPr lang="en-US" sz="1200" b="1" dirty="0">
                <a:solidFill>
                  <a:schemeClr val="accent1">
                    <a:lumMod val="75000"/>
                  </a:schemeClr>
                </a:solidFill>
                <a:latin typeface="Century Gothic" pitchFamily="34" charset="0"/>
              </a:rPr>
              <a:t> </a:t>
            </a:r>
            <a:endParaRPr lang="en-US" sz="1200" b="1" dirty="0">
              <a:solidFill>
                <a:schemeClr val="accent1">
                  <a:lumMod val="75000"/>
                </a:schemeClr>
              </a:solidFill>
              <a:latin typeface="Century Gothic" pitchFamily="34" charset="0"/>
            </a:endParaRPr>
          </a:p>
          <a:p>
            <a:pPr marL="342900" indent="-342900" fontAlgn="auto">
              <a:spcBef>
                <a:spcPct val="20000"/>
              </a:spcBef>
              <a:spcAft>
                <a:spcPts val="0"/>
              </a:spcAft>
              <a:defRPr/>
            </a:pPr>
            <a:endParaRPr lang="en-US" sz="1200" dirty="0">
              <a:solidFill>
                <a:schemeClr val="tx2">
                  <a:lumMod val="60000"/>
                  <a:lumOff val="40000"/>
                </a:schemeClr>
              </a:solidFill>
              <a:latin typeface="Century Gothic" pitchFamily="34" charset="0"/>
            </a:endParaRPr>
          </a:p>
          <a:p>
            <a:pPr marL="342900" indent="-342900" fontAlgn="auto">
              <a:spcBef>
                <a:spcPct val="20000"/>
              </a:spcBef>
              <a:spcAft>
                <a:spcPts val="0"/>
              </a:spcAft>
              <a:defRPr/>
            </a:pPr>
            <a:endParaRPr lang="en-GB" sz="1200" dirty="0">
              <a:solidFill>
                <a:schemeClr val="tx2">
                  <a:lumMod val="60000"/>
                  <a:lumOff val="40000"/>
                </a:schemeClr>
              </a:solidFill>
              <a:latin typeface="Century Gothic" pitchFamily="34" charset="0"/>
            </a:endParaRPr>
          </a:p>
        </p:txBody>
      </p:sp>
      <p:sp>
        <p:nvSpPr>
          <p:cNvPr id="4" name="Rectangle 3"/>
          <p:cNvSpPr txBox="1">
            <a:spLocks noChangeArrowheads="1"/>
          </p:cNvSpPr>
          <p:nvPr/>
        </p:nvSpPr>
        <p:spPr>
          <a:xfrm>
            <a:off x="4929188" y="1385888"/>
            <a:ext cx="5000625" cy="4114800"/>
          </a:xfrm>
          <a:prstGeom prst="rect">
            <a:avLst/>
          </a:prstGeom>
        </p:spPr>
        <p:txBody>
          <a:bodyPr/>
          <a:lstStyle/>
          <a:p>
            <a:pPr marL="342900" indent="-342900" fontAlgn="auto">
              <a:lnSpc>
                <a:spcPct val="90000"/>
              </a:lnSpc>
              <a:spcBef>
                <a:spcPct val="20000"/>
              </a:spcBef>
              <a:spcAft>
                <a:spcPts val="0"/>
              </a:spcAft>
              <a:defRPr/>
            </a:pPr>
            <a:r>
              <a:rPr lang="en-GB" sz="1600" b="1" dirty="0">
                <a:solidFill>
                  <a:schemeClr val="accent1">
                    <a:lumMod val="75000"/>
                  </a:schemeClr>
                </a:solidFill>
                <a:latin typeface="Century Gothic" pitchFamily="34" charset="0"/>
              </a:rPr>
              <a:t>Offshore Wind Power Available </a:t>
            </a:r>
          </a:p>
          <a:p>
            <a:pPr marL="342900" indent="-342900" fontAlgn="auto">
              <a:lnSpc>
                <a:spcPct val="90000"/>
              </a:lnSpc>
              <a:spcBef>
                <a:spcPct val="20000"/>
              </a:spcBef>
              <a:spcAft>
                <a:spcPts val="0"/>
              </a:spcAft>
              <a:defRPr/>
            </a:pPr>
            <a:endParaRPr lang="en-GB" sz="1200" dirty="0">
              <a:solidFill>
                <a:schemeClr val="accent1">
                  <a:lumMod val="75000"/>
                </a:schemeClr>
              </a:solidFill>
              <a:latin typeface="Century Gothic" pitchFamily="34" charset="0"/>
            </a:endParaRPr>
          </a:p>
          <a:p>
            <a:pPr marL="342900" indent="-342900" fontAlgn="auto">
              <a:lnSpc>
                <a:spcPct val="90000"/>
              </a:lnSpc>
              <a:spcBef>
                <a:spcPct val="20000"/>
              </a:spcBef>
              <a:spcAft>
                <a:spcPts val="0"/>
              </a:spcAft>
              <a:defRPr/>
            </a:pPr>
            <a:r>
              <a:rPr lang="en-GB" sz="1200" dirty="0">
                <a:solidFill>
                  <a:schemeClr val="accent1">
                    <a:lumMod val="75000"/>
                  </a:schemeClr>
                </a:solidFill>
                <a:latin typeface="Century Gothic" pitchFamily="34" charset="0"/>
              </a:rPr>
              <a:t>Area </a:t>
            </a:r>
            <a:r>
              <a:rPr lang="en-GB" sz="1200" dirty="0">
                <a:solidFill>
                  <a:schemeClr val="accent1">
                    <a:lumMod val="75000"/>
                  </a:schemeClr>
                </a:solidFill>
                <a:latin typeface="Century Gothic" pitchFamily="34" charset="0"/>
              </a:rPr>
              <a:t>considered with 5MW/Km</a:t>
            </a:r>
            <a:r>
              <a:rPr lang="en-GB" sz="1200" baseline="30000" dirty="0">
                <a:solidFill>
                  <a:schemeClr val="accent1">
                    <a:lumMod val="75000"/>
                  </a:schemeClr>
                </a:solidFill>
                <a:latin typeface="Century Gothic" pitchFamily="34" charset="0"/>
              </a:rPr>
              <a:t>2</a:t>
            </a:r>
            <a:endParaRPr lang="en-GB" sz="1200" dirty="0">
              <a:solidFill>
                <a:schemeClr val="accent1">
                  <a:lumMod val="75000"/>
                </a:schemeClr>
              </a:solidFill>
              <a:latin typeface="Century Gothic" pitchFamily="34" charset="0"/>
            </a:endParaRPr>
          </a:p>
          <a:p>
            <a:pPr marL="342900" indent="-342900" fontAlgn="auto">
              <a:lnSpc>
                <a:spcPct val="90000"/>
              </a:lnSpc>
              <a:spcBef>
                <a:spcPct val="20000"/>
              </a:spcBef>
              <a:spcAft>
                <a:spcPts val="0"/>
              </a:spcAft>
              <a:defRPr/>
            </a:pPr>
            <a:r>
              <a:rPr lang="en-GB" sz="1200" dirty="0">
                <a:solidFill>
                  <a:schemeClr val="accent1">
                    <a:lumMod val="75000"/>
                  </a:schemeClr>
                </a:solidFill>
                <a:latin typeface="Century Gothic" pitchFamily="34" charset="0"/>
              </a:rPr>
              <a:t>North Sea:</a:t>
            </a:r>
            <a:r>
              <a:rPr lang="en-GB" sz="1200" b="1" dirty="0">
                <a:solidFill>
                  <a:schemeClr val="accent1">
                    <a:lumMod val="75000"/>
                  </a:schemeClr>
                </a:solidFill>
                <a:latin typeface="Century Gothic" pitchFamily="34" charset="0"/>
              </a:rPr>
              <a:t>			</a:t>
            </a:r>
            <a:r>
              <a:rPr lang="en-GB" sz="1200" b="1" dirty="0">
                <a:solidFill>
                  <a:schemeClr val="accent1">
                    <a:lumMod val="75000"/>
                  </a:schemeClr>
                </a:solidFill>
                <a:latin typeface="Century Gothic" pitchFamily="34" charset="0"/>
              </a:rPr>
              <a:t>35,700,000 MW</a:t>
            </a:r>
            <a:r>
              <a:rPr lang="en-GB" sz="1200" baseline="30000" dirty="0">
                <a:solidFill>
                  <a:schemeClr val="accent1">
                    <a:lumMod val="75000"/>
                  </a:schemeClr>
                </a:solidFill>
                <a:latin typeface="Century Gothic" pitchFamily="34" charset="0"/>
              </a:rPr>
              <a:t> </a:t>
            </a:r>
            <a:endParaRPr lang="en-GB" sz="1200" dirty="0">
              <a:solidFill>
                <a:schemeClr val="accent1">
                  <a:lumMod val="75000"/>
                </a:schemeClr>
              </a:solidFill>
              <a:latin typeface="Century Gothic" pitchFamily="34" charset="0"/>
            </a:endParaRPr>
          </a:p>
          <a:p>
            <a:pPr marL="342900" indent="-342900" fontAlgn="auto">
              <a:lnSpc>
                <a:spcPct val="90000"/>
              </a:lnSpc>
              <a:spcBef>
                <a:spcPct val="20000"/>
              </a:spcBef>
              <a:spcAft>
                <a:spcPts val="0"/>
              </a:spcAft>
              <a:defRPr/>
            </a:pPr>
            <a:r>
              <a:rPr lang="en-GB" sz="1200" dirty="0">
                <a:solidFill>
                  <a:schemeClr val="accent1">
                    <a:lumMod val="75000"/>
                  </a:schemeClr>
                </a:solidFill>
                <a:latin typeface="Century Gothic" pitchFamily="34" charset="0"/>
              </a:rPr>
              <a:t>Mediterranean </a:t>
            </a:r>
            <a:r>
              <a:rPr lang="en-GB" sz="1200" dirty="0">
                <a:solidFill>
                  <a:schemeClr val="accent1">
                    <a:lumMod val="75000"/>
                  </a:schemeClr>
                </a:solidFill>
                <a:latin typeface="Century Gothic" pitchFamily="34" charset="0"/>
              </a:rPr>
              <a:t>Sea:                 	</a:t>
            </a:r>
            <a:r>
              <a:rPr lang="en-GB" sz="1200" b="1" dirty="0">
                <a:solidFill>
                  <a:schemeClr val="accent1">
                    <a:lumMod val="75000"/>
                  </a:schemeClr>
                </a:solidFill>
                <a:latin typeface="Century Gothic" pitchFamily="34" charset="0"/>
              </a:rPr>
              <a:t>12,500,000 MW</a:t>
            </a:r>
            <a:endParaRPr lang="en-GB" sz="1200" b="1" dirty="0">
              <a:solidFill>
                <a:schemeClr val="accent1">
                  <a:lumMod val="75000"/>
                </a:schemeClr>
              </a:solidFill>
              <a:latin typeface="Century Gothic" pitchFamily="34" charset="0"/>
            </a:endParaRPr>
          </a:p>
          <a:p>
            <a:pPr marL="342900" indent="-342900" fontAlgn="auto">
              <a:lnSpc>
                <a:spcPct val="90000"/>
              </a:lnSpc>
              <a:spcBef>
                <a:spcPct val="20000"/>
              </a:spcBef>
              <a:spcAft>
                <a:spcPts val="0"/>
              </a:spcAft>
              <a:defRPr/>
            </a:pPr>
            <a:r>
              <a:rPr lang="en-GB" sz="1200" b="1" dirty="0">
                <a:solidFill>
                  <a:schemeClr val="accent1">
                    <a:lumMod val="75000"/>
                  </a:schemeClr>
                </a:solidFill>
                <a:latin typeface="Century Gothic" pitchFamily="34" charset="0"/>
              </a:rPr>
              <a:t>Total</a:t>
            </a:r>
            <a:r>
              <a:rPr lang="en-GB" sz="1200" dirty="0">
                <a:solidFill>
                  <a:schemeClr val="accent1">
                    <a:lumMod val="75000"/>
                  </a:schemeClr>
                </a:solidFill>
                <a:latin typeface="Century Gothic" pitchFamily="34" charset="0"/>
              </a:rPr>
              <a:t> </a:t>
            </a:r>
            <a:r>
              <a:rPr lang="en-GB" sz="1200" dirty="0">
                <a:solidFill>
                  <a:schemeClr val="accent1">
                    <a:lumMod val="75000"/>
                  </a:schemeClr>
                </a:solidFill>
                <a:latin typeface="Century Gothic" pitchFamily="34" charset="0"/>
              </a:rPr>
              <a:t>			</a:t>
            </a:r>
            <a:r>
              <a:rPr lang="en-GB" sz="1200" b="1" dirty="0">
                <a:solidFill>
                  <a:schemeClr val="accent1">
                    <a:lumMod val="75000"/>
                  </a:schemeClr>
                </a:solidFill>
                <a:latin typeface="Century Gothic" pitchFamily="34" charset="0"/>
              </a:rPr>
              <a:t>48,200,000 MW</a:t>
            </a:r>
          </a:p>
          <a:p>
            <a:pPr marL="342900" indent="-342900" fontAlgn="auto">
              <a:lnSpc>
                <a:spcPct val="90000"/>
              </a:lnSpc>
              <a:spcBef>
                <a:spcPct val="20000"/>
              </a:spcBef>
              <a:spcAft>
                <a:spcPts val="0"/>
              </a:spcAft>
              <a:defRPr/>
            </a:pPr>
            <a:endParaRPr lang="en-GB" sz="1200" b="1" dirty="0">
              <a:solidFill>
                <a:schemeClr val="accent1">
                  <a:lumMod val="75000"/>
                </a:schemeClr>
              </a:solidFill>
              <a:latin typeface="Century Gothic" pitchFamily="34" charset="0"/>
            </a:endParaRPr>
          </a:p>
          <a:p>
            <a:pPr marL="342900" indent="-342900" fontAlgn="auto">
              <a:lnSpc>
                <a:spcPct val="90000"/>
              </a:lnSpc>
              <a:spcBef>
                <a:spcPct val="20000"/>
              </a:spcBef>
              <a:spcAft>
                <a:spcPts val="0"/>
              </a:spcAft>
              <a:defRPr/>
            </a:pPr>
            <a:r>
              <a:rPr lang="en-GB" sz="1200" b="1" dirty="0">
                <a:solidFill>
                  <a:schemeClr val="accent1">
                    <a:lumMod val="75000"/>
                  </a:schemeClr>
                </a:solidFill>
                <a:latin typeface="Century Gothic" pitchFamily="34" charset="0"/>
              </a:rPr>
              <a:t>Equates to:			     161,000 </a:t>
            </a:r>
            <a:r>
              <a:rPr lang="en-GB" sz="1200" b="1" dirty="0" err="1">
                <a:solidFill>
                  <a:schemeClr val="accent1">
                    <a:lumMod val="75000"/>
                  </a:schemeClr>
                </a:solidFill>
                <a:latin typeface="Century Gothic" pitchFamily="34" charset="0"/>
              </a:rPr>
              <a:t>TWh</a:t>
            </a:r>
            <a:endParaRPr lang="en-GB" sz="1200" b="1" dirty="0">
              <a:solidFill>
                <a:schemeClr val="accent1">
                  <a:lumMod val="75000"/>
                </a:schemeClr>
              </a:solidFill>
              <a:latin typeface="Century Gothic" pitchFamily="34" charset="0"/>
            </a:endParaRPr>
          </a:p>
          <a:p>
            <a:pPr marL="342900" indent="-342900" fontAlgn="auto">
              <a:lnSpc>
                <a:spcPct val="90000"/>
              </a:lnSpc>
              <a:spcBef>
                <a:spcPct val="20000"/>
              </a:spcBef>
              <a:spcAft>
                <a:spcPts val="0"/>
              </a:spcAft>
              <a:defRPr/>
            </a:pPr>
            <a:endParaRPr lang="en-GB" sz="1200" b="1" dirty="0">
              <a:solidFill>
                <a:schemeClr val="accent1">
                  <a:lumMod val="75000"/>
                </a:schemeClr>
              </a:solidFill>
              <a:latin typeface="+mn-lt"/>
            </a:endParaRPr>
          </a:p>
          <a:p>
            <a:pPr marL="342900" indent="-342900" fontAlgn="auto">
              <a:lnSpc>
                <a:spcPct val="90000"/>
              </a:lnSpc>
              <a:spcBef>
                <a:spcPct val="20000"/>
              </a:spcBef>
              <a:spcAft>
                <a:spcPts val="0"/>
              </a:spcAft>
              <a:defRPr/>
            </a:pPr>
            <a:endParaRPr lang="en-GB" sz="1200" b="1" dirty="0">
              <a:solidFill>
                <a:schemeClr val="accent1">
                  <a:lumMod val="75000"/>
                </a:schemeClr>
              </a:solidFill>
              <a:latin typeface="+mn-lt"/>
            </a:endParaRPr>
          </a:p>
          <a:p>
            <a:pPr marL="342900" indent="-342900" fontAlgn="auto">
              <a:lnSpc>
                <a:spcPct val="90000"/>
              </a:lnSpc>
              <a:spcBef>
                <a:spcPct val="20000"/>
              </a:spcBef>
              <a:spcAft>
                <a:spcPts val="0"/>
              </a:spcAft>
              <a:defRPr/>
            </a:pPr>
            <a:endParaRPr lang="en-GB" sz="1200" b="1" dirty="0">
              <a:solidFill>
                <a:schemeClr val="accent1">
                  <a:lumMod val="75000"/>
                </a:schemeClr>
              </a:solidFill>
              <a:latin typeface="+mn-lt"/>
            </a:endParaRPr>
          </a:p>
          <a:p>
            <a:pPr marL="342900" indent="-342900" fontAlgn="auto">
              <a:lnSpc>
                <a:spcPct val="90000"/>
              </a:lnSpc>
              <a:spcBef>
                <a:spcPct val="20000"/>
              </a:spcBef>
              <a:spcAft>
                <a:spcPts val="0"/>
              </a:spcAft>
              <a:defRPr/>
            </a:pPr>
            <a:r>
              <a:rPr lang="en-GB" sz="1600" b="1" dirty="0">
                <a:solidFill>
                  <a:schemeClr val="accent1">
                    <a:lumMod val="75000"/>
                  </a:schemeClr>
                </a:solidFill>
                <a:latin typeface="Century Gothic" pitchFamily="34" charset="0"/>
              </a:rPr>
              <a:t>Conclusion :</a:t>
            </a:r>
          </a:p>
          <a:p>
            <a:pPr marL="342900" indent="-342900" fontAlgn="auto">
              <a:lnSpc>
                <a:spcPct val="90000"/>
              </a:lnSpc>
              <a:spcBef>
                <a:spcPct val="20000"/>
              </a:spcBef>
              <a:spcAft>
                <a:spcPts val="0"/>
              </a:spcAft>
              <a:defRPr/>
            </a:pPr>
            <a:endParaRPr lang="en-GB" sz="1200" b="1" dirty="0">
              <a:solidFill>
                <a:schemeClr val="accent1">
                  <a:lumMod val="75000"/>
                </a:schemeClr>
              </a:solidFill>
              <a:latin typeface="Century Gothic" pitchFamily="34" charset="0"/>
            </a:endParaRPr>
          </a:p>
          <a:p>
            <a:pPr marL="342900" indent="-342900" fontAlgn="auto">
              <a:lnSpc>
                <a:spcPct val="90000"/>
              </a:lnSpc>
              <a:spcBef>
                <a:spcPct val="20000"/>
              </a:spcBef>
              <a:spcAft>
                <a:spcPts val="0"/>
              </a:spcAft>
              <a:defRPr/>
            </a:pPr>
            <a:r>
              <a:rPr lang="en-GB" sz="1200" b="1" dirty="0">
                <a:solidFill>
                  <a:schemeClr val="accent1">
                    <a:lumMod val="75000"/>
                  </a:schemeClr>
                </a:solidFill>
                <a:latin typeface="Century Gothic" pitchFamily="34" charset="0"/>
              </a:rPr>
              <a:t>	Demand		        3,200 </a:t>
            </a:r>
            <a:r>
              <a:rPr lang="en-GB" sz="1200" b="1" dirty="0" err="1">
                <a:solidFill>
                  <a:schemeClr val="accent1">
                    <a:lumMod val="75000"/>
                  </a:schemeClr>
                </a:solidFill>
                <a:latin typeface="Century Gothic" pitchFamily="34" charset="0"/>
              </a:rPr>
              <a:t>TWh</a:t>
            </a:r>
            <a:endParaRPr lang="en-GB" sz="1200" b="1" dirty="0">
              <a:solidFill>
                <a:schemeClr val="accent1">
                  <a:lumMod val="75000"/>
                </a:schemeClr>
              </a:solidFill>
              <a:latin typeface="Century Gothic" pitchFamily="34" charset="0"/>
            </a:endParaRPr>
          </a:p>
          <a:p>
            <a:pPr marL="342900" indent="-342900" fontAlgn="auto">
              <a:lnSpc>
                <a:spcPct val="90000"/>
              </a:lnSpc>
              <a:spcBef>
                <a:spcPct val="20000"/>
              </a:spcBef>
              <a:spcAft>
                <a:spcPts val="0"/>
              </a:spcAft>
              <a:defRPr/>
            </a:pPr>
            <a:r>
              <a:rPr lang="en-GB" sz="1200" b="1" dirty="0">
                <a:solidFill>
                  <a:schemeClr val="accent1">
                    <a:lumMod val="75000"/>
                  </a:schemeClr>
                </a:solidFill>
                <a:latin typeface="Century Gothic" pitchFamily="34" charset="0"/>
              </a:rPr>
              <a:t>	Supply			    161,000 </a:t>
            </a:r>
            <a:r>
              <a:rPr lang="en-GB" sz="1200" b="1" dirty="0" err="1">
                <a:solidFill>
                  <a:schemeClr val="accent1">
                    <a:lumMod val="75000"/>
                  </a:schemeClr>
                </a:solidFill>
                <a:latin typeface="Century Gothic" pitchFamily="34" charset="0"/>
              </a:rPr>
              <a:t>TWh</a:t>
            </a:r>
            <a:endParaRPr lang="en-GB" sz="1200" b="1" dirty="0">
              <a:solidFill>
                <a:schemeClr val="accent1">
                  <a:lumMod val="75000"/>
                </a:schemeClr>
              </a:solidFill>
              <a:latin typeface="Century Gothic" pitchFamily="34" charset="0"/>
            </a:endParaRPr>
          </a:p>
          <a:p>
            <a:pPr marL="342900" indent="-342900" fontAlgn="auto">
              <a:lnSpc>
                <a:spcPct val="90000"/>
              </a:lnSpc>
              <a:spcBef>
                <a:spcPct val="20000"/>
              </a:spcBef>
              <a:spcAft>
                <a:spcPts val="0"/>
              </a:spcAft>
              <a:defRPr/>
            </a:pPr>
            <a:r>
              <a:rPr lang="en-GB" sz="1200" b="1" dirty="0">
                <a:solidFill>
                  <a:schemeClr val="accent1">
                    <a:lumMod val="75000"/>
                  </a:schemeClr>
                </a:solidFill>
                <a:latin typeface="Century Gothic" pitchFamily="34" charset="0"/>
              </a:rPr>
              <a:t>	</a:t>
            </a:r>
          </a:p>
          <a:p>
            <a:pPr marL="342900" indent="-342900" fontAlgn="auto">
              <a:lnSpc>
                <a:spcPct val="90000"/>
              </a:lnSpc>
              <a:spcBef>
                <a:spcPct val="20000"/>
              </a:spcBef>
              <a:spcAft>
                <a:spcPts val="0"/>
              </a:spcAft>
              <a:defRPr/>
            </a:pPr>
            <a:r>
              <a:rPr lang="en-GB" sz="1200" b="1" dirty="0">
                <a:solidFill>
                  <a:schemeClr val="accent1">
                    <a:lumMod val="75000"/>
                  </a:schemeClr>
                </a:solidFill>
                <a:latin typeface="Century Gothic" pitchFamily="34" charset="0"/>
              </a:rPr>
              <a:t>        Supply v  Demand		          x 50	</a:t>
            </a:r>
            <a:r>
              <a:rPr lang="en-GB" sz="1200" b="1" dirty="0">
                <a:solidFill>
                  <a:schemeClr val="tx2">
                    <a:lumMod val="60000"/>
                    <a:lumOff val="40000"/>
                  </a:schemeClr>
                </a:solidFill>
                <a:latin typeface="+mn-lt"/>
              </a:rPr>
              <a:t>	</a:t>
            </a:r>
            <a:endParaRPr lang="en-GB" sz="1200" b="1" dirty="0">
              <a:solidFill>
                <a:schemeClr val="tx2">
                  <a:lumMod val="60000"/>
                  <a:lumOff val="40000"/>
                </a:schemeClr>
              </a:solidFill>
              <a:latin typeface="Century Gothic" pitchFamily="34" charset="0"/>
            </a:endParaRPr>
          </a:p>
        </p:txBody>
      </p:sp>
      <p:pic>
        <p:nvPicPr>
          <p:cNvPr id="36868" name="Picture 6"/>
          <p:cNvPicPr>
            <a:picLocks noChangeAspect="1" noChangeArrowheads="1"/>
          </p:cNvPicPr>
          <p:nvPr/>
        </p:nvPicPr>
        <p:blipFill>
          <a:blip r:embed="rId2"/>
          <a:srcRect/>
          <a:stretch>
            <a:fillRect/>
          </a:stretch>
        </p:blipFill>
        <p:spPr bwMode="auto">
          <a:xfrm>
            <a:off x="428625" y="2357438"/>
            <a:ext cx="4286250" cy="3929062"/>
          </a:xfrm>
          <a:prstGeom prst="rect">
            <a:avLst/>
          </a:prstGeom>
          <a:noFill/>
          <a:ln w="9525">
            <a:noFill/>
            <a:miter lim="800000"/>
            <a:headEnd/>
            <a:tailEnd/>
          </a:ln>
        </p:spPr>
      </p:pic>
      <p:sp>
        <p:nvSpPr>
          <p:cNvPr id="36869" name="Rectangle 7"/>
          <p:cNvSpPr>
            <a:spLocks noChangeArrowheads="1"/>
          </p:cNvSpPr>
          <p:nvPr/>
        </p:nvSpPr>
        <p:spPr bwMode="auto">
          <a:xfrm>
            <a:off x="6143625" y="5857875"/>
            <a:ext cx="3000375" cy="862013"/>
          </a:xfrm>
          <a:prstGeom prst="rect">
            <a:avLst/>
          </a:prstGeom>
          <a:solidFill>
            <a:schemeClr val="bg1"/>
          </a:solidFill>
          <a:ln w="9525">
            <a:noFill/>
            <a:miter lim="800000"/>
            <a:headEnd/>
            <a:tailEnd/>
          </a:ln>
        </p:spPr>
        <p:txBody>
          <a:bodyPr>
            <a:spAutoFit/>
          </a:bodyPr>
          <a:lstStyle/>
          <a:p>
            <a:r>
              <a:rPr lang="en-GB" sz="1000" b="1">
                <a:latin typeface="Century Gothic" pitchFamily="34" charset="0"/>
              </a:rPr>
              <a:t>Mr Brian Hurley, Wind Site Evaluation Ltd. </a:t>
            </a:r>
            <a:br>
              <a:rPr lang="en-GB" sz="1000" b="1">
                <a:latin typeface="Century Gothic" pitchFamily="34" charset="0"/>
              </a:rPr>
            </a:br>
            <a:r>
              <a:rPr lang="en-GB" sz="1000" b="1">
                <a:latin typeface="Century Gothic" pitchFamily="34" charset="0"/>
              </a:rPr>
              <a:t>Offshore Wind Resources in Europe</a:t>
            </a:r>
          </a:p>
          <a:p>
            <a:r>
              <a:rPr lang="en-GB" sz="1000" b="1">
                <a:latin typeface="Century Gothic" pitchFamily="34" charset="0"/>
              </a:rPr>
              <a:t>Marseilles, March 2009</a:t>
            </a:r>
          </a:p>
          <a:p>
            <a:endParaRPr lang="en-GB" sz="1000" b="1" i="1">
              <a:latin typeface="Century Gothic" pitchFamily="34" charset="0"/>
            </a:endParaRPr>
          </a:p>
          <a:p>
            <a:endParaRPr lang="en-IE" sz="1000">
              <a:latin typeface="Century Gothic" pitchFamily="34" charset="0"/>
            </a:endParaRPr>
          </a:p>
        </p:txBody>
      </p:sp>
      <p:sp>
        <p:nvSpPr>
          <p:cNvPr id="36870" name="Text Box 14"/>
          <p:cNvSpPr txBox="1">
            <a:spLocks noChangeArrowheads="1"/>
          </p:cNvSpPr>
          <p:nvPr/>
        </p:nvSpPr>
        <p:spPr bwMode="auto">
          <a:xfrm>
            <a:off x="1857375" y="6550025"/>
            <a:ext cx="5754688"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Offshore Wind in the North Sea can meet Europe’s need, 50 fold</a:t>
            </a:r>
            <a:endParaRPr lang="en-US" sz="1400" b="1">
              <a:latin typeface="Century Gothic" pitchFamily="34" charset="0"/>
            </a:endParaRPr>
          </a:p>
        </p:txBody>
      </p:sp>
      <p:pic>
        <p:nvPicPr>
          <p:cNvPr id="36871" name="Picture 10" descr="mainstreamLogo.tif"/>
          <p:cNvPicPr>
            <a:picLocks noChangeAspect="1"/>
          </p:cNvPicPr>
          <p:nvPr/>
        </p:nvPicPr>
        <p:blipFill>
          <a:blip r:embed="rId3"/>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Content Placeholder 3" descr="Supernode June 09.jpg"/>
          <p:cNvPicPr>
            <a:picLocks noChangeAspect="1"/>
          </p:cNvPicPr>
          <p:nvPr/>
        </p:nvPicPr>
        <p:blipFill>
          <a:blip r:embed="rId2"/>
          <a:srcRect/>
          <a:stretch>
            <a:fillRect/>
          </a:stretch>
        </p:blipFill>
        <p:spPr bwMode="auto">
          <a:xfrm>
            <a:off x="500063" y="1311275"/>
            <a:ext cx="5000625" cy="4975225"/>
          </a:xfrm>
          <a:prstGeom prst="rect">
            <a:avLst/>
          </a:prstGeom>
          <a:noFill/>
          <a:ln w="9525">
            <a:noFill/>
            <a:miter lim="800000"/>
            <a:headEnd/>
            <a:tailEnd/>
          </a:ln>
        </p:spPr>
      </p:pic>
      <p:pic>
        <p:nvPicPr>
          <p:cNvPr id="37890" name="Picture 5" descr="Proposed Site Boundary under terms of The Crown Estate Exclusivity Agreement"/>
          <p:cNvPicPr>
            <a:picLocks noChangeAspect="1" noChangeArrowheads="1"/>
          </p:cNvPicPr>
          <p:nvPr/>
        </p:nvPicPr>
        <p:blipFill>
          <a:blip r:embed="rId3"/>
          <a:srcRect/>
          <a:stretch>
            <a:fillRect/>
          </a:stretch>
        </p:blipFill>
        <p:spPr bwMode="auto">
          <a:xfrm>
            <a:off x="1714500" y="2500313"/>
            <a:ext cx="1154113" cy="819150"/>
          </a:xfrm>
          <a:prstGeom prst="rect">
            <a:avLst/>
          </a:prstGeom>
          <a:noFill/>
          <a:ln w="9525">
            <a:noFill/>
            <a:miter lim="800000"/>
            <a:headEnd/>
            <a:tailEnd/>
          </a:ln>
        </p:spPr>
      </p:pic>
      <p:pic>
        <p:nvPicPr>
          <p:cNvPr id="37891" name="Picture 2" descr="Main_Constraints"/>
          <p:cNvPicPr>
            <a:picLocks noChangeAspect="1" noChangeArrowheads="1"/>
          </p:cNvPicPr>
          <p:nvPr/>
        </p:nvPicPr>
        <p:blipFill>
          <a:blip r:embed="rId4"/>
          <a:srcRect/>
          <a:stretch>
            <a:fillRect/>
          </a:stretch>
        </p:blipFill>
        <p:spPr bwMode="auto">
          <a:xfrm>
            <a:off x="2214563" y="4143375"/>
            <a:ext cx="1214437" cy="857250"/>
          </a:xfrm>
          <a:prstGeom prst="rect">
            <a:avLst/>
          </a:prstGeom>
          <a:noFill/>
          <a:ln w="9525">
            <a:noFill/>
            <a:miter lim="800000"/>
            <a:headEnd/>
            <a:tailEnd/>
          </a:ln>
        </p:spPr>
      </p:pic>
      <p:pic>
        <p:nvPicPr>
          <p:cNvPr id="37892" name="Picture 1"/>
          <p:cNvPicPr>
            <a:picLocks noChangeAspect="1" noChangeArrowheads="1"/>
          </p:cNvPicPr>
          <p:nvPr/>
        </p:nvPicPr>
        <p:blipFill>
          <a:blip r:embed="rId5"/>
          <a:srcRect/>
          <a:stretch>
            <a:fillRect/>
          </a:stretch>
        </p:blipFill>
        <p:spPr bwMode="auto">
          <a:xfrm>
            <a:off x="3786188" y="4214813"/>
            <a:ext cx="1214437" cy="857250"/>
          </a:xfrm>
          <a:prstGeom prst="rect">
            <a:avLst/>
          </a:prstGeom>
          <a:noFill/>
          <a:ln w="9525">
            <a:noFill/>
            <a:miter lim="800000"/>
            <a:headEnd/>
            <a:tailEnd/>
          </a:ln>
        </p:spPr>
      </p:pic>
      <p:sp>
        <p:nvSpPr>
          <p:cNvPr id="7" name="TextBox 6"/>
          <p:cNvSpPr txBox="1"/>
          <p:nvPr/>
        </p:nvSpPr>
        <p:spPr>
          <a:xfrm>
            <a:off x="1714500" y="3141663"/>
            <a:ext cx="1171575" cy="215900"/>
          </a:xfrm>
          <a:prstGeom prst="rect">
            <a:avLst/>
          </a:prstGeom>
          <a:solidFill>
            <a:schemeClr val="accent1">
              <a:lumMod val="50000"/>
            </a:schemeClr>
          </a:solidFill>
        </p:spPr>
        <p:txBody>
          <a:bodyPr wrap="none">
            <a:spAutoFit/>
          </a:bodyPr>
          <a:lstStyle/>
          <a:p>
            <a:pPr fontAlgn="auto">
              <a:spcBef>
                <a:spcPts val="0"/>
              </a:spcBef>
              <a:spcAft>
                <a:spcPts val="0"/>
              </a:spcAft>
              <a:defRPr/>
            </a:pPr>
            <a:r>
              <a:rPr lang="en-GB" sz="800" b="1" dirty="0">
                <a:solidFill>
                  <a:schemeClr val="bg1"/>
                </a:solidFill>
                <a:latin typeface="Century Gothic" pitchFamily="34" charset="0"/>
              </a:rPr>
              <a:t>NEART NA GAOITHE </a:t>
            </a:r>
            <a:endParaRPr lang="en-US" sz="800" b="1" dirty="0">
              <a:solidFill>
                <a:schemeClr val="bg1"/>
              </a:solidFill>
              <a:latin typeface="Century Gothic" pitchFamily="34" charset="0"/>
            </a:endParaRPr>
          </a:p>
        </p:txBody>
      </p:sp>
      <p:sp>
        <p:nvSpPr>
          <p:cNvPr id="8" name="TextBox 7"/>
          <p:cNvSpPr txBox="1"/>
          <p:nvPr/>
        </p:nvSpPr>
        <p:spPr>
          <a:xfrm>
            <a:off x="2214563" y="4786313"/>
            <a:ext cx="1208087" cy="215900"/>
          </a:xfrm>
          <a:prstGeom prst="rect">
            <a:avLst/>
          </a:prstGeom>
          <a:solidFill>
            <a:schemeClr val="accent1">
              <a:lumMod val="50000"/>
            </a:schemeClr>
          </a:solidFill>
        </p:spPr>
        <p:txBody>
          <a:bodyPr wrap="none">
            <a:spAutoFit/>
          </a:bodyPr>
          <a:lstStyle/>
          <a:p>
            <a:pPr fontAlgn="auto">
              <a:spcBef>
                <a:spcPts val="0"/>
              </a:spcBef>
              <a:spcAft>
                <a:spcPts val="0"/>
              </a:spcAft>
              <a:defRPr/>
            </a:pPr>
            <a:r>
              <a:rPr lang="en-GB" sz="800" b="1" dirty="0">
                <a:solidFill>
                  <a:schemeClr val="bg1"/>
                </a:solidFill>
                <a:latin typeface="Century Gothic" pitchFamily="34" charset="0"/>
              </a:rPr>
              <a:t>HORNSEA               R3</a:t>
            </a:r>
            <a:endParaRPr lang="en-US" sz="800" b="1" dirty="0">
              <a:solidFill>
                <a:schemeClr val="bg1"/>
              </a:solidFill>
              <a:latin typeface="Century Gothic" pitchFamily="34" charset="0"/>
            </a:endParaRPr>
          </a:p>
        </p:txBody>
      </p:sp>
      <p:sp>
        <p:nvSpPr>
          <p:cNvPr id="9" name="TextBox 8"/>
          <p:cNvSpPr txBox="1"/>
          <p:nvPr/>
        </p:nvSpPr>
        <p:spPr>
          <a:xfrm>
            <a:off x="3786188" y="4856163"/>
            <a:ext cx="1206500" cy="215900"/>
          </a:xfrm>
          <a:prstGeom prst="rect">
            <a:avLst/>
          </a:prstGeom>
          <a:solidFill>
            <a:schemeClr val="accent1">
              <a:lumMod val="50000"/>
            </a:schemeClr>
          </a:solidFill>
        </p:spPr>
        <p:txBody>
          <a:bodyPr wrap="none">
            <a:spAutoFit/>
          </a:bodyPr>
          <a:lstStyle/>
          <a:p>
            <a:pPr fontAlgn="auto">
              <a:spcBef>
                <a:spcPts val="0"/>
              </a:spcBef>
              <a:spcAft>
                <a:spcPts val="0"/>
              </a:spcAft>
              <a:defRPr/>
            </a:pPr>
            <a:r>
              <a:rPr lang="en-GB" sz="800" b="1" dirty="0">
                <a:solidFill>
                  <a:schemeClr val="bg1"/>
                </a:solidFill>
                <a:latin typeface="Century Gothic" pitchFamily="34" charset="0"/>
              </a:rPr>
              <a:t>         HORIZONT         </a:t>
            </a:r>
            <a:endParaRPr lang="en-US" sz="800" b="1" dirty="0">
              <a:solidFill>
                <a:schemeClr val="bg1"/>
              </a:solidFill>
              <a:latin typeface="Century Gothic" pitchFamily="34" charset="0"/>
            </a:endParaRPr>
          </a:p>
        </p:txBody>
      </p:sp>
      <p:sp>
        <p:nvSpPr>
          <p:cNvPr id="10" name="Rectangle 44"/>
          <p:cNvSpPr>
            <a:spLocks noChangeArrowheads="1"/>
          </p:cNvSpPr>
          <p:nvPr/>
        </p:nvSpPr>
        <p:spPr bwMode="gray">
          <a:xfrm>
            <a:off x="2428875" y="149225"/>
            <a:ext cx="7215188" cy="1119188"/>
          </a:xfrm>
          <a:prstGeom prst="rect">
            <a:avLst/>
          </a:prstGeom>
          <a:noFill/>
          <a:ln w="9525">
            <a:noFill/>
            <a:miter lim="800000"/>
            <a:headEnd/>
            <a:tailEnd/>
          </a:ln>
        </p:spPr>
        <p:txBody>
          <a:bodyPr lIns="71438" tIns="36512" rIns="71438" bIns="36512">
            <a:spAutoFit/>
          </a:bodyPr>
          <a:lstStyle/>
          <a:p>
            <a:pPr defTabSz="708025" eaLnBrk="0" fontAlgn="auto" hangingPunct="0">
              <a:spcBef>
                <a:spcPts val="0"/>
              </a:spcBef>
              <a:spcAft>
                <a:spcPts val="0"/>
              </a:spcAft>
              <a:defRPr/>
            </a:pPr>
            <a:r>
              <a:rPr lang="en-GB" sz="2000" b="1" dirty="0">
                <a:solidFill>
                  <a:schemeClr val="tx2">
                    <a:lumMod val="50000"/>
                  </a:schemeClr>
                </a:solidFill>
                <a:latin typeface="Century Gothic" pitchFamily="34" charset="0"/>
              </a:rPr>
              <a:t>Mainstream’s Projects in the North Sea</a:t>
            </a:r>
          </a:p>
          <a:p>
            <a:pPr defTabSz="708025" eaLnBrk="0" fontAlgn="auto" hangingPunct="0">
              <a:spcBef>
                <a:spcPts val="0"/>
              </a:spcBef>
              <a:spcAft>
                <a:spcPts val="0"/>
              </a:spcAft>
              <a:defRPr/>
            </a:pPr>
            <a:endParaRPr lang="en-GB" sz="2400" dirty="0">
              <a:latin typeface="Century Gothic" pitchFamily="34" charset="0"/>
            </a:endParaRPr>
          </a:p>
          <a:p>
            <a:pPr defTabSz="708025" eaLnBrk="0" fontAlgn="auto" hangingPunct="0">
              <a:spcBef>
                <a:spcPts val="0"/>
              </a:spcBef>
              <a:spcAft>
                <a:spcPts val="0"/>
              </a:spcAft>
              <a:defRPr/>
            </a:pPr>
            <a:r>
              <a:rPr lang="en-GB" sz="2400" dirty="0">
                <a:latin typeface="Century Gothic" pitchFamily="34" charset="0"/>
              </a:rPr>
              <a:t>                                            </a:t>
            </a:r>
            <a:endParaRPr lang="en-US" sz="2400" dirty="0">
              <a:latin typeface="+mn-lt"/>
            </a:endParaRPr>
          </a:p>
        </p:txBody>
      </p:sp>
      <p:sp>
        <p:nvSpPr>
          <p:cNvPr id="37897" name="Text Box 14"/>
          <p:cNvSpPr txBox="1">
            <a:spLocks noChangeArrowheads="1"/>
          </p:cNvSpPr>
          <p:nvPr/>
        </p:nvSpPr>
        <p:spPr bwMode="auto">
          <a:xfrm>
            <a:off x="1590675" y="6550025"/>
            <a:ext cx="6288088"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Offshore Wind Farms in the North Sea will deliver the EU Energy Strategy</a:t>
            </a:r>
            <a:endParaRPr lang="en-US" sz="1400" b="1">
              <a:latin typeface="Century Gothic" pitchFamily="34" charset="0"/>
            </a:endParaRPr>
          </a:p>
        </p:txBody>
      </p:sp>
      <p:sp>
        <p:nvSpPr>
          <p:cNvPr id="12" name="Rectangle 11"/>
          <p:cNvSpPr/>
          <p:nvPr/>
        </p:nvSpPr>
        <p:spPr>
          <a:xfrm>
            <a:off x="5557838" y="1268413"/>
            <a:ext cx="3406775" cy="3694112"/>
          </a:xfrm>
          <a:prstGeom prst="rect">
            <a:avLst/>
          </a:prstGeom>
        </p:spPr>
        <p:txBody>
          <a:bodyPr>
            <a:spAutoFit/>
          </a:bodyPr>
          <a:lstStyle/>
          <a:p>
            <a:pPr fontAlgn="auto">
              <a:spcBef>
                <a:spcPts val="0"/>
              </a:spcBef>
              <a:spcAft>
                <a:spcPts val="0"/>
              </a:spcAft>
              <a:defRPr/>
            </a:pPr>
            <a:r>
              <a:rPr lang="en-IE" sz="1600" b="1" dirty="0">
                <a:solidFill>
                  <a:schemeClr val="accent1">
                    <a:lumMod val="75000"/>
                  </a:schemeClr>
                </a:solidFill>
                <a:latin typeface="Century Gothic" pitchFamily="34" charset="0"/>
              </a:rPr>
              <a:t>Key Features</a:t>
            </a:r>
          </a:p>
          <a:p>
            <a:pPr fontAlgn="auto">
              <a:spcBef>
                <a:spcPts val="0"/>
              </a:spcBef>
              <a:spcAft>
                <a:spcPts val="0"/>
              </a:spcAft>
              <a:buFont typeface="Arial" pitchFamily="34" charset="0"/>
              <a:buChar char="•"/>
              <a:defRPr/>
            </a:pPr>
            <a:endParaRPr lang="en-IE" sz="1400" dirty="0">
              <a:latin typeface="Century Gothic" pitchFamily="34" charset="0"/>
            </a:endParaRPr>
          </a:p>
          <a:p>
            <a:pPr fontAlgn="auto">
              <a:spcBef>
                <a:spcPts val="0"/>
              </a:spcBef>
              <a:spcAft>
                <a:spcPts val="0"/>
              </a:spcAft>
              <a:buFont typeface="Arial" pitchFamily="34" charset="0"/>
              <a:buChar char="•"/>
              <a:defRPr/>
            </a:pPr>
            <a:r>
              <a:rPr lang="en-IE" sz="1200" b="1" dirty="0">
                <a:latin typeface="Century Gothic" pitchFamily="34" charset="0"/>
              </a:rPr>
              <a:t>Excellent</a:t>
            </a:r>
            <a:r>
              <a:rPr lang="en-IE" sz="1200" dirty="0">
                <a:latin typeface="Century Gothic" pitchFamily="34" charset="0"/>
              </a:rPr>
              <a:t> wind resource</a:t>
            </a:r>
          </a:p>
          <a:p>
            <a:pPr fontAlgn="auto">
              <a:spcBef>
                <a:spcPts val="0"/>
              </a:spcBef>
              <a:spcAft>
                <a:spcPts val="0"/>
              </a:spcAft>
              <a:buFont typeface="Arial" pitchFamily="34" charset="0"/>
              <a:buChar char="•"/>
              <a:defRPr/>
            </a:pPr>
            <a:endParaRPr lang="en-IE" sz="1200" dirty="0">
              <a:latin typeface="Century Gothic" pitchFamily="34" charset="0"/>
            </a:endParaRPr>
          </a:p>
          <a:p>
            <a:pPr fontAlgn="auto">
              <a:spcBef>
                <a:spcPts val="0"/>
              </a:spcBef>
              <a:spcAft>
                <a:spcPts val="0"/>
              </a:spcAft>
              <a:buFont typeface="Arial" pitchFamily="34" charset="0"/>
              <a:buChar char="•"/>
              <a:defRPr/>
            </a:pPr>
            <a:r>
              <a:rPr lang="en-IE" sz="1200" b="1" dirty="0">
                <a:latin typeface="Century Gothic" pitchFamily="34" charset="0"/>
              </a:rPr>
              <a:t>Convenient location </a:t>
            </a:r>
            <a:r>
              <a:rPr lang="en-IE" sz="1200" dirty="0">
                <a:latin typeface="Century Gothic" pitchFamily="34" charset="0"/>
              </a:rPr>
              <a:t>for major energy consumers</a:t>
            </a:r>
          </a:p>
          <a:p>
            <a:pPr fontAlgn="auto">
              <a:spcBef>
                <a:spcPts val="0"/>
              </a:spcBef>
              <a:spcAft>
                <a:spcPts val="0"/>
              </a:spcAft>
              <a:buFont typeface="Arial" pitchFamily="34" charset="0"/>
              <a:buChar char="•"/>
              <a:defRPr/>
            </a:pPr>
            <a:endParaRPr lang="en-IE" sz="1200" dirty="0">
              <a:latin typeface="Century Gothic" pitchFamily="34" charset="0"/>
            </a:endParaRPr>
          </a:p>
          <a:p>
            <a:pPr fontAlgn="auto">
              <a:spcBef>
                <a:spcPts val="0"/>
              </a:spcBef>
              <a:spcAft>
                <a:spcPts val="0"/>
              </a:spcAft>
              <a:buFont typeface="Arial" pitchFamily="34" charset="0"/>
              <a:buChar char="•"/>
              <a:defRPr/>
            </a:pPr>
            <a:r>
              <a:rPr lang="en-IE" sz="1200" b="1" dirty="0">
                <a:latin typeface="Century Gothic" pitchFamily="34" charset="0"/>
              </a:rPr>
              <a:t>10 countries </a:t>
            </a:r>
            <a:r>
              <a:rPr lang="en-IE" sz="1200" dirty="0">
                <a:latin typeface="Century Gothic" pitchFamily="34" charset="0"/>
              </a:rPr>
              <a:t>are now focused &amp; organised to developing this resource</a:t>
            </a:r>
          </a:p>
          <a:p>
            <a:pPr fontAlgn="auto">
              <a:spcBef>
                <a:spcPts val="0"/>
              </a:spcBef>
              <a:spcAft>
                <a:spcPts val="0"/>
              </a:spcAft>
              <a:buFont typeface="Arial" pitchFamily="34" charset="0"/>
              <a:buChar char="•"/>
              <a:defRPr/>
            </a:pPr>
            <a:endParaRPr lang="en-IE" sz="1200" dirty="0">
              <a:latin typeface="Century Gothic" pitchFamily="34" charset="0"/>
            </a:endParaRPr>
          </a:p>
          <a:p>
            <a:pPr fontAlgn="auto">
              <a:spcBef>
                <a:spcPts val="0"/>
              </a:spcBef>
              <a:spcAft>
                <a:spcPts val="0"/>
              </a:spcAft>
              <a:buFont typeface="Arial" pitchFamily="34" charset="0"/>
              <a:buChar char="•"/>
              <a:defRPr/>
            </a:pPr>
            <a:r>
              <a:rPr lang="en-IE" sz="1200" b="1" dirty="0">
                <a:latin typeface="Century Gothic" pitchFamily="34" charset="0"/>
              </a:rPr>
              <a:t>Mainstream</a:t>
            </a:r>
            <a:r>
              <a:rPr lang="en-IE" sz="1200" dirty="0">
                <a:latin typeface="Century Gothic" pitchFamily="34" charset="0"/>
              </a:rPr>
              <a:t> has 3 projects in the North Sea:</a:t>
            </a:r>
          </a:p>
          <a:p>
            <a:pPr lvl="1" fontAlgn="auto">
              <a:spcBef>
                <a:spcPts val="0"/>
              </a:spcBef>
              <a:spcAft>
                <a:spcPts val="0"/>
              </a:spcAft>
              <a:buFont typeface="Arial" pitchFamily="34" charset="0"/>
              <a:buChar char="•"/>
              <a:defRPr/>
            </a:pPr>
            <a:r>
              <a:rPr lang="en-IE" sz="1200" dirty="0">
                <a:latin typeface="Century Gothic" pitchFamily="34" charset="0"/>
              </a:rPr>
              <a:t>Germany</a:t>
            </a:r>
          </a:p>
          <a:p>
            <a:pPr lvl="1" fontAlgn="auto">
              <a:spcBef>
                <a:spcPts val="0"/>
              </a:spcBef>
              <a:spcAft>
                <a:spcPts val="0"/>
              </a:spcAft>
              <a:buFont typeface="Arial" pitchFamily="34" charset="0"/>
              <a:buChar char="•"/>
              <a:defRPr/>
            </a:pPr>
            <a:r>
              <a:rPr lang="en-IE" sz="1200" dirty="0">
                <a:latin typeface="Century Gothic" pitchFamily="34" charset="0"/>
              </a:rPr>
              <a:t>Scotland</a:t>
            </a:r>
          </a:p>
          <a:p>
            <a:pPr lvl="1" fontAlgn="auto">
              <a:spcBef>
                <a:spcPts val="0"/>
              </a:spcBef>
              <a:spcAft>
                <a:spcPts val="0"/>
              </a:spcAft>
              <a:buFont typeface="Arial" pitchFamily="34" charset="0"/>
              <a:buChar char="•"/>
              <a:defRPr/>
            </a:pPr>
            <a:r>
              <a:rPr lang="en-IE" sz="1200" dirty="0">
                <a:latin typeface="Century Gothic" pitchFamily="34" charset="0"/>
              </a:rPr>
              <a:t>England</a:t>
            </a:r>
          </a:p>
          <a:p>
            <a:pPr fontAlgn="auto">
              <a:spcBef>
                <a:spcPts val="0"/>
              </a:spcBef>
              <a:spcAft>
                <a:spcPts val="0"/>
              </a:spcAft>
              <a:buFont typeface="Arial" pitchFamily="34" charset="0"/>
              <a:buChar char="•"/>
              <a:defRPr/>
            </a:pPr>
            <a:endParaRPr lang="en-IE" sz="1200" dirty="0">
              <a:latin typeface="Century Gothic" pitchFamily="34" charset="0"/>
            </a:endParaRPr>
          </a:p>
          <a:p>
            <a:pPr fontAlgn="auto">
              <a:spcBef>
                <a:spcPts val="0"/>
              </a:spcBef>
              <a:spcAft>
                <a:spcPts val="0"/>
              </a:spcAft>
              <a:buFont typeface="Arial" pitchFamily="34" charset="0"/>
              <a:buChar char="•"/>
              <a:defRPr/>
            </a:pPr>
            <a:r>
              <a:rPr lang="en-IE" sz="1200" dirty="0">
                <a:latin typeface="Century Gothic" pitchFamily="34" charset="0"/>
              </a:rPr>
              <a:t> </a:t>
            </a:r>
            <a:r>
              <a:rPr lang="en-IE" sz="1200" b="1" dirty="0">
                <a:latin typeface="Century Gothic" pitchFamily="34" charset="0"/>
              </a:rPr>
              <a:t>33,000 MW </a:t>
            </a:r>
            <a:r>
              <a:rPr lang="en-IE" sz="1200" dirty="0">
                <a:latin typeface="Century Gothic" pitchFamily="34" charset="0"/>
              </a:rPr>
              <a:t>of Offshore Wind Round 3 Development licences issued by Crown Estate in UK waters</a:t>
            </a:r>
          </a:p>
        </p:txBody>
      </p:sp>
      <p:sp>
        <p:nvSpPr>
          <p:cNvPr id="37899" name="TextBox 13"/>
          <p:cNvSpPr txBox="1">
            <a:spLocks noChangeArrowheads="1"/>
          </p:cNvSpPr>
          <p:nvPr/>
        </p:nvSpPr>
        <p:spPr bwMode="auto">
          <a:xfrm>
            <a:off x="1785938" y="2682875"/>
            <a:ext cx="1066800" cy="369888"/>
          </a:xfrm>
          <a:prstGeom prst="rect">
            <a:avLst/>
          </a:prstGeom>
          <a:noFill/>
          <a:ln w="9525">
            <a:noFill/>
            <a:miter lim="800000"/>
            <a:headEnd/>
            <a:tailEnd/>
          </a:ln>
        </p:spPr>
        <p:txBody>
          <a:bodyPr wrap="none">
            <a:spAutoFit/>
          </a:bodyPr>
          <a:lstStyle/>
          <a:p>
            <a:r>
              <a:rPr lang="en-IE" b="1">
                <a:latin typeface="Century Gothic" pitchFamily="34" charset="0"/>
              </a:rPr>
              <a:t>420 MW</a:t>
            </a:r>
            <a:endParaRPr lang="en-US" b="1">
              <a:latin typeface="Century Gothic" pitchFamily="34" charset="0"/>
            </a:endParaRPr>
          </a:p>
        </p:txBody>
      </p:sp>
      <p:sp>
        <p:nvSpPr>
          <p:cNvPr id="37900" name="TextBox 14"/>
          <p:cNvSpPr txBox="1">
            <a:spLocks noChangeArrowheads="1"/>
          </p:cNvSpPr>
          <p:nvPr/>
        </p:nvSpPr>
        <p:spPr bwMode="auto">
          <a:xfrm>
            <a:off x="2214563" y="4357688"/>
            <a:ext cx="1258887" cy="369887"/>
          </a:xfrm>
          <a:prstGeom prst="rect">
            <a:avLst/>
          </a:prstGeom>
          <a:noFill/>
          <a:ln w="9525">
            <a:noFill/>
            <a:miter lim="800000"/>
            <a:headEnd/>
            <a:tailEnd/>
          </a:ln>
        </p:spPr>
        <p:txBody>
          <a:bodyPr wrap="none">
            <a:spAutoFit/>
          </a:bodyPr>
          <a:lstStyle/>
          <a:p>
            <a:r>
              <a:rPr lang="en-IE" b="1">
                <a:latin typeface="Century Gothic" pitchFamily="34" charset="0"/>
              </a:rPr>
              <a:t>6,000 MW</a:t>
            </a:r>
            <a:endParaRPr lang="en-US" b="1">
              <a:latin typeface="Century Gothic" pitchFamily="34" charset="0"/>
            </a:endParaRPr>
          </a:p>
        </p:txBody>
      </p:sp>
      <p:sp>
        <p:nvSpPr>
          <p:cNvPr id="37901" name="TextBox 15"/>
          <p:cNvSpPr txBox="1">
            <a:spLocks noChangeArrowheads="1"/>
          </p:cNvSpPr>
          <p:nvPr/>
        </p:nvSpPr>
        <p:spPr bwMode="auto">
          <a:xfrm>
            <a:off x="3786188" y="4397375"/>
            <a:ext cx="1258887" cy="369888"/>
          </a:xfrm>
          <a:prstGeom prst="rect">
            <a:avLst/>
          </a:prstGeom>
          <a:noFill/>
          <a:ln w="9525">
            <a:noFill/>
            <a:miter lim="800000"/>
            <a:headEnd/>
            <a:tailEnd/>
          </a:ln>
        </p:spPr>
        <p:txBody>
          <a:bodyPr wrap="none">
            <a:spAutoFit/>
          </a:bodyPr>
          <a:lstStyle/>
          <a:p>
            <a:r>
              <a:rPr lang="en-IE" b="1">
                <a:latin typeface="Century Gothic" pitchFamily="34" charset="0"/>
              </a:rPr>
              <a:t>1,000 MW</a:t>
            </a:r>
            <a:endParaRPr lang="en-US" b="1">
              <a:latin typeface="Century Gothic" pitchFamily="34" charset="0"/>
            </a:endParaRPr>
          </a:p>
        </p:txBody>
      </p:sp>
      <p:pic>
        <p:nvPicPr>
          <p:cNvPr id="37902" name="Picture 17" descr="mainstreamLogo.tif"/>
          <p:cNvPicPr>
            <a:picLocks noChangeAspect="1"/>
          </p:cNvPicPr>
          <p:nvPr/>
        </p:nvPicPr>
        <p:blipFill>
          <a:blip r:embed="rId6"/>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xfrm>
            <a:off x="1906588" y="120650"/>
            <a:ext cx="5834062" cy="428625"/>
          </a:xfrm>
        </p:spPr>
        <p:txBody>
          <a:bodyPr rtlCol="0">
            <a:noAutofit/>
          </a:bodyPr>
          <a:lstStyle/>
          <a:p>
            <a:pPr fontAlgn="auto">
              <a:spcAft>
                <a:spcPts val="0"/>
              </a:spcAft>
              <a:defRPr/>
            </a:pPr>
            <a:r>
              <a:rPr lang="en-IE" dirty="0" smtClean="0">
                <a:solidFill>
                  <a:schemeClr val="tx2">
                    <a:lumMod val="50000"/>
                  </a:schemeClr>
                </a:solidFill>
              </a:rPr>
              <a:t>Open Integrated Seabed Information System</a:t>
            </a:r>
          </a:p>
        </p:txBody>
      </p:sp>
      <p:sp>
        <p:nvSpPr>
          <p:cNvPr id="138243" name="Content Placeholder 2"/>
          <p:cNvSpPr>
            <a:spLocks noGrp="1"/>
          </p:cNvSpPr>
          <p:nvPr>
            <p:ph idx="1"/>
          </p:nvPr>
        </p:nvSpPr>
        <p:spPr>
          <a:xfrm>
            <a:off x="1476375" y="1557338"/>
            <a:ext cx="6616700" cy="2828925"/>
          </a:xfrm>
        </p:spPr>
        <p:txBody>
          <a:bodyPr/>
          <a:lstStyle/>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Mainstream Renewable Power</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Offshore Wind in Europe</a:t>
            </a:r>
          </a:p>
          <a:p>
            <a:pPr fontAlgn="auto">
              <a:spcAft>
                <a:spcPts val="0"/>
              </a:spcAft>
              <a:buFont typeface="Arial" pitchFamily="34" charset="0"/>
              <a:buChar char="•"/>
              <a:defRPr/>
            </a:pPr>
            <a:r>
              <a:rPr lang="en-IE" sz="1800" b="1" dirty="0" smtClean="0">
                <a:solidFill>
                  <a:schemeClr val="accent1">
                    <a:lumMod val="75000"/>
                  </a:schemeClr>
                </a:solidFill>
                <a:latin typeface="Century Gothic" pitchFamily="34" charset="0"/>
              </a:rPr>
              <a:t>Offshore Wind Developers’ needs</a:t>
            </a:r>
          </a:p>
          <a:p>
            <a:pPr fontAlgn="auto">
              <a:spcAft>
                <a:spcPts val="0"/>
              </a:spcAft>
              <a:buFont typeface="Arial" pitchFamily="34" charset="0"/>
              <a:buChar char="•"/>
              <a:defRPr/>
            </a:pPr>
            <a:r>
              <a:rPr lang="en-IE" sz="1800" b="1" dirty="0" err="1" smtClean="0">
                <a:solidFill>
                  <a:schemeClr val="bg1">
                    <a:lumMod val="85000"/>
                  </a:schemeClr>
                </a:solidFill>
                <a:latin typeface="Century Gothic" pitchFamily="34" charset="0"/>
              </a:rPr>
              <a:t>Supergrid’s</a:t>
            </a:r>
            <a:r>
              <a:rPr lang="en-IE" sz="1800" b="1" dirty="0" smtClean="0">
                <a:solidFill>
                  <a:schemeClr val="bg1">
                    <a:lumMod val="85000"/>
                  </a:schemeClr>
                </a:solidFill>
                <a:latin typeface="Century Gothic" pitchFamily="34" charset="0"/>
              </a:rPr>
              <a:t> needs </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Data Management initiatives</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Integrated Sea Information System</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Next Steps</a:t>
            </a:r>
          </a:p>
          <a:p>
            <a:pPr fontAlgn="auto">
              <a:spcAft>
                <a:spcPts val="0"/>
              </a:spcAft>
              <a:buFont typeface="Arial" pitchFamily="34" charset="0"/>
              <a:buChar char="•"/>
              <a:defRPr/>
            </a:pPr>
            <a:endParaRPr lang="en-IE" b="1" dirty="0" smtClean="0">
              <a:latin typeface="Century Gothic" pitchFamily="34" charset="0"/>
            </a:endParaRPr>
          </a:p>
          <a:p>
            <a:pPr fontAlgn="auto">
              <a:spcAft>
                <a:spcPts val="0"/>
              </a:spcAft>
              <a:buFont typeface="Arial" charset="0"/>
              <a:buNone/>
              <a:defRPr/>
            </a:pPr>
            <a:endParaRPr lang="en-IE" b="1" dirty="0" smtClean="0">
              <a:latin typeface="Century Gothic" pitchFamily="34" charset="0"/>
            </a:endParaRPr>
          </a:p>
          <a:p>
            <a:pPr fontAlgn="auto">
              <a:spcAft>
                <a:spcPts val="0"/>
              </a:spcAft>
              <a:buFont typeface="Arial" pitchFamily="34" charset="0"/>
              <a:buChar char="•"/>
              <a:defRPr/>
            </a:pPr>
            <a:endParaRPr lang="en-IE" b="1" dirty="0" smtClean="0">
              <a:latin typeface="Century Gothic" pitchFamily="34" charset="0"/>
            </a:endParaRPr>
          </a:p>
          <a:p>
            <a:pPr fontAlgn="auto">
              <a:spcAft>
                <a:spcPts val="0"/>
              </a:spcAft>
              <a:buFont typeface="Arial" pitchFamily="34" charset="0"/>
              <a:buChar char="•"/>
              <a:defRPr/>
            </a:pPr>
            <a:endParaRPr lang="en-IE" dirty="0" smtClean="0"/>
          </a:p>
          <a:p>
            <a:pPr fontAlgn="auto">
              <a:spcAft>
                <a:spcPts val="0"/>
              </a:spcAft>
              <a:buFont typeface="Arial" pitchFamily="34" charset="0"/>
              <a:buChar char="•"/>
              <a:defRPr/>
            </a:pPr>
            <a:endParaRPr lang="en-IE" dirty="0" smtClean="0"/>
          </a:p>
          <a:p>
            <a:pPr fontAlgn="auto">
              <a:spcAft>
                <a:spcPts val="0"/>
              </a:spcAft>
              <a:buFont typeface="Arial" pitchFamily="34" charset="0"/>
              <a:buChar char="•"/>
              <a:defRPr/>
            </a:pPr>
            <a:endParaRPr lang="en-IE" dirty="0" smtClean="0"/>
          </a:p>
        </p:txBody>
      </p:sp>
      <p:sp>
        <p:nvSpPr>
          <p:cNvPr id="138244" name="Footer Placeholder 3"/>
          <p:cNvSpPr>
            <a:spLocks noGrp="1"/>
          </p:cNvSpPr>
          <p:nvPr>
            <p:ph type="ftr" sz="quarter" idx="4294967295"/>
          </p:nvPr>
        </p:nvSpPr>
        <p:spPr bwMode="auto">
          <a:xfrm>
            <a:off x="457200" y="6356350"/>
            <a:ext cx="2133600" cy="365125"/>
          </a:xfrm>
          <a:ln>
            <a:miter lim="800000"/>
            <a:headEnd/>
            <a:tailEnd/>
          </a:ln>
        </p:spPr>
        <p:txBody>
          <a:bodyPr/>
          <a:lstStyle/>
          <a:p>
            <a:pPr algn="l">
              <a:defRPr/>
            </a:pPr>
            <a:fld id="{01B33460-3F01-4A93-9D8D-A42829598437}" type="slidenum">
              <a:rPr lang="en-US">
                <a:ea typeface="MS PGothic" pitchFamily="34" charset="-128"/>
              </a:rPr>
              <a:pPr algn="l">
                <a:defRPr/>
              </a:pPr>
              <a:t>16</a:t>
            </a:fld>
            <a:endParaRPr lang="en-US">
              <a:ea typeface="MS PGothic" pitchFamily="34" charset="-128"/>
            </a:endParaRPr>
          </a:p>
        </p:txBody>
      </p:sp>
      <p:pic>
        <p:nvPicPr>
          <p:cNvPr id="38916" name="Picture 4" descr="mainstreamLogo.tif"/>
          <p:cNvPicPr>
            <a:picLocks noChangeAspect="1"/>
          </p:cNvPicPr>
          <p:nvPr/>
        </p:nvPicPr>
        <p:blipFill>
          <a:blip r:embed="rId3"/>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Box 5"/>
          <p:cNvSpPr txBox="1">
            <a:spLocks noChangeArrowheads="1"/>
          </p:cNvSpPr>
          <p:nvPr/>
        </p:nvSpPr>
        <p:spPr bwMode="auto">
          <a:xfrm>
            <a:off x="-36513" y="765175"/>
            <a:ext cx="9566276" cy="5446713"/>
          </a:xfrm>
          <a:prstGeom prst="rect">
            <a:avLst/>
          </a:prstGeom>
          <a:noFill/>
          <a:ln w="9525">
            <a:noFill/>
            <a:miter lim="800000"/>
            <a:headEnd/>
            <a:tailEnd/>
          </a:ln>
        </p:spPr>
        <p:txBody>
          <a:bodyPr>
            <a:spAutoFit/>
          </a:bodyPr>
          <a:lstStyle/>
          <a:p>
            <a:pPr marL="355600" indent="-177800" fontAlgn="auto">
              <a:spcBef>
                <a:spcPts val="0"/>
              </a:spcBef>
              <a:spcAft>
                <a:spcPts val="0"/>
              </a:spcAft>
              <a:defRPr/>
            </a:pPr>
            <a:endParaRPr lang="en-GB" dirty="0">
              <a:solidFill>
                <a:srgbClr val="000000"/>
              </a:solidFill>
              <a:latin typeface="Century Gothic" pitchFamily="34" charset="0"/>
            </a:endParaRPr>
          </a:p>
          <a:p>
            <a:pPr marL="355600" indent="-177800" fontAlgn="auto">
              <a:spcBef>
                <a:spcPts val="0"/>
              </a:spcBef>
              <a:spcAft>
                <a:spcPts val="0"/>
              </a:spcAft>
              <a:buFont typeface="Arial" charset="0"/>
              <a:buChar char="•"/>
              <a:defRPr/>
            </a:pPr>
            <a:r>
              <a:rPr lang="en-GB" b="1" dirty="0">
                <a:solidFill>
                  <a:schemeClr val="accent1">
                    <a:lumMod val="75000"/>
                  </a:schemeClr>
                </a:solidFill>
                <a:latin typeface="Century Gothic" pitchFamily="34" charset="0"/>
              </a:rPr>
              <a:t>Mainstream’s fundamental belief is that marine data is a Public Good.  </a:t>
            </a:r>
          </a:p>
          <a:p>
            <a:pPr marL="812800" lvl="1" indent="-177800" fontAlgn="auto">
              <a:spcBef>
                <a:spcPts val="0"/>
              </a:spcBef>
              <a:spcAft>
                <a:spcPts val="0"/>
              </a:spcAft>
              <a:buFont typeface="Arial" charset="0"/>
              <a:buChar char="•"/>
              <a:defRPr/>
            </a:pPr>
            <a:r>
              <a:rPr lang="en-GB" sz="1600" dirty="0">
                <a:latin typeface="Century Gothic" pitchFamily="34" charset="0"/>
              </a:rPr>
              <a:t>It should be collected once and used many times.</a:t>
            </a:r>
          </a:p>
          <a:p>
            <a:pPr marL="355600" indent="-177800" fontAlgn="auto">
              <a:spcBef>
                <a:spcPts val="0"/>
              </a:spcBef>
              <a:spcAft>
                <a:spcPts val="0"/>
              </a:spcAft>
              <a:buFont typeface="Arial" charset="0"/>
              <a:buChar char="•"/>
              <a:defRPr/>
            </a:pPr>
            <a:endParaRPr lang="en-GB" sz="1600" b="1" dirty="0">
              <a:solidFill>
                <a:schemeClr val="tx2">
                  <a:lumMod val="60000"/>
                  <a:lumOff val="40000"/>
                </a:schemeClr>
              </a:solidFill>
              <a:latin typeface="Century Gothic" pitchFamily="34" charset="0"/>
            </a:endParaRPr>
          </a:p>
          <a:p>
            <a:pPr marL="355600" indent="-177800" fontAlgn="auto">
              <a:spcBef>
                <a:spcPts val="0"/>
              </a:spcBef>
              <a:spcAft>
                <a:spcPts val="0"/>
              </a:spcAft>
              <a:buFont typeface="Arial" charset="0"/>
              <a:buChar char="•"/>
              <a:defRPr/>
            </a:pPr>
            <a:r>
              <a:rPr lang="en-GB" b="1" dirty="0">
                <a:solidFill>
                  <a:schemeClr val="accent1">
                    <a:lumMod val="75000"/>
                  </a:schemeClr>
                </a:solidFill>
                <a:latin typeface="Century Gothic" pitchFamily="34" charset="0"/>
              </a:rPr>
              <a:t>Key needs ; </a:t>
            </a:r>
          </a:p>
          <a:p>
            <a:pPr marL="355600" indent="-177800" fontAlgn="auto">
              <a:spcBef>
                <a:spcPts val="0"/>
              </a:spcBef>
              <a:spcAft>
                <a:spcPts val="0"/>
              </a:spcAft>
              <a:buFont typeface="Arial" charset="0"/>
              <a:buChar char="•"/>
              <a:defRPr/>
            </a:pPr>
            <a:endParaRPr lang="en-GB" b="1" dirty="0">
              <a:solidFill>
                <a:schemeClr val="accent1">
                  <a:lumMod val="75000"/>
                </a:schemeClr>
              </a:solidFill>
              <a:latin typeface="Century Gothic" pitchFamily="34" charset="0"/>
            </a:endParaRPr>
          </a:p>
          <a:p>
            <a:pPr marL="812800" lvl="1" indent="-177800" fontAlgn="auto">
              <a:spcBef>
                <a:spcPts val="0"/>
              </a:spcBef>
              <a:spcAft>
                <a:spcPts val="0"/>
              </a:spcAft>
              <a:buFont typeface="Arial" charset="0"/>
              <a:buChar char="•"/>
              <a:defRPr/>
            </a:pPr>
            <a:r>
              <a:rPr lang="en-GB" sz="1400" b="1" dirty="0">
                <a:solidFill>
                  <a:schemeClr val="accent1">
                    <a:lumMod val="75000"/>
                  </a:schemeClr>
                </a:solidFill>
                <a:latin typeface="Century Gothic" pitchFamily="34" charset="0"/>
              </a:rPr>
              <a:t>Accessibility </a:t>
            </a:r>
            <a:r>
              <a:rPr lang="en-GB" sz="1400" b="1" dirty="0">
                <a:solidFill>
                  <a:schemeClr val="accent1">
                    <a:lumMod val="75000"/>
                  </a:schemeClr>
                </a:solidFill>
                <a:latin typeface="Century Gothic" pitchFamily="34" charset="0"/>
              </a:rPr>
              <a:t>and Management:  </a:t>
            </a:r>
          </a:p>
          <a:p>
            <a:pPr marL="1270000" lvl="2" indent="-177800" fontAlgn="auto">
              <a:spcBef>
                <a:spcPts val="0"/>
              </a:spcBef>
              <a:spcAft>
                <a:spcPts val="0"/>
              </a:spcAft>
              <a:buFont typeface="Arial" charset="0"/>
              <a:buChar char="•"/>
              <a:defRPr/>
            </a:pPr>
            <a:r>
              <a:rPr lang="en-GB" sz="1200" b="1" dirty="0">
                <a:latin typeface="Century Gothic" pitchFamily="34" charset="0"/>
              </a:rPr>
              <a:t>Clear policy of ownership</a:t>
            </a:r>
            <a:r>
              <a:rPr lang="en-GB" sz="1200" dirty="0">
                <a:latin typeface="Century Gothic" pitchFamily="34" charset="0"/>
              </a:rPr>
              <a:t>, licensing </a:t>
            </a:r>
            <a:r>
              <a:rPr lang="en-GB" sz="1200" dirty="0">
                <a:latin typeface="Century Gothic" pitchFamily="34" charset="0"/>
              </a:rPr>
              <a:t>&amp; </a:t>
            </a:r>
            <a:r>
              <a:rPr lang="en-GB" sz="1200" dirty="0">
                <a:latin typeface="Century Gothic" pitchFamily="34" charset="0"/>
              </a:rPr>
              <a:t>access for all publicly funded data collection</a:t>
            </a:r>
          </a:p>
          <a:p>
            <a:pPr marL="1270000" lvl="2" indent="-177800" fontAlgn="auto">
              <a:spcBef>
                <a:spcPts val="0"/>
              </a:spcBef>
              <a:spcAft>
                <a:spcPts val="0"/>
              </a:spcAft>
              <a:buFont typeface="Arial" charset="0"/>
              <a:buChar char="•"/>
              <a:defRPr/>
            </a:pPr>
            <a:r>
              <a:rPr lang="en-GB" sz="1200" b="1" dirty="0">
                <a:latin typeface="Century Gothic" pitchFamily="34" charset="0"/>
              </a:rPr>
              <a:t>Single point of access </a:t>
            </a:r>
            <a:r>
              <a:rPr lang="en-GB" sz="1200" dirty="0">
                <a:latin typeface="Century Gothic" pitchFamily="34" charset="0"/>
              </a:rPr>
              <a:t>to marine data and information</a:t>
            </a:r>
          </a:p>
          <a:p>
            <a:pPr marL="1270000" lvl="2" indent="-177800" fontAlgn="auto">
              <a:spcBef>
                <a:spcPts val="0"/>
              </a:spcBef>
              <a:spcAft>
                <a:spcPts val="0"/>
              </a:spcAft>
              <a:buFont typeface="Arial" charset="0"/>
              <a:buChar char="•"/>
              <a:defRPr/>
            </a:pPr>
            <a:r>
              <a:rPr lang="en-GB" sz="1200" b="1" dirty="0">
                <a:latin typeface="Century Gothic" pitchFamily="34" charset="0"/>
              </a:rPr>
              <a:t>Discourage cost-recovery pricing</a:t>
            </a:r>
            <a:r>
              <a:rPr lang="en-GB" sz="1200" dirty="0">
                <a:latin typeface="Century Gothic" pitchFamily="34" charset="0"/>
              </a:rPr>
              <a:t> from public bodies</a:t>
            </a:r>
          </a:p>
          <a:p>
            <a:pPr marL="1270000" lvl="2" indent="-177800" fontAlgn="auto">
              <a:spcBef>
                <a:spcPts val="0"/>
              </a:spcBef>
              <a:spcAft>
                <a:spcPts val="0"/>
              </a:spcAft>
              <a:buFont typeface="Arial" charset="0"/>
              <a:buChar char="•"/>
              <a:defRPr/>
            </a:pPr>
            <a:endParaRPr lang="en-GB" sz="1200" dirty="0">
              <a:solidFill>
                <a:schemeClr val="accent1">
                  <a:lumMod val="75000"/>
                </a:schemeClr>
              </a:solidFill>
              <a:latin typeface="Century Gothic" pitchFamily="34" charset="0"/>
            </a:endParaRPr>
          </a:p>
          <a:p>
            <a:pPr marL="812800" lvl="1" indent="-177800" fontAlgn="auto">
              <a:spcBef>
                <a:spcPts val="0"/>
              </a:spcBef>
              <a:spcAft>
                <a:spcPts val="0"/>
              </a:spcAft>
              <a:buFont typeface="Arial" charset="0"/>
              <a:buChar char="•"/>
              <a:defRPr/>
            </a:pPr>
            <a:r>
              <a:rPr lang="en-GB" sz="1400" b="1" dirty="0">
                <a:solidFill>
                  <a:schemeClr val="accent1">
                    <a:lumMod val="75000"/>
                  </a:schemeClr>
                </a:solidFill>
                <a:latin typeface="Century Gothic" pitchFamily="34" charset="0"/>
              </a:rPr>
              <a:t>Data Standards and Quality control: </a:t>
            </a:r>
          </a:p>
          <a:p>
            <a:pPr marL="1270000" lvl="2" indent="-177800" fontAlgn="auto">
              <a:spcBef>
                <a:spcPts val="0"/>
              </a:spcBef>
              <a:spcAft>
                <a:spcPts val="0"/>
              </a:spcAft>
              <a:buFont typeface="Arial" charset="0"/>
              <a:buChar char="•"/>
              <a:defRPr/>
            </a:pPr>
            <a:r>
              <a:rPr lang="en-GB" sz="1200" b="1" dirty="0">
                <a:latin typeface="Century Gothic" pitchFamily="34" charset="0"/>
              </a:rPr>
              <a:t>Common standards </a:t>
            </a:r>
            <a:r>
              <a:rPr lang="en-GB" sz="1200" dirty="0">
                <a:latin typeface="Century Gothic" pitchFamily="34" charset="0"/>
              </a:rPr>
              <a:t>across jurisdictions and disciplines</a:t>
            </a:r>
          </a:p>
          <a:p>
            <a:pPr marL="1270000" lvl="2" indent="-177800" fontAlgn="auto">
              <a:spcBef>
                <a:spcPts val="0"/>
              </a:spcBef>
              <a:spcAft>
                <a:spcPts val="0"/>
              </a:spcAft>
              <a:buFont typeface="Arial" charset="0"/>
              <a:buChar char="•"/>
              <a:defRPr/>
            </a:pPr>
            <a:r>
              <a:rPr lang="en-GB" sz="1200" b="1" dirty="0">
                <a:latin typeface="Century Gothic" pitchFamily="34" charset="0"/>
              </a:rPr>
              <a:t>Ensure the above is addressed </a:t>
            </a:r>
            <a:r>
              <a:rPr lang="en-GB" sz="1200" dirty="0">
                <a:latin typeface="Century Gothic" pitchFamily="34" charset="0"/>
              </a:rPr>
              <a:t>in publicly funded data collection contracts</a:t>
            </a:r>
          </a:p>
          <a:p>
            <a:pPr marL="1270000" lvl="2" indent="-177800" fontAlgn="auto">
              <a:spcBef>
                <a:spcPts val="0"/>
              </a:spcBef>
              <a:spcAft>
                <a:spcPts val="0"/>
              </a:spcAft>
              <a:buFont typeface="Arial" charset="0"/>
              <a:buChar char="•"/>
              <a:defRPr/>
            </a:pPr>
            <a:endParaRPr lang="en-GB" sz="1200" dirty="0">
              <a:solidFill>
                <a:schemeClr val="tx2">
                  <a:lumMod val="60000"/>
                  <a:lumOff val="40000"/>
                </a:schemeClr>
              </a:solidFill>
              <a:latin typeface="Century Gothic" pitchFamily="34" charset="0"/>
            </a:endParaRPr>
          </a:p>
          <a:p>
            <a:pPr marL="812800" lvl="1" indent="-177800" fontAlgn="auto">
              <a:spcBef>
                <a:spcPts val="0"/>
              </a:spcBef>
              <a:spcAft>
                <a:spcPts val="0"/>
              </a:spcAft>
              <a:buFont typeface="Arial" charset="0"/>
              <a:buChar char="•"/>
              <a:defRPr/>
            </a:pPr>
            <a:r>
              <a:rPr lang="en-GB" sz="1400" b="1" dirty="0">
                <a:solidFill>
                  <a:schemeClr val="accent1">
                    <a:lumMod val="75000"/>
                  </a:schemeClr>
                </a:solidFill>
                <a:latin typeface="Century Gothic" pitchFamily="34" charset="0"/>
              </a:rPr>
              <a:t>International Coordination:</a:t>
            </a:r>
          </a:p>
          <a:p>
            <a:pPr marL="1270000" lvl="2" indent="-177800" fontAlgn="auto">
              <a:spcBef>
                <a:spcPts val="0"/>
              </a:spcBef>
              <a:spcAft>
                <a:spcPts val="0"/>
              </a:spcAft>
              <a:buFont typeface="Arial" charset="0"/>
              <a:buChar char="•"/>
              <a:defRPr/>
            </a:pPr>
            <a:r>
              <a:rPr lang="en-GB" sz="1200" b="1" dirty="0">
                <a:latin typeface="Century Gothic" pitchFamily="34" charset="0"/>
              </a:rPr>
              <a:t>Harmonised approach </a:t>
            </a:r>
            <a:r>
              <a:rPr lang="en-GB" sz="1200" dirty="0">
                <a:latin typeface="Century Gothic" pitchFamily="34" charset="0"/>
              </a:rPr>
              <a:t>across the EU in relation to all of the above:</a:t>
            </a:r>
          </a:p>
          <a:p>
            <a:pPr marL="1270000" lvl="2" indent="-177800" fontAlgn="auto">
              <a:spcBef>
                <a:spcPts val="0"/>
              </a:spcBef>
              <a:spcAft>
                <a:spcPts val="0"/>
              </a:spcAft>
              <a:buFont typeface="Arial" charset="0"/>
              <a:buChar char="•"/>
              <a:defRPr/>
            </a:pPr>
            <a:r>
              <a:rPr lang="en-GB" sz="1200" b="1" dirty="0">
                <a:latin typeface="Century Gothic" pitchFamily="34" charset="0"/>
              </a:rPr>
              <a:t>Links</a:t>
            </a:r>
            <a:r>
              <a:rPr lang="en-GB" sz="1200" dirty="0">
                <a:latin typeface="Century Gothic" pitchFamily="34" charset="0"/>
              </a:rPr>
              <a:t> provided and maintained to EU/global databases and initiatives </a:t>
            </a:r>
            <a:endParaRPr lang="en-GB" sz="1200" dirty="0">
              <a:latin typeface="Century Gothic" pitchFamily="34" charset="0"/>
            </a:endParaRPr>
          </a:p>
          <a:p>
            <a:pPr marL="812800" lvl="1" indent="-177800" fontAlgn="auto">
              <a:spcBef>
                <a:spcPts val="0"/>
              </a:spcBef>
              <a:spcAft>
                <a:spcPts val="0"/>
              </a:spcAft>
              <a:buFont typeface="Arial" charset="0"/>
              <a:buChar char="•"/>
              <a:defRPr/>
            </a:pPr>
            <a:endParaRPr lang="en-GB" sz="1600" dirty="0">
              <a:solidFill>
                <a:schemeClr val="accent1">
                  <a:lumMod val="75000"/>
                </a:schemeClr>
              </a:solidFill>
              <a:latin typeface="Century Gothic" pitchFamily="34" charset="0"/>
            </a:endParaRPr>
          </a:p>
          <a:p>
            <a:pPr marL="355600" indent="-177800" fontAlgn="auto">
              <a:spcBef>
                <a:spcPts val="0"/>
              </a:spcBef>
              <a:spcAft>
                <a:spcPts val="0"/>
              </a:spcAft>
              <a:buFont typeface="Arial" charset="0"/>
              <a:buChar char="•"/>
              <a:defRPr/>
            </a:pPr>
            <a:r>
              <a:rPr lang="en-GB" b="1" dirty="0">
                <a:solidFill>
                  <a:schemeClr val="accent1">
                    <a:lumMod val="75000"/>
                  </a:schemeClr>
                </a:solidFill>
                <a:latin typeface="Century Gothic" pitchFamily="34" charset="0"/>
              </a:rPr>
              <a:t>Benefits of improved data management ;</a:t>
            </a:r>
          </a:p>
          <a:p>
            <a:pPr marL="812800" lvl="1" indent="-177800" fontAlgn="auto">
              <a:spcBef>
                <a:spcPts val="0"/>
              </a:spcBef>
              <a:spcAft>
                <a:spcPts val="0"/>
              </a:spcAft>
              <a:buFont typeface="Arial" charset="0"/>
              <a:buChar char="•"/>
              <a:defRPr/>
            </a:pPr>
            <a:r>
              <a:rPr lang="en-GB" sz="1600" b="1" dirty="0">
                <a:latin typeface="Century Gothic" pitchFamily="34" charset="0"/>
              </a:rPr>
              <a:t>Measurable reductions in costs </a:t>
            </a:r>
            <a:r>
              <a:rPr lang="en-GB" sz="1600" dirty="0">
                <a:latin typeface="Century Gothic" pitchFamily="34" charset="0"/>
              </a:rPr>
              <a:t>to find, access and retrieve data</a:t>
            </a:r>
          </a:p>
          <a:p>
            <a:pPr marL="812800" lvl="1" indent="-177800" fontAlgn="auto">
              <a:spcBef>
                <a:spcPts val="0"/>
              </a:spcBef>
              <a:spcAft>
                <a:spcPts val="0"/>
              </a:spcAft>
              <a:buFont typeface="Arial" charset="0"/>
              <a:buChar char="•"/>
              <a:defRPr/>
            </a:pPr>
            <a:r>
              <a:rPr lang="en-GB" sz="1600" b="1" dirty="0">
                <a:latin typeface="Century Gothic" pitchFamily="34" charset="0"/>
              </a:rPr>
              <a:t>Wider and more reliable </a:t>
            </a:r>
            <a:r>
              <a:rPr lang="en-GB" sz="1600" dirty="0">
                <a:latin typeface="Century Gothic" pitchFamily="34" charset="0"/>
              </a:rPr>
              <a:t>data and information upon which to base assessments</a:t>
            </a:r>
          </a:p>
          <a:p>
            <a:pPr marL="812800" lvl="1" indent="-177800" fontAlgn="auto">
              <a:spcBef>
                <a:spcPts val="0"/>
              </a:spcBef>
              <a:spcAft>
                <a:spcPts val="0"/>
              </a:spcAft>
              <a:buFont typeface="Arial" charset="0"/>
              <a:buChar char="•"/>
              <a:defRPr/>
            </a:pPr>
            <a:r>
              <a:rPr lang="en-GB" sz="1600" b="1" dirty="0">
                <a:latin typeface="Century Gothic" pitchFamily="34" charset="0"/>
              </a:rPr>
              <a:t>Mechanisms to share results </a:t>
            </a:r>
            <a:r>
              <a:rPr lang="en-GB" sz="1600" dirty="0">
                <a:latin typeface="Century Gothic" pitchFamily="34" charset="0"/>
              </a:rPr>
              <a:t>and data with stakeholders</a:t>
            </a:r>
          </a:p>
          <a:p>
            <a:pPr marL="812800" lvl="1" indent="-177800" fontAlgn="auto">
              <a:spcBef>
                <a:spcPts val="0"/>
              </a:spcBef>
              <a:spcAft>
                <a:spcPts val="0"/>
              </a:spcAft>
              <a:buFont typeface="Arial" charset="0"/>
              <a:buChar char="•"/>
              <a:defRPr/>
            </a:pPr>
            <a:endParaRPr lang="en-GB" sz="1400" dirty="0">
              <a:solidFill>
                <a:schemeClr val="tx2">
                  <a:lumMod val="60000"/>
                  <a:lumOff val="40000"/>
                </a:schemeClr>
              </a:solidFill>
              <a:latin typeface="Century Gothic" pitchFamily="34" charset="0"/>
            </a:endParaRPr>
          </a:p>
        </p:txBody>
      </p:sp>
      <p:sp>
        <p:nvSpPr>
          <p:cNvPr id="5" name="Title 1"/>
          <p:cNvSpPr>
            <a:spLocks noGrp="1"/>
          </p:cNvSpPr>
          <p:nvPr>
            <p:ph type="title"/>
          </p:nvPr>
        </p:nvSpPr>
        <p:spPr>
          <a:xfrm>
            <a:off x="1906588" y="120650"/>
            <a:ext cx="5330825" cy="428625"/>
          </a:xfrm>
        </p:spPr>
        <p:txBody>
          <a:bodyPr rtlCol="0">
            <a:normAutofit/>
          </a:bodyPr>
          <a:lstStyle/>
          <a:p>
            <a:pPr fontAlgn="auto">
              <a:spcAft>
                <a:spcPts val="0"/>
              </a:spcAft>
              <a:defRPr/>
            </a:pPr>
            <a:r>
              <a:rPr lang="en-IE" dirty="0" smtClean="0">
                <a:solidFill>
                  <a:schemeClr val="tx2">
                    <a:lumMod val="50000"/>
                  </a:schemeClr>
                </a:solidFill>
              </a:rPr>
              <a:t>What Offshore Wind Developers Need</a:t>
            </a:r>
          </a:p>
        </p:txBody>
      </p:sp>
      <p:pic>
        <p:nvPicPr>
          <p:cNvPr id="40963" name="Picture 3" descr="mainstreamLogo.tif"/>
          <p:cNvPicPr>
            <a:picLocks noChangeAspect="1"/>
          </p:cNvPicPr>
          <p:nvPr/>
        </p:nvPicPr>
        <p:blipFill>
          <a:blip r:embed="rId2"/>
          <a:srcRect/>
          <a:stretch>
            <a:fillRect/>
          </a:stretch>
        </p:blipFill>
        <p:spPr bwMode="auto">
          <a:xfrm>
            <a:off x="0" y="36513"/>
            <a:ext cx="1358900" cy="512762"/>
          </a:xfrm>
          <a:prstGeom prst="rect">
            <a:avLst/>
          </a:prstGeom>
          <a:noFill/>
          <a:ln w="9525">
            <a:noFill/>
            <a:miter lim="800000"/>
            <a:headEnd/>
            <a:tailEnd/>
          </a:ln>
        </p:spPr>
      </p:pic>
      <p:sp>
        <p:nvSpPr>
          <p:cNvPr id="40964" name="Text Box 14"/>
          <p:cNvSpPr txBox="1">
            <a:spLocks noChangeArrowheads="1"/>
          </p:cNvSpPr>
          <p:nvPr/>
        </p:nvSpPr>
        <p:spPr bwMode="auto">
          <a:xfrm>
            <a:off x="1755775" y="6577013"/>
            <a:ext cx="5480050"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Offshore Wind Energy Developers want to reduce Project Risk</a:t>
            </a:r>
            <a:endParaRPr lang="en-US" sz="1400" b="1">
              <a:latin typeface="Century Gothic" pitchFamily="34" charset="0"/>
            </a:endParaRP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571500" y="1285875"/>
            <a:ext cx="8072438" cy="188753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1986" name="Picture 4" descr="Emu Surveyor"/>
          <p:cNvPicPr>
            <a:picLocks noChangeAspect="1" noChangeArrowheads="1"/>
          </p:cNvPicPr>
          <p:nvPr/>
        </p:nvPicPr>
        <p:blipFill>
          <a:blip r:embed="rId2"/>
          <a:srcRect/>
          <a:stretch>
            <a:fillRect/>
          </a:stretch>
        </p:blipFill>
        <p:spPr bwMode="auto">
          <a:xfrm>
            <a:off x="928688" y="1603375"/>
            <a:ext cx="2286000" cy="1428750"/>
          </a:xfrm>
          <a:prstGeom prst="rect">
            <a:avLst/>
          </a:prstGeom>
          <a:noFill/>
          <a:ln w="9525">
            <a:noFill/>
            <a:miter lim="800000"/>
            <a:headEnd/>
            <a:tailEnd/>
          </a:ln>
        </p:spPr>
      </p:pic>
      <p:pic>
        <p:nvPicPr>
          <p:cNvPr id="41987" name="Picture 3" descr="http://www.treehugger.com/offshore-wind-turbine-installation01.jpg"/>
          <p:cNvPicPr>
            <a:picLocks noChangeAspect="1" noChangeArrowheads="1"/>
          </p:cNvPicPr>
          <p:nvPr/>
        </p:nvPicPr>
        <p:blipFill>
          <a:blip r:embed="rId3"/>
          <a:srcRect/>
          <a:stretch>
            <a:fillRect/>
          </a:stretch>
        </p:blipFill>
        <p:spPr bwMode="auto">
          <a:xfrm>
            <a:off x="3500438" y="1603375"/>
            <a:ext cx="2286000" cy="1428750"/>
          </a:xfrm>
          <a:prstGeom prst="rect">
            <a:avLst/>
          </a:prstGeom>
          <a:noFill/>
          <a:ln w="9525">
            <a:noFill/>
            <a:miter lim="800000"/>
            <a:headEnd/>
            <a:tailEnd/>
          </a:ln>
        </p:spPr>
      </p:pic>
      <p:pic>
        <p:nvPicPr>
          <p:cNvPr id="41988" name="Picture 2" descr="http://www.energyportal.eu/images/stories/news/1548_offshore_wind.jpg"/>
          <p:cNvPicPr>
            <a:picLocks noChangeAspect="1" noChangeArrowheads="1"/>
          </p:cNvPicPr>
          <p:nvPr/>
        </p:nvPicPr>
        <p:blipFill>
          <a:blip r:embed="rId4"/>
          <a:srcRect/>
          <a:stretch>
            <a:fillRect/>
          </a:stretch>
        </p:blipFill>
        <p:spPr bwMode="auto">
          <a:xfrm>
            <a:off x="6072188" y="1603375"/>
            <a:ext cx="2286000" cy="1428750"/>
          </a:xfrm>
          <a:prstGeom prst="rect">
            <a:avLst/>
          </a:prstGeom>
          <a:noFill/>
          <a:ln w="9525">
            <a:noFill/>
            <a:miter lim="800000"/>
            <a:headEnd/>
            <a:tailEnd/>
          </a:ln>
        </p:spPr>
      </p:pic>
      <p:sp>
        <p:nvSpPr>
          <p:cNvPr id="6" name="Rectangle 44"/>
          <p:cNvSpPr>
            <a:spLocks noChangeArrowheads="1"/>
          </p:cNvSpPr>
          <p:nvPr/>
        </p:nvSpPr>
        <p:spPr bwMode="gray">
          <a:xfrm>
            <a:off x="857250" y="166688"/>
            <a:ext cx="7215188" cy="382587"/>
          </a:xfrm>
          <a:prstGeom prst="rect">
            <a:avLst/>
          </a:prstGeom>
          <a:noFill/>
          <a:ln w="9525">
            <a:noFill/>
            <a:miter lim="800000"/>
            <a:headEnd/>
            <a:tailEnd/>
          </a:ln>
        </p:spPr>
        <p:txBody>
          <a:bodyPr lIns="71438" tIns="36512" rIns="71438" bIns="36512">
            <a:spAutoFit/>
          </a:bodyPr>
          <a:lstStyle/>
          <a:p>
            <a:pPr algn="ctr" defTabSz="708025" eaLnBrk="0" fontAlgn="auto" hangingPunct="0">
              <a:spcBef>
                <a:spcPts val="0"/>
              </a:spcBef>
              <a:spcAft>
                <a:spcPts val="0"/>
              </a:spcAft>
              <a:defRPr/>
            </a:pPr>
            <a:r>
              <a:rPr lang="en-GB" sz="2000" b="1" dirty="0">
                <a:solidFill>
                  <a:schemeClr val="tx2">
                    <a:lumMod val="50000"/>
                  </a:schemeClr>
                </a:solidFill>
                <a:latin typeface="Century Gothic" pitchFamily="34" charset="0"/>
              </a:rPr>
              <a:t>Offshore Business Process</a:t>
            </a:r>
            <a:endParaRPr lang="en-US" sz="2000" dirty="0">
              <a:solidFill>
                <a:schemeClr val="tx2">
                  <a:lumMod val="50000"/>
                </a:schemeClr>
              </a:solidFill>
              <a:latin typeface="+mn-lt"/>
            </a:endParaRPr>
          </a:p>
        </p:txBody>
      </p:sp>
      <p:sp>
        <p:nvSpPr>
          <p:cNvPr id="41990" name="TextBox 6"/>
          <p:cNvSpPr txBox="1">
            <a:spLocks noChangeArrowheads="1"/>
          </p:cNvSpPr>
          <p:nvPr/>
        </p:nvSpPr>
        <p:spPr bwMode="auto">
          <a:xfrm>
            <a:off x="1619250" y="1252538"/>
            <a:ext cx="681038" cy="277812"/>
          </a:xfrm>
          <a:prstGeom prst="rect">
            <a:avLst/>
          </a:prstGeom>
          <a:noFill/>
          <a:ln w="9525">
            <a:noFill/>
            <a:miter lim="800000"/>
            <a:headEnd/>
            <a:tailEnd/>
          </a:ln>
        </p:spPr>
        <p:txBody>
          <a:bodyPr wrap="none">
            <a:spAutoFit/>
          </a:bodyPr>
          <a:lstStyle/>
          <a:p>
            <a:r>
              <a:rPr lang="en-GB" sz="1200" b="1">
                <a:latin typeface="Century Gothic" pitchFamily="34" charset="0"/>
              </a:rPr>
              <a:t>Survey</a:t>
            </a:r>
            <a:endParaRPr lang="en-US" sz="1200" b="1">
              <a:latin typeface="Century Gothic" pitchFamily="34" charset="0"/>
            </a:endParaRPr>
          </a:p>
        </p:txBody>
      </p:sp>
      <p:sp>
        <p:nvSpPr>
          <p:cNvPr id="41991" name="TextBox 7"/>
          <p:cNvSpPr txBox="1">
            <a:spLocks noChangeArrowheads="1"/>
          </p:cNvSpPr>
          <p:nvPr/>
        </p:nvSpPr>
        <p:spPr bwMode="auto">
          <a:xfrm>
            <a:off x="4214813" y="1244600"/>
            <a:ext cx="896937" cy="276225"/>
          </a:xfrm>
          <a:prstGeom prst="rect">
            <a:avLst/>
          </a:prstGeom>
          <a:noFill/>
          <a:ln w="9525">
            <a:noFill/>
            <a:miter lim="800000"/>
            <a:headEnd/>
            <a:tailEnd/>
          </a:ln>
        </p:spPr>
        <p:txBody>
          <a:bodyPr wrap="none">
            <a:spAutoFit/>
          </a:bodyPr>
          <a:lstStyle/>
          <a:p>
            <a:r>
              <a:rPr lang="en-GB" sz="1200" b="1">
                <a:latin typeface="Century Gothic" pitchFamily="34" charset="0"/>
              </a:rPr>
              <a:t>Construct</a:t>
            </a:r>
            <a:endParaRPr lang="en-US" sz="1200" b="1">
              <a:latin typeface="Century Gothic" pitchFamily="34" charset="0"/>
            </a:endParaRPr>
          </a:p>
        </p:txBody>
      </p:sp>
      <p:sp>
        <p:nvSpPr>
          <p:cNvPr id="41992" name="TextBox 8"/>
          <p:cNvSpPr txBox="1">
            <a:spLocks noChangeArrowheads="1"/>
          </p:cNvSpPr>
          <p:nvPr/>
        </p:nvSpPr>
        <p:spPr bwMode="auto">
          <a:xfrm>
            <a:off x="6858000" y="1244600"/>
            <a:ext cx="808038" cy="276225"/>
          </a:xfrm>
          <a:prstGeom prst="rect">
            <a:avLst/>
          </a:prstGeom>
          <a:noFill/>
          <a:ln w="9525">
            <a:noFill/>
            <a:miter lim="800000"/>
            <a:headEnd/>
            <a:tailEnd/>
          </a:ln>
        </p:spPr>
        <p:txBody>
          <a:bodyPr wrap="none">
            <a:spAutoFit/>
          </a:bodyPr>
          <a:lstStyle/>
          <a:p>
            <a:r>
              <a:rPr lang="en-GB" sz="1200" b="1">
                <a:latin typeface="Century Gothic" pitchFamily="34" charset="0"/>
              </a:rPr>
              <a:t>Operate</a:t>
            </a:r>
            <a:endParaRPr lang="en-US" sz="1200" b="1">
              <a:latin typeface="Century Gothic" pitchFamily="34" charset="0"/>
            </a:endParaRPr>
          </a:p>
        </p:txBody>
      </p:sp>
      <p:pic>
        <p:nvPicPr>
          <p:cNvPr id="41993" name="Picture 9" descr="Deepsea version"/>
          <p:cNvPicPr>
            <a:picLocks noChangeAspect="1" noChangeArrowheads="1"/>
          </p:cNvPicPr>
          <p:nvPr/>
        </p:nvPicPr>
        <p:blipFill>
          <a:blip r:embed="rId5"/>
          <a:srcRect/>
          <a:stretch>
            <a:fillRect/>
          </a:stretch>
        </p:blipFill>
        <p:spPr bwMode="auto">
          <a:xfrm>
            <a:off x="2286000" y="4071938"/>
            <a:ext cx="4333875" cy="1285875"/>
          </a:xfrm>
          <a:prstGeom prst="rect">
            <a:avLst/>
          </a:prstGeom>
          <a:noFill/>
          <a:ln w="9525">
            <a:noFill/>
            <a:miter lim="800000"/>
            <a:headEnd/>
            <a:tailEnd/>
          </a:ln>
        </p:spPr>
      </p:pic>
      <p:cxnSp>
        <p:nvCxnSpPr>
          <p:cNvPr id="12" name="Straight Arrow Connector 11"/>
          <p:cNvCxnSpPr/>
          <p:nvPr/>
        </p:nvCxnSpPr>
        <p:spPr>
          <a:xfrm>
            <a:off x="1857375" y="3214688"/>
            <a:ext cx="855663" cy="715962"/>
          </a:xfrm>
          <a:prstGeom prst="straightConnector1">
            <a:avLst/>
          </a:prstGeom>
          <a:ln w="63500">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3963194" y="3536156"/>
            <a:ext cx="787400" cy="1588"/>
          </a:xfrm>
          <a:prstGeom prst="straightConnector1">
            <a:avLst/>
          </a:prstGeom>
          <a:ln w="63500">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flipV="1">
            <a:off x="6357938" y="3214688"/>
            <a:ext cx="857250" cy="714375"/>
          </a:xfrm>
          <a:prstGeom prst="straightConnector1">
            <a:avLst/>
          </a:prstGeom>
          <a:ln w="63500">
            <a:solidFill>
              <a:schemeClr val="accent6">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Documents"/>
          <p:cNvSpPr>
            <a:spLocks noEditPoints="1" noChangeArrowheads="1"/>
          </p:cNvSpPr>
          <p:nvPr/>
        </p:nvSpPr>
        <p:spPr bwMode="auto">
          <a:xfrm>
            <a:off x="2643188" y="4929188"/>
            <a:ext cx="747712" cy="828675"/>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fontAlgn="auto">
              <a:spcBef>
                <a:spcPts val="0"/>
              </a:spcBef>
              <a:spcAft>
                <a:spcPts val="0"/>
              </a:spcAft>
              <a:defRPr/>
            </a:pPr>
            <a:endParaRPr lang="en-US">
              <a:latin typeface="+mn-lt"/>
            </a:endParaRPr>
          </a:p>
        </p:txBody>
      </p:sp>
      <p:sp>
        <p:nvSpPr>
          <p:cNvPr id="21" name="Documents"/>
          <p:cNvSpPr>
            <a:spLocks noEditPoints="1" noChangeArrowheads="1"/>
          </p:cNvSpPr>
          <p:nvPr/>
        </p:nvSpPr>
        <p:spPr bwMode="auto">
          <a:xfrm>
            <a:off x="4214813" y="5000625"/>
            <a:ext cx="747712" cy="828675"/>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fontAlgn="auto">
              <a:spcBef>
                <a:spcPts val="0"/>
              </a:spcBef>
              <a:spcAft>
                <a:spcPts val="0"/>
              </a:spcAft>
              <a:defRPr/>
            </a:pPr>
            <a:endParaRPr lang="en-US">
              <a:latin typeface="+mn-lt"/>
            </a:endParaRPr>
          </a:p>
        </p:txBody>
      </p:sp>
      <p:sp>
        <p:nvSpPr>
          <p:cNvPr id="23" name="Documents"/>
          <p:cNvSpPr>
            <a:spLocks noEditPoints="1" noChangeArrowheads="1"/>
          </p:cNvSpPr>
          <p:nvPr/>
        </p:nvSpPr>
        <p:spPr bwMode="auto">
          <a:xfrm>
            <a:off x="5715000" y="5000625"/>
            <a:ext cx="747713" cy="828675"/>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fontAlgn="auto">
              <a:spcBef>
                <a:spcPts val="0"/>
              </a:spcBef>
              <a:spcAft>
                <a:spcPts val="0"/>
              </a:spcAft>
              <a:defRPr/>
            </a:pPr>
            <a:endParaRPr lang="en-US">
              <a:latin typeface="+mn-lt"/>
            </a:endParaRPr>
          </a:p>
        </p:txBody>
      </p:sp>
      <p:sp>
        <p:nvSpPr>
          <p:cNvPr id="42000" name="Text Box 14"/>
          <p:cNvSpPr txBox="1">
            <a:spLocks noChangeArrowheads="1"/>
          </p:cNvSpPr>
          <p:nvPr/>
        </p:nvSpPr>
        <p:spPr bwMode="auto">
          <a:xfrm>
            <a:off x="3059113" y="6550025"/>
            <a:ext cx="2852737"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Reducing Risk is all about Data</a:t>
            </a:r>
            <a:endParaRPr lang="en-US" sz="1400" b="1">
              <a:latin typeface="Century Gothic" pitchFamily="34" charset="0"/>
            </a:endParaRPr>
          </a:p>
        </p:txBody>
      </p:sp>
      <p:sp>
        <p:nvSpPr>
          <p:cNvPr id="27" name="TextBox 26"/>
          <p:cNvSpPr txBox="1"/>
          <p:nvPr/>
        </p:nvSpPr>
        <p:spPr>
          <a:xfrm>
            <a:off x="6786563" y="4000500"/>
            <a:ext cx="2357437" cy="1878013"/>
          </a:xfrm>
          <a:prstGeom prst="rect">
            <a:avLst/>
          </a:prstGeom>
          <a:noFill/>
        </p:spPr>
        <p:txBody>
          <a:bodyPr wrap="none">
            <a:spAutoFit/>
          </a:bodyPr>
          <a:lstStyle/>
          <a:p>
            <a:pPr fontAlgn="auto">
              <a:spcBef>
                <a:spcPts val="0"/>
              </a:spcBef>
              <a:spcAft>
                <a:spcPts val="0"/>
              </a:spcAft>
              <a:defRPr/>
            </a:pPr>
            <a:r>
              <a:rPr lang="en-GB" sz="1400" b="1" dirty="0">
                <a:solidFill>
                  <a:schemeClr val="accent1">
                    <a:lumMod val="50000"/>
                  </a:schemeClr>
                </a:solidFill>
                <a:latin typeface="Century Gothic" pitchFamily="34" charset="0"/>
              </a:rPr>
              <a:t>Information needed :</a:t>
            </a:r>
          </a:p>
          <a:p>
            <a:pPr fontAlgn="auto">
              <a:spcBef>
                <a:spcPts val="0"/>
              </a:spcBef>
              <a:spcAft>
                <a:spcPts val="0"/>
              </a:spcAft>
              <a:defRPr/>
            </a:pPr>
            <a:endParaRPr lang="en-GB" sz="1200" b="1" dirty="0">
              <a:solidFill>
                <a:schemeClr val="accent1">
                  <a:lumMod val="50000"/>
                </a:schemeClr>
              </a:solidFill>
              <a:latin typeface="Century Gothic" pitchFamily="34" charset="0"/>
            </a:endParaRPr>
          </a:p>
          <a:p>
            <a:pPr fontAlgn="auto">
              <a:spcBef>
                <a:spcPts val="0"/>
              </a:spcBef>
              <a:spcAft>
                <a:spcPts val="0"/>
              </a:spcAft>
              <a:defRPr/>
            </a:pPr>
            <a:r>
              <a:rPr lang="en-GB" sz="1000" dirty="0">
                <a:latin typeface="Century Gothic" pitchFamily="34" charset="0"/>
              </a:rPr>
              <a:t>Surveying</a:t>
            </a:r>
          </a:p>
          <a:p>
            <a:pPr fontAlgn="auto">
              <a:spcBef>
                <a:spcPts val="0"/>
              </a:spcBef>
              <a:spcAft>
                <a:spcPts val="0"/>
              </a:spcAft>
              <a:defRPr/>
            </a:pPr>
            <a:r>
              <a:rPr lang="en-GB" sz="1000" dirty="0">
                <a:latin typeface="Century Gothic" pitchFamily="34" charset="0"/>
              </a:rPr>
              <a:t>Modelling</a:t>
            </a:r>
          </a:p>
          <a:p>
            <a:pPr fontAlgn="auto">
              <a:spcBef>
                <a:spcPts val="0"/>
              </a:spcBef>
              <a:spcAft>
                <a:spcPts val="0"/>
              </a:spcAft>
              <a:defRPr/>
            </a:pPr>
            <a:r>
              <a:rPr lang="en-GB" sz="1000" dirty="0">
                <a:latin typeface="Century Gothic" pitchFamily="34" charset="0"/>
              </a:rPr>
              <a:t>Turbine Control Systems</a:t>
            </a:r>
          </a:p>
          <a:p>
            <a:pPr fontAlgn="auto">
              <a:spcBef>
                <a:spcPts val="0"/>
              </a:spcBef>
              <a:spcAft>
                <a:spcPts val="0"/>
              </a:spcAft>
              <a:defRPr/>
            </a:pPr>
            <a:r>
              <a:rPr lang="en-GB" sz="1000" dirty="0">
                <a:latin typeface="Century Gothic" pitchFamily="34" charset="0"/>
              </a:rPr>
              <a:t>Wireless Communication</a:t>
            </a:r>
          </a:p>
          <a:p>
            <a:pPr fontAlgn="auto">
              <a:spcBef>
                <a:spcPts val="0"/>
              </a:spcBef>
              <a:spcAft>
                <a:spcPts val="0"/>
              </a:spcAft>
              <a:defRPr/>
            </a:pPr>
            <a:r>
              <a:rPr lang="en-GB" sz="1000" dirty="0">
                <a:latin typeface="Century Gothic" pitchFamily="34" charset="0"/>
              </a:rPr>
              <a:t>Power Distribution Management</a:t>
            </a:r>
          </a:p>
          <a:p>
            <a:pPr fontAlgn="auto">
              <a:spcBef>
                <a:spcPts val="0"/>
              </a:spcBef>
              <a:spcAft>
                <a:spcPts val="0"/>
              </a:spcAft>
              <a:defRPr/>
            </a:pPr>
            <a:r>
              <a:rPr lang="en-GB" sz="1000" dirty="0">
                <a:latin typeface="Century Gothic" pitchFamily="34" charset="0"/>
              </a:rPr>
              <a:t>Project &amp; Document Management</a:t>
            </a:r>
          </a:p>
          <a:p>
            <a:pPr fontAlgn="auto">
              <a:spcBef>
                <a:spcPts val="0"/>
              </a:spcBef>
              <a:spcAft>
                <a:spcPts val="0"/>
              </a:spcAft>
              <a:defRPr/>
            </a:pPr>
            <a:r>
              <a:rPr lang="en-GB" sz="1000" dirty="0">
                <a:latin typeface="Century Gothic" pitchFamily="34" charset="0"/>
              </a:rPr>
              <a:t>Risk Management</a:t>
            </a:r>
          </a:p>
          <a:p>
            <a:pPr fontAlgn="auto">
              <a:spcBef>
                <a:spcPts val="0"/>
              </a:spcBef>
              <a:spcAft>
                <a:spcPts val="0"/>
              </a:spcAft>
              <a:buFont typeface="Arial" pitchFamily="34" charset="0"/>
              <a:buChar char="•"/>
              <a:defRPr/>
            </a:pPr>
            <a:endParaRPr lang="en-GB" sz="1000" dirty="0">
              <a:latin typeface="Century Gothic" pitchFamily="34" charset="0"/>
            </a:endParaRPr>
          </a:p>
          <a:p>
            <a:pPr fontAlgn="auto">
              <a:spcBef>
                <a:spcPts val="0"/>
              </a:spcBef>
              <a:spcAft>
                <a:spcPts val="0"/>
              </a:spcAft>
              <a:buFont typeface="Arial" pitchFamily="34" charset="0"/>
              <a:buChar char="•"/>
              <a:defRPr/>
            </a:pPr>
            <a:endParaRPr lang="en-GB" sz="1000" dirty="0">
              <a:latin typeface="Century Gothic" pitchFamily="34" charset="0"/>
            </a:endParaRPr>
          </a:p>
        </p:txBody>
      </p:sp>
      <p:sp>
        <p:nvSpPr>
          <p:cNvPr id="30" name="TextBox 29"/>
          <p:cNvSpPr txBox="1"/>
          <p:nvPr/>
        </p:nvSpPr>
        <p:spPr>
          <a:xfrm>
            <a:off x="463550" y="4000500"/>
            <a:ext cx="1901825" cy="1262063"/>
          </a:xfrm>
          <a:prstGeom prst="rect">
            <a:avLst/>
          </a:prstGeom>
          <a:noFill/>
        </p:spPr>
        <p:txBody>
          <a:bodyPr wrap="none">
            <a:spAutoFit/>
          </a:bodyPr>
          <a:lstStyle/>
          <a:p>
            <a:pPr fontAlgn="auto">
              <a:spcBef>
                <a:spcPts val="0"/>
              </a:spcBef>
              <a:spcAft>
                <a:spcPts val="0"/>
              </a:spcAft>
              <a:defRPr/>
            </a:pPr>
            <a:r>
              <a:rPr lang="en-GB" sz="1400" b="1" dirty="0">
                <a:solidFill>
                  <a:schemeClr val="accent1">
                    <a:lumMod val="50000"/>
                  </a:schemeClr>
                </a:solidFill>
                <a:latin typeface="Century Gothic" pitchFamily="34" charset="0"/>
              </a:rPr>
              <a:t>Business needs to...</a:t>
            </a:r>
          </a:p>
          <a:p>
            <a:pPr fontAlgn="auto">
              <a:spcBef>
                <a:spcPts val="0"/>
              </a:spcBef>
              <a:spcAft>
                <a:spcPts val="0"/>
              </a:spcAft>
              <a:defRPr/>
            </a:pPr>
            <a:endParaRPr lang="en-GB" sz="1000" dirty="0">
              <a:latin typeface="Century Gothic" pitchFamily="34" charset="0"/>
            </a:endParaRPr>
          </a:p>
          <a:p>
            <a:pPr fontAlgn="auto">
              <a:spcBef>
                <a:spcPts val="0"/>
              </a:spcBef>
              <a:spcAft>
                <a:spcPts val="0"/>
              </a:spcAft>
              <a:defRPr/>
            </a:pPr>
            <a:r>
              <a:rPr lang="en-GB" sz="1000" dirty="0">
                <a:latin typeface="Century Gothic" pitchFamily="34" charset="0"/>
              </a:rPr>
              <a:t>Identify &amp; Mitigate Risks</a:t>
            </a:r>
          </a:p>
          <a:p>
            <a:pPr fontAlgn="auto">
              <a:spcBef>
                <a:spcPts val="0"/>
              </a:spcBef>
              <a:spcAft>
                <a:spcPts val="0"/>
              </a:spcAft>
              <a:defRPr/>
            </a:pPr>
            <a:r>
              <a:rPr lang="en-GB" sz="1000" dirty="0">
                <a:latin typeface="Century Gothic" pitchFamily="34" charset="0"/>
              </a:rPr>
              <a:t>Accelerate Surveying</a:t>
            </a:r>
          </a:p>
          <a:p>
            <a:pPr fontAlgn="auto">
              <a:spcBef>
                <a:spcPts val="0"/>
              </a:spcBef>
              <a:spcAft>
                <a:spcPts val="0"/>
              </a:spcAft>
              <a:defRPr/>
            </a:pPr>
            <a:r>
              <a:rPr lang="en-GB" sz="1000" dirty="0">
                <a:latin typeface="Century Gothic" pitchFamily="34" charset="0"/>
              </a:rPr>
              <a:t>Accelerate Construction</a:t>
            </a:r>
          </a:p>
          <a:p>
            <a:pPr fontAlgn="auto">
              <a:spcBef>
                <a:spcPts val="0"/>
              </a:spcBef>
              <a:spcAft>
                <a:spcPts val="0"/>
              </a:spcAft>
              <a:defRPr/>
            </a:pPr>
            <a:r>
              <a:rPr lang="en-GB" sz="1000" dirty="0">
                <a:latin typeface="Century Gothic" pitchFamily="34" charset="0"/>
              </a:rPr>
              <a:t>Connect &amp; Distribute Power</a:t>
            </a:r>
          </a:p>
          <a:p>
            <a:pPr fontAlgn="auto">
              <a:spcBef>
                <a:spcPts val="0"/>
              </a:spcBef>
              <a:spcAft>
                <a:spcPts val="0"/>
              </a:spcAft>
              <a:defRPr/>
            </a:pPr>
            <a:endParaRPr lang="en-GB" sz="1200" b="1" dirty="0">
              <a:latin typeface="Century Gothic" pitchFamily="34" charset="0"/>
            </a:endParaRPr>
          </a:p>
        </p:txBody>
      </p:sp>
      <p:sp>
        <p:nvSpPr>
          <p:cNvPr id="22" name="Rectangle 44"/>
          <p:cNvSpPr>
            <a:spLocks noChangeArrowheads="1"/>
          </p:cNvSpPr>
          <p:nvPr/>
        </p:nvSpPr>
        <p:spPr bwMode="gray">
          <a:xfrm>
            <a:off x="500063" y="642938"/>
            <a:ext cx="7215187" cy="566737"/>
          </a:xfrm>
          <a:prstGeom prst="rect">
            <a:avLst/>
          </a:prstGeom>
          <a:noFill/>
          <a:ln w="9525">
            <a:noFill/>
            <a:miter lim="800000"/>
            <a:headEnd/>
            <a:tailEnd/>
          </a:ln>
        </p:spPr>
        <p:txBody>
          <a:bodyPr lIns="71438" tIns="36512" rIns="71438" bIns="36512">
            <a:spAutoFit/>
          </a:bodyPr>
          <a:lstStyle/>
          <a:p>
            <a:pPr defTabSz="708025" eaLnBrk="0" fontAlgn="auto" hangingPunct="0">
              <a:spcBef>
                <a:spcPts val="0"/>
              </a:spcBef>
              <a:spcAft>
                <a:spcPts val="0"/>
              </a:spcAft>
              <a:defRPr/>
            </a:pPr>
            <a:r>
              <a:rPr lang="en-GB" sz="1600" b="1" dirty="0">
                <a:solidFill>
                  <a:schemeClr val="accent1">
                    <a:lumMod val="75000"/>
                  </a:schemeClr>
                </a:solidFill>
                <a:latin typeface="Century Gothic" pitchFamily="34" charset="0"/>
              </a:rPr>
              <a:t>5 % of the  € 6.4 Trillion investment will be for ICT  </a:t>
            </a:r>
          </a:p>
          <a:p>
            <a:pPr defTabSz="708025" eaLnBrk="0" fontAlgn="auto" hangingPunct="0">
              <a:spcBef>
                <a:spcPts val="0"/>
              </a:spcBef>
              <a:spcAft>
                <a:spcPts val="0"/>
              </a:spcAft>
              <a:defRPr/>
            </a:pPr>
            <a:r>
              <a:rPr lang="en-GB" sz="1600" b="1" dirty="0">
                <a:solidFill>
                  <a:schemeClr val="accent1">
                    <a:lumMod val="75000"/>
                  </a:schemeClr>
                </a:solidFill>
                <a:latin typeface="Century Gothic" pitchFamily="34" charset="0"/>
              </a:rPr>
              <a:t>Equates to € 320 Billion ICT investment</a:t>
            </a:r>
            <a:endParaRPr lang="en-US" sz="1600" dirty="0">
              <a:solidFill>
                <a:schemeClr val="accent1">
                  <a:lumMod val="75000"/>
                </a:schemeClr>
              </a:solidFill>
              <a:latin typeface="+mn-lt"/>
            </a:endParaRPr>
          </a:p>
        </p:txBody>
      </p:sp>
      <p:pic>
        <p:nvPicPr>
          <p:cNvPr id="42004" name="Picture 23" descr="mainstreamLogo.tif"/>
          <p:cNvPicPr>
            <a:picLocks noChangeAspect="1"/>
          </p:cNvPicPr>
          <p:nvPr/>
        </p:nvPicPr>
        <p:blipFill>
          <a:blip r:embed="rId6"/>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xfrm>
            <a:off x="1906588" y="120650"/>
            <a:ext cx="5978525" cy="428625"/>
          </a:xfrm>
        </p:spPr>
        <p:txBody>
          <a:bodyPr rtlCol="0">
            <a:noAutofit/>
          </a:bodyPr>
          <a:lstStyle/>
          <a:p>
            <a:pPr fontAlgn="auto">
              <a:spcAft>
                <a:spcPts val="0"/>
              </a:spcAft>
              <a:defRPr/>
            </a:pPr>
            <a:r>
              <a:rPr lang="en-IE" dirty="0" smtClean="0">
                <a:solidFill>
                  <a:schemeClr val="tx2">
                    <a:lumMod val="50000"/>
                  </a:schemeClr>
                </a:solidFill>
              </a:rPr>
              <a:t>Open Integrated Seabed Information System</a:t>
            </a:r>
          </a:p>
        </p:txBody>
      </p:sp>
      <p:sp>
        <p:nvSpPr>
          <p:cNvPr id="138243" name="Content Placeholder 2"/>
          <p:cNvSpPr>
            <a:spLocks noGrp="1"/>
          </p:cNvSpPr>
          <p:nvPr>
            <p:ph idx="1"/>
          </p:nvPr>
        </p:nvSpPr>
        <p:spPr>
          <a:xfrm>
            <a:off x="1476375" y="1557338"/>
            <a:ext cx="6616700" cy="2828925"/>
          </a:xfrm>
        </p:spPr>
        <p:txBody>
          <a:bodyPr/>
          <a:lstStyle/>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Mainstream Renewable Power</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Offshore Wind in Europe</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Offshore Wind Developers’ needs</a:t>
            </a:r>
          </a:p>
          <a:p>
            <a:pPr fontAlgn="auto">
              <a:spcAft>
                <a:spcPts val="0"/>
              </a:spcAft>
              <a:buFont typeface="Arial" pitchFamily="34" charset="0"/>
              <a:buChar char="•"/>
              <a:defRPr/>
            </a:pPr>
            <a:r>
              <a:rPr lang="en-IE" sz="1800" b="1" dirty="0" err="1" smtClean="0">
                <a:solidFill>
                  <a:schemeClr val="accent1">
                    <a:lumMod val="75000"/>
                  </a:schemeClr>
                </a:solidFill>
                <a:latin typeface="Century Gothic" pitchFamily="34" charset="0"/>
              </a:rPr>
              <a:t>Supergrid’s</a:t>
            </a:r>
            <a:r>
              <a:rPr lang="en-IE" sz="1800" b="1" dirty="0" smtClean="0">
                <a:solidFill>
                  <a:schemeClr val="accent1">
                    <a:lumMod val="75000"/>
                  </a:schemeClr>
                </a:solidFill>
                <a:latin typeface="Century Gothic" pitchFamily="34" charset="0"/>
              </a:rPr>
              <a:t> needs </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Data Management initiatives</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Integrated Sea Information System</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Next Steps</a:t>
            </a:r>
          </a:p>
          <a:p>
            <a:pPr fontAlgn="auto">
              <a:spcAft>
                <a:spcPts val="0"/>
              </a:spcAft>
              <a:buFont typeface="Arial" pitchFamily="34" charset="0"/>
              <a:buChar char="•"/>
              <a:defRPr/>
            </a:pPr>
            <a:endParaRPr lang="en-IE" b="1" dirty="0" smtClean="0">
              <a:latin typeface="Century Gothic" pitchFamily="34" charset="0"/>
            </a:endParaRPr>
          </a:p>
          <a:p>
            <a:pPr fontAlgn="auto">
              <a:spcAft>
                <a:spcPts val="0"/>
              </a:spcAft>
              <a:buFont typeface="Arial" charset="0"/>
              <a:buNone/>
              <a:defRPr/>
            </a:pPr>
            <a:endParaRPr lang="en-IE" b="1" dirty="0" smtClean="0">
              <a:latin typeface="Century Gothic" pitchFamily="34" charset="0"/>
            </a:endParaRPr>
          </a:p>
          <a:p>
            <a:pPr fontAlgn="auto">
              <a:spcAft>
                <a:spcPts val="0"/>
              </a:spcAft>
              <a:buFont typeface="Arial" pitchFamily="34" charset="0"/>
              <a:buChar char="•"/>
              <a:defRPr/>
            </a:pPr>
            <a:endParaRPr lang="en-IE" b="1" dirty="0" smtClean="0">
              <a:latin typeface="Century Gothic" pitchFamily="34" charset="0"/>
            </a:endParaRPr>
          </a:p>
          <a:p>
            <a:pPr fontAlgn="auto">
              <a:spcAft>
                <a:spcPts val="0"/>
              </a:spcAft>
              <a:buFont typeface="Arial" pitchFamily="34" charset="0"/>
              <a:buChar char="•"/>
              <a:defRPr/>
            </a:pPr>
            <a:endParaRPr lang="en-IE" dirty="0" smtClean="0"/>
          </a:p>
          <a:p>
            <a:pPr fontAlgn="auto">
              <a:spcAft>
                <a:spcPts val="0"/>
              </a:spcAft>
              <a:buFont typeface="Arial" pitchFamily="34" charset="0"/>
              <a:buChar char="•"/>
              <a:defRPr/>
            </a:pPr>
            <a:endParaRPr lang="en-IE" dirty="0" smtClean="0"/>
          </a:p>
          <a:p>
            <a:pPr fontAlgn="auto">
              <a:spcAft>
                <a:spcPts val="0"/>
              </a:spcAft>
              <a:buFont typeface="Arial" pitchFamily="34" charset="0"/>
              <a:buChar char="•"/>
              <a:defRPr/>
            </a:pPr>
            <a:endParaRPr lang="en-IE" dirty="0" smtClean="0"/>
          </a:p>
        </p:txBody>
      </p:sp>
      <p:sp>
        <p:nvSpPr>
          <p:cNvPr id="138244" name="Footer Placeholder 3"/>
          <p:cNvSpPr>
            <a:spLocks noGrp="1"/>
          </p:cNvSpPr>
          <p:nvPr>
            <p:ph type="ftr" sz="quarter" idx="4294967295"/>
          </p:nvPr>
        </p:nvSpPr>
        <p:spPr bwMode="auto">
          <a:xfrm>
            <a:off x="457200" y="6356350"/>
            <a:ext cx="2133600" cy="365125"/>
          </a:xfrm>
          <a:ln>
            <a:miter lim="800000"/>
            <a:headEnd/>
            <a:tailEnd/>
          </a:ln>
        </p:spPr>
        <p:txBody>
          <a:bodyPr/>
          <a:lstStyle/>
          <a:p>
            <a:pPr algn="l">
              <a:defRPr/>
            </a:pPr>
            <a:fld id="{CEB53B0B-2639-4A32-B2D8-93B15E335F3F}" type="slidenum">
              <a:rPr lang="en-US">
                <a:ea typeface="MS PGothic" pitchFamily="34" charset="-128"/>
              </a:rPr>
              <a:pPr algn="l">
                <a:defRPr/>
              </a:pPr>
              <a:t>19</a:t>
            </a:fld>
            <a:endParaRPr lang="en-US">
              <a:ea typeface="MS PGothic" pitchFamily="34" charset="-128"/>
            </a:endParaRPr>
          </a:p>
        </p:txBody>
      </p:sp>
      <p:pic>
        <p:nvPicPr>
          <p:cNvPr id="43012" name="Picture 4" descr="mainstreamLogo.tif"/>
          <p:cNvPicPr>
            <a:picLocks noChangeAspect="1"/>
          </p:cNvPicPr>
          <p:nvPr/>
        </p:nvPicPr>
        <p:blipFill>
          <a:blip r:embed="rId3"/>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0250" y="1643063"/>
            <a:ext cx="5072063" cy="500062"/>
          </a:xfrm>
        </p:spPr>
        <p:txBody>
          <a:bodyPr/>
          <a:lstStyle/>
          <a:p>
            <a:pPr algn="ctr" fontAlgn="auto">
              <a:spcAft>
                <a:spcPts val="0"/>
              </a:spcAft>
              <a:buFont typeface="Arial" pitchFamily="34" charset="0"/>
              <a:buNone/>
              <a:defRPr/>
            </a:pPr>
            <a:r>
              <a:rPr lang="en-IE" sz="1600" b="1" dirty="0" smtClean="0">
                <a:solidFill>
                  <a:schemeClr val="accent1">
                    <a:lumMod val="75000"/>
                  </a:schemeClr>
                </a:solidFill>
                <a:latin typeface="Century Gothic" pitchFamily="34" charset="0"/>
              </a:rPr>
              <a:t>By 2050 there will be a transition to large-scale Offshore Wind Farms in the North Sea.</a:t>
            </a:r>
          </a:p>
          <a:p>
            <a:pPr algn="ctr" fontAlgn="auto">
              <a:spcAft>
                <a:spcPts val="0"/>
              </a:spcAft>
              <a:buFont typeface="Arial" pitchFamily="34" charset="0"/>
              <a:buNone/>
              <a:defRPr/>
            </a:pPr>
            <a:endParaRPr lang="en-IE" sz="1600" b="1" dirty="0" smtClean="0">
              <a:solidFill>
                <a:schemeClr val="accent1">
                  <a:lumMod val="75000"/>
                </a:schemeClr>
              </a:solidFill>
              <a:latin typeface="Century Gothic" pitchFamily="34" charset="0"/>
            </a:endParaRPr>
          </a:p>
          <a:p>
            <a:pPr algn="ctr" fontAlgn="auto">
              <a:spcAft>
                <a:spcPts val="0"/>
              </a:spcAft>
              <a:buFont typeface="Arial" pitchFamily="34" charset="0"/>
              <a:buNone/>
              <a:defRPr/>
            </a:pPr>
            <a:r>
              <a:rPr lang="en-IE" sz="1600" b="1" dirty="0" smtClean="0">
                <a:solidFill>
                  <a:schemeClr val="accent1">
                    <a:lumMod val="75000"/>
                  </a:schemeClr>
                </a:solidFill>
                <a:latin typeface="Century Gothic" pitchFamily="34" charset="0"/>
              </a:rPr>
              <a:t>The Supergrid will enable efficient distribution of this new energy resource</a:t>
            </a:r>
          </a:p>
          <a:p>
            <a:pPr algn="ctr" fontAlgn="auto">
              <a:spcAft>
                <a:spcPts val="0"/>
              </a:spcAft>
              <a:buFont typeface="Arial" pitchFamily="34" charset="0"/>
              <a:buNone/>
              <a:defRPr/>
            </a:pPr>
            <a:endParaRPr lang="en-IE" sz="1600" b="1" dirty="0" smtClean="0">
              <a:solidFill>
                <a:schemeClr val="accent1">
                  <a:lumMod val="75000"/>
                </a:schemeClr>
              </a:solidFill>
              <a:latin typeface="Century Gothic" pitchFamily="34" charset="0"/>
            </a:endParaRPr>
          </a:p>
          <a:p>
            <a:pPr algn="ctr" fontAlgn="auto">
              <a:spcAft>
                <a:spcPts val="0"/>
              </a:spcAft>
              <a:buFont typeface="Arial" pitchFamily="34" charset="0"/>
              <a:buNone/>
              <a:defRPr/>
            </a:pPr>
            <a:r>
              <a:rPr lang="en-IE" sz="1600" b="1" dirty="0" smtClean="0">
                <a:solidFill>
                  <a:schemeClr val="accent1">
                    <a:lumMod val="75000"/>
                  </a:schemeClr>
                </a:solidFill>
                <a:latin typeface="Century Gothic" pitchFamily="34" charset="0"/>
              </a:rPr>
              <a:t>An Integrated Sea information System is needed to accelerate this transition: ISIS.</a:t>
            </a:r>
          </a:p>
          <a:p>
            <a:pPr algn="ctr" fontAlgn="auto">
              <a:spcAft>
                <a:spcPts val="0"/>
              </a:spcAft>
              <a:buFont typeface="Arial" pitchFamily="34" charset="0"/>
              <a:buNone/>
              <a:defRPr/>
            </a:pPr>
            <a:endParaRPr lang="en-IE" sz="1600" b="1" dirty="0" smtClean="0">
              <a:solidFill>
                <a:schemeClr val="accent1">
                  <a:lumMod val="75000"/>
                </a:schemeClr>
              </a:solidFill>
              <a:latin typeface="Century Gothic" pitchFamily="34" charset="0"/>
            </a:endParaRPr>
          </a:p>
          <a:p>
            <a:pPr algn="ctr" fontAlgn="auto">
              <a:spcAft>
                <a:spcPts val="0"/>
              </a:spcAft>
              <a:buFont typeface="Arial" pitchFamily="34" charset="0"/>
              <a:buNone/>
              <a:defRPr/>
            </a:pPr>
            <a:r>
              <a:rPr lang="en-IE" sz="1600" b="1" dirty="0" smtClean="0">
                <a:solidFill>
                  <a:schemeClr val="accent1">
                    <a:lumMod val="75000"/>
                  </a:schemeClr>
                </a:solidFill>
                <a:latin typeface="Century Gothic" pitchFamily="34" charset="0"/>
              </a:rPr>
              <a:t>To create ISIS, new policies, new standards, greater cooperation and innovative Information and Communication Technologies are needed.</a:t>
            </a:r>
          </a:p>
          <a:p>
            <a:pPr algn="ctr" fontAlgn="auto">
              <a:spcAft>
                <a:spcPts val="0"/>
              </a:spcAft>
              <a:buFont typeface="Arial" pitchFamily="34" charset="0"/>
              <a:buNone/>
              <a:defRPr/>
            </a:pPr>
            <a:endParaRPr lang="en-IE" sz="1600" b="1" dirty="0" smtClean="0">
              <a:solidFill>
                <a:schemeClr val="accent1">
                  <a:lumMod val="75000"/>
                </a:schemeClr>
              </a:solidFill>
              <a:latin typeface="Century Gothic" pitchFamily="34" charset="0"/>
            </a:endParaRPr>
          </a:p>
          <a:p>
            <a:pPr algn="ctr" fontAlgn="auto">
              <a:spcAft>
                <a:spcPts val="0"/>
              </a:spcAft>
              <a:buFont typeface="Arial" pitchFamily="34" charset="0"/>
              <a:buNone/>
              <a:defRPr/>
            </a:pPr>
            <a:endParaRPr lang="en-IE" dirty="0" smtClean="0"/>
          </a:p>
          <a:p>
            <a:pPr fontAlgn="auto">
              <a:spcAft>
                <a:spcPts val="0"/>
              </a:spcAft>
              <a:buFont typeface="Arial" pitchFamily="34" charset="0"/>
              <a:buNone/>
              <a:defRPr/>
            </a:pPr>
            <a:endParaRPr lang="en-IE" dirty="0" smtClean="0"/>
          </a:p>
          <a:p>
            <a:pPr fontAlgn="auto">
              <a:spcAft>
                <a:spcPts val="0"/>
              </a:spcAft>
              <a:buFont typeface="Arial" pitchFamily="34" charset="0"/>
              <a:buNone/>
              <a:defRPr/>
            </a:pPr>
            <a:endParaRPr lang="en-IE" dirty="0" smtClean="0"/>
          </a:p>
        </p:txBody>
      </p:sp>
      <p:sp>
        <p:nvSpPr>
          <p:cNvPr id="4" name="Content Placeholder 2"/>
          <p:cNvSpPr txBox="1">
            <a:spLocks/>
          </p:cNvSpPr>
          <p:nvPr/>
        </p:nvSpPr>
        <p:spPr bwMode="auto">
          <a:xfrm>
            <a:off x="3635375" y="120650"/>
            <a:ext cx="1928813" cy="500063"/>
          </a:xfrm>
          <a:prstGeom prst="rect">
            <a:avLst/>
          </a:prstGeom>
          <a:noFill/>
          <a:ln w="9525">
            <a:noFill/>
            <a:miter lim="800000"/>
            <a:headEnd/>
            <a:tailEnd/>
          </a:ln>
        </p:spPr>
        <p:txBody>
          <a:bodyPr/>
          <a:lstStyle/>
          <a:p>
            <a:pPr marL="342900" indent="-342900" eaLnBrk="0" hangingPunct="0">
              <a:spcBef>
                <a:spcPct val="20000"/>
              </a:spcBef>
              <a:buFont typeface="Arial" pitchFamily="34" charset="0"/>
              <a:buNone/>
              <a:defRPr/>
            </a:pPr>
            <a:r>
              <a:rPr lang="en-IE" sz="2000" b="1" dirty="0">
                <a:solidFill>
                  <a:schemeClr val="tx2">
                    <a:lumMod val="50000"/>
                  </a:schemeClr>
                </a:solidFill>
                <a:latin typeface="Century Gothic" pitchFamily="34" charset="0"/>
                <a:ea typeface="ＭＳ Ｐゴシック" pitchFamily="84" charset="-128"/>
              </a:rPr>
              <a:t>Introduction</a:t>
            </a:r>
          </a:p>
          <a:p>
            <a:pPr marL="342900" indent="-342900" eaLnBrk="0" hangingPunct="0">
              <a:spcBef>
                <a:spcPct val="20000"/>
              </a:spcBef>
              <a:buFont typeface="Arial" pitchFamily="34" charset="0"/>
              <a:buChar char="•"/>
              <a:defRPr/>
            </a:pPr>
            <a:endParaRPr lang="en-IE" sz="2400" dirty="0">
              <a:solidFill>
                <a:schemeClr val="tx2">
                  <a:lumMod val="50000"/>
                </a:schemeClr>
              </a:solidFill>
              <a:latin typeface="+mn-lt"/>
              <a:ea typeface="ＭＳ Ｐゴシック" pitchFamily="84" charset="-128"/>
            </a:endParaRPr>
          </a:p>
        </p:txBody>
      </p:sp>
      <p:pic>
        <p:nvPicPr>
          <p:cNvPr id="20483" name="Picture 4" descr="mainstreamLogo.tif"/>
          <p:cNvPicPr>
            <a:picLocks noChangeAspect="1"/>
          </p:cNvPicPr>
          <p:nvPr/>
        </p:nvPicPr>
        <p:blipFill>
          <a:blip r:embed="rId2"/>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ransition spd="med"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ChangeAspect="1" noChangeArrowheads="1"/>
          </p:cNvPicPr>
          <p:nvPr/>
        </p:nvPicPr>
        <p:blipFill>
          <a:blip r:embed="rId2"/>
          <a:srcRect/>
          <a:stretch>
            <a:fillRect/>
          </a:stretch>
        </p:blipFill>
        <p:spPr bwMode="auto">
          <a:xfrm>
            <a:off x="428625" y="785813"/>
            <a:ext cx="5143500" cy="5500687"/>
          </a:xfrm>
          <a:prstGeom prst="rect">
            <a:avLst/>
          </a:prstGeom>
          <a:noFill/>
          <a:ln w="9525">
            <a:noFill/>
            <a:miter lim="800000"/>
            <a:headEnd/>
            <a:tailEnd/>
          </a:ln>
        </p:spPr>
      </p:pic>
      <p:sp>
        <p:nvSpPr>
          <p:cNvPr id="45058" name="Title 1"/>
          <p:cNvSpPr>
            <a:spLocks noGrp="1"/>
          </p:cNvSpPr>
          <p:nvPr>
            <p:ph type="title" idx="4294967295"/>
          </p:nvPr>
        </p:nvSpPr>
        <p:spPr>
          <a:xfrm>
            <a:off x="571500" y="3786188"/>
            <a:ext cx="5286375" cy="1785937"/>
          </a:xfrm>
        </p:spPr>
        <p:txBody>
          <a:bodyPr/>
          <a:lstStyle/>
          <a:p>
            <a:r>
              <a:rPr lang="en-US" sz="1400" smtClean="0">
                <a:solidFill>
                  <a:schemeClr val="tx1"/>
                </a:solidFill>
              </a:rPr>
              <a:t>An electricity transmission system, </a:t>
            </a:r>
            <a:br>
              <a:rPr lang="en-US" sz="1400" smtClean="0">
                <a:solidFill>
                  <a:schemeClr val="tx1"/>
                </a:solidFill>
              </a:rPr>
            </a:br>
            <a:r>
              <a:rPr lang="en-US" sz="1400" smtClean="0">
                <a:solidFill>
                  <a:schemeClr val="tx1"/>
                </a:solidFill>
              </a:rPr>
              <a:t>mainly based on direct current, </a:t>
            </a:r>
            <a:br>
              <a:rPr lang="en-US" sz="1400" smtClean="0">
                <a:solidFill>
                  <a:schemeClr val="tx1"/>
                </a:solidFill>
              </a:rPr>
            </a:br>
            <a:r>
              <a:rPr lang="en-US" sz="1400" smtClean="0">
                <a:solidFill>
                  <a:schemeClr val="tx1"/>
                </a:solidFill>
              </a:rPr>
              <a:t>designed to facilitate large scale sustainable power generation in remote areas </a:t>
            </a:r>
            <a:br>
              <a:rPr lang="en-US" sz="1400" smtClean="0">
                <a:solidFill>
                  <a:schemeClr val="tx1"/>
                </a:solidFill>
              </a:rPr>
            </a:br>
            <a:r>
              <a:rPr lang="en-US" sz="1400" smtClean="0">
                <a:solidFill>
                  <a:schemeClr val="tx1"/>
                </a:solidFill>
              </a:rPr>
              <a:t>for transmission to centres of consumption, </a:t>
            </a:r>
            <a:br>
              <a:rPr lang="en-US" sz="1400" smtClean="0">
                <a:solidFill>
                  <a:schemeClr val="tx1"/>
                </a:solidFill>
              </a:rPr>
            </a:br>
            <a:r>
              <a:rPr lang="en-US" sz="1400" smtClean="0">
                <a:solidFill>
                  <a:schemeClr val="tx1"/>
                </a:solidFill>
              </a:rPr>
              <a:t>one of whose fundamental attributes will be </a:t>
            </a:r>
            <a:br>
              <a:rPr lang="en-US" sz="1400" smtClean="0">
                <a:solidFill>
                  <a:schemeClr val="tx1"/>
                </a:solidFill>
              </a:rPr>
            </a:br>
            <a:r>
              <a:rPr lang="en-US" sz="1400" smtClean="0">
                <a:solidFill>
                  <a:schemeClr val="tx1"/>
                </a:solidFill>
              </a:rPr>
              <a:t>the enhancement of the market in electricity.</a:t>
            </a:r>
            <a:r>
              <a:rPr lang="en-GB" sz="1800" smtClean="0"/>
              <a:t/>
            </a:r>
            <a:br>
              <a:rPr lang="en-GB" sz="1800" smtClean="0"/>
            </a:br>
            <a:endParaRPr lang="en-GB" sz="1800" smtClean="0"/>
          </a:p>
        </p:txBody>
      </p:sp>
      <p:sp>
        <p:nvSpPr>
          <p:cNvPr id="7" name="Rectangle 2"/>
          <p:cNvSpPr txBox="1">
            <a:spLocks noChangeArrowheads="1"/>
          </p:cNvSpPr>
          <p:nvPr/>
        </p:nvSpPr>
        <p:spPr>
          <a:xfrm>
            <a:off x="3571875" y="188913"/>
            <a:ext cx="6840538" cy="863600"/>
          </a:xfrm>
          <a:prstGeom prst="rect">
            <a:avLst/>
          </a:prstGeom>
        </p:spPr>
        <p:txBody>
          <a:bodyPr/>
          <a:lstStyle/>
          <a:p>
            <a:pPr eaLnBrk="0" hangingPunct="0">
              <a:lnSpc>
                <a:spcPct val="85000"/>
              </a:lnSpc>
              <a:defRPr/>
            </a:pPr>
            <a:r>
              <a:rPr lang="en-US" sz="2000" b="1" kern="0" dirty="0" err="1">
                <a:solidFill>
                  <a:schemeClr val="tx2">
                    <a:lumMod val="50000"/>
                  </a:schemeClr>
                </a:solidFill>
                <a:latin typeface="Century Gothic" pitchFamily="34" charset="0"/>
                <a:ea typeface="+mj-ea"/>
                <a:cs typeface="+mj-cs"/>
              </a:rPr>
              <a:t>Supergrid</a:t>
            </a:r>
            <a:endParaRPr lang="en-US" sz="2000" b="1" kern="0" dirty="0">
              <a:solidFill>
                <a:schemeClr val="tx2">
                  <a:lumMod val="50000"/>
                </a:schemeClr>
              </a:solidFill>
              <a:latin typeface="Century Gothic" pitchFamily="34" charset="0"/>
              <a:ea typeface="+mj-ea"/>
              <a:cs typeface="+mj-cs"/>
            </a:endParaRPr>
          </a:p>
          <a:p>
            <a:pPr eaLnBrk="0" hangingPunct="0">
              <a:lnSpc>
                <a:spcPct val="85000"/>
              </a:lnSpc>
              <a:defRPr/>
            </a:pPr>
            <a:endParaRPr lang="en-US" sz="2400" kern="0" dirty="0">
              <a:latin typeface="Century Gothic" pitchFamily="34" charset="0"/>
              <a:ea typeface="+mj-ea"/>
              <a:cs typeface="+mj-cs"/>
            </a:endParaRPr>
          </a:p>
          <a:p>
            <a:pPr eaLnBrk="0" hangingPunct="0">
              <a:lnSpc>
                <a:spcPct val="85000"/>
              </a:lnSpc>
              <a:defRPr/>
            </a:pPr>
            <a:r>
              <a:rPr lang="en-US" sz="2400" b="1" kern="0" dirty="0">
                <a:latin typeface="Century Gothic" pitchFamily="34" charset="0"/>
                <a:ea typeface="+mj-ea"/>
                <a:cs typeface="+mj-cs"/>
              </a:rPr>
              <a:t>                                                              </a:t>
            </a:r>
            <a:endParaRPr lang="es-ES" sz="3200" b="1" kern="0" dirty="0">
              <a:latin typeface="Century Gothic" pitchFamily="34" charset="0"/>
              <a:ea typeface="+mj-ea"/>
              <a:cs typeface="+mj-cs"/>
            </a:endParaRPr>
          </a:p>
        </p:txBody>
      </p:sp>
      <p:sp>
        <p:nvSpPr>
          <p:cNvPr id="45060" name="Text Box 14"/>
          <p:cNvSpPr txBox="1">
            <a:spLocks noChangeArrowheads="1"/>
          </p:cNvSpPr>
          <p:nvPr/>
        </p:nvSpPr>
        <p:spPr bwMode="auto">
          <a:xfrm>
            <a:off x="1701800" y="6550025"/>
            <a:ext cx="6530975"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The wind is always blowing somewhere; Supergrid creates portfolio effect</a:t>
            </a:r>
            <a:endParaRPr lang="en-US" sz="1400" b="1">
              <a:latin typeface="Century Gothic" pitchFamily="34" charset="0"/>
            </a:endParaRPr>
          </a:p>
        </p:txBody>
      </p:sp>
      <p:pic>
        <p:nvPicPr>
          <p:cNvPr id="45061" name="Picture 11" descr="http://pace.mainstreamrp.com/department/marketing/fots/FOSG%20Logos/FOSG%20Logo/FOSG%20logo.jpg"/>
          <p:cNvPicPr>
            <a:picLocks noChangeAspect="1" noChangeArrowheads="1"/>
          </p:cNvPicPr>
          <p:nvPr/>
        </p:nvPicPr>
        <p:blipFill>
          <a:blip r:embed="rId3"/>
          <a:srcRect/>
          <a:stretch>
            <a:fillRect/>
          </a:stretch>
        </p:blipFill>
        <p:spPr bwMode="auto">
          <a:xfrm>
            <a:off x="7812088" y="44450"/>
            <a:ext cx="1214437" cy="428625"/>
          </a:xfrm>
          <a:prstGeom prst="rect">
            <a:avLst/>
          </a:prstGeom>
          <a:noFill/>
          <a:ln w="9525">
            <a:noFill/>
            <a:miter lim="800000"/>
            <a:headEnd/>
            <a:tailEnd/>
          </a:ln>
        </p:spPr>
      </p:pic>
      <p:sp>
        <p:nvSpPr>
          <p:cNvPr id="8" name="Rectangle 7"/>
          <p:cNvSpPr/>
          <p:nvPr/>
        </p:nvSpPr>
        <p:spPr>
          <a:xfrm>
            <a:off x="5643563" y="723900"/>
            <a:ext cx="3500437" cy="5538788"/>
          </a:xfrm>
          <a:prstGeom prst="rect">
            <a:avLst/>
          </a:prstGeom>
        </p:spPr>
        <p:txBody>
          <a:bodyPr>
            <a:spAutoFit/>
          </a:bodyPr>
          <a:lstStyle/>
          <a:p>
            <a:pPr fontAlgn="auto">
              <a:spcBef>
                <a:spcPts val="0"/>
              </a:spcBef>
              <a:spcAft>
                <a:spcPts val="0"/>
              </a:spcAft>
              <a:defRPr/>
            </a:pPr>
            <a:r>
              <a:rPr lang="en-IE" sz="1600" b="1" dirty="0">
                <a:solidFill>
                  <a:schemeClr val="accent1">
                    <a:lumMod val="75000"/>
                  </a:schemeClr>
                </a:solidFill>
                <a:latin typeface="Century Gothic" pitchFamily="34" charset="0"/>
              </a:rPr>
              <a:t>Key Features</a:t>
            </a:r>
          </a:p>
          <a:p>
            <a:pPr fontAlgn="auto">
              <a:spcBef>
                <a:spcPts val="0"/>
              </a:spcBef>
              <a:spcAft>
                <a:spcPts val="0"/>
              </a:spcAft>
              <a:buFont typeface="Arial" pitchFamily="34" charset="0"/>
              <a:buChar char="•"/>
              <a:defRPr/>
            </a:pPr>
            <a:endParaRPr lang="en-IE" sz="1400" dirty="0">
              <a:latin typeface="Century Gothic" pitchFamily="34" charset="0"/>
            </a:endParaRPr>
          </a:p>
          <a:p>
            <a:pPr fontAlgn="auto">
              <a:spcBef>
                <a:spcPts val="0"/>
              </a:spcBef>
              <a:spcAft>
                <a:spcPts val="0"/>
              </a:spcAft>
              <a:buFont typeface="Arial" pitchFamily="34" charset="0"/>
              <a:buChar char="•"/>
              <a:defRPr/>
            </a:pPr>
            <a:r>
              <a:rPr lang="en-IE" sz="1200" b="1" dirty="0">
                <a:latin typeface="Century Gothic" pitchFamily="34" charset="0"/>
              </a:rPr>
              <a:t>A new transmission backbone </a:t>
            </a:r>
            <a:r>
              <a:rPr lang="en-IE" sz="1200" dirty="0">
                <a:latin typeface="Century Gothic" pitchFamily="34" charset="0"/>
              </a:rPr>
              <a:t>for Europe’s decarbonised power sector</a:t>
            </a:r>
          </a:p>
          <a:p>
            <a:pPr fontAlgn="auto">
              <a:spcBef>
                <a:spcPts val="0"/>
              </a:spcBef>
              <a:spcAft>
                <a:spcPts val="0"/>
              </a:spcAft>
              <a:buFont typeface="Arial" pitchFamily="34" charset="0"/>
              <a:buChar char="•"/>
              <a:defRPr/>
            </a:pPr>
            <a:endParaRPr lang="en-IE" sz="1200" dirty="0">
              <a:latin typeface="Century Gothic" pitchFamily="34" charset="0"/>
            </a:endParaRPr>
          </a:p>
          <a:p>
            <a:pPr fontAlgn="auto">
              <a:spcBef>
                <a:spcPts val="0"/>
              </a:spcBef>
              <a:spcAft>
                <a:spcPts val="0"/>
              </a:spcAft>
              <a:buFont typeface="Arial" pitchFamily="34" charset="0"/>
              <a:buChar char="•"/>
              <a:defRPr/>
            </a:pPr>
            <a:r>
              <a:rPr lang="en-IE" sz="1200" b="1" dirty="0">
                <a:latin typeface="Century Gothic" pitchFamily="34" charset="0"/>
              </a:rPr>
              <a:t>Enables distribution of energy </a:t>
            </a:r>
            <a:r>
              <a:rPr lang="en-IE" sz="1200" dirty="0">
                <a:latin typeface="Century Gothic" pitchFamily="34" charset="0"/>
              </a:rPr>
              <a:t>from   1,600,000 MW Offshore Wind Farms</a:t>
            </a:r>
          </a:p>
          <a:p>
            <a:pPr fontAlgn="auto">
              <a:spcBef>
                <a:spcPts val="0"/>
              </a:spcBef>
              <a:spcAft>
                <a:spcPts val="0"/>
              </a:spcAft>
              <a:buFont typeface="Arial" pitchFamily="34" charset="0"/>
              <a:buChar char="•"/>
              <a:defRPr/>
            </a:pPr>
            <a:endParaRPr lang="en-IE" sz="1200" dirty="0">
              <a:latin typeface="Century Gothic" pitchFamily="34" charset="0"/>
            </a:endParaRPr>
          </a:p>
          <a:p>
            <a:pPr fontAlgn="auto">
              <a:spcBef>
                <a:spcPts val="0"/>
              </a:spcBef>
              <a:spcAft>
                <a:spcPts val="0"/>
              </a:spcAft>
              <a:buFont typeface="Arial" pitchFamily="34" charset="0"/>
              <a:buChar char="•"/>
              <a:defRPr/>
            </a:pPr>
            <a:r>
              <a:rPr lang="en-IE" sz="1200" b="1" dirty="0">
                <a:latin typeface="Century Gothic" pitchFamily="34" charset="0"/>
              </a:rPr>
              <a:t>A transformational approach </a:t>
            </a:r>
            <a:r>
              <a:rPr lang="en-IE" sz="1200" dirty="0">
                <a:latin typeface="Century Gothic" pitchFamily="34" charset="0"/>
              </a:rPr>
              <a:t>to electricity generation and distribution</a:t>
            </a:r>
          </a:p>
          <a:p>
            <a:pPr fontAlgn="auto">
              <a:spcBef>
                <a:spcPts val="0"/>
              </a:spcBef>
              <a:spcAft>
                <a:spcPts val="0"/>
              </a:spcAft>
              <a:buFont typeface="Arial" pitchFamily="34" charset="0"/>
              <a:buChar char="•"/>
              <a:defRPr/>
            </a:pPr>
            <a:endParaRPr lang="en-IE" sz="1200" dirty="0">
              <a:latin typeface="Century Gothic" pitchFamily="34" charset="0"/>
            </a:endParaRPr>
          </a:p>
          <a:p>
            <a:pPr fontAlgn="auto">
              <a:spcBef>
                <a:spcPts val="0"/>
              </a:spcBef>
              <a:spcAft>
                <a:spcPts val="0"/>
              </a:spcAft>
              <a:buFont typeface="Arial" pitchFamily="34" charset="0"/>
              <a:buChar char="•"/>
              <a:defRPr/>
            </a:pPr>
            <a:r>
              <a:rPr lang="en-IE" sz="1200" b="1" dirty="0">
                <a:latin typeface="Century Gothic" pitchFamily="34" charset="0"/>
              </a:rPr>
              <a:t>Captures clean energy generation </a:t>
            </a:r>
            <a:r>
              <a:rPr lang="en-IE" sz="1200" dirty="0">
                <a:latin typeface="Century Gothic" pitchFamily="34" charset="0"/>
              </a:rPr>
              <a:t>and delivers firm renewable power across Europe</a:t>
            </a:r>
          </a:p>
          <a:p>
            <a:pPr fontAlgn="auto">
              <a:spcBef>
                <a:spcPts val="0"/>
              </a:spcBef>
              <a:spcAft>
                <a:spcPts val="0"/>
              </a:spcAft>
              <a:buFont typeface="Arial" pitchFamily="34" charset="0"/>
              <a:buChar char="•"/>
              <a:defRPr/>
            </a:pPr>
            <a:endParaRPr lang="en-IE" sz="1200" dirty="0">
              <a:latin typeface="Century Gothic" pitchFamily="34" charset="0"/>
            </a:endParaRPr>
          </a:p>
          <a:p>
            <a:pPr fontAlgn="auto">
              <a:spcBef>
                <a:spcPts val="0"/>
              </a:spcBef>
              <a:spcAft>
                <a:spcPts val="0"/>
              </a:spcAft>
              <a:buFont typeface="Arial" pitchFamily="34" charset="0"/>
              <a:buChar char="•"/>
              <a:defRPr/>
            </a:pPr>
            <a:r>
              <a:rPr lang="en-IE" sz="1200" b="1" dirty="0">
                <a:latin typeface="Century Gothic" pitchFamily="34" charset="0"/>
              </a:rPr>
              <a:t>Goes beyond</a:t>
            </a:r>
            <a:r>
              <a:rPr lang="en-IE" sz="1200" dirty="0">
                <a:latin typeface="Century Gothic" pitchFamily="34" charset="0"/>
              </a:rPr>
              <a:t> existing point-to-point interconnectors</a:t>
            </a:r>
          </a:p>
          <a:p>
            <a:pPr fontAlgn="auto">
              <a:spcBef>
                <a:spcPts val="0"/>
              </a:spcBef>
              <a:spcAft>
                <a:spcPts val="0"/>
              </a:spcAft>
              <a:buFont typeface="Arial" pitchFamily="34" charset="0"/>
              <a:buChar char="•"/>
              <a:defRPr/>
            </a:pPr>
            <a:endParaRPr lang="en-IE" sz="1200" dirty="0">
              <a:latin typeface="Century Gothic" pitchFamily="34" charset="0"/>
            </a:endParaRPr>
          </a:p>
          <a:p>
            <a:pPr fontAlgn="auto">
              <a:spcBef>
                <a:spcPts val="0"/>
              </a:spcBef>
              <a:spcAft>
                <a:spcPts val="0"/>
              </a:spcAft>
              <a:buFont typeface="Arial" pitchFamily="34" charset="0"/>
              <a:buChar char="•"/>
              <a:defRPr/>
            </a:pPr>
            <a:r>
              <a:rPr lang="en-IE" sz="1200" b="1" dirty="0">
                <a:latin typeface="Century Gothic" pitchFamily="34" charset="0"/>
              </a:rPr>
              <a:t>Innovative technology needed </a:t>
            </a:r>
            <a:r>
              <a:rPr lang="en-IE" sz="1200" dirty="0">
                <a:latin typeface="Century Gothic" pitchFamily="34" charset="0"/>
              </a:rPr>
              <a:t>to deliver HVDC </a:t>
            </a:r>
            <a:r>
              <a:rPr lang="en-IE" sz="1200" dirty="0" err="1">
                <a:latin typeface="Century Gothic" pitchFamily="34" charset="0"/>
              </a:rPr>
              <a:t>Supernode</a:t>
            </a:r>
            <a:r>
              <a:rPr lang="en-IE" sz="1200" dirty="0">
                <a:latin typeface="Century Gothic" pitchFamily="34" charset="0"/>
              </a:rPr>
              <a:t> technology</a:t>
            </a:r>
          </a:p>
          <a:p>
            <a:pPr fontAlgn="auto">
              <a:spcBef>
                <a:spcPts val="0"/>
              </a:spcBef>
              <a:spcAft>
                <a:spcPts val="0"/>
              </a:spcAft>
              <a:buFont typeface="Arial" pitchFamily="34" charset="0"/>
              <a:buChar char="•"/>
              <a:defRPr/>
            </a:pPr>
            <a:endParaRPr lang="en-IE" sz="1200" dirty="0">
              <a:latin typeface="Century Gothic" pitchFamily="34" charset="0"/>
            </a:endParaRPr>
          </a:p>
          <a:p>
            <a:pPr fontAlgn="auto">
              <a:spcBef>
                <a:spcPts val="0"/>
              </a:spcBef>
              <a:spcAft>
                <a:spcPts val="0"/>
              </a:spcAft>
              <a:buFont typeface="Arial" pitchFamily="34" charset="0"/>
              <a:buChar char="•"/>
              <a:defRPr/>
            </a:pPr>
            <a:r>
              <a:rPr lang="en-IE" sz="1200" b="1" dirty="0">
                <a:latin typeface="Century Gothic" pitchFamily="34" charset="0"/>
              </a:rPr>
              <a:t>Requires a strategic partnership </a:t>
            </a:r>
            <a:r>
              <a:rPr lang="en-IE" sz="1200" dirty="0">
                <a:latin typeface="Century Gothic" pitchFamily="34" charset="0"/>
              </a:rPr>
              <a:t>across the Supply Chain </a:t>
            </a:r>
          </a:p>
          <a:p>
            <a:pPr fontAlgn="auto">
              <a:spcBef>
                <a:spcPts val="0"/>
              </a:spcBef>
              <a:spcAft>
                <a:spcPts val="0"/>
              </a:spcAft>
              <a:buFont typeface="Arial" pitchFamily="34" charset="0"/>
              <a:buChar char="•"/>
              <a:defRPr/>
            </a:pPr>
            <a:endParaRPr lang="en-IE" sz="1200" dirty="0">
              <a:latin typeface="Century Gothic" pitchFamily="34" charset="0"/>
            </a:endParaRPr>
          </a:p>
          <a:p>
            <a:pPr fontAlgn="auto">
              <a:spcBef>
                <a:spcPts val="0"/>
              </a:spcBef>
              <a:spcAft>
                <a:spcPts val="0"/>
              </a:spcAft>
              <a:buFont typeface="Arial" pitchFamily="34" charset="0"/>
              <a:buChar char="•"/>
              <a:defRPr/>
            </a:pPr>
            <a:r>
              <a:rPr lang="en-IE" sz="1200" dirty="0">
                <a:latin typeface="Century Gothic" pitchFamily="34" charset="0"/>
              </a:rPr>
              <a:t>Cost to build Europe’s </a:t>
            </a:r>
            <a:r>
              <a:rPr lang="en-IE" sz="1200" dirty="0" err="1">
                <a:latin typeface="Century Gothic" pitchFamily="34" charset="0"/>
              </a:rPr>
              <a:t>Supergrid</a:t>
            </a:r>
            <a:r>
              <a:rPr lang="en-IE" sz="1200" dirty="0">
                <a:latin typeface="Century Gothic" pitchFamily="34" charset="0"/>
              </a:rPr>
              <a:t>;</a:t>
            </a:r>
          </a:p>
          <a:p>
            <a:pPr fontAlgn="auto">
              <a:spcBef>
                <a:spcPts val="0"/>
              </a:spcBef>
              <a:spcAft>
                <a:spcPts val="0"/>
              </a:spcAft>
              <a:buFont typeface="Arial" pitchFamily="34" charset="0"/>
              <a:buChar char="•"/>
              <a:defRPr/>
            </a:pPr>
            <a:endParaRPr lang="en-IE" sz="1200" dirty="0">
              <a:latin typeface="Century Gothic" pitchFamily="34" charset="0"/>
            </a:endParaRPr>
          </a:p>
          <a:p>
            <a:pPr fontAlgn="auto">
              <a:spcBef>
                <a:spcPts val="0"/>
              </a:spcBef>
              <a:spcAft>
                <a:spcPts val="0"/>
              </a:spcAft>
              <a:defRPr/>
            </a:pPr>
            <a:r>
              <a:rPr lang="en-IE" sz="1200" b="1" dirty="0">
                <a:latin typeface="Century Gothic" pitchFamily="34" charset="0"/>
              </a:rPr>
              <a:t>€0.6 Trillion </a:t>
            </a:r>
            <a:r>
              <a:rPr lang="en-IE" sz="1200" dirty="0">
                <a:latin typeface="Century Gothic" pitchFamily="34" charset="0"/>
              </a:rPr>
              <a:t>Offshore </a:t>
            </a:r>
            <a:r>
              <a:rPr lang="en-IE" sz="1200" dirty="0" err="1">
                <a:latin typeface="Century Gothic" pitchFamily="34" charset="0"/>
              </a:rPr>
              <a:t>Supergrid</a:t>
            </a:r>
            <a:endParaRPr lang="en-IE" sz="1200" dirty="0">
              <a:latin typeface="Century Gothic" pitchFamily="34" charset="0"/>
            </a:endParaRPr>
          </a:p>
          <a:p>
            <a:pPr fontAlgn="auto">
              <a:spcBef>
                <a:spcPts val="0"/>
              </a:spcBef>
              <a:spcAft>
                <a:spcPts val="0"/>
              </a:spcAft>
              <a:defRPr/>
            </a:pPr>
            <a:r>
              <a:rPr lang="en-IE" sz="1200" b="1" dirty="0">
                <a:latin typeface="Century Gothic" pitchFamily="34" charset="0"/>
              </a:rPr>
              <a:t>€0.6 Trillion </a:t>
            </a:r>
            <a:r>
              <a:rPr lang="en-IE" sz="1200" dirty="0">
                <a:latin typeface="Century Gothic" pitchFamily="34" charset="0"/>
              </a:rPr>
              <a:t>Onshore </a:t>
            </a:r>
            <a:r>
              <a:rPr lang="en-IE" sz="1200" dirty="0" err="1">
                <a:latin typeface="Century Gothic" pitchFamily="34" charset="0"/>
              </a:rPr>
              <a:t>Supergrid</a:t>
            </a:r>
            <a:endParaRPr lang="en-IE" sz="1200" dirty="0">
              <a:latin typeface="Century Gothic" pitchFamily="34" charset="0"/>
            </a:endParaRPr>
          </a:p>
          <a:p>
            <a:pPr fontAlgn="auto">
              <a:spcBef>
                <a:spcPts val="0"/>
              </a:spcBef>
              <a:spcAft>
                <a:spcPts val="0"/>
              </a:spcAft>
              <a:defRPr/>
            </a:pPr>
            <a:endParaRPr lang="en-IE" sz="1200" dirty="0">
              <a:latin typeface="Century Gothic" pitchFamily="34" charset="0"/>
            </a:endParaRPr>
          </a:p>
          <a:p>
            <a:pPr fontAlgn="auto">
              <a:spcBef>
                <a:spcPts val="0"/>
              </a:spcBef>
              <a:spcAft>
                <a:spcPts val="0"/>
              </a:spcAft>
              <a:buFont typeface="Arial" pitchFamily="34" charset="0"/>
              <a:buChar char="•"/>
              <a:defRPr/>
            </a:pPr>
            <a:endParaRPr lang="en-IE" sz="1200" dirty="0">
              <a:latin typeface="Century Gothic" pitchFamily="34" charset="0"/>
            </a:endParaRPr>
          </a:p>
        </p:txBody>
      </p:sp>
      <p:pic>
        <p:nvPicPr>
          <p:cNvPr id="45063" name="Picture 8" descr="mainstreamLogo.tif"/>
          <p:cNvPicPr>
            <a:picLocks noChangeAspect="1"/>
          </p:cNvPicPr>
          <p:nvPr/>
        </p:nvPicPr>
        <p:blipFill>
          <a:blip r:embed="rId4"/>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descr="http://pace.mainstreamrp.com/department/marketing/fots/Supergrid%20Maps%20and%20Images/Supergrid%20image%20map%20from%20folder.jpg"/>
          <p:cNvPicPr>
            <a:picLocks noChangeAspect="1" noChangeArrowheads="1"/>
          </p:cNvPicPr>
          <p:nvPr/>
        </p:nvPicPr>
        <p:blipFill>
          <a:blip r:embed="rId2"/>
          <a:srcRect/>
          <a:stretch>
            <a:fillRect/>
          </a:stretch>
        </p:blipFill>
        <p:spPr bwMode="auto">
          <a:xfrm>
            <a:off x="250825" y="692150"/>
            <a:ext cx="2089150" cy="2232025"/>
          </a:xfrm>
          <a:prstGeom prst="rect">
            <a:avLst/>
          </a:prstGeom>
          <a:noFill/>
          <a:ln w="9525">
            <a:noFill/>
            <a:miter lim="800000"/>
            <a:headEnd/>
            <a:tailEnd/>
          </a:ln>
        </p:spPr>
      </p:pic>
      <p:pic>
        <p:nvPicPr>
          <p:cNvPr id="46082" name="Picture 3" descr="3e.jpg"/>
          <p:cNvPicPr>
            <a:picLocks noChangeAspect="1"/>
          </p:cNvPicPr>
          <p:nvPr/>
        </p:nvPicPr>
        <p:blipFill>
          <a:blip r:embed="rId3"/>
          <a:srcRect/>
          <a:stretch>
            <a:fillRect/>
          </a:stretch>
        </p:blipFill>
        <p:spPr bwMode="auto">
          <a:xfrm>
            <a:off x="395288" y="3789363"/>
            <a:ext cx="688975" cy="719137"/>
          </a:xfrm>
          <a:prstGeom prst="rect">
            <a:avLst/>
          </a:prstGeom>
          <a:noFill/>
          <a:ln w="9525">
            <a:noFill/>
            <a:miter lim="800000"/>
            <a:headEnd/>
            <a:tailEnd/>
          </a:ln>
        </p:spPr>
      </p:pic>
      <p:pic>
        <p:nvPicPr>
          <p:cNvPr id="46083" name="Picture 4" descr="Elia%20logo.jpg"/>
          <p:cNvPicPr>
            <a:picLocks noChangeAspect="1"/>
          </p:cNvPicPr>
          <p:nvPr/>
        </p:nvPicPr>
        <p:blipFill>
          <a:blip r:embed="rId4"/>
          <a:srcRect/>
          <a:stretch>
            <a:fillRect/>
          </a:stretch>
        </p:blipFill>
        <p:spPr bwMode="auto">
          <a:xfrm>
            <a:off x="3492500" y="3430588"/>
            <a:ext cx="1195388" cy="407987"/>
          </a:xfrm>
          <a:prstGeom prst="rect">
            <a:avLst/>
          </a:prstGeom>
          <a:noFill/>
          <a:ln w="9525">
            <a:noFill/>
            <a:miter lim="800000"/>
            <a:headEnd/>
            <a:tailEnd/>
          </a:ln>
        </p:spPr>
      </p:pic>
      <p:pic>
        <p:nvPicPr>
          <p:cNvPr id="46084" name="Picture 5" descr="Full%20signature%20logo%20-%20blue%20-%20jpeg%20format%20125%20yrs.jpg"/>
          <p:cNvPicPr>
            <a:picLocks noChangeAspect="1"/>
          </p:cNvPicPr>
          <p:nvPr/>
        </p:nvPicPr>
        <p:blipFill>
          <a:blip r:embed="rId5"/>
          <a:srcRect/>
          <a:stretch>
            <a:fillRect/>
          </a:stretch>
        </p:blipFill>
        <p:spPr bwMode="auto">
          <a:xfrm>
            <a:off x="6897688" y="5808663"/>
            <a:ext cx="1562100" cy="301625"/>
          </a:xfrm>
          <a:prstGeom prst="rect">
            <a:avLst/>
          </a:prstGeom>
          <a:noFill/>
          <a:ln w="9525">
            <a:noFill/>
            <a:miter lim="800000"/>
            <a:headEnd/>
            <a:tailEnd/>
          </a:ln>
        </p:spPr>
      </p:pic>
      <p:pic>
        <p:nvPicPr>
          <p:cNvPr id="46085" name="Picture 6" descr="Logo_VSMarineContr_LC.JPG"/>
          <p:cNvPicPr>
            <a:picLocks noChangeAspect="1"/>
          </p:cNvPicPr>
          <p:nvPr/>
        </p:nvPicPr>
        <p:blipFill>
          <a:blip r:embed="rId6"/>
          <a:srcRect/>
          <a:stretch>
            <a:fillRect/>
          </a:stretch>
        </p:blipFill>
        <p:spPr bwMode="auto">
          <a:xfrm>
            <a:off x="1763713" y="5211763"/>
            <a:ext cx="1862137" cy="352425"/>
          </a:xfrm>
          <a:prstGeom prst="rect">
            <a:avLst/>
          </a:prstGeom>
          <a:noFill/>
          <a:ln w="9525">
            <a:noFill/>
            <a:miter lim="800000"/>
            <a:headEnd/>
            <a:tailEnd/>
          </a:ln>
        </p:spPr>
      </p:pic>
      <p:pic>
        <p:nvPicPr>
          <p:cNvPr id="46086" name="Picture 7" descr="LOGO-AREVA-MEDIUM.jpg"/>
          <p:cNvPicPr>
            <a:picLocks noChangeAspect="1"/>
          </p:cNvPicPr>
          <p:nvPr/>
        </p:nvPicPr>
        <p:blipFill>
          <a:blip r:embed="rId7"/>
          <a:srcRect/>
          <a:stretch>
            <a:fillRect/>
          </a:stretch>
        </p:blipFill>
        <p:spPr bwMode="auto">
          <a:xfrm>
            <a:off x="1054100" y="3406775"/>
            <a:ext cx="781050" cy="469900"/>
          </a:xfrm>
          <a:prstGeom prst="rect">
            <a:avLst/>
          </a:prstGeom>
          <a:noFill/>
          <a:ln w="9525">
            <a:noFill/>
            <a:miter lim="800000"/>
            <a:headEnd/>
            <a:tailEnd/>
          </a:ln>
        </p:spPr>
      </p:pic>
      <p:pic>
        <p:nvPicPr>
          <p:cNvPr id="46087" name="Picture 8" descr="sie_logo_petrol_rgb.JPG"/>
          <p:cNvPicPr>
            <a:picLocks noChangeAspect="1"/>
          </p:cNvPicPr>
          <p:nvPr/>
        </p:nvPicPr>
        <p:blipFill>
          <a:blip r:embed="rId8"/>
          <a:srcRect/>
          <a:stretch>
            <a:fillRect/>
          </a:stretch>
        </p:blipFill>
        <p:spPr bwMode="auto">
          <a:xfrm>
            <a:off x="7513638" y="5299075"/>
            <a:ext cx="1379537" cy="217488"/>
          </a:xfrm>
          <a:prstGeom prst="rect">
            <a:avLst/>
          </a:prstGeom>
          <a:noFill/>
          <a:ln w="9525">
            <a:noFill/>
            <a:miter lim="800000"/>
            <a:headEnd/>
            <a:tailEnd/>
          </a:ln>
        </p:spPr>
      </p:pic>
      <p:pic>
        <p:nvPicPr>
          <p:cNvPr id="46088" name="Picture 9" descr="ht_logo.gif"/>
          <p:cNvPicPr>
            <a:picLocks noChangeAspect="1"/>
          </p:cNvPicPr>
          <p:nvPr/>
        </p:nvPicPr>
        <p:blipFill>
          <a:blip r:embed="rId9"/>
          <a:srcRect/>
          <a:stretch>
            <a:fillRect/>
          </a:stretch>
        </p:blipFill>
        <p:spPr bwMode="auto">
          <a:xfrm>
            <a:off x="7380288" y="3860800"/>
            <a:ext cx="1195387" cy="571500"/>
          </a:xfrm>
          <a:prstGeom prst="rect">
            <a:avLst/>
          </a:prstGeom>
          <a:noFill/>
          <a:ln w="9525">
            <a:noFill/>
            <a:miter lim="800000"/>
            <a:headEnd/>
            <a:tailEnd/>
          </a:ln>
        </p:spPr>
      </p:pic>
      <p:pic>
        <p:nvPicPr>
          <p:cNvPr id="46089" name="Picture 11" descr="logo_construction.gif"/>
          <p:cNvPicPr>
            <a:picLocks noChangeAspect="1"/>
          </p:cNvPicPr>
          <p:nvPr/>
        </p:nvPicPr>
        <p:blipFill>
          <a:blip r:embed="rId10"/>
          <a:srcRect/>
          <a:stretch>
            <a:fillRect/>
          </a:stretch>
        </p:blipFill>
        <p:spPr bwMode="auto">
          <a:xfrm>
            <a:off x="7380288" y="4365625"/>
            <a:ext cx="1390650" cy="207963"/>
          </a:xfrm>
          <a:prstGeom prst="rect">
            <a:avLst/>
          </a:prstGeom>
          <a:noFill/>
          <a:ln w="9525">
            <a:noFill/>
            <a:miter lim="800000"/>
            <a:headEnd/>
            <a:tailEnd/>
          </a:ln>
        </p:spPr>
      </p:pic>
      <p:pic>
        <p:nvPicPr>
          <p:cNvPr id="46090" name="Picture 12" descr="Prysmian_2colori.jpg"/>
          <p:cNvPicPr>
            <a:picLocks noChangeAspect="1"/>
          </p:cNvPicPr>
          <p:nvPr/>
        </p:nvPicPr>
        <p:blipFill>
          <a:blip r:embed="rId11"/>
          <a:srcRect/>
          <a:stretch>
            <a:fillRect/>
          </a:stretch>
        </p:blipFill>
        <p:spPr bwMode="auto">
          <a:xfrm>
            <a:off x="2411413" y="5716588"/>
            <a:ext cx="1654175" cy="293687"/>
          </a:xfrm>
          <a:prstGeom prst="rect">
            <a:avLst/>
          </a:prstGeom>
          <a:noFill/>
          <a:ln w="9525">
            <a:noFill/>
            <a:miter lim="800000"/>
            <a:headEnd/>
            <a:tailEnd/>
          </a:ln>
        </p:spPr>
      </p:pic>
      <p:pic>
        <p:nvPicPr>
          <p:cNvPr id="46091" name="Picture 13" descr="JPEGMainstreamlogo.jpg"/>
          <p:cNvPicPr>
            <a:picLocks noChangeAspect="1"/>
          </p:cNvPicPr>
          <p:nvPr/>
        </p:nvPicPr>
        <p:blipFill>
          <a:blip r:embed="rId12"/>
          <a:srcRect/>
          <a:stretch>
            <a:fillRect/>
          </a:stretch>
        </p:blipFill>
        <p:spPr bwMode="auto">
          <a:xfrm>
            <a:off x="6084888" y="3716338"/>
            <a:ext cx="1225550" cy="371475"/>
          </a:xfrm>
          <a:prstGeom prst="rect">
            <a:avLst/>
          </a:prstGeom>
          <a:noFill/>
          <a:ln w="9525">
            <a:noFill/>
            <a:miter lim="800000"/>
            <a:headEnd/>
            <a:tailEnd/>
          </a:ln>
        </p:spPr>
      </p:pic>
      <p:pic>
        <p:nvPicPr>
          <p:cNvPr id="46092" name="Picture 14" descr="DEME_Blue_Energy_rgb.jpg"/>
          <p:cNvPicPr>
            <a:picLocks noChangeAspect="1"/>
          </p:cNvPicPr>
          <p:nvPr/>
        </p:nvPicPr>
        <p:blipFill>
          <a:blip r:embed="rId13"/>
          <a:srcRect/>
          <a:stretch>
            <a:fillRect/>
          </a:stretch>
        </p:blipFill>
        <p:spPr bwMode="auto">
          <a:xfrm>
            <a:off x="2219325" y="3335338"/>
            <a:ext cx="1057275" cy="447675"/>
          </a:xfrm>
          <a:prstGeom prst="rect">
            <a:avLst/>
          </a:prstGeom>
          <a:noFill/>
          <a:ln w="9525">
            <a:noFill/>
            <a:miter lim="800000"/>
            <a:headEnd/>
            <a:tailEnd/>
          </a:ln>
        </p:spPr>
      </p:pic>
      <p:pic>
        <p:nvPicPr>
          <p:cNvPr id="23" name="Picture 16"/>
          <p:cNvPicPr>
            <a:picLocks noChangeAspect="1" noChangeArrowheads="1"/>
          </p:cNvPicPr>
          <p:nvPr/>
        </p:nvPicPr>
        <p:blipFill>
          <a:blip r:embed="rId14"/>
          <a:srcRect/>
          <a:stretch>
            <a:fillRect/>
          </a:stretch>
        </p:blipFill>
        <p:spPr bwMode="auto">
          <a:xfrm>
            <a:off x="4284663" y="5716588"/>
            <a:ext cx="735012" cy="808037"/>
          </a:xfrm>
          <a:prstGeom prst="rect">
            <a:avLst/>
          </a:prstGeom>
          <a:noFill/>
          <a:ln w="9525" cap="flat" cmpd="sng">
            <a:noFill/>
            <a:prstDash val="solid"/>
            <a:miter lim="800000"/>
            <a:headEnd type="none" w="sm" len="sm"/>
            <a:tailEnd type="none" w="sm" len="sm"/>
          </a:ln>
          <a:effectLst>
            <a:prstShdw prst="shdw17" dist="17961" dir="2700000">
              <a:schemeClr val="accent1">
                <a:gamma/>
                <a:shade val="60000"/>
                <a:invGamma/>
              </a:schemeClr>
            </a:prstShdw>
          </a:effectLst>
        </p:spPr>
      </p:pic>
      <p:pic>
        <p:nvPicPr>
          <p:cNvPr id="46094" name="Picture 16" descr="wpd_logo_claimCMYK.jpg"/>
          <p:cNvPicPr>
            <a:picLocks noChangeAspect="1"/>
          </p:cNvPicPr>
          <p:nvPr/>
        </p:nvPicPr>
        <p:blipFill>
          <a:blip r:embed="rId15"/>
          <a:srcRect/>
          <a:stretch>
            <a:fillRect/>
          </a:stretch>
        </p:blipFill>
        <p:spPr bwMode="auto">
          <a:xfrm>
            <a:off x="5003800" y="3506788"/>
            <a:ext cx="825500" cy="692150"/>
          </a:xfrm>
          <a:prstGeom prst="rect">
            <a:avLst/>
          </a:prstGeom>
          <a:noFill/>
          <a:ln w="9525">
            <a:noFill/>
            <a:miter lim="800000"/>
            <a:headEnd/>
            <a:tailEnd/>
          </a:ln>
        </p:spPr>
      </p:pic>
      <p:pic>
        <p:nvPicPr>
          <p:cNvPr id="25" name="Picture 15"/>
          <p:cNvPicPr>
            <a:picLocks noChangeAspect="1" noChangeArrowheads="1"/>
          </p:cNvPicPr>
          <p:nvPr/>
        </p:nvPicPr>
        <p:blipFill>
          <a:blip r:embed="rId16"/>
          <a:srcRect/>
          <a:stretch>
            <a:fillRect/>
          </a:stretch>
        </p:blipFill>
        <p:spPr bwMode="auto">
          <a:xfrm>
            <a:off x="7913688" y="4694238"/>
            <a:ext cx="871537" cy="319087"/>
          </a:xfrm>
          <a:prstGeom prst="rect">
            <a:avLst/>
          </a:prstGeom>
          <a:noFill/>
          <a:ln w="9525" cap="flat" cmpd="sng">
            <a:noFill/>
            <a:prstDash val="solid"/>
            <a:miter lim="800000"/>
            <a:headEnd type="none" w="sm" len="sm"/>
            <a:tailEnd type="none" w="sm" len="sm"/>
          </a:ln>
          <a:effectLst>
            <a:prstShdw prst="shdw17" dist="17961" dir="2700000">
              <a:schemeClr val="accent1">
                <a:gamma/>
                <a:shade val="60000"/>
                <a:invGamma/>
              </a:schemeClr>
            </a:prstShdw>
          </a:effectLst>
        </p:spPr>
      </p:pic>
      <p:sp>
        <p:nvSpPr>
          <p:cNvPr id="27" name="TextBox 26"/>
          <p:cNvSpPr txBox="1"/>
          <p:nvPr/>
        </p:nvSpPr>
        <p:spPr>
          <a:xfrm>
            <a:off x="0" y="149225"/>
            <a:ext cx="9144000" cy="400050"/>
          </a:xfrm>
          <a:prstGeom prst="rect">
            <a:avLst/>
          </a:prstGeom>
          <a:noFill/>
        </p:spPr>
        <p:txBody>
          <a:bodyPr>
            <a:spAutoFit/>
          </a:bodyPr>
          <a:lstStyle/>
          <a:p>
            <a:pPr algn="ctr" fontAlgn="auto">
              <a:spcBef>
                <a:spcPts val="0"/>
              </a:spcBef>
              <a:spcAft>
                <a:spcPts val="0"/>
              </a:spcAft>
              <a:defRPr/>
            </a:pPr>
            <a:r>
              <a:rPr lang="en-IE" sz="2000" b="1" dirty="0" err="1">
                <a:solidFill>
                  <a:schemeClr val="tx2">
                    <a:lumMod val="50000"/>
                  </a:schemeClr>
                </a:solidFill>
                <a:latin typeface="Century Gothic" pitchFamily="34" charset="0"/>
              </a:rPr>
              <a:t>Supergrid</a:t>
            </a:r>
            <a:r>
              <a:rPr lang="en-IE" sz="2000" b="1" dirty="0">
                <a:solidFill>
                  <a:schemeClr val="tx2">
                    <a:lumMod val="50000"/>
                  </a:schemeClr>
                </a:solidFill>
                <a:latin typeface="Century Gothic" pitchFamily="34" charset="0"/>
              </a:rPr>
              <a:t> Consortium</a:t>
            </a:r>
            <a:endParaRPr lang="en-US" sz="1000" b="1" dirty="0">
              <a:solidFill>
                <a:schemeClr val="tx2">
                  <a:lumMod val="50000"/>
                </a:schemeClr>
              </a:solidFill>
              <a:latin typeface="Century Gothic" pitchFamily="34" charset="0"/>
            </a:endParaRPr>
          </a:p>
        </p:txBody>
      </p:sp>
      <p:sp>
        <p:nvSpPr>
          <p:cNvPr id="46097" name="Text Box 14"/>
          <p:cNvSpPr txBox="1">
            <a:spLocks noChangeArrowheads="1"/>
          </p:cNvSpPr>
          <p:nvPr/>
        </p:nvSpPr>
        <p:spPr bwMode="auto">
          <a:xfrm>
            <a:off x="3203575" y="6550025"/>
            <a:ext cx="3568700"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The Consortium has 20 members so far</a:t>
            </a:r>
            <a:endParaRPr lang="en-US" sz="1400" b="1">
              <a:latin typeface="Century Gothic" pitchFamily="34" charset="0"/>
            </a:endParaRPr>
          </a:p>
        </p:txBody>
      </p:sp>
      <p:sp>
        <p:nvSpPr>
          <p:cNvPr id="26" name="Rectangle 25"/>
          <p:cNvSpPr/>
          <p:nvPr/>
        </p:nvSpPr>
        <p:spPr>
          <a:xfrm>
            <a:off x="2484438" y="620713"/>
            <a:ext cx="5929312" cy="2184400"/>
          </a:xfrm>
          <a:prstGeom prst="rect">
            <a:avLst/>
          </a:prstGeom>
        </p:spPr>
        <p:txBody>
          <a:bodyPr>
            <a:spAutoFit/>
          </a:bodyPr>
          <a:lstStyle/>
          <a:p>
            <a:pPr algn="just" fontAlgn="auto">
              <a:spcBef>
                <a:spcPts val="0"/>
              </a:spcBef>
              <a:spcAft>
                <a:spcPts val="0"/>
              </a:spcAft>
              <a:defRPr/>
            </a:pPr>
            <a:r>
              <a:rPr lang="en-IE" sz="1400" b="1" dirty="0">
                <a:solidFill>
                  <a:schemeClr val="accent1">
                    <a:lumMod val="75000"/>
                  </a:schemeClr>
                </a:solidFill>
                <a:latin typeface="Century Gothic" pitchFamily="34" charset="0"/>
              </a:rPr>
              <a:t>The consortium represents companies and organisations with a mutual interest in promoting the policy agenda for a European </a:t>
            </a:r>
            <a:r>
              <a:rPr lang="en-IE" sz="1400" b="1" dirty="0" err="1">
                <a:solidFill>
                  <a:schemeClr val="accent1">
                    <a:lumMod val="75000"/>
                  </a:schemeClr>
                </a:solidFill>
                <a:latin typeface="Century Gothic" pitchFamily="34" charset="0"/>
              </a:rPr>
              <a:t>Supergrid</a:t>
            </a:r>
            <a:r>
              <a:rPr lang="en-IE" sz="1400" b="1" dirty="0">
                <a:solidFill>
                  <a:schemeClr val="accent1">
                    <a:lumMod val="75000"/>
                  </a:schemeClr>
                </a:solidFill>
                <a:latin typeface="Century Gothic" pitchFamily="34" charset="0"/>
              </a:rPr>
              <a:t>.</a:t>
            </a:r>
          </a:p>
          <a:p>
            <a:pPr algn="just" fontAlgn="auto">
              <a:spcBef>
                <a:spcPts val="0"/>
              </a:spcBef>
              <a:spcAft>
                <a:spcPts val="0"/>
              </a:spcAft>
              <a:defRPr/>
            </a:pPr>
            <a:endParaRPr lang="en-IE" sz="1400" b="1" dirty="0">
              <a:solidFill>
                <a:schemeClr val="accent1">
                  <a:lumMod val="75000"/>
                </a:schemeClr>
              </a:solidFill>
              <a:latin typeface="Century Gothic" pitchFamily="34" charset="0"/>
            </a:endParaRPr>
          </a:p>
          <a:p>
            <a:pPr algn="just" fontAlgn="auto">
              <a:spcBef>
                <a:spcPts val="0"/>
              </a:spcBef>
              <a:spcAft>
                <a:spcPts val="0"/>
              </a:spcAft>
              <a:defRPr/>
            </a:pPr>
            <a:r>
              <a:rPr lang="en-IE" sz="1400" b="1" dirty="0">
                <a:solidFill>
                  <a:schemeClr val="accent1">
                    <a:lumMod val="75000"/>
                  </a:schemeClr>
                </a:solidFill>
                <a:latin typeface="Century Gothic" pitchFamily="34" charset="0"/>
              </a:rPr>
              <a:t>CEO Ana Aguado run the Consortium which exists to accelerate the </a:t>
            </a:r>
            <a:r>
              <a:rPr lang="en-IE" sz="1400" b="1" dirty="0" err="1">
                <a:solidFill>
                  <a:schemeClr val="accent1">
                    <a:lumMod val="75000"/>
                  </a:schemeClr>
                </a:solidFill>
                <a:latin typeface="Century Gothic" pitchFamily="34" charset="0"/>
              </a:rPr>
              <a:t>Supergrid</a:t>
            </a:r>
            <a:r>
              <a:rPr lang="en-IE" sz="1400" b="1" dirty="0">
                <a:solidFill>
                  <a:schemeClr val="accent1">
                    <a:lumMod val="75000"/>
                  </a:schemeClr>
                </a:solidFill>
                <a:latin typeface="Century Gothic" pitchFamily="34" charset="0"/>
              </a:rPr>
              <a:t> via a 5 point strategy:</a:t>
            </a:r>
          </a:p>
          <a:p>
            <a:pPr algn="just" fontAlgn="auto">
              <a:spcBef>
                <a:spcPts val="0"/>
              </a:spcBef>
              <a:spcAft>
                <a:spcPts val="0"/>
              </a:spcAft>
              <a:defRPr/>
            </a:pPr>
            <a:endParaRPr lang="en-IE" sz="1400" b="1" dirty="0">
              <a:solidFill>
                <a:schemeClr val="accent1">
                  <a:lumMod val="75000"/>
                </a:schemeClr>
              </a:solidFill>
              <a:latin typeface="Century Gothic" pitchFamily="34" charset="0"/>
            </a:endParaRPr>
          </a:p>
          <a:p>
            <a:pPr fontAlgn="auto">
              <a:spcBef>
                <a:spcPts val="0"/>
              </a:spcBef>
              <a:spcAft>
                <a:spcPts val="0"/>
              </a:spcAft>
              <a:defRPr/>
            </a:pPr>
            <a:r>
              <a:rPr lang="en-IE" sz="1200" b="1" dirty="0">
                <a:solidFill>
                  <a:schemeClr val="accent1">
                    <a:lumMod val="75000"/>
                  </a:schemeClr>
                </a:solidFill>
                <a:latin typeface="Century Gothic" pitchFamily="34" charset="0"/>
              </a:rPr>
              <a:t> </a:t>
            </a:r>
          </a:p>
          <a:p>
            <a:pPr fontAlgn="auto">
              <a:spcBef>
                <a:spcPts val="0"/>
              </a:spcBef>
              <a:spcAft>
                <a:spcPts val="0"/>
              </a:spcAft>
              <a:defRPr/>
            </a:pPr>
            <a:endParaRPr lang="en-IE" sz="1200" b="1" dirty="0">
              <a:latin typeface="Century Gothic" pitchFamily="34" charset="0"/>
            </a:endParaRPr>
          </a:p>
          <a:p>
            <a:pPr algn="ctr" fontAlgn="auto">
              <a:spcBef>
                <a:spcPts val="0"/>
              </a:spcBef>
              <a:spcAft>
                <a:spcPts val="0"/>
              </a:spcAft>
              <a:defRPr/>
            </a:pPr>
            <a:endParaRPr lang="en-IE" sz="1400" b="1" dirty="0">
              <a:latin typeface="Century Gothic" pitchFamily="34" charset="0"/>
            </a:endParaRPr>
          </a:p>
        </p:txBody>
      </p:sp>
      <p:pic>
        <p:nvPicPr>
          <p:cNvPr id="46099" name="Picture 2" descr="http://ts4.mm.bing.net/images/thumbnail.aspx?q=425947242779&amp;id=767ab25cc69853ed517db2335d46e560&amp;index=ch1"/>
          <p:cNvPicPr>
            <a:picLocks noChangeAspect="1" noChangeArrowheads="1"/>
          </p:cNvPicPr>
          <p:nvPr/>
        </p:nvPicPr>
        <p:blipFill>
          <a:blip r:embed="rId17"/>
          <a:srcRect/>
          <a:stretch>
            <a:fillRect/>
          </a:stretch>
        </p:blipFill>
        <p:spPr bwMode="auto">
          <a:xfrm>
            <a:off x="827088" y="4564063"/>
            <a:ext cx="650875" cy="649287"/>
          </a:xfrm>
          <a:prstGeom prst="rect">
            <a:avLst/>
          </a:prstGeom>
          <a:noFill/>
          <a:ln w="9525">
            <a:noFill/>
            <a:miter lim="800000"/>
            <a:headEnd/>
            <a:tailEnd/>
          </a:ln>
        </p:spPr>
      </p:pic>
      <p:pic>
        <p:nvPicPr>
          <p:cNvPr id="46100" name="Picture 4" descr="http://ts4.mm.bing.net/images/thumbnail.aspx?q=414751727927&amp;id=0bb38505191fa4a78196ee9ec57ef54a&amp;index=ch1"/>
          <p:cNvPicPr>
            <a:picLocks noChangeAspect="1" noChangeArrowheads="1"/>
          </p:cNvPicPr>
          <p:nvPr/>
        </p:nvPicPr>
        <p:blipFill>
          <a:blip r:embed="rId18"/>
          <a:srcRect/>
          <a:stretch>
            <a:fillRect/>
          </a:stretch>
        </p:blipFill>
        <p:spPr bwMode="auto">
          <a:xfrm>
            <a:off x="5414963" y="6003925"/>
            <a:ext cx="1222375" cy="433388"/>
          </a:xfrm>
          <a:prstGeom prst="rect">
            <a:avLst/>
          </a:prstGeom>
          <a:noFill/>
          <a:ln w="9525">
            <a:noFill/>
            <a:miter lim="800000"/>
            <a:headEnd/>
            <a:tailEnd/>
          </a:ln>
        </p:spPr>
      </p:pic>
      <p:sp>
        <p:nvSpPr>
          <p:cNvPr id="28" name="Rectangle 27"/>
          <p:cNvSpPr/>
          <p:nvPr/>
        </p:nvSpPr>
        <p:spPr>
          <a:xfrm>
            <a:off x="2663825" y="1916113"/>
            <a:ext cx="4572000" cy="1016000"/>
          </a:xfrm>
          <a:prstGeom prst="rect">
            <a:avLst/>
          </a:prstGeom>
        </p:spPr>
        <p:txBody>
          <a:bodyPr>
            <a:spAutoFit/>
          </a:bodyPr>
          <a:lstStyle/>
          <a:p>
            <a:pPr marL="800100" lvl="1" indent="-342900" fontAlgn="auto">
              <a:spcBef>
                <a:spcPts val="0"/>
              </a:spcBef>
              <a:spcAft>
                <a:spcPts val="0"/>
              </a:spcAft>
              <a:buFont typeface="+mj-lt"/>
              <a:buAutoNum type="arabicPeriod"/>
              <a:defRPr/>
            </a:pPr>
            <a:r>
              <a:rPr lang="en-US" sz="1200" dirty="0">
                <a:solidFill>
                  <a:schemeClr val="accent1">
                    <a:lumMod val="50000"/>
                  </a:schemeClr>
                </a:solidFill>
                <a:latin typeface="Century Gothic" pitchFamily="34" charset="0"/>
                <a:ea typeface="ヒラギノ角ゴ Pro W3"/>
                <a:cs typeface="Calibri" pitchFamily="34" charset="0"/>
              </a:rPr>
              <a:t>Develop Standards</a:t>
            </a:r>
          </a:p>
          <a:p>
            <a:pPr marL="800100" lvl="1" indent="-342900" fontAlgn="auto">
              <a:spcBef>
                <a:spcPts val="0"/>
              </a:spcBef>
              <a:spcAft>
                <a:spcPts val="0"/>
              </a:spcAft>
              <a:buFont typeface="+mj-lt"/>
              <a:buAutoNum type="arabicPeriod"/>
              <a:defRPr/>
            </a:pPr>
            <a:r>
              <a:rPr lang="en-US" sz="1200" dirty="0">
                <a:solidFill>
                  <a:schemeClr val="accent1">
                    <a:lumMod val="50000"/>
                  </a:schemeClr>
                </a:solidFill>
                <a:latin typeface="Century Gothic" pitchFamily="34" charset="0"/>
                <a:ea typeface="ヒラギノ角ゴ Pro W3"/>
                <a:cs typeface="Calibri" pitchFamily="34" charset="0"/>
              </a:rPr>
              <a:t>Create Offshore Transmission Operator</a:t>
            </a:r>
          </a:p>
          <a:p>
            <a:pPr marL="800100" lvl="1" indent="-342900" fontAlgn="auto">
              <a:spcBef>
                <a:spcPts val="0"/>
              </a:spcBef>
              <a:spcAft>
                <a:spcPts val="0"/>
              </a:spcAft>
              <a:buFont typeface="+mj-lt"/>
              <a:buAutoNum type="arabicPeriod"/>
              <a:defRPr/>
            </a:pPr>
            <a:r>
              <a:rPr lang="en-US" sz="1200" dirty="0">
                <a:solidFill>
                  <a:schemeClr val="accent1">
                    <a:lumMod val="50000"/>
                  </a:schemeClr>
                </a:solidFill>
                <a:latin typeface="Century Gothic" pitchFamily="34" charset="0"/>
                <a:ea typeface="ヒラギノ角ゴ Pro W3"/>
                <a:cs typeface="Calibri" pitchFamily="34" charset="0"/>
              </a:rPr>
              <a:t>Establish EU Regulations</a:t>
            </a:r>
          </a:p>
          <a:p>
            <a:pPr marL="800100" lvl="1" indent="-342900" fontAlgn="auto">
              <a:spcBef>
                <a:spcPts val="0"/>
              </a:spcBef>
              <a:spcAft>
                <a:spcPts val="0"/>
              </a:spcAft>
              <a:buFont typeface="+mj-lt"/>
              <a:buAutoNum type="arabicPeriod"/>
              <a:defRPr/>
            </a:pPr>
            <a:r>
              <a:rPr lang="en-US" sz="1200" dirty="0">
                <a:solidFill>
                  <a:schemeClr val="accent1">
                    <a:lumMod val="50000"/>
                  </a:schemeClr>
                </a:solidFill>
                <a:latin typeface="Century Gothic" pitchFamily="34" charset="0"/>
                <a:ea typeface="ヒラギノ角ゴ Pro W3"/>
                <a:cs typeface="Calibri" pitchFamily="34" charset="0"/>
              </a:rPr>
              <a:t>Create Single Electricity Market</a:t>
            </a:r>
          </a:p>
          <a:p>
            <a:pPr marL="800100" lvl="1" indent="-342900" fontAlgn="auto">
              <a:spcBef>
                <a:spcPts val="0"/>
              </a:spcBef>
              <a:spcAft>
                <a:spcPts val="0"/>
              </a:spcAft>
              <a:buFont typeface="+mj-lt"/>
              <a:buAutoNum type="arabicPeriod"/>
              <a:defRPr/>
            </a:pPr>
            <a:r>
              <a:rPr lang="en-US" sz="1200" dirty="0">
                <a:solidFill>
                  <a:schemeClr val="accent1">
                    <a:lumMod val="50000"/>
                  </a:schemeClr>
                </a:solidFill>
                <a:latin typeface="Century Gothic" pitchFamily="34" charset="0"/>
                <a:ea typeface="ヒラギノ角ゴ Pro W3"/>
                <a:cs typeface="Calibri" pitchFamily="34" charset="0"/>
              </a:rPr>
              <a:t>Establish  legal basis for trading</a:t>
            </a:r>
          </a:p>
        </p:txBody>
      </p:sp>
      <p:pic>
        <p:nvPicPr>
          <p:cNvPr id="46102" name="Picture 30" descr="http://pace.mainstreamrp.com/department/marketing/fots/FOSG%20Logos/FOSG%20Logo/FOSG%20logo.jpg"/>
          <p:cNvPicPr>
            <a:picLocks noChangeAspect="1" noChangeArrowheads="1"/>
          </p:cNvPicPr>
          <p:nvPr/>
        </p:nvPicPr>
        <p:blipFill>
          <a:blip r:embed="rId19"/>
          <a:srcRect/>
          <a:stretch>
            <a:fillRect/>
          </a:stretch>
        </p:blipFill>
        <p:spPr bwMode="auto">
          <a:xfrm>
            <a:off x="7812088" y="44450"/>
            <a:ext cx="1214437" cy="428625"/>
          </a:xfrm>
          <a:prstGeom prst="rect">
            <a:avLst/>
          </a:prstGeom>
          <a:noFill/>
          <a:ln w="9525">
            <a:noFill/>
            <a:miter lim="800000"/>
            <a:headEnd/>
            <a:tailEnd/>
          </a:ln>
        </p:spPr>
      </p:pic>
      <p:pic>
        <p:nvPicPr>
          <p:cNvPr id="46103" name="Picture 31" descr="mainstreamLogo.tif"/>
          <p:cNvPicPr>
            <a:picLocks noChangeAspect="1"/>
          </p:cNvPicPr>
          <p:nvPr/>
        </p:nvPicPr>
        <p:blipFill>
          <a:blip r:embed="rId20"/>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ransition spd="med"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120650"/>
            <a:ext cx="8229600" cy="500063"/>
          </a:xfrm>
        </p:spPr>
        <p:txBody>
          <a:bodyPr rtlCol="0">
            <a:normAutofit/>
          </a:bodyPr>
          <a:lstStyle/>
          <a:p>
            <a:pPr fontAlgn="auto">
              <a:spcAft>
                <a:spcPts val="0"/>
              </a:spcAft>
              <a:defRPr/>
            </a:pPr>
            <a:r>
              <a:rPr lang="en-GB" dirty="0" smtClean="0">
                <a:solidFill>
                  <a:schemeClr val="tx2">
                    <a:lumMod val="50000"/>
                  </a:schemeClr>
                </a:solidFill>
              </a:rPr>
              <a:t>Video : 2050 </a:t>
            </a:r>
            <a:r>
              <a:rPr lang="en-GB" dirty="0" err="1" smtClean="0">
                <a:solidFill>
                  <a:schemeClr val="tx2">
                    <a:lumMod val="50000"/>
                  </a:schemeClr>
                </a:solidFill>
              </a:rPr>
              <a:t>Supergrid</a:t>
            </a:r>
            <a:endParaRPr lang="en-GB" dirty="0">
              <a:solidFill>
                <a:schemeClr val="tx2">
                  <a:lumMod val="50000"/>
                </a:schemeClr>
              </a:solidFill>
            </a:endParaRPr>
          </a:p>
        </p:txBody>
      </p:sp>
      <p:sp>
        <p:nvSpPr>
          <p:cNvPr id="7" name="TextBox 6"/>
          <p:cNvSpPr txBox="1"/>
          <p:nvPr/>
        </p:nvSpPr>
        <p:spPr>
          <a:xfrm>
            <a:off x="4071938" y="5416550"/>
            <a:ext cx="1347787" cy="369888"/>
          </a:xfrm>
          <a:prstGeom prst="rect">
            <a:avLst/>
          </a:prstGeom>
          <a:solidFill>
            <a:schemeClr val="tx2">
              <a:lumMod val="20000"/>
              <a:lumOff val="80000"/>
            </a:schemeClr>
          </a:solidFill>
        </p:spPr>
        <p:txBody>
          <a:bodyPr wrap="none">
            <a:spAutoFit/>
          </a:bodyPr>
          <a:lstStyle/>
          <a:p>
            <a:pPr fontAlgn="auto">
              <a:spcBef>
                <a:spcPts val="0"/>
              </a:spcBef>
              <a:spcAft>
                <a:spcPts val="0"/>
              </a:spcAft>
              <a:defRPr/>
            </a:pPr>
            <a:r>
              <a:rPr lang="en-IE" b="1" dirty="0">
                <a:latin typeface="Century Gothic" pitchFamily="34" charset="0"/>
                <a:hlinkClick r:id="rId2"/>
              </a:rPr>
              <a:t>Click Here</a:t>
            </a:r>
            <a:endParaRPr lang="en-IE" b="1" dirty="0">
              <a:latin typeface="Century Gothic" pitchFamily="34" charset="0"/>
            </a:endParaRPr>
          </a:p>
        </p:txBody>
      </p:sp>
      <p:pic>
        <p:nvPicPr>
          <p:cNvPr id="47107" name="Picture 2"/>
          <p:cNvPicPr>
            <a:picLocks noChangeAspect="1" noChangeArrowheads="1"/>
          </p:cNvPicPr>
          <p:nvPr/>
        </p:nvPicPr>
        <p:blipFill>
          <a:blip r:embed="rId3"/>
          <a:srcRect/>
          <a:stretch>
            <a:fillRect/>
          </a:stretch>
        </p:blipFill>
        <p:spPr bwMode="auto">
          <a:xfrm>
            <a:off x="2357438" y="1544638"/>
            <a:ext cx="4500562" cy="2813050"/>
          </a:xfrm>
          <a:prstGeom prst="rect">
            <a:avLst/>
          </a:prstGeom>
          <a:noFill/>
          <a:ln w="9525">
            <a:noFill/>
            <a:miter lim="800000"/>
            <a:headEnd/>
            <a:tailEnd/>
          </a:ln>
        </p:spPr>
      </p:pic>
      <p:pic>
        <p:nvPicPr>
          <p:cNvPr id="47108" name="Picture 5" descr="http://pace.mainstreamrp.com/department/marketing/fots/FOSG%20Logos/FOSG%20Logo/FOSG%20logo.jpg"/>
          <p:cNvPicPr>
            <a:picLocks noChangeAspect="1" noChangeArrowheads="1"/>
          </p:cNvPicPr>
          <p:nvPr/>
        </p:nvPicPr>
        <p:blipFill>
          <a:blip r:embed="rId4"/>
          <a:srcRect/>
          <a:stretch>
            <a:fillRect/>
          </a:stretch>
        </p:blipFill>
        <p:spPr bwMode="auto">
          <a:xfrm>
            <a:off x="7812088" y="44450"/>
            <a:ext cx="1214437" cy="428625"/>
          </a:xfrm>
          <a:prstGeom prst="rect">
            <a:avLst/>
          </a:prstGeom>
          <a:noFill/>
          <a:ln w="9525">
            <a:noFill/>
            <a:miter lim="800000"/>
            <a:headEnd/>
            <a:tailEnd/>
          </a:ln>
        </p:spPr>
      </p:pic>
      <p:pic>
        <p:nvPicPr>
          <p:cNvPr id="47109" name="Picture 8" descr="mainstreamLogo.tif"/>
          <p:cNvPicPr>
            <a:picLocks noChangeAspect="1"/>
          </p:cNvPicPr>
          <p:nvPr/>
        </p:nvPicPr>
        <p:blipFill>
          <a:blip r:embed="rId5"/>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ransition spd="med"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71438" y="115888"/>
            <a:ext cx="8686800" cy="1166812"/>
          </a:xfrm>
        </p:spPr>
        <p:txBody>
          <a:bodyPr rtlCol="0"/>
          <a:lstStyle/>
          <a:p>
            <a:pPr algn="ctr" fontAlgn="auto">
              <a:spcAft>
                <a:spcPts val="0"/>
              </a:spcAft>
              <a:defRPr/>
            </a:pPr>
            <a:r>
              <a:rPr lang="sv-SE" sz="2000" dirty="0" smtClean="0">
                <a:solidFill>
                  <a:schemeClr val="tx2">
                    <a:lumMod val="50000"/>
                  </a:schemeClr>
                </a:solidFill>
              </a:rPr>
              <a:t>Europe’s Supergrid in 2050 </a:t>
            </a:r>
            <a:endParaRPr lang="sv-SE" sz="2000" dirty="0">
              <a:solidFill>
                <a:schemeClr val="tx2">
                  <a:lumMod val="50000"/>
                </a:schemeClr>
              </a:solidFill>
            </a:endParaRPr>
          </a:p>
        </p:txBody>
      </p:sp>
      <p:sp>
        <p:nvSpPr>
          <p:cNvPr id="48130" name="Rectangle 13"/>
          <p:cNvSpPr>
            <a:spLocks noChangeArrowheads="1"/>
          </p:cNvSpPr>
          <p:nvPr/>
        </p:nvSpPr>
        <p:spPr bwMode="auto">
          <a:xfrm>
            <a:off x="5857875" y="5857875"/>
            <a:ext cx="3286125" cy="862013"/>
          </a:xfrm>
          <a:prstGeom prst="rect">
            <a:avLst/>
          </a:prstGeom>
          <a:solidFill>
            <a:schemeClr val="bg1"/>
          </a:solidFill>
          <a:ln w="9525">
            <a:noFill/>
            <a:miter lim="800000"/>
            <a:headEnd/>
            <a:tailEnd/>
          </a:ln>
        </p:spPr>
        <p:txBody>
          <a:bodyPr>
            <a:spAutoFit/>
          </a:bodyPr>
          <a:lstStyle/>
          <a:p>
            <a:r>
              <a:rPr lang="en-GB" sz="1000" b="1">
                <a:latin typeface="Century Gothic" pitchFamily="34" charset="0"/>
              </a:rPr>
              <a:t>Dr Eddie O’Connor, Mainstream Renewable Power</a:t>
            </a:r>
          </a:p>
          <a:p>
            <a:r>
              <a:rPr lang="en-GB" sz="1000" b="1">
                <a:latin typeface="Century Gothic" pitchFamily="34" charset="0"/>
              </a:rPr>
              <a:t>Supergrid Launch</a:t>
            </a:r>
          </a:p>
          <a:p>
            <a:r>
              <a:rPr lang="en-GB" sz="1000" b="1">
                <a:latin typeface="Century Gothic" pitchFamily="34" charset="0"/>
              </a:rPr>
              <a:t>London, March 2010</a:t>
            </a:r>
          </a:p>
          <a:p>
            <a:endParaRPr lang="en-GB" sz="1000" b="1" i="1">
              <a:latin typeface="Century Gothic" pitchFamily="34" charset="0"/>
            </a:endParaRPr>
          </a:p>
          <a:p>
            <a:endParaRPr lang="en-IE" sz="1000">
              <a:latin typeface="Century Gothic" pitchFamily="34" charset="0"/>
            </a:endParaRPr>
          </a:p>
        </p:txBody>
      </p:sp>
      <p:sp>
        <p:nvSpPr>
          <p:cNvPr id="48131" name="Text Box 14"/>
          <p:cNvSpPr txBox="1">
            <a:spLocks noChangeArrowheads="1"/>
          </p:cNvSpPr>
          <p:nvPr/>
        </p:nvSpPr>
        <p:spPr bwMode="auto">
          <a:xfrm>
            <a:off x="1500188" y="6550025"/>
            <a:ext cx="6275387"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An inevitable transition to Sustainability with 7 Innovation Trajectories</a:t>
            </a:r>
            <a:endParaRPr lang="en-US" sz="1400" b="1">
              <a:latin typeface="Century Gothic" pitchFamily="34" charset="0"/>
            </a:endParaRPr>
          </a:p>
        </p:txBody>
      </p:sp>
      <p:sp>
        <p:nvSpPr>
          <p:cNvPr id="24" name="Rectangle 2"/>
          <p:cNvSpPr txBox="1">
            <a:spLocks noChangeArrowheads="1"/>
          </p:cNvSpPr>
          <p:nvPr/>
        </p:nvSpPr>
        <p:spPr bwMode="auto">
          <a:xfrm>
            <a:off x="5214938" y="928688"/>
            <a:ext cx="4114800" cy="1166812"/>
          </a:xfrm>
          <a:prstGeom prst="rect">
            <a:avLst/>
          </a:prstGeom>
          <a:noFill/>
          <a:ln w="9525">
            <a:noFill/>
            <a:miter lim="800000"/>
            <a:headEnd/>
            <a:tailEnd/>
          </a:ln>
        </p:spPr>
        <p:txBody>
          <a:bodyPr>
            <a:normAutofit fontScale="25000" lnSpcReduction="20000"/>
          </a:bodyPr>
          <a:lstStyle/>
          <a:p>
            <a:pPr eaLnBrk="0" hangingPunct="0">
              <a:lnSpc>
                <a:spcPct val="170000"/>
              </a:lnSpc>
              <a:defRPr/>
            </a:pPr>
            <a:r>
              <a:rPr lang="sv-SE" sz="6400" b="1" dirty="0">
                <a:solidFill>
                  <a:schemeClr val="accent1">
                    <a:lumMod val="75000"/>
                  </a:schemeClr>
                </a:solidFill>
                <a:latin typeface="Century Gothic" pitchFamily="34" charset="0"/>
                <a:cs typeface="+mj-cs"/>
              </a:rPr>
              <a:t>7</a:t>
            </a:r>
            <a:r>
              <a:rPr lang="sv-SE" sz="6400" b="1" dirty="0">
                <a:solidFill>
                  <a:schemeClr val="accent1">
                    <a:lumMod val="75000"/>
                  </a:schemeClr>
                </a:solidFill>
                <a:latin typeface="Century Gothic" pitchFamily="34" charset="0"/>
                <a:ea typeface="ＭＳ Ｐゴシック" pitchFamily="84" charset="-128"/>
                <a:cs typeface="+mj-cs"/>
              </a:rPr>
              <a:t> Innovation Trajectories are needed;</a:t>
            </a:r>
          </a:p>
          <a:p>
            <a:pPr eaLnBrk="0" hangingPunct="0">
              <a:lnSpc>
                <a:spcPct val="170000"/>
              </a:lnSpc>
              <a:defRPr/>
            </a:pPr>
            <a:endParaRPr lang="sv-SE" sz="5600" b="1" dirty="0">
              <a:solidFill>
                <a:schemeClr val="accent1">
                  <a:lumMod val="50000"/>
                </a:schemeClr>
              </a:solidFill>
              <a:latin typeface="Century Gothic" pitchFamily="34" charset="0"/>
              <a:cs typeface="+mj-cs"/>
            </a:endParaRPr>
          </a:p>
          <a:p>
            <a:pPr marL="342900" indent="-342900" eaLnBrk="0" hangingPunct="0">
              <a:lnSpc>
                <a:spcPct val="170000"/>
              </a:lnSpc>
              <a:buFontTx/>
              <a:buAutoNum type="arabicPeriod"/>
              <a:defRPr/>
            </a:pPr>
            <a:r>
              <a:rPr lang="sv-SE" sz="5600" dirty="0">
                <a:solidFill>
                  <a:schemeClr val="accent1">
                    <a:lumMod val="50000"/>
                  </a:schemeClr>
                </a:solidFill>
                <a:latin typeface="Century Gothic" pitchFamily="34" charset="0"/>
                <a:ea typeface="ＭＳ Ｐゴシック" pitchFamily="84" charset="-128"/>
                <a:cs typeface="+mj-cs"/>
              </a:rPr>
              <a:t>Bigger Wind Turbines</a:t>
            </a:r>
          </a:p>
          <a:p>
            <a:pPr marL="342900" indent="-342900" eaLnBrk="0" hangingPunct="0">
              <a:lnSpc>
                <a:spcPct val="170000"/>
              </a:lnSpc>
              <a:buFontTx/>
              <a:buAutoNum type="arabicPeriod"/>
              <a:defRPr/>
            </a:pPr>
            <a:r>
              <a:rPr lang="sv-SE" sz="5600" dirty="0">
                <a:solidFill>
                  <a:schemeClr val="accent1">
                    <a:lumMod val="50000"/>
                  </a:schemeClr>
                </a:solidFill>
                <a:latin typeface="Century Gothic" pitchFamily="34" charset="0"/>
                <a:cs typeface="+mj-cs"/>
              </a:rPr>
              <a:t>HVDC Transmission Cables</a:t>
            </a:r>
          </a:p>
          <a:p>
            <a:pPr marL="342900" indent="-342900" eaLnBrk="0" hangingPunct="0">
              <a:lnSpc>
                <a:spcPct val="170000"/>
              </a:lnSpc>
              <a:buFontTx/>
              <a:buAutoNum type="arabicPeriod"/>
              <a:defRPr/>
            </a:pPr>
            <a:r>
              <a:rPr lang="sv-SE" sz="5600" dirty="0">
                <a:solidFill>
                  <a:schemeClr val="accent1">
                    <a:lumMod val="50000"/>
                  </a:schemeClr>
                </a:solidFill>
                <a:latin typeface="Century Gothic" pitchFamily="34" charset="0"/>
                <a:ea typeface="ＭＳ Ｐゴシック" pitchFamily="84" charset="-128"/>
                <a:cs typeface="+mj-cs"/>
              </a:rPr>
              <a:t>Supernode</a:t>
            </a:r>
          </a:p>
          <a:p>
            <a:pPr marL="342900" indent="-342900" eaLnBrk="0" hangingPunct="0">
              <a:lnSpc>
                <a:spcPct val="170000"/>
              </a:lnSpc>
              <a:buFontTx/>
              <a:buAutoNum type="arabicPeriod"/>
              <a:defRPr/>
            </a:pPr>
            <a:r>
              <a:rPr lang="sv-SE" sz="5600" dirty="0">
                <a:solidFill>
                  <a:schemeClr val="accent1">
                    <a:lumMod val="50000"/>
                  </a:schemeClr>
                </a:solidFill>
                <a:latin typeface="Century Gothic" pitchFamily="34" charset="0"/>
                <a:cs typeface="+mj-cs"/>
              </a:rPr>
              <a:t>Next-Generation Civil Engineering</a:t>
            </a:r>
          </a:p>
          <a:p>
            <a:pPr marL="342900" indent="-342900" eaLnBrk="0" hangingPunct="0">
              <a:lnSpc>
                <a:spcPct val="170000"/>
              </a:lnSpc>
              <a:buFontTx/>
              <a:buAutoNum type="arabicPeriod"/>
              <a:defRPr/>
            </a:pPr>
            <a:r>
              <a:rPr lang="sv-SE" sz="5600" dirty="0">
                <a:solidFill>
                  <a:schemeClr val="accent1">
                    <a:lumMod val="50000"/>
                  </a:schemeClr>
                </a:solidFill>
                <a:latin typeface="Century Gothic" pitchFamily="34" charset="0"/>
                <a:ea typeface="ＭＳ Ｐゴシック" pitchFamily="84" charset="-128"/>
                <a:cs typeface="+mj-cs"/>
              </a:rPr>
              <a:t>Bigger Construction Vessels</a:t>
            </a:r>
          </a:p>
          <a:p>
            <a:pPr marL="342900" indent="-342900" eaLnBrk="0" hangingPunct="0">
              <a:lnSpc>
                <a:spcPct val="170000"/>
              </a:lnSpc>
              <a:buFontTx/>
              <a:buAutoNum type="arabicPeriod"/>
              <a:defRPr/>
            </a:pPr>
            <a:r>
              <a:rPr lang="sv-SE" sz="5600" dirty="0">
                <a:solidFill>
                  <a:schemeClr val="accent1">
                    <a:lumMod val="50000"/>
                  </a:schemeClr>
                </a:solidFill>
                <a:latin typeface="Century Gothic" pitchFamily="34" charset="0"/>
                <a:cs typeface="+mj-cs"/>
              </a:rPr>
              <a:t>Bigger Ports </a:t>
            </a:r>
          </a:p>
          <a:p>
            <a:pPr marL="342900" indent="-342900" eaLnBrk="0" hangingPunct="0">
              <a:lnSpc>
                <a:spcPct val="170000"/>
              </a:lnSpc>
              <a:buFontTx/>
              <a:buAutoNum type="arabicPeriod"/>
              <a:defRPr/>
            </a:pPr>
            <a:r>
              <a:rPr lang="sv-SE" sz="5600" dirty="0">
                <a:solidFill>
                  <a:schemeClr val="accent1">
                    <a:lumMod val="50000"/>
                  </a:schemeClr>
                </a:solidFill>
                <a:latin typeface="Century Gothic" pitchFamily="34" charset="0"/>
                <a:ea typeface="ＭＳ Ｐゴシック" pitchFamily="84" charset="-128"/>
                <a:cs typeface="+mj-cs"/>
              </a:rPr>
              <a:t>Better ICT</a:t>
            </a:r>
          </a:p>
          <a:p>
            <a:pPr marL="342900" indent="-342900" eaLnBrk="0" hangingPunct="0">
              <a:buFontTx/>
              <a:buAutoNum type="arabicPeriod"/>
              <a:defRPr/>
            </a:pPr>
            <a:endParaRPr lang="sv-SE" sz="1600" b="1" dirty="0">
              <a:solidFill>
                <a:schemeClr val="accent1">
                  <a:lumMod val="50000"/>
                </a:schemeClr>
              </a:solidFill>
              <a:latin typeface="Century Gothic" pitchFamily="34" charset="0"/>
              <a:ea typeface="ＭＳ Ｐゴシック" pitchFamily="84" charset="-128"/>
              <a:cs typeface="+mj-cs"/>
            </a:endParaRPr>
          </a:p>
        </p:txBody>
      </p:sp>
      <p:pic>
        <p:nvPicPr>
          <p:cNvPr id="48133" name="Picture 2"/>
          <p:cNvPicPr>
            <a:picLocks noChangeAspect="1" noChangeArrowheads="1"/>
          </p:cNvPicPr>
          <p:nvPr/>
        </p:nvPicPr>
        <p:blipFill>
          <a:blip r:embed="rId2"/>
          <a:srcRect/>
          <a:stretch>
            <a:fillRect/>
          </a:stretch>
        </p:blipFill>
        <p:spPr bwMode="auto">
          <a:xfrm>
            <a:off x="285750" y="857250"/>
            <a:ext cx="4857750" cy="3929063"/>
          </a:xfrm>
          <a:prstGeom prst="rect">
            <a:avLst/>
          </a:prstGeom>
          <a:noFill/>
          <a:ln w="9525">
            <a:noFill/>
            <a:miter lim="800000"/>
            <a:headEnd/>
            <a:tailEnd/>
          </a:ln>
        </p:spPr>
      </p:pic>
      <p:sp>
        <p:nvSpPr>
          <p:cNvPr id="19" name="Rectangle 18"/>
          <p:cNvSpPr/>
          <p:nvPr/>
        </p:nvSpPr>
        <p:spPr>
          <a:xfrm>
            <a:off x="142875" y="642938"/>
            <a:ext cx="5572125"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E"/>
          </a:p>
        </p:txBody>
      </p:sp>
      <p:sp>
        <p:nvSpPr>
          <p:cNvPr id="25" name="Rectangle 24"/>
          <p:cNvSpPr/>
          <p:nvPr/>
        </p:nvSpPr>
        <p:spPr>
          <a:xfrm>
            <a:off x="0" y="4572000"/>
            <a:ext cx="5572125"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E"/>
          </a:p>
        </p:txBody>
      </p:sp>
      <p:pic>
        <p:nvPicPr>
          <p:cNvPr id="48136" name="Picture 9" descr="http://pace.mainstreamrp.com/department/marketing/fots/FOSG%20Logos/FOSG%20Logo/FOSG%20logo.jpg"/>
          <p:cNvPicPr>
            <a:picLocks noChangeAspect="1" noChangeArrowheads="1"/>
          </p:cNvPicPr>
          <p:nvPr/>
        </p:nvPicPr>
        <p:blipFill>
          <a:blip r:embed="rId3"/>
          <a:srcRect/>
          <a:stretch>
            <a:fillRect/>
          </a:stretch>
        </p:blipFill>
        <p:spPr bwMode="auto">
          <a:xfrm>
            <a:off x="7812088" y="44450"/>
            <a:ext cx="1214437" cy="428625"/>
          </a:xfrm>
          <a:prstGeom prst="rect">
            <a:avLst/>
          </a:prstGeom>
          <a:noFill/>
          <a:ln w="9525">
            <a:noFill/>
            <a:miter lim="800000"/>
            <a:headEnd/>
            <a:tailEnd/>
          </a:ln>
        </p:spPr>
      </p:pic>
      <p:pic>
        <p:nvPicPr>
          <p:cNvPr id="48137" name="Picture 10" descr="mainstreamLogo.tif"/>
          <p:cNvPicPr>
            <a:picLocks noChangeAspect="1"/>
          </p:cNvPicPr>
          <p:nvPr/>
        </p:nvPicPr>
        <p:blipFill>
          <a:blip r:embed="rId4"/>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1525588" y="158750"/>
            <a:ext cx="8547100" cy="533400"/>
          </a:xfrm>
        </p:spPr>
        <p:txBody>
          <a:bodyPr rtlCol="0">
            <a:normAutofit fontScale="90000"/>
          </a:bodyPr>
          <a:lstStyle/>
          <a:p>
            <a:pPr fontAlgn="auto">
              <a:spcAft>
                <a:spcPts val="0"/>
              </a:spcAft>
              <a:defRPr/>
            </a:pPr>
            <a:r>
              <a:rPr lang="en-US" sz="2200" b="0" dirty="0" smtClean="0">
                <a:solidFill>
                  <a:schemeClr val="tx2">
                    <a:lumMod val="50000"/>
                  </a:schemeClr>
                </a:solidFill>
              </a:rPr>
              <a:t>Innovation # 1 : </a:t>
            </a:r>
            <a:r>
              <a:rPr lang="en-US" sz="2200" dirty="0" smtClean="0">
                <a:solidFill>
                  <a:schemeClr val="tx2">
                    <a:lumMod val="50000"/>
                  </a:schemeClr>
                </a:solidFill>
              </a:rPr>
              <a:t>Bigger Wind Turbines</a:t>
            </a:r>
            <a:r>
              <a:rPr lang="en-US" dirty="0">
                <a:solidFill>
                  <a:schemeClr val="tx2">
                    <a:lumMod val="50000"/>
                  </a:schemeClr>
                </a:solidFill>
              </a:rPr>
              <a:t/>
            </a:r>
            <a:br>
              <a:rPr lang="en-US" dirty="0">
                <a:solidFill>
                  <a:schemeClr val="tx2">
                    <a:lumMod val="50000"/>
                  </a:schemeClr>
                </a:solidFill>
              </a:rPr>
            </a:br>
            <a:endParaRPr lang="en-US" sz="2700" dirty="0">
              <a:solidFill>
                <a:schemeClr val="tx2">
                  <a:lumMod val="50000"/>
                </a:schemeClr>
              </a:solidFill>
            </a:endParaRPr>
          </a:p>
        </p:txBody>
      </p:sp>
      <p:sp>
        <p:nvSpPr>
          <p:cNvPr id="49154" name="Text Box 14"/>
          <p:cNvSpPr txBox="1">
            <a:spLocks noChangeArrowheads="1"/>
          </p:cNvSpPr>
          <p:nvPr/>
        </p:nvSpPr>
        <p:spPr bwMode="auto">
          <a:xfrm>
            <a:off x="3357563" y="6550025"/>
            <a:ext cx="3173412"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Bigger, better turbines are needed</a:t>
            </a:r>
            <a:endParaRPr lang="en-US" sz="1400" b="1">
              <a:latin typeface="Century Gothic" pitchFamily="34" charset="0"/>
            </a:endParaRPr>
          </a:p>
        </p:txBody>
      </p:sp>
      <p:pic>
        <p:nvPicPr>
          <p:cNvPr id="49155" name="Picture 4" descr="http://www.technologyreview.com/player/06/05/09Bullis/images/3.jpg"/>
          <p:cNvPicPr>
            <a:picLocks noChangeAspect="1" noChangeArrowheads="1"/>
          </p:cNvPicPr>
          <p:nvPr/>
        </p:nvPicPr>
        <p:blipFill>
          <a:blip r:embed="rId2"/>
          <a:srcRect/>
          <a:stretch>
            <a:fillRect/>
          </a:stretch>
        </p:blipFill>
        <p:spPr bwMode="auto">
          <a:xfrm>
            <a:off x="4714875" y="1751013"/>
            <a:ext cx="4071938" cy="3849687"/>
          </a:xfrm>
          <a:prstGeom prst="rect">
            <a:avLst/>
          </a:prstGeom>
          <a:noFill/>
          <a:ln w="9525">
            <a:noFill/>
            <a:miter lim="800000"/>
            <a:headEnd/>
            <a:tailEnd/>
          </a:ln>
        </p:spPr>
      </p:pic>
      <p:sp>
        <p:nvSpPr>
          <p:cNvPr id="7" name="Text Box 4"/>
          <p:cNvSpPr txBox="1">
            <a:spLocks noChangeArrowheads="1"/>
          </p:cNvSpPr>
          <p:nvPr/>
        </p:nvSpPr>
        <p:spPr bwMode="auto">
          <a:xfrm>
            <a:off x="539750" y="1143000"/>
            <a:ext cx="3292475" cy="338138"/>
          </a:xfrm>
          <a:prstGeom prst="rect">
            <a:avLst/>
          </a:prstGeom>
          <a:noFill/>
          <a:ln w="12700">
            <a:noFill/>
            <a:miter lim="800000"/>
            <a:headEnd/>
            <a:tailEnd/>
          </a:ln>
        </p:spPr>
        <p:txBody>
          <a:bodyPr wrap="none">
            <a:spAutoFit/>
          </a:bodyPr>
          <a:lstStyle/>
          <a:p>
            <a:pPr algn="ctr" eaLnBrk="0" fontAlgn="auto" hangingPunct="0">
              <a:spcBef>
                <a:spcPts val="0"/>
              </a:spcBef>
              <a:spcAft>
                <a:spcPts val="0"/>
              </a:spcAft>
              <a:defRPr/>
            </a:pPr>
            <a:r>
              <a:rPr lang="en-US" sz="1600" b="1" dirty="0">
                <a:solidFill>
                  <a:schemeClr val="accent1">
                    <a:lumMod val="75000"/>
                  </a:schemeClr>
                </a:solidFill>
                <a:latin typeface="Century Gothic" pitchFamily="34" charset="0"/>
              </a:rPr>
              <a:t>Turbines will get bigger : 20 MW</a:t>
            </a:r>
            <a:endParaRPr lang="en-US" sz="1600" b="1" dirty="0">
              <a:solidFill>
                <a:schemeClr val="accent1">
                  <a:lumMod val="75000"/>
                </a:schemeClr>
              </a:solidFill>
              <a:latin typeface="Century Gothic" pitchFamily="34" charset="0"/>
            </a:endParaRPr>
          </a:p>
        </p:txBody>
      </p:sp>
      <p:sp>
        <p:nvSpPr>
          <p:cNvPr id="8" name="Text Box 4"/>
          <p:cNvSpPr txBox="1">
            <a:spLocks noChangeArrowheads="1"/>
          </p:cNvSpPr>
          <p:nvPr/>
        </p:nvSpPr>
        <p:spPr bwMode="auto">
          <a:xfrm>
            <a:off x="5138738" y="1143000"/>
            <a:ext cx="3206750" cy="338138"/>
          </a:xfrm>
          <a:prstGeom prst="rect">
            <a:avLst/>
          </a:prstGeom>
          <a:noFill/>
          <a:ln w="12700">
            <a:noFill/>
            <a:miter lim="800000"/>
            <a:headEnd/>
            <a:tailEnd/>
          </a:ln>
        </p:spPr>
        <p:txBody>
          <a:bodyPr wrap="none">
            <a:spAutoFit/>
          </a:bodyPr>
          <a:lstStyle/>
          <a:p>
            <a:pPr algn="ctr" eaLnBrk="0" fontAlgn="auto" hangingPunct="0">
              <a:spcBef>
                <a:spcPts val="0"/>
              </a:spcBef>
              <a:spcAft>
                <a:spcPts val="0"/>
              </a:spcAft>
              <a:defRPr/>
            </a:pPr>
            <a:r>
              <a:rPr lang="en-US" sz="1600" b="1" dirty="0">
                <a:solidFill>
                  <a:schemeClr val="accent1">
                    <a:lumMod val="75000"/>
                  </a:schemeClr>
                </a:solidFill>
                <a:latin typeface="Century Gothic" pitchFamily="34" charset="0"/>
              </a:rPr>
              <a:t>Floating Turbines will be viable</a:t>
            </a:r>
            <a:endParaRPr lang="en-US" sz="1600" b="1" dirty="0">
              <a:solidFill>
                <a:schemeClr val="accent1">
                  <a:lumMod val="75000"/>
                </a:schemeClr>
              </a:solidFill>
              <a:latin typeface="Century Gothic" pitchFamily="34" charset="0"/>
            </a:endParaRPr>
          </a:p>
        </p:txBody>
      </p:sp>
      <p:sp>
        <p:nvSpPr>
          <p:cNvPr id="49158" name="Rectangle 8"/>
          <p:cNvSpPr>
            <a:spLocks noChangeArrowheads="1"/>
          </p:cNvSpPr>
          <p:nvPr/>
        </p:nvSpPr>
        <p:spPr bwMode="auto">
          <a:xfrm>
            <a:off x="5857875" y="5857875"/>
            <a:ext cx="3286125" cy="708025"/>
          </a:xfrm>
          <a:prstGeom prst="rect">
            <a:avLst/>
          </a:prstGeom>
          <a:solidFill>
            <a:schemeClr val="bg1"/>
          </a:solidFill>
          <a:ln w="9525">
            <a:noFill/>
            <a:miter lim="800000"/>
            <a:headEnd/>
            <a:tailEnd/>
          </a:ln>
        </p:spPr>
        <p:txBody>
          <a:bodyPr>
            <a:spAutoFit/>
          </a:bodyPr>
          <a:lstStyle/>
          <a:p>
            <a:r>
              <a:rPr lang="en-GB" sz="1000" b="1">
                <a:latin typeface="Century Gothic" pitchFamily="34" charset="0"/>
              </a:rPr>
              <a:t>Dr Eddie O’Connor, Mainstream Renewable Power</a:t>
            </a:r>
          </a:p>
          <a:p>
            <a:r>
              <a:rPr lang="en-GB" sz="1000" b="1">
                <a:latin typeface="Century Gothic" pitchFamily="34" charset="0"/>
              </a:rPr>
              <a:t>C &amp; F Offshore Summit</a:t>
            </a:r>
          </a:p>
          <a:p>
            <a:r>
              <a:rPr lang="en-GB" sz="1000" b="1">
                <a:latin typeface="Century Gothic" pitchFamily="34" charset="0"/>
              </a:rPr>
              <a:t>London, April 2009</a:t>
            </a:r>
          </a:p>
          <a:p>
            <a:endParaRPr lang="en-IE" sz="1000">
              <a:latin typeface="Century Gothic" pitchFamily="34" charset="0"/>
            </a:endParaRPr>
          </a:p>
        </p:txBody>
      </p:sp>
      <p:pic>
        <p:nvPicPr>
          <p:cNvPr id="49159" name="Picture 2" descr="http://wind-energy-the-facts.org/images/summary/Fig-4.jpg"/>
          <p:cNvPicPr>
            <a:picLocks noChangeAspect="1" noChangeArrowheads="1"/>
          </p:cNvPicPr>
          <p:nvPr/>
        </p:nvPicPr>
        <p:blipFill>
          <a:blip r:embed="rId3"/>
          <a:srcRect/>
          <a:stretch>
            <a:fillRect/>
          </a:stretch>
        </p:blipFill>
        <p:spPr bwMode="auto">
          <a:xfrm>
            <a:off x="357188" y="1714500"/>
            <a:ext cx="4429125" cy="3857625"/>
          </a:xfrm>
          <a:prstGeom prst="rect">
            <a:avLst/>
          </a:prstGeom>
          <a:noFill/>
          <a:ln w="9525">
            <a:noFill/>
            <a:miter lim="800000"/>
            <a:headEnd/>
            <a:tailEnd/>
          </a:ln>
        </p:spPr>
      </p:pic>
      <p:sp>
        <p:nvSpPr>
          <p:cNvPr id="49160" name="TextBox 10"/>
          <p:cNvSpPr txBox="1">
            <a:spLocks noChangeArrowheads="1"/>
          </p:cNvSpPr>
          <p:nvPr/>
        </p:nvSpPr>
        <p:spPr bwMode="auto">
          <a:xfrm>
            <a:off x="3454400" y="5427663"/>
            <a:ext cx="1331913" cy="215900"/>
          </a:xfrm>
          <a:prstGeom prst="rect">
            <a:avLst/>
          </a:prstGeom>
          <a:solidFill>
            <a:schemeClr val="bg1"/>
          </a:solidFill>
          <a:ln w="9525">
            <a:noFill/>
            <a:miter lim="800000"/>
            <a:headEnd/>
            <a:tailEnd/>
          </a:ln>
        </p:spPr>
        <p:txBody>
          <a:bodyPr wrap="none">
            <a:spAutoFit/>
          </a:bodyPr>
          <a:lstStyle/>
          <a:p>
            <a:r>
              <a:rPr lang="en-IE" sz="800">
                <a:latin typeface="Century Gothic" pitchFamily="34" charset="0"/>
              </a:rPr>
              <a:t>Source: Garrad Hassan</a:t>
            </a:r>
          </a:p>
        </p:txBody>
      </p:sp>
      <p:sp>
        <p:nvSpPr>
          <p:cNvPr id="12" name="Rectangle 11"/>
          <p:cNvSpPr/>
          <p:nvPr/>
        </p:nvSpPr>
        <p:spPr>
          <a:xfrm>
            <a:off x="1714500" y="1785938"/>
            <a:ext cx="357188" cy="2357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E"/>
          </a:p>
        </p:txBody>
      </p:sp>
      <p:pic>
        <p:nvPicPr>
          <p:cNvPr id="49162" name="Picture 12" descr="http://pace.mainstreamrp.com/department/marketing/fots/FOSG%20Logos/FOSG%20Logo/FOSG%20logo.jpg"/>
          <p:cNvPicPr>
            <a:picLocks noChangeAspect="1" noChangeArrowheads="1"/>
          </p:cNvPicPr>
          <p:nvPr/>
        </p:nvPicPr>
        <p:blipFill>
          <a:blip r:embed="rId4"/>
          <a:srcRect/>
          <a:stretch>
            <a:fillRect/>
          </a:stretch>
        </p:blipFill>
        <p:spPr bwMode="auto">
          <a:xfrm>
            <a:off x="7812088" y="44450"/>
            <a:ext cx="1214437" cy="428625"/>
          </a:xfrm>
          <a:prstGeom prst="rect">
            <a:avLst/>
          </a:prstGeom>
          <a:noFill/>
          <a:ln w="9525">
            <a:noFill/>
            <a:miter lim="800000"/>
            <a:headEnd/>
            <a:tailEnd/>
          </a:ln>
        </p:spPr>
      </p:pic>
      <p:pic>
        <p:nvPicPr>
          <p:cNvPr id="49163" name="Picture 13" descr="mainstreamLogo.tif"/>
          <p:cNvPicPr>
            <a:picLocks noChangeAspect="1"/>
          </p:cNvPicPr>
          <p:nvPr/>
        </p:nvPicPr>
        <p:blipFill>
          <a:blip r:embed="rId5"/>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1525588" y="158750"/>
            <a:ext cx="8547100" cy="533400"/>
          </a:xfrm>
        </p:spPr>
        <p:txBody>
          <a:bodyPr rtlCol="0">
            <a:normAutofit fontScale="90000"/>
          </a:bodyPr>
          <a:lstStyle/>
          <a:p>
            <a:pPr fontAlgn="auto">
              <a:spcAft>
                <a:spcPts val="0"/>
              </a:spcAft>
              <a:defRPr/>
            </a:pPr>
            <a:r>
              <a:rPr lang="en-US" sz="2200" b="0" dirty="0" smtClean="0">
                <a:solidFill>
                  <a:schemeClr val="tx2">
                    <a:lumMod val="50000"/>
                  </a:schemeClr>
                </a:solidFill>
              </a:rPr>
              <a:t>Innovation # 2 : </a:t>
            </a:r>
            <a:r>
              <a:rPr lang="en-US" sz="2200" dirty="0" smtClean="0">
                <a:solidFill>
                  <a:schemeClr val="tx2">
                    <a:lumMod val="50000"/>
                  </a:schemeClr>
                </a:solidFill>
              </a:rPr>
              <a:t>HVDC Transmission Cables</a:t>
            </a:r>
            <a:r>
              <a:rPr lang="en-US" dirty="0">
                <a:solidFill>
                  <a:schemeClr val="tx2">
                    <a:lumMod val="50000"/>
                  </a:schemeClr>
                </a:solidFill>
              </a:rPr>
              <a:t/>
            </a:r>
            <a:br>
              <a:rPr lang="en-US" dirty="0">
                <a:solidFill>
                  <a:schemeClr val="tx2">
                    <a:lumMod val="50000"/>
                  </a:schemeClr>
                </a:solidFill>
              </a:rPr>
            </a:br>
            <a:endParaRPr lang="en-US" sz="2700" dirty="0">
              <a:solidFill>
                <a:schemeClr val="tx2">
                  <a:lumMod val="50000"/>
                </a:schemeClr>
              </a:solidFill>
            </a:endParaRPr>
          </a:p>
        </p:txBody>
      </p:sp>
      <p:pic>
        <p:nvPicPr>
          <p:cNvPr id="50178" name="Picture 3"/>
          <p:cNvPicPr>
            <a:picLocks noChangeAspect="1" noChangeArrowheads="1"/>
          </p:cNvPicPr>
          <p:nvPr/>
        </p:nvPicPr>
        <p:blipFill>
          <a:blip r:embed="rId2"/>
          <a:srcRect b="13516"/>
          <a:stretch>
            <a:fillRect/>
          </a:stretch>
        </p:blipFill>
        <p:spPr bwMode="auto">
          <a:xfrm>
            <a:off x="1285875" y="1357313"/>
            <a:ext cx="2643188" cy="1868487"/>
          </a:xfrm>
          <a:prstGeom prst="rect">
            <a:avLst/>
          </a:prstGeom>
          <a:noFill/>
          <a:ln w="12700">
            <a:noFill/>
            <a:miter lim="800000"/>
            <a:headEnd/>
            <a:tailEnd/>
          </a:ln>
        </p:spPr>
      </p:pic>
      <p:sp>
        <p:nvSpPr>
          <p:cNvPr id="24580" name="Text Box 4"/>
          <p:cNvSpPr txBox="1">
            <a:spLocks noChangeArrowheads="1"/>
          </p:cNvSpPr>
          <p:nvPr/>
        </p:nvSpPr>
        <p:spPr bwMode="auto">
          <a:xfrm>
            <a:off x="30163" y="857250"/>
            <a:ext cx="1958975" cy="338138"/>
          </a:xfrm>
          <a:prstGeom prst="rect">
            <a:avLst/>
          </a:prstGeom>
          <a:noFill/>
          <a:ln w="12700">
            <a:noFill/>
            <a:miter lim="800000"/>
            <a:headEnd/>
            <a:tailEnd/>
          </a:ln>
        </p:spPr>
        <p:txBody>
          <a:bodyPr wrap="none">
            <a:spAutoFit/>
          </a:bodyPr>
          <a:lstStyle/>
          <a:p>
            <a:pPr algn="ctr" eaLnBrk="0" fontAlgn="auto" hangingPunct="0">
              <a:spcBef>
                <a:spcPts val="0"/>
              </a:spcBef>
              <a:spcAft>
                <a:spcPts val="0"/>
              </a:spcAft>
              <a:defRPr/>
            </a:pPr>
            <a:r>
              <a:rPr lang="en-US" sz="1600" b="1" dirty="0">
                <a:solidFill>
                  <a:schemeClr val="accent1">
                    <a:lumMod val="75000"/>
                  </a:schemeClr>
                </a:solidFill>
                <a:latin typeface="Century Gothic" pitchFamily="34" charset="0"/>
              </a:rPr>
              <a:t>Overhead Cables</a:t>
            </a:r>
            <a:endParaRPr lang="en-US" sz="1600" b="1" dirty="0">
              <a:solidFill>
                <a:schemeClr val="accent1">
                  <a:lumMod val="75000"/>
                </a:schemeClr>
              </a:solidFill>
              <a:latin typeface="Century Gothic" pitchFamily="34" charset="0"/>
            </a:endParaRPr>
          </a:p>
        </p:txBody>
      </p:sp>
      <p:pic>
        <p:nvPicPr>
          <p:cNvPr id="50180" name="Picture 5"/>
          <p:cNvPicPr>
            <a:picLocks noGrp="1" noChangeAspect="1" noChangeArrowheads="1"/>
          </p:cNvPicPr>
          <p:nvPr>
            <p:ph idx="4294967295"/>
          </p:nvPr>
        </p:nvPicPr>
        <p:blipFill>
          <a:blip r:embed="rId3"/>
          <a:srcRect b="12099"/>
          <a:stretch>
            <a:fillRect/>
          </a:stretch>
        </p:blipFill>
        <p:spPr bwMode="auto">
          <a:xfrm>
            <a:off x="5953125" y="1357313"/>
            <a:ext cx="2905125" cy="2009775"/>
          </a:xfrm>
          <a:prstGeom prst="rect">
            <a:avLst/>
          </a:prstGeom>
          <a:noFill/>
          <a:ln>
            <a:miter lim="800000"/>
            <a:headEnd/>
            <a:tailEnd/>
          </a:ln>
        </p:spPr>
      </p:pic>
      <p:sp>
        <p:nvSpPr>
          <p:cNvPr id="24582" name="Text Box 6"/>
          <p:cNvSpPr txBox="1">
            <a:spLocks noChangeArrowheads="1"/>
          </p:cNvSpPr>
          <p:nvPr/>
        </p:nvSpPr>
        <p:spPr bwMode="auto">
          <a:xfrm>
            <a:off x="4467225" y="857250"/>
            <a:ext cx="1320800" cy="338138"/>
          </a:xfrm>
          <a:prstGeom prst="rect">
            <a:avLst/>
          </a:prstGeom>
          <a:noFill/>
          <a:ln w="12700">
            <a:noFill/>
            <a:miter lim="800000"/>
            <a:headEnd/>
            <a:tailEnd/>
          </a:ln>
        </p:spPr>
        <p:txBody>
          <a:bodyPr wrap="none">
            <a:spAutoFit/>
          </a:bodyPr>
          <a:lstStyle/>
          <a:p>
            <a:pPr algn="ctr" eaLnBrk="0" fontAlgn="auto" hangingPunct="0">
              <a:spcBef>
                <a:spcPts val="0"/>
              </a:spcBef>
              <a:spcAft>
                <a:spcPts val="0"/>
              </a:spcAft>
              <a:defRPr/>
            </a:pPr>
            <a:r>
              <a:rPr lang="en-US" sz="1600" b="1" dirty="0">
                <a:solidFill>
                  <a:schemeClr val="accent1">
                    <a:lumMod val="75000"/>
                  </a:schemeClr>
                </a:solidFill>
                <a:latin typeface="Century Gothic" pitchFamily="34" charset="0"/>
              </a:rPr>
              <a:t>Sea Cables</a:t>
            </a:r>
            <a:endParaRPr lang="en-US" sz="1600" b="1" dirty="0">
              <a:solidFill>
                <a:schemeClr val="accent1">
                  <a:lumMod val="75000"/>
                </a:schemeClr>
              </a:solidFill>
              <a:latin typeface="Century Gothic" pitchFamily="34" charset="0"/>
            </a:endParaRPr>
          </a:p>
        </p:txBody>
      </p:sp>
      <p:sp>
        <p:nvSpPr>
          <p:cNvPr id="50182" name="Line 7"/>
          <p:cNvSpPr>
            <a:spLocks noChangeShapeType="1"/>
          </p:cNvSpPr>
          <p:nvPr/>
        </p:nvSpPr>
        <p:spPr bwMode="auto">
          <a:xfrm flipV="1">
            <a:off x="601663" y="1766888"/>
            <a:ext cx="142875" cy="0"/>
          </a:xfrm>
          <a:prstGeom prst="line">
            <a:avLst/>
          </a:prstGeom>
          <a:noFill/>
          <a:ln w="25400">
            <a:solidFill>
              <a:srgbClr val="FF0000"/>
            </a:solidFill>
            <a:prstDash val="sysDot"/>
            <a:round/>
            <a:headEnd/>
            <a:tailEnd/>
          </a:ln>
        </p:spPr>
        <p:txBody>
          <a:bodyPr wrap="none" lIns="90000" tIns="46800" rIns="90000" bIns="46800" anchor="ctr"/>
          <a:lstStyle/>
          <a:p>
            <a:endParaRPr lang="fr-FR"/>
          </a:p>
        </p:txBody>
      </p:sp>
      <p:sp>
        <p:nvSpPr>
          <p:cNvPr id="50183" name="Line 8"/>
          <p:cNvSpPr>
            <a:spLocks noChangeShapeType="1"/>
          </p:cNvSpPr>
          <p:nvPr/>
        </p:nvSpPr>
        <p:spPr bwMode="auto">
          <a:xfrm flipV="1">
            <a:off x="601663" y="2219325"/>
            <a:ext cx="142875" cy="0"/>
          </a:xfrm>
          <a:prstGeom prst="line">
            <a:avLst/>
          </a:prstGeom>
          <a:noFill/>
          <a:ln w="25400">
            <a:solidFill>
              <a:schemeClr val="accent1"/>
            </a:solidFill>
            <a:round/>
            <a:headEnd/>
            <a:tailEnd/>
          </a:ln>
        </p:spPr>
        <p:txBody>
          <a:bodyPr wrap="none" lIns="90000" tIns="46800" rIns="90000" bIns="46800" anchor="ctr"/>
          <a:lstStyle/>
          <a:p>
            <a:endParaRPr lang="fr-FR"/>
          </a:p>
        </p:txBody>
      </p:sp>
      <p:sp>
        <p:nvSpPr>
          <p:cNvPr id="50184" name="Text Box 9"/>
          <p:cNvSpPr txBox="1">
            <a:spLocks noChangeArrowheads="1"/>
          </p:cNvSpPr>
          <p:nvPr/>
        </p:nvSpPr>
        <p:spPr bwMode="auto">
          <a:xfrm>
            <a:off x="701675" y="1630363"/>
            <a:ext cx="1409700" cy="341312"/>
          </a:xfrm>
          <a:prstGeom prst="rect">
            <a:avLst/>
          </a:prstGeom>
          <a:noFill/>
          <a:ln w="9525">
            <a:noFill/>
            <a:miter lim="800000"/>
            <a:headEnd/>
            <a:tailEnd/>
          </a:ln>
        </p:spPr>
        <p:txBody>
          <a:bodyPr lIns="90000" tIns="46800" rIns="90000" bIns="46800">
            <a:spAutoFit/>
          </a:bodyPr>
          <a:lstStyle/>
          <a:p>
            <a:pPr>
              <a:spcBef>
                <a:spcPct val="50000"/>
              </a:spcBef>
            </a:pPr>
            <a:r>
              <a:rPr lang="en-US" sz="800">
                <a:latin typeface="Calibri" pitchFamily="34" charset="0"/>
              </a:rPr>
              <a:t>400 kV </a:t>
            </a:r>
            <a:br>
              <a:rPr lang="en-US" sz="800">
                <a:latin typeface="Calibri" pitchFamily="34" charset="0"/>
              </a:rPr>
            </a:br>
            <a:r>
              <a:rPr lang="en-US" sz="800">
                <a:latin typeface="Calibri" pitchFamily="34" charset="0"/>
              </a:rPr>
              <a:t>AC line</a:t>
            </a:r>
          </a:p>
        </p:txBody>
      </p:sp>
      <p:sp>
        <p:nvSpPr>
          <p:cNvPr id="50185" name="Text Box 10"/>
          <p:cNvSpPr txBox="1">
            <a:spLocks noChangeArrowheads="1"/>
          </p:cNvSpPr>
          <p:nvPr/>
        </p:nvSpPr>
        <p:spPr bwMode="auto">
          <a:xfrm>
            <a:off x="701675" y="2076450"/>
            <a:ext cx="838200" cy="341313"/>
          </a:xfrm>
          <a:prstGeom prst="rect">
            <a:avLst/>
          </a:prstGeom>
          <a:noFill/>
          <a:ln w="9525">
            <a:noFill/>
            <a:miter lim="800000"/>
            <a:headEnd/>
            <a:tailEnd/>
          </a:ln>
        </p:spPr>
        <p:txBody>
          <a:bodyPr lIns="90000" tIns="46800" rIns="90000" bIns="46800">
            <a:spAutoFit/>
          </a:bodyPr>
          <a:lstStyle/>
          <a:p>
            <a:pPr>
              <a:spcBef>
                <a:spcPct val="50000"/>
              </a:spcBef>
            </a:pPr>
            <a:r>
              <a:rPr lang="en-US" sz="800">
                <a:latin typeface="Century Gothic" pitchFamily="34" charset="0"/>
              </a:rPr>
              <a:t>320 kV </a:t>
            </a:r>
            <a:br>
              <a:rPr lang="en-US" sz="800">
                <a:latin typeface="Century Gothic" pitchFamily="34" charset="0"/>
              </a:rPr>
            </a:br>
            <a:r>
              <a:rPr lang="en-US" sz="800">
                <a:latin typeface="Century Gothic" pitchFamily="34" charset="0"/>
              </a:rPr>
              <a:t>DC line</a:t>
            </a:r>
          </a:p>
        </p:txBody>
      </p:sp>
      <p:sp>
        <p:nvSpPr>
          <p:cNvPr id="50186" name="Line 11"/>
          <p:cNvSpPr>
            <a:spLocks noChangeShapeType="1"/>
          </p:cNvSpPr>
          <p:nvPr/>
        </p:nvSpPr>
        <p:spPr bwMode="auto">
          <a:xfrm flipV="1">
            <a:off x="4848225" y="1779588"/>
            <a:ext cx="142875" cy="0"/>
          </a:xfrm>
          <a:prstGeom prst="line">
            <a:avLst/>
          </a:prstGeom>
          <a:noFill/>
          <a:ln w="25400">
            <a:solidFill>
              <a:srgbClr val="FF0000"/>
            </a:solidFill>
            <a:prstDash val="sysDot"/>
            <a:round/>
            <a:headEnd/>
            <a:tailEnd/>
          </a:ln>
        </p:spPr>
        <p:txBody>
          <a:bodyPr wrap="none" lIns="90000" tIns="46800" rIns="90000" bIns="46800" anchor="ctr"/>
          <a:lstStyle/>
          <a:p>
            <a:endParaRPr lang="fr-FR"/>
          </a:p>
        </p:txBody>
      </p:sp>
      <p:sp>
        <p:nvSpPr>
          <p:cNvPr id="50187" name="Line 12"/>
          <p:cNvSpPr>
            <a:spLocks noChangeShapeType="1"/>
          </p:cNvSpPr>
          <p:nvPr/>
        </p:nvSpPr>
        <p:spPr bwMode="auto">
          <a:xfrm flipV="1">
            <a:off x="4848225" y="2246313"/>
            <a:ext cx="142875" cy="0"/>
          </a:xfrm>
          <a:prstGeom prst="line">
            <a:avLst/>
          </a:prstGeom>
          <a:noFill/>
          <a:ln w="25400">
            <a:solidFill>
              <a:schemeClr val="accent1"/>
            </a:solidFill>
            <a:round/>
            <a:headEnd/>
            <a:tailEnd/>
          </a:ln>
        </p:spPr>
        <p:txBody>
          <a:bodyPr wrap="none" lIns="90000" tIns="46800" rIns="90000" bIns="46800" anchor="ctr"/>
          <a:lstStyle/>
          <a:p>
            <a:endParaRPr lang="fr-FR"/>
          </a:p>
        </p:txBody>
      </p:sp>
      <p:sp>
        <p:nvSpPr>
          <p:cNvPr id="50188" name="Text Box 13"/>
          <p:cNvSpPr txBox="1">
            <a:spLocks noChangeArrowheads="1"/>
          </p:cNvSpPr>
          <p:nvPr/>
        </p:nvSpPr>
        <p:spPr bwMode="auto">
          <a:xfrm>
            <a:off x="4948238" y="1643063"/>
            <a:ext cx="1409700" cy="341312"/>
          </a:xfrm>
          <a:prstGeom prst="rect">
            <a:avLst/>
          </a:prstGeom>
          <a:noFill/>
          <a:ln w="9525">
            <a:noFill/>
            <a:miter lim="800000"/>
            <a:headEnd/>
            <a:tailEnd/>
          </a:ln>
        </p:spPr>
        <p:txBody>
          <a:bodyPr lIns="90000" tIns="46800" rIns="90000" bIns="46800">
            <a:spAutoFit/>
          </a:bodyPr>
          <a:lstStyle/>
          <a:p>
            <a:pPr>
              <a:spcBef>
                <a:spcPct val="50000"/>
              </a:spcBef>
            </a:pPr>
            <a:r>
              <a:rPr lang="en-US" sz="800">
                <a:latin typeface="Century Gothic" pitchFamily="34" charset="0"/>
              </a:rPr>
              <a:t>Three 400 kV </a:t>
            </a:r>
            <a:br>
              <a:rPr lang="en-US" sz="800">
                <a:latin typeface="Century Gothic" pitchFamily="34" charset="0"/>
              </a:rPr>
            </a:br>
            <a:r>
              <a:rPr lang="en-US" sz="800">
                <a:latin typeface="Century Gothic" pitchFamily="34" charset="0"/>
              </a:rPr>
              <a:t>AC cables</a:t>
            </a:r>
          </a:p>
        </p:txBody>
      </p:sp>
      <p:sp>
        <p:nvSpPr>
          <p:cNvPr id="50189" name="Text Box 14"/>
          <p:cNvSpPr txBox="1">
            <a:spLocks noChangeArrowheads="1"/>
          </p:cNvSpPr>
          <p:nvPr/>
        </p:nvSpPr>
        <p:spPr bwMode="auto">
          <a:xfrm>
            <a:off x="4948238" y="2103438"/>
            <a:ext cx="1409700" cy="341312"/>
          </a:xfrm>
          <a:prstGeom prst="rect">
            <a:avLst/>
          </a:prstGeom>
          <a:noFill/>
          <a:ln w="9525">
            <a:noFill/>
            <a:miter lim="800000"/>
            <a:headEnd/>
            <a:tailEnd/>
          </a:ln>
        </p:spPr>
        <p:txBody>
          <a:bodyPr lIns="90000" tIns="46800" rIns="90000" bIns="46800">
            <a:spAutoFit/>
          </a:bodyPr>
          <a:lstStyle/>
          <a:p>
            <a:pPr>
              <a:spcBef>
                <a:spcPct val="50000"/>
              </a:spcBef>
            </a:pPr>
            <a:r>
              <a:rPr lang="en-US" sz="800">
                <a:latin typeface="Century Gothic" pitchFamily="34" charset="0"/>
              </a:rPr>
              <a:t>Two 320 kV</a:t>
            </a:r>
            <a:br>
              <a:rPr lang="en-US" sz="800">
                <a:latin typeface="Century Gothic" pitchFamily="34" charset="0"/>
              </a:rPr>
            </a:br>
            <a:r>
              <a:rPr lang="en-US" sz="800">
                <a:latin typeface="Century Gothic" pitchFamily="34" charset="0"/>
              </a:rPr>
              <a:t>DC cables</a:t>
            </a:r>
          </a:p>
        </p:txBody>
      </p:sp>
      <p:sp>
        <p:nvSpPr>
          <p:cNvPr id="50190" name="Rectangle 14"/>
          <p:cNvSpPr>
            <a:spLocks noChangeArrowheads="1"/>
          </p:cNvSpPr>
          <p:nvPr/>
        </p:nvSpPr>
        <p:spPr bwMode="auto">
          <a:xfrm>
            <a:off x="6143625" y="5929313"/>
            <a:ext cx="3000375" cy="862012"/>
          </a:xfrm>
          <a:prstGeom prst="rect">
            <a:avLst/>
          </a:prstGeom>
          <a:solidFill>
            <a:schemeClr val="bg1"/>
          </a:solidFill>
          <a:ln w="9525">
            <a:noFill/>
            <a:miter lim="800000"/>
            <a:headEnd/>
            <a:tailEnd/>
          </a:ln>
        </p:spPr>
        <p:txBody>
          <a:bodyPr>
            <a:spAutoFit/>
          </a:bodyPr>
          <a:lstStyle/>
          <a:p>
            <a:r>
              <a:rPr lang="en-GB" sz="1000" b="1">
                <a:latin typeface="Century Gothic" pitchFamily="34" charset="0"/>
              </a:rPr>
              <a:t>Mr Gunnar Asplund, ABB</a:t>
            </a:r>
            <a:r>
              <a:rPr lang="en-GB" sz="1000">
                <a:latin typeface="Century Gothic" pitchFamily="34" charset="0"/>
              </a:rPr>
              <a:t/>
            </a:r>
            <a:br>
              <a:rPr lang="en-GB" sz="1000">
                <a:latin typeface="Century Gothic" pitchFamily="34" charset="0"/>
              </a:rPr>
            </a:br>
            <a:r>
              <a:rPr lang="en-GB" sz="1000" b="1">
                <a:latin typeface="Century Gothic" pitchFamily="34" charset="0"/>
              </a:rPr>
              <a:t>HVDC Supergrid - Technology and Costs</a:t>
            </a:r>
          </a:p>
          <a:p>
            <a:r>
              <a:rPr lang="en-GB" sz="1000" b="1">
                <a:latin typeface="Century Gothic" pitchFamily="34" charset="0"/>
              </a:rPr>
              <a:t>Marseilles, March 2009</a:t>
            </a:r>
          </a:p>
          <a:p>
            <a:endParaRPr lang="en-GB" sz="1000" b="1" i="1">
              <a:latin typeface="Century Gothic" pitchFamily="34" charset="0"/>
            </a:endParaRPr>
          </a:p>
          <a:p>
            <a:endParaRPr lang="en-IE" sz="1000">
              <a:latin typeface="Century Gothic" pitchFamily="34" charset="0"/>
            </a:endParaRPr>
          </a:p>
        </p:txBody>
      </p:sp>
      <p:pic>
        <p:nvPicPr>
          <p:cNvPr id="50191" name="Picture 6"/>
          <p:cNvPicPr>
            <a:picLocks noChangeAspect="1" noChangeArrowheads="1"/>
          </p:cNvPicPr>
          <p:nvPr/>
        </p:nvPicPr>
        <p:blipFill>
          <a:blip r:embed="rId4"/>
          <a:srcRect/>
          <a:stretch>
            <a:fillRect/>
          </a:stretch>
        </p:blipFill>
        <p:spPr bwMode="gray">
          <a:xfrm>
            <a:off x="357188" y="3500438"/>
            <a:ext cx="3357562" cy="2357437"/>
          </a:xfrm>
          <a:prstGeom prst="rect">
            <a:avLst/>
          </a:prstGeom>
          <a:noFill/>
          <a:ln w="12700">
            <a:noFill/>
            <a:miter lim="800000"/>
            <a:headEnd/>
            <a:tailEnd type="none" w="med" len="lg"/>
          </a:ln>
        </p:spPr>
      </p:pic>
      <p:grpSp>
        <p:nvGrpSpPr>
          <p:cNvPr id="50192" name="Group 3"/>
          <p:cNvGrpSpPr>
            <a:grpSpLocks/>
          </p:cNvGrpSpPr>
          <p:nvPr/>
        </p:nvGrpSpPr>
        <p:grpSpPr bwMode="auto">
          <a:xfrm>
            <a:off x="4714875" y="3429000"/>
            <a:ext cx="3929063" cy="2357438"/>
            <a:chOff x="286" y="610"/>
            <a:chExt cx="4600" cy="3344"/>
          </a:xfrm>
        </p:grpSpPr>
        <p:pic>
          <p:nvPicPr>
            <p:cNvPr id="50197" name="Picture 4" descr="Wind park"/>
            <p:cNvPicPr>
              <a:picLocks noChangeAspect="1" noChangeArrowheads="1"/>
            </p:cNvPicPr>
            <p:nvPr/>
          </p:nvPicPr>
          <p:blipFill>
            <a:blip r:embed="rId5"/>
            <a:srcRect/>
            <a:stretch>
              <a:fillRect/>
            </a:stretch>
          </p:blipFill>
          <p:spPr bwMode="auto">
            <a:xfrm>
              <a:off x="286" y="610"/>
              <a:ext cx="4577" cy="3236"/>
            </a:xfrm>
            <a:prstGeom prst="rect">
              <a:avLst/>
            </a:prstGeom>
            <a:noFill/>
            <a:ln w="9525">
              <a:noFill/>
              <a:miter lim="800000"/>
              <a:headEnd/>
              <a:tailEnd/>
            </a:ln>
          </p:spPr>
        </p:pic>
        <p:grpSp>
          <p:nvGrpSpPr>
            <p:cNvPr id="50198" name="Group 5"/>
            <p:cNvGrpSpPr>
              <a:grpSpLocks/>
            </p:cNvGrpSpPr>
            <p:nvPr/>
          </p:nvGrpSpPr>
          <p:grpSpPr bwMode="auto">
            <a:xfrm>
              <a:off x="3033" y="2446"/>
              <a:ext cx="1853" cy="624"/>
              <a:chOff x="3033" y="2446"/>
              <a:chExt cx="1853" cy="624"/>
            </a:xfrm>
          </p:grpSpPr>
          <p:sp>
            <p:nvSpPr>
              <p:cNvPr id="50206" name="Line 6"/>
              <p:cNvSpPr>
                <a:spLocks noChangeShapeType="1"/>
              </p:cNvSpPr>
              <p:nvPr/>
            </p:nvSpPr>
            <p:spPr bwMode="auto">
              <a:xfrm flipH="1">
                <a:off x="3033" y="2618"/>
                <a:ext cx="532" cy="452"/>
              </a:xfrm>
              <a:prstGeom prst="line">
                <a:avLst/>
              </a:prstGeom>
              <a:noFill/>
              <a:ln w="63500">
                <a:solidFill>
                  <a:schemeClr val="tx1"/>
                </a:solidFill>
                <a:round/>
                <a:headEnd/>
                <a:tailEnd type="triangle" w="med" len="med"/>
              </a:ln>
            </p:spPr>
            <p:txBody>
              <a:bodyPr/>
              <a:lstStyle/>
              <a:p>
                <a:endParaRPr lang="fr-FR"/>
              </a:p>
            </p:txBody>
          </p:sp>
          <p:sp>
            <p:nvSpPr>
              <p:cNvPr id="50207" name="Text Box 7"/>
              <p:cNvSpPr txBox="1">
                <a:spLocks noChangeArrowheads="1"/>
              </p:cNvSpPr>
              <p:nvPr/>
            </p:nvSpPr>
            <p:spPr bwMode="auto">
              <a:xfrm>
                <a:off x="3566" y="2446"/>
                <a:ext cx="1320" cy="306"/>
              </a:xfrm>
              <a:prstGeom prst="rect">
                <a:avLst/>
              </a:prstGeom>
              <a:solidFill>
                <a:schemeClr val="bg1"/>
              </a:solidFill>
              <a:ln w="9525">
                <a:solidFill>
                  <a:srgbClr val="000000"/>
                </a:solidFill>
                <a:miter lim="800000"/>
                <a:headEnd/>
                <a:tailEnd/>
              </a:ln>
            </p:spPr>
            <p:txBody>
              <a:bodyPr>
                <a:spAutoFit/>
              </a:bodyPr>
              <a:lstStyle/>
              <a:p>
                <a:pPr eaLnBrk="0" hangingPunct="0"/>
                <a:r>
                  <a:rPr lang="sv-SE" sz="800" b="1">
                    <a:latin typeface="Calibri" pitchFamily="34" charset="0"/>
                  </a:rPr>
                  <a:t>75 km land cable</a:t>
                </a:r>
              </a:p>
            </p:txBody>
          </p:sp>
        </p:grpSp>
        <p:pic>
          <p:nvPicPr>
            <p:cNvPr id="50199" name="Picture 8"/>
            <p:cNvPicPr>
              <a:picLocks noChangeAspect="1" noChangeArrowheads="1"/>
            </p:cNvPicPr>
            <p:nvPr/>
          </p:nvPicPr>
          <p:blipFill>
            <a:blip r:embed="rId6"/>
            <a:srcRect/>
            <a:stretch>
              <a:fillRect/>
            </a:stretch>
          </p:blipFill>
          <p:spPr bwMode="auto">
            <a:xfrm>
              <a:off x="311" y="769"/>
              <a:ext cx="1413" cy="1148"/>
            </a:xfrm>
            <a:prstGeom prst="rect">
              <a:avLst/>
            </a:prstGeom>
            <a:noFill/>
            <a:ln w="9525" algn="ctr">
              <a:solidFill>
                <a:srgbClr val="000000"/>
              </a:solidFill>
              <a:miter lim="800000"/>
              <a:headEnd/>
              <a:tailEnd/>
            </a:ln>
          </p:spPr>
        </p:pic>
        <p:grpSp>
          <p:nvGrpSpPr>
            <p:cNvPr id="50200" name="Group 9"/>
            <p:cNvGrpSpPr>
              <a:grpSpLocks/>
            </p:cNvGrpSpPr>
            <p:nvPr/>
          </p:nvGrpSpPr>
          <p:grpSpPr bwMode="auto">
            <a:xfrm>
              <a:off x="2389" y="1795"/>
              <a:ext cx="1995" cy="624"/>
              <a:chOff x="3033" y="2446"/>
              <a:chExt cx="1995" cy="624"/>
            </a:xfrm>
          </p:grpSpPr>
          <p:sp>
            <p:nvSpPr>
              <p:cNvPr id="50204" name="Line 10"/>
              <p:cNvSpPr>
                <a:spLocks noChangeShapeType="1"/>
              </p:cNvSpPr>
              <p:nvPr/>
            </p:nvSpPr>
            <p:spPr bwMode="auto">
              <a:xfrm flipH="1">
                <a:off x="3033" y="2618"/>
                <a:ext cx="532" cy="452"/>
              </a:xfrm>
              <a:prstGeom prst="line">
                <a:avLst/>
              </a:prstGeom>
              <a:noFill/>
              <a:ln w="63500">
                <a:solidFill>
                  <a:schemeClr val="tx1"/>
                </a:solidFill>
                <a:round/>
                <a:headEnd/>
                <a:tailEnd type="triangle" w="med" len="med"/>
              </a:ln>
            </p:spPr>
            <p:txBody>
              <a:bodyPr/>
              <a:lstStyle/>
              <a:p>
                <a:endParaRPr lang="fr-FR"/>
              </a:p>
            </p:txBody>
          </p:sp>
          <p:sp>
            <p:nvSpPr>
              <p:cNvPr id="50205" name="Text Box 11"/>
              <p:cNvSpPr txBox="1">
                <a:spLocks noChangeArrowheads="1"/>
              </p:cNvSpPr>
              <p:nvPr/>
            </p:nvSpPr>
            <p:spPr bwMode="auto">
              <a:xfrm>
                <a:off x="3566" y="2446"/>
                <a:ext cx="1462" cy="306"/>
              </a:xfrm>
              <a:prstGeom prst="rect">
                <a:avLst/>
              </a:prstGeom>
              <a:solidFill>
                <a:schemeClr val="bg1"/>
              </a:solidFill>
              <a:ln w="9525">
                <a:solidFill>
                  <a:srgbClr val="000000"/>
                </a:solidFill>
                <a:miter lim="800000"/>
                <a:headEnd/>
                <a:tailEnd/>
              </a:ln>
            </p:spPr>
            <p:txBody>
              <a:bodyPr>
                <a:spAutoFit/>
              </a:bodyPr>
              <a:lstStyle/>
              <a:p>
                <a:pPr eaLnBrk="0" hangingPunct="0"/>
                <a:r>
                  <a:rPr lang="sv-SE" sz="800" b="1">
                    <a:latin typeface="Calibri" pitchFamily="34" charset="0"/>
                  </a:rPr>
                  <a:t>128 km sea cable</a:t>
                </a:r>
              </a:p>
            </p:txBody>
          </p:sp>
        </p:grpSp>
        <p:sp>
          <p:nvSpPr>
            <p:cNvPr id="50201" name="Text Box 12"/>
            <p:cNvSpPr txBox="1">
              <a:spLocks noChangeArrowheads="1"/>
            </p:cNvSpPr>
            <p:nvPr/>
          </p:nvSpPr>
          <p:spPr bwMode="auto">
            <a:xfrm>
              <a:off x="354" y="778"/>
              <a:ext cx="1504" cy="568"/>
            </a:xfrm>
            <a:prstGeom prst="rect">
              <a:avLst/>
            </a:prstGeom>
            <a:noFill/>
            <a:ln w="9525">
              <a:noFill/>
              <a:miter lim="800000"/>
              <a:headEnd/>
              <a:tailEnd/>
            </a:ln>
          </p:spPr>
          <p:txBody>
            <a:bodyPr wrap="none">
              <a:spAutoFit/>
            </a:bodyPr>
            <a:lstStyle/>
            <a:p>
              <a:pPr algn="ctr" eaLnBrk="0" hangingPunct="0"/>
              <a:r>
                <a:rPr lang="en-US" sz="1000">
                  <a:latin typeface="Calibri" pitchFamily="34" charset="0"/>
                </a:rPr>
                <a:t>400 MW offshore</a:t>
              </a:r>
            </a:p>
            <a:p>
              <a:pPr algn="ctr" eaLnBrk="0" hangingPunct="0"/>
              <a:r>
                <a:rPr lang="en-US" sz="1000">
                  <a:latin typeface="Calibri" pitchFamily="34" charset="0"/>
                </a:rPr>
                <a:t>converter</a:t>
              </a:r>
            </a:p>
          </p:txBody>
        </p:sp>
        <p:pic>
          <p:nvPicPr>
            <p:cNvPr id="50202" name="Picture 13"/>
            <p:cNvPicPr>
              <a:picLocks noChangeAspect="1" noChangeArrowheads="1"/>
            </p:cNvPicPr>
            <p:nvPr/>
          </p:nvPicPr>
          <p:blipFill>
            <a:blip r:embed="rId7"/>
            <a:srcRect/>
            <a:stretch>
              <a:fillRect/>
            </a:stretch>
          </p:blipFill>
          <p:spPr bwMode="auto">
            <a:xfrm>
              <a:off x="3273" y="3207"/>
              <a:ext cx="1198" cy="747"/>
            </a:xfrm>
            <a:prstGeom prst="rect">
              <a:avLst/>
            </a:prstGeom>
            <a:noFill/>
            <a:ln w="9525">
              <a:solidFill>
                <a:srgbClr val="000000"/>
              </a:solidFill>
              <a:miter lim="800000"/>
              <a:headEnd/>
              <a:tailEnd/>
            </a:ln>
          </p:spPr>
        </p:pic>
        <p:sp>
          <p:nvSpPr>
            <p:cNvPr id="50203" name="Text Box 14"/>
            <p:cNvSpPr txBox="1">
              <a:spLocks noChangeArrowheads="1"/>
            </p:cNvSpPr>
            <p:nvPr/>
          </p:nvSpPr>
          <p:spPr bwMode="auto">
            <a:xfrm>
              <a:off x="3266" y="3185"/>
              <a:ext cx="1598" cy="349"/>
            </a:xfrm>
            <a:prstGeom prst="rect">
              <a:avLst/>
            </a:prstGeom>
            <a:noFill/>
            <a:ln w="9525">
              <a:noFill/>
              <a:miter lim="800000"/>
              <a:headEnd/>
              <a:tailEnd/>
            </a:ln>
          </p:spPr>
          <p:txBody>
            <a:bodyPr wrap="none">
              <a:spAutoFit/>
            </a:bodyPr>
            <a:lstStyle/>
            <a:p>
              <a:pPr eaLnBrk="0" hangingPunct="0"/>
              <a:r>
                <a:rPr lang="en-US" sz="1000">
                  <a:solidFill>
                    <a:schemeClr val="bg1"/>
                  </a:solidFill>
                  <a:latin typeface="Calibri" pitchFamily="34" charset="0"/>
                </a:rPr>
                <a:t>400 MW converter</a:t>
              </a:r>
            </a:p>
          </p:txBody>
        </p:sp>
      </p:grpSp>
      <p:sp>
        <p:nvSpPr>
          <p:cNvPr id="50193" name="Text Box 14"/>
          <p:cNvSpPr txBox="1">
            <a:spLocks noChangeArrowheads="1"/>
          </p:cNvSpPr>
          <p:nvPr/>
        </p:nvSpPr>
        <p:spPr bwMode="auto">
          <a:xfrm>
            <a:off x="3357563" y="6550025"/>
            <a:ext cx="2887662"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HVDC uses proven technology </a:t>
            </a:r>
            <a:endParaRPr lang="en-US" sz="1400" b="1">
              <a:latin typeface="Century Gothic" pitchFamily="34" charset="0"/>
            </a:endParaRPr>
          </a:p>
        </p:txBody>
      </p:sp>
      <p:sp>
        <p:nvSpPr>
          <p:cNvPr id="31" name="Rectangle 30"/>
          <p:cNvSpPr/>
          <p:nvPr/>
        </p:nvSpPr>
        <p:spPr>
          <a:xfrm>
            <a:off x="4714875" y="5715000"/>
            <a:ext cx="3929063" cy="214313"/>
          </a:xfrm>
          <a:prstGeom prst="rect">
            <a:avLst/>
          </a:prstGeom>
          <a:solidFill>
            <a:schemeClr val="bg2"/>
          </a:solidFill>
        </p:spPr>
        <p:txBody>
          <a:bodyPr>
            <a:spAutoFit/>
          </a:bodyPr>
          <a:lstStyle/>
          <a:p>
            <a:pPr algn="ctr" fontAlgn="auto">
              <a:spcBef>
                <a:spcPts val="0"/>
              </a:spcBef>
              <a:spcAft>
                <a:spcPts val="0"/>
              </a:spcAft>
              <a:defRPr/>
            </a:pPr>
            <a:r>
              <a:rPr lang="sv-SE" sz="800" b="1" dirty="0">
                <a:solidFill>
                  <a:schemeClr val="accent2">
                    <a:lumMod val="75000"/>
                  </a:schemeClr>
                </a:solidFill>
                <a:latin typeface="Century Gothic" pitchFamily="34" charset="0"/>
              </a:rPr>
              <a:t>E.ON Netz, Borkum 2, 400 MW HVDC Light</a:t>
            </a:r>
            <a:endParaRPr lang="en-IE" sz="800" dirty="0">
              <a:solidFill>
                <a:schemeClr val="accent2">
                  <a:lumMod val="75000"/>
                </a:schemeClr>
              </a:solidFill>
              <a:latin typeface="Century Gothic" pitchFamily="34" charset="0"/>
            </a:endParaRPr>
          </a:p>
        </p:txBody>
      </p:sp>
      <p:pic>
        <p:nvPicPr>
          <p:cNvPr id="50195" name="Picture 31" descr="http://pace.mainstreamrp.com/department/marketing/fots/FOSG%20Logos/FOSG%20Logo/FOSG%20logo.jpg"/>
          <p:cNvPicPr>
            <a:picLocks noChangeAspect="1" noChangeArrowheads="1"/>
          </p:cNvPicPr>
          <p:nvPr/>
        </p:nvPicPr>
        <p:blipFill>
          <a:blip r:embed="rId8"/>
          <a:srcRect/>
          <a:stretch>
            <a:fillRect/>
          </a:stretch>
        </p:blipFill>
        <p:spPr bwMode="auto">
          <a:xfrm>
            <a:off x="7812088" y="44450"/>
            <a:ext cx="1214437" cy="428625"/>
          </a:xfrm>
          <a:prstGeom prst="rect">
            <a:avLst/>
          </a:prstGeom>
          <a:noFill/>
          <a:ln w="9525">
            <a:noFill/>
            <a:miter lim="800000"/>
            <a:headEnd/>
            <a:tailEnd/>
          </a:ln>
        </p:spPr>
      </p:pic>
      <p:pic>
        <p:nvPicPr>
          <p:cNvPr id="50196" name="Picture 33" descr="mainstreamLogo.tif"/>
          <p:cNvPicPr>
            <a:picLocks noChangeAspect="1"/>
          </p:cNvPicPr>
          <p:nvPr/>
        </p:nvPicPr>
        <p:blipFill>
          <a:blip r:embed="rId9"/>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p:cNvSpPr>
            <a:spLocks noGrp="1"/>
          </p:cNvSpPr>
          <p:nvPr>
            <p:ph type="title" idx="4294967295"/>
          </p:nvPr>
        </p:nvSpPr>
        <p:spPr>
          <a:xfrm>
            <a:off x="1485900" y="182563"/>
            <a:ext cx="8229600" cy="582612"/>
          </a:xfrm>
        </p:spPr>
        <p:txBody>
          <a:bodyPr rtlCol="0" anchor="t">
            <a:normAutofit/>
          </a:bodyPr>
          <a:lstStyle/>
          <a:p>
            <a:pPr algn="l" fontAlgn="auto">
              <a:spcAft>
                <a:spcPts val="0"/>
              </a:spcAft>
              <a:defRPr/>
            </a:pPr>
            <a:r>
              <a:rPr lang="en-GB" b="0" dirty="0" smtClean="0">
                <a:solidFill>
                  <a:schemeClr val="tx2">
                    <a:lumMod val="50000"/>
                  </a:schemeClr>
                </a:solidFill>
                <a:ea typeface="ＭＳ Ｐゴシック" pitchFamily="34" charset="-128"/>
              </a:rPr>
              <a:t>Innovation # 3 : </a:t>
            </a:r>
            <a:r>
              <a:rPr lang="en-GB" dirty="0" err="1" smtClean="0">
                <a:solidFill>
                  <a:schemeClr val="tx2">
                    <a:lumMod val="50000"/>
                  </a:schemeClr>
                </a:solidFill>
                <a:ea typeface="ＭＳ Ｐゴシック" pitchFamily="34" charset="-128"/>
              </a:rPr>
              <a:t>Supernode</a:t>
            </a:r>
            <a:endParaRPr lang="en-GB" dirty="0" smtClean="0">
              <a:solidFill>
                <a:schemeClr val="tx2">
                  <a:lumMod val="50000"/>
                </a:schemeClr>
              </a:solidFill>
              <a:ea typeface="ＭＳ Ｐゴシック" pitchFamily="34" charset="-128"/>
            </a:endParaRPr>
          </a:p>
        </p:txBody>
      </p:sp>
      <p:pic>
        <p:nvPicPr>
          <p:cNvPr id="51202" name="Picture 4" descr="Supernode Concept"/>
          <p:cNvPicPr>
            <a:picLocks noGrp="1" noChangeAspect="1" noChangeArrowheads="1"/>
          </p:cNvPicPr>
          <p:nvPr>
            <p:ph sz="quarter" idx="4294967295"/>
          </p:nvPr>
        </p:nvPicPr>
        <p:blipFill>
          <a:blip r:embed="rId2"/>
          <a:srcRect/>
          <a:stretch>
            <a:fillRect/>
          </a:stretch>
        </p:blipFill>
        <p:spPr bwMode="auto">
          <a:xfrm>
            <a:off x="500063" y="1000125"/>
            <a:ext cx="8142287" cy="4572000"/>
          </a:xfrm>
          <a:prstGeom prst="rect">
            <a:avLst/>
          </a:prstGeom>
          <a:noFill/>
          <a:ln>
            <a:miter lim="800000"/>
            <a:headEnd/>
            <a:tailEnd/>
          </a:ln>
        </p:spPr>
      </p:pic>
      <p:sp>
        <p:nvSpPr>
          <p:cNvPr id="51203" name="Text Box 5"/>
          <p:cNvSpPr txBox="1">
            <a:spLocks noChangeArrowheads="1"/>
          </p:cNvSpPr>
          <p:nvPr/>
        </p:nvSpPr>
        <p:spPr bwMode="auto">
          <a:xfrm>
            <a:off x="2551113" y="1127125"/>
            <a:ext cx="4038600" cy="396875"/>
          </a:xfrm>
          <a:prstGeom prst="rect">
            <a:avLst/>
          </a:prstGeom>
          <a:noFill/>
          <a:ln w="9525">
            <a:noFill/>
            <a:miter lim="800000"/>
            <a:headEnd/>
            <a:tailEnd/>
          </a:ln>
        </p:spPr>
        <p:txBody>
          <a:bodyPr>
            <a:spAutoFit/>
          </a:bodyPr>
          <a:lstStyle/>
          <a:p>
            <a:pPr algn="ctr">
              <a:spcBef>
                <a:spcPct val="50000"/>
              </a:spcBef>
            </a:pPr>
            <a:r>
              <a:rPr lang="en-US" sz="2000" b="1">
                <a:solidFill>
                  <a:schemeClr val="bg1"/>
                </a:solidFill>
                <a:latin typeface="Calibri" pitchFamily="34" charset="0"/>
              </a:rPr>
              <a:t>SUPERNODE CONCEPT</a:t>
            </a:r>
            <a:endParaRPr lang="en-US">
              <a:latin typeface="Calibri" pitchFamily="34" charset="0"/>
            </a:endParaRPr>
          </a:p>
        </p:txBody>
      </p:sp>
      <p:sp>
        <p:nvSpPr>
          <p:cNvPr id="51204" name="Text Box 6"/>
          <p:cNvSpPr txBox="1">
            <a:spLocks noChangeArrowheads="1"/>
          </p:cNvSpPr>
          <p:nvPr/>
        </p:nvSpPr>
        <p:spPr bwMode="auto">
          <a:xfrm>
            <a:off x="4610100" y="2844800"/>
            <a:ext cx="990600" cy="260350"/>
          </a:xfrm>
          <a:prstGeom prst="rect">
            <a:avLst/>
          </a:prstGeom>
          <a:noFill/>
          <a:ln w="9525">
            <a:noFill/>
            <a:miter lim="800000"/>
            <a:headEnd/>
            <a:tailEnd/>
          </a:ln>
        </p:spPr>
        <p:txBody>
          <a:bodyPr>
            <a:spAutoFit/>
          </a:bodyPr>
          <a:lstStyle/>
          <a:p>
            <a:pPr>
              <a:spcBef>
                <a:spcPct val="50000"/>
              </a:spcBef>
            </a:pPr>
            <a:r>
              <a:rPr lang="en-US" sz="1100">
                <a:latin typeface="Calibri" pitchFamily="34" charset="0"/>
              </a:rPr>
              <a:t>400kV</a:t>
            </a:r>
            <a:endParaRPr lang="en-US">
              <a:latin typeface="Calibri" pitchFamily="34" charset="0"/>
            </a:endParaRPr>
          </a:p>
        </p:txBody>
      </p:sp>
      <p:sp>
        <p:nvSpPr>
          <p:cNvPr id="51205" name="Text Box 8"/>
          <p:cNvSpPr txBox="1">
            <a:spLocks noChangeArrowheads="1"/>
          </p:cNvSpPr>
          <p:nvPr/>
        </p:nvSpPr>
        <p:spPr bwMode="auto">
          <a:xfrm>
            <a:off x="6451600" y="2387600"/>
            <a:ext cx="990600" cy="260350"/>
          </a:xfrm>
          <a:prstGeom prst="rect">
            <a:avLst/>
          </a:prstGeom>
          <a:noFill/>
          <a:ln w="9525">
            <a:noFill/>
            <a:miter lim="800000"/>
            <a:headEnd/>
            <a:tailEnd/>
          </a:ln>
        </p:spPr>
        <p:txBody>
          <a:bodyPr>
            <a:spAutoFit/>
          </a:bodyPr>
          <a:lstStyle/>
          <a:p>
            <a:pPr>
              <a:spcBef>
                <a:spcPct val="50000"/>
              </a:spcBef>
            </a:pPr>
            <a:r>
              <a:rPr lang="en-US" sz="1100">
                <a:latin typeface="Calibri" pitchFamily="34" charset="0"/>
              </a:rPr>
              <a:t>2 x 500MW</a:t>
            </a:r>
            <a:endParaRPr lang="en-US">
              <a:latin typeface="Calibri" pitchFamily="34" charset="0"/>
            </a:endParaRPr>
          </a:p>
        </p:txBody>
      </p:sp>
      <p:sp>
        <p:nvSpPr>
          <p:cNvPr id="51206" name="Text Box 9"/>
          <p:cNvSpPr txBox="1">
            <a:spLocks noChangeArrowheads="1"/>
          </p:cNvSpPr>
          <p:nvPr/>
        </p:nvSpPr>
        <p:spPr bwMode="auto">
          <a:xfrm>
            <a:off x="1828800" y="2387600"/>
            <a:ext cx="990600" cy="260350"/>
          </a:xfrm>
          <a:prstGeom prst="rect">
            <a:avLst/>
          </a:prstGeom>
          <a:noFill/>
          <a:ln w="9525">
            <a:noFill/>
            <a:miter lim="800000"/>
            <a:headEnd/>
            <a:tailEnd/>
          </a:ln>
        </p:spPr>
        <p:txBody>
          <a:bodyPr>
            <a:spAutoFit/>
          </a:bodyPr>
          <a:lstStyle/>
          <a:p>
            <a:pPr>
              <a:spcBef>
                <a:spcPct val="50000"/>
              </a:spcBef>
            </a:pPr>
            <a:r>
              <a:rPr lang="en-US" sz="1100">
                <a:latin typeface="Calibri" pitchFamily="34" charset="0"/>
              </a:rPr>
              <a:t>2 x 500MW</a:t>
            </a:r>
            <a:endParaRPr lang="en-US">
              <a:latin typeface="Calibri" pitchFamily="34" charset="0"/>
            </a:endParaRPr>
          </a:p>
        </p:txBody>
      </p:sp>
      <p:sp>
        <p:nvSpPr>
          <p:cNvPr id="51207" name="Text Box 10"/>
          <p:cNvSpPr txBox="1">
            <a:spLocks noChangeArrowheads="1"/>
          </p:cNvSpPr>
          <p:nvPr/>
        </p:nvSpPr>
        <p:spPr bwMode="auto">
          <a:xfrm>
            <a:off x="6248400" y="5041900"/>
            <a:ext cx="990600" cy="260350"/>
          </a:xfrm>
          <a:prstGeom prst="rect">
            <a:avLst/>
          </a:prstGeom>
          <a:noFill/>
          <a:ln w="9525">
            <a:noFill/>
            <a:miter lim="800000"/>
            <a:headEnd/>
            <a:tailEnd/>
          </a:ln>
        </p:spPr>
        <p:txBody>
          <a:bodyPr>
            <a:spAutoFit/>
          </a:bodyPr>
          <a:lstStyle/>
          <a:p>
            <a:pPr>
              <a:spcBef>
                <a:spcPct val="50000"/>
              </a:spcBef>
            </a:pPr>
            <a:r>
              <a:rPr lang="en-US" sz="1100">
                <a:latin typeface="Calibri" pitchFamily="34" charset="0"/>
              </a:rPr>
              <a:t>2 x 500MW</a:t>
            </a:r>
            <a:endParaRPr lang="en-US">
              <a:latin typeface="Calibri" pitchFamily="34" charset="0"/>
            </a:endParaRPr>
          </a:p>
        </p:txBody>
      </p:sp>
      <p:sp>
        <p:nvSpPr>
          <p:cNvPr id="51208" name="Text Box 11"/>
          <p:cNvSpPr txBox="1">
            <a:spLocks noChangeArrowheads="1"/>
          </p:cNvSpPr>
          <p:nvPr/>
        </p:nvSpPr>
        <p:spPr bwMode="auto">
          <a:xfrm>
            <a:off x="2006600" y="5041900"/>
            <a:ext cx="990600" cy="260350"/>
          </a:xfrm>
          <a:prstGeom prst="rect">
            <a:avLst/>
          </a:prstGeom>
          <a:noFill/>
          <a:ln w="9525">
            <a:noFill/>
            <a:miter lim="800000"/>
            <a:headEnd/>
            <a:tailEnd/>
          </a:ln>
        </p:spPr>
        <p:txBody>
          <a:bodyPr>
            <a:spAutoFit/>
          </a:bodyPr>
          <a:lstStyle/>
          <a:p>
            <a:pPr>
              <a:spcBef>
                <a:spcPct val="50000"/>
              </a:spcBef>
            </a:pPr>
            <a:r>
              <a:rPr lang="en-US" sz="1100">
                <a:latin typeface="Calibri" pitchFamily="34" charset="0"/>
              </a:rPr>
              <a:t>2 x 500MW</a:t>
            </a:r>
            <a:endParaRPr lang="en-US">
              <a:latin typeface="Calibri" pitchFamily="34" charset="0"/>
            </a:endParaRPr>
          </a:p>
        </p:txBody>
      </p:sp>
      <p:sp>
        <p:nvSpPr>
          <p:cNvPr id="51209" name="Text Box 12"/>
          <p:cNvSpPr txBox="1">
            <a:spLocks noChangeArrowheads="1"/>
          </p:cNvSpPr>
          <p:nvPr/>
        </p:nvSpPr>
        <p:spPr bwMode="auto">
          <a:xfrm>
            <a:off x="952500" y="3403600"/>
            <a:ext cx="1485900" cy="260350"/>
          </a:xfrm>
          <a:prstGeom prst="rect">
            <a:avLst/>
          </a:prstGeom>
          <a:noFill/>
          <a:ln w="9525">
            <a:noFill/>
            <a:miter lim="800000"/>
            <a:headEnd/>
            <a:tailEnd/>
          </a:ln>
        </p:spPr>
        <p:txBody>
          <a:bodyPr>
            <a:spAutoFit/>
          </a:bodyPr>
          <a:lstStyle/>
          <a:p>
            <a:pPr>
              <a:spcBef>
                <a:spcPct val="50000"/>
              </a:spcBef>
            </a:pPr>
            <a:r>
              <a:rPr lang="en-US" sz="1100">
                <a:latin typeface="Calibri" pitchFamily="34" charset="0"/>
              </a:rPr>
              <a:t>Converter Station</a:t>
            </a:r>
            <a:endParaRPr lang="en-US">
              <a:latin typeface="Calibri" pitchFamily="34" charset="0"/>
            </a:endParaRPr>
          </a:p>
        </p:txBody>
      </p:sp>
      <p:sp>
        <p:nvSpPr>
          <p:cNvPr id="51210" name="Text Box 13"/>
          <p:cNvSpPr txBox="1">
            <a:spLocks noChangeArrowheads="1"/>
          </p:cNvSpPr>
          <p:nvPr/>
        </p:nvSpPr>
        <p:spPr bwMode="auto">
          <a:xfrm>
            <a:off x="3556000" y="2298700"/>
            <a:ext cx="1485900" cy="260350"/>
          </a:xfrm>
          <a:prstGeom prst="rect">
            <a:avLst/>
          </a:prstGeom>
          <a:noFill/>
          <a:ln w="9525">
            <a:noFill/>
            <a:miter lim="800000"/>
            <a:headEnd/>
            <a:tailEnd/>
          </a:ln>
        </p:spPr>
        <p:txBody>
          <a:bodyPr>
            <a:spAutoFit/>
          </a:bodyPr>
          <a:lstStyle/>
          <a:p>
            <a:pPr>
              <a:spcBef>
                <a:spcPct val="50000"/>
              </a:spcBef>
            </a:pPr>
            <a:r>
              <a:rPr lang="en-US" sz="1100" b="1">
                <a:solidFill>
                  <a:srgbClr val="186D96"/>
                </a:solidFill>
                <a:latin typeface="Calibri" pitchFamily="34" charset="0"/>
              </a:rPr>
              <a:t>2.4GW</a:t>
            </a:r>
            <a:endParaRPr lang="en-US">
              <a:solidFill>
                <a:srgbClr val="186D96"/>
              </a:solidFill>
              <a:latin typeface="Calibri" pitchFamily="34" charset="0"/>
            </a:endParaRPr>
          </a:p>
        </p:txBody>
      </p:sp>
      <p:sp>
        <p:nvSpPr>
          <p:cNvPr id="51211" name="Text Box 15"/>
          <p:cNvSpPr txBox="1">
            <a:spLocks noChangeArrowheads="1"/>
          </p:cNvSpPr>
          <p:nvPr/>
        </p:nvSpPr>
        <p:spPr bwMode="auto">
          <a:xfrm>
            <a:off x="5956300" y="2882900"/>
            <a:ext cx="1485900" cy="260350"/>
          </a:xfrm>
          <a:prstGeom prst="rect">
            <a:avLst/>
          </a:prstGeom>
          <a:noFill/>
          <a:ln w="9525">
            <a:noFill/>
            <a:miter lim="800000"/>
            <a:headEnd/>
            <a:tailEnd/>
          </a:ln>
        </p:spPr>
        <p:txBody>
          <a:bodyPr>
            <a:spAutoFit/>
          </a:bodyPr>
          <a:lstStyle/>
          <a:p>
            <a:pPr>
              <a:spcBef>
                <a:spcPct val="50000"/>
              </a:spcBef>
            </a:pPr>
            <a:r>
              <a:rPr lang="en-US" sz="1100" b="1">
                <a:solidFill>
                  <a:srgbClr val="186D96"/>
                </a:solidFill>
                <a:latin typeface="Calibri" pitchFamily="34" charset="0"/>
              </a:rPr>
              <a:t>2.4GW</a:t>
            </a:r>
            <a:endParaRPr lang="en-US">
              <a:solidFill>
                <a:srgbClr val="186D96"/>
              </a:solidFill>
              <a:latin typeface="Calibri" pitchFamily="34" charset="0"/>
            </a:endParaRPr>
          </a:p>
        </p:txBody>
      </p:sp>
      <p:sp>
        <p:nvSpPr>
          <p:cNvPr id="51212" name="Text Box 16"/>
          <p:cNvSpPr txBox="1">
            <a:spLocks noChangeArrowheads="1"/>
          </p:cNvSpPr>
          <p:nvPr/>
        </p:nvSpPr>
        <p:spPr bwMode="auto">
          <a:xfrm>
            <a:off x="2565400" y="3924300"/>
            <a:ext cx="1485900" cy="260350"/>
          </a:xfrm>
          <a:prstGeom prst="rect">
            <a:avLst/>
          </a:prstGeom>
          <a:noFill/>
          <a:ln w="9525">
            <a:noFill/>
            <a:miter lim="800000"/>
            <a:headEnd/>
            <a:tailEnd/>
          </a:ln>
        </p:spPr>
        <p:txBody>
          <a:bodyPr>
            <a:spAutoFit/>
          </a:bodyPr>
          <a:lstStyle/>
          <a:p>
            <a:pPr>
              <a:spcBef>
                <a:spcPct val="50000"/>
              </a:spcBef>
            </a:pPr>
            <a:r>
              <a:rPr lang="en-US" sz="1100" b="1">
                <a:solidFill>
                  <a:srgbClr val="186D96"/>
                </a:solidFill>
                <a:latin typeface="Calibri" pitchFamily="34" charset="0"/>
              </a:rPr>
              <a:t>2.4GW</a:t>
            </a:r>
            <a:endParaRPr lang="en-US">
              <a:solidFill>
                <a:srgbClr val="186D96"/>
              </a:solidFill>
              <a:latin typeface="Calibri" pitchFamily="34" charset="0"/>
            </a:endParaRPr>
          </a:p>
        </p:txBody>
      </p:sp>
      <p:sp>
        <p:nvSpPr>
          <p:cNvPr id="51213" name="Text Box 17"/>
          <p:cNvSpPr txBox="1">
            <a:spLocks noChangeArrowheads="1"/>
          </p:cNvSpPr>
          <p:nvPr/>
        </p:nvSpPr>
        <p:spPr bwMode="auto">
          <a:xfrm>
            <a:off x="4965700" y="4483100"/>
            <a:ext cx="1485900" cy="260350"/>
          </a:xfrm>
          <a:prstGeom prst="rect">
            <a:avLst/>
          </a:prstGeom>
          <a:noFill/>
          <a:ln w="9525">
            <a:noFill/>
            <a:miter lim="800000"/>
            <a:headEnd/>
            <a:tailEnd/>
          </a:ln>
        </p:spPr>
        <p:txBody>
          <a:bodyPr>
            <a:spAutoFit/>
          </a:bodyPr>
          <a:lstStyle/>
          <a:p>
            <a:pPr>
              <a:spcBef>
                <a:spcPct val="50000"/>
              </a:spcBef>
            </a:pPr>
            <a:r>
              <a:rPr lang="en-US" sz="1100" b="1">
                <a:solidFill>
                  <a:srgbClr val="186D96"/>
                </a:solidFill>
                <a:latin typeface="Calibri" pitchFamily="34" charset="0"/>
              </a:rPr>
              <a:t>2.4GW</a:t>
            </a:r>
            <a:endParaRPr lang="en-US">
              <a:solidFill>
                <a:srgbClr val="186D96"/>
              </a:solidFill>
              <a:latin typeface="Calibri" pitchFamily="34" charset="0"/>
            </a:endParaRPr>
          </a:p>
        </p:txBody>
      </p:sp>
      <p:sp>
        <p:nvSpPr>
          <p:cNvPr id="51214" name="Text Box 18"/>
          <p:cNvSpPr txBox="1">
            <a:spLocks noChangeArrowheads="1"/>
          </p:cNvSpPr>
          <p:nvPr/>
        </p:nvSpPr>
        <p:spPr bwMode="auto">
          <a:xfrm>
            <a:off x="7251700" y="3149600"/>
            <a:ext cx="1485900" cy="260350"/>
          </a:xfrm>
          <a:prstGeom prst="rect">
            <a:avLst/>
          </a:prstGeom>
          <a:noFill/>
          <a:ln w="9525">
            <a:noFill/>
            <a:miter lim="800000"/>
            <a:headEnd/>
            <a:tailEnd/>
          </a:ln>
        </p:spPr>
        <p:txBody>
          <a:bodyPr>
            <a:spAutoFit/>
          </a:bodyPr>
          <a:lstStyle/>
          <a:p>
            <a:pPr>
              <a:spcBef>
                <a:spcPct val="50000"/>
              </a:spcBef>
            </a:pPr>
            <a:r>
              <a:rPr lang="en-US" sz="1100" b="1">
                <a:solidFill>
                  <a:srgbClr val="186D96"/>
                </a:solidFill>
                <a:latin typeface="Calibri" pitchFamily="34" charset="0"/>
              </a:rPr>
              <a:t>±320kV</a:t>
            </a:r>
            <a:endParaRPr lang="en-US">
              <a:solidFill>
                <a:srgbClr val="186D96"/>
              </a:solidFill>
              <a:latin typeface="Calibri" pitchFamily="34" charset="0"/>
            </a:endParaRPr>
          </a:p>
        </p:txBody>
      </p:sp>
      <p:sp>
        <p:nvSpPr>
          <p:cNvPr id="51215" name="Text Box 19"/>
          <p:cNvSpPr txBox="1">
            <a:spLocks noChangeArrowheads="1"/>
          </p:cNvSpPr>
          <p:nvPr/>
        </p:nvSpPr>
        <p:spPr bwMode="auto">
          <a:xfrm>
            <a:off x="7251700" y="3632200"/>
            <a:ext cx="1485900" cy="260350"/>
          </a:xfrm>
          <a:prstGeom prst="rect">
            <a:avLst/>
          </a:prstGeom>
          <a:noFill/>
          <a:ln w="9525">
            <a:noFill/>
            <a:miter lim="800000"/>
            <a:headEnd/>
            <a:tailEnd/>
          </a:ln>
        </p:spPr>
        <p:txBody>
          <a:bodyPr>
            <a:spAutoFit/>
          </a:bodyPr>
          <a:lstStyle/>
          <a:p>
            <a:pPr>
              <a:spcBef>
                <a:spcPct val="50000"/>
              </a:spcBef>
            </a:pPr>
            <a:r>
              <a:rPr lang="en-US" sz="1100" b="1">
                <a:solidFill>
                  <a:srgbClr val="186D96"/>
                </a:solidFill>
                <a:latin typeface="Calibri" pitchFamily="34" charset="0"/>
              </a:rPr>
              <a:t>±320kV</a:t>
            </a:r>
            <a:endParaRPr lang="en-US">
              <a:solidFill>
                <a:srgbClr val="186D96"/>
              </a:solidFill>
              <a:latin typeface="Calibri" pitchFamily="34" charset="0"/>
            </a:endParaRPr>
          </a:p>
        </p:txBody>
      </p:sp>
      <p:sp>
        <p:nvSpPr>
          <p:cNvPr id="51216" name="Rectangle 16"/>
          <p:cNvSpPr>
            <a:spLocks noChangeArrowheads="1"/>
          </p:cNvSpPr>
          <p:nvPr/>
        </p:nvSpPr>
        <p:spPr bwMode="auto">
          <a:xfrm>
            <a:off x="6143625" y="5857875"/>
            <a:ext cx="3000375" cy="862013"/>
          </a:xfrm>
          <a:prstGeom prst="rect">
            <a:avLst/>
          </a:prstGeom>
          <a:solidFill>
            <a:schemeClr val="bg1"/>
          </a:solidFill>
          <a:ln w="9525">
            <a:noFill/>
            <a:miter lim="800000"/>
            <a:headEnd/>
            <a:tailEnd/>
          </a:ln>
        </p:spPr>
        <p:txBody>
          <a:bodyPr>
            <a:spAutoFit/>
          </a:bodyPr>
          <a:lstStyle/>
          <a:p>
            <a:r>
              <a:rPr lang="en-GB" sz="1000" b="1">
                <a:latin typeface="Century Gothic" pitchFamily="34" charset="0"/>
              </a:rPr>
              <a:t>Mr Joe Corbett, Mainstream</a:t>
            </a:r>
            <a:r>
              <a:rPr lang="en-GB" sz="1000">
                <a:latin typeface="Century Gothic" pitchFamily="34" charset="0"/>
              </a:rPr>
              <a:t/>
            </a:r>
            <a:br>
              <a:rPr lang="en-GB" sz="1000">
                <a:latin typeface="Century Gothic" pitchFamily="34" charset="0"/>
              </a:rPr>
            </a:br>
            <a:r>
              <a:rPr lang="en-GB" sz="1000" b="1">
                <a:latin typeface="Century Gothic" pitchFamily="34" charset="0"/>
              </a:rPr>
              <a:t>Detailed design of the Supernode</a:t>
            </a:r>
          </a:p>
          <a:p>
            <a:r>
              <a:rPr lang="en-GB" sz="1000" b="1">
                <a:latin typeface="Century Gothic" pitchFamily="34" charset="0"/>
              </a:rPr>
              <a:t>Marseilles, March 2009</a:t>
            </a:r>
          </a:p>
          <a:p>
            <a:endParaRPr lang="en-GB" sz="1000" b="1" i="1">
              <a:latin typeface="Century Gothic" pitchFamily="34" charset="0"/>
            </a:endParaRPr>
          </a:p>
          <a:p>
            <a:endParaRPr lang="en-IE" sz="1000">
              <a:latin typeface="Century Gothic" pitchFamily="34" charset="0"/>
            </a:endParaRPr>
          </a:p>
        </p:txBody>
      </p:sp>
      <p:sp>
        <p:nvSpPr>
          <p:cNvPr id="51217" name="Text Box 14"/>
          <p:cNvSpPr txBox="1">
            <a:spLocks noChangeArrowheads="1"/>
          </p:cNvSpPr>
          <p:nvPr/>
        </p:nvSpPr>
        <p:spPr bwMode="auto">
          <a:xfrm>
            <a:off x="3143250" y="6550025"/>
            <a:ext cx="2930525"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Supernode is a proven concept</a:t>
            </a:r>
            <a:endParaRPr lang="en-US" sz="1400" b="1">
              <a:latin typeface="Century Gothic" pitchFamily="34" charset="0"/>
            </a:endParaRPr>
          </a:p>
        </p:txBody>
      </p:sp>
      <p:pic>
        <p:nvPicPr>
          <p:cNvPr id="51218" name="Picture 20" descr="http://pace.mainstreamrp.com/department/marketing/fots/FOSG%20Logos/FOSG%20Logo/FOSG%20logo.jpg"/>
          <p:cNvPicPr>
            <a:picLocks noChangeAspect="1" noChangeArrowheads="1"/>
          </p:cNvPicPr>
          <p:nvPr/>
        </p:nvPicPr>
        <p:blipFill>
          <a:blip r:embed="rId3"/>
          <a:srcRect/>
          <a:stretch>
            <a:fillRect/>
          </a:stretch>
        </p:blipFill>
        <p:spPr bwMode="auto">
          <a:xfrm>
            <a:off x="7812088" y="44450"/>
            <a:ext cx="1214437" cy="428625"/>
          </a:xfrm>
          <a:prstGeom prst="rect">
            <a:avLst/>
          </a:prstGeom>
          <a:noFill/>
          <a:ln w="9525">
            <a:noFill/>
            <a:miter lim="800000"/>
            <a:headEnd/>
            <a:tailEnd/>
          </a:ln>
        </p:spPr>
      </p:pic>
      <p:pic>
        <p:nvPicPr>
          <p:cNvPr id="51219" name="Picture 21" descr="mainstreamLogo.tif"/>
          <p:cNvPicPr>
            <a:picLocks noChangeAspect="1"/>
          </p:cNvPicPr>
          <p:nvPr/>
        </p:nvPicPr>
        <p:blipFill>
          <a:blip r:embed="rId4"/>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p:cNvSpPr>
            <a:spLocks noGrp="1"/>
          </p:cNvSpPr>
          <p:nvPr>
            <p:ph type="title"/>
          </p:nvPr>
        </p:nvSpPr>
        <p:spPr>
          <a:xfrm>
            <a:off x="1485900" y="182563"/>
            <a:ext cx="8229600" cy="582612"/>
          </a:xfrm>
        </p:spPr>
        <p:txBody>
          <a:bodyPr rtlCol="0"/>
          <a:lstStyle/>
          <a:p>
            <a:pPr fontAlgn="auto">
              <a:spcAft>
                <a:spcPts val="0"/>
              </a:spcAft>
              <a:defRPr/>
            </a:pPr>
            <a:r>
              <a:rPr lang="en-IE" sz="2000" b="0" dirty="0" smtClean="0">
                <a:solidFill>
                  <a:schemeClr val="tx2">
                    <a:lumMod val="50000"/>
                  </a:schemeClr>
                </a:solidFill>
              </a:rPr>
              <a:t>Innovation # 4 : </a:t>
            </a:r>
            <a:r>
              <a:rPr lang="en-IE" sz="2000" dirty="0" smtClean="0">
                <a:solidFill>
                  <a:schemeClr val="tx2">
                    <a:lumMod val="50000"/>
                  </a:schemeClr>
                </a:solidFill>
              </a:rPr>
              <a:t>Next Generation Civil Engineering</a:t>
            </a:r>
            <a:endParaRPr lang="en-IE" sz="2000" dirty="0">
              <a:solidFill>
                <a:schemeClr val="tx2">
                  <a:lumMod val="50000"/>
                </a:schemeClr>
              </a:solidFill>
            </a:endParaRPr>
          </a:p>
        </p:txBody>
      </p:sp>
      <p:sp>
        <p:nvSpPr>
          <p:cNvPr id="40963" name="Rectangle 4"/>
          <p:cNvSpPr>
            <a:spLocks noGrp="1" noChangeArrowheads="1"/>
          </p:cNvSpPr>
          <p:nvPr>
            <p:ph sz="half" idx="4294967295"/>
          </p:nvPr>
        </p:nvSpPr>
        <p:spPr>
          <a:xfrm>
            <a:off x="428625" y="642938"/>
            <a:ext cx="4248150" cy="244475"/>
          </a:xfrm>
          <a:prstGeom prst="rect">
            <a:avLst/>
          </a:prstGeom>
        </p:spPr>
        <p:txBody>
          <a:bodyPr/>
          <a:lstStyle/>
          <a:p>
            <a:pPr fontAlgn="auto">
              <a:spcAft>
                <a:spcPts val="0"/>
              </a:spcAft>
              <a:buFont typeface="Arial" pitchFamily="34" charset="0"/>
              <a:buNone/>
              <a:defRPr/>
            </a:pPr>
            <a:r>
              <a:rPr lang="de-DE" sz="1600" b="1" dirty="0" smtClean="0">
                <a:solidFill>
                  <a:schemeClr val="accent1">
                    <a:lumMod val="75000"/>
                  </a:schemeClr>
                </a:solidFill>
                <a:latin typeface="Century Gothic" pitchFamily="34" charset="0"/>
                <a:ea typeface="ＭＳ Ｐゴシック" pitchFamily="34" charset="-128"/>
              </a:rPr>
              <a:t>Offshore wind Jack-up</a:t>
            </a:r>
          </a:p>
        </p:txBody>
      </p:sp>
      <p:pic>
        <p:nvPicPr>
          <p:cNvPr id="52227" name="Picture 17" descr="Tyr"/>
          <p:cNvPicPr>
            <a:picLocks noGrp="1" noChangeAspect="1" noChangeArrowheads="1"/>
          </p:cNvPicPr>
          <p:nvPr>
            <p:ph sz="quarter" idx="4294967295"/>
          </p:nvPr>
        </p:nvPicPr>
        <p:blipFill>
          <a:blip r:embed="rId2"/>
          <a:srcRect l="14903" r="18668" b="3050"/>
          <a:stretch>
            <a:fillRect/>
          </a:stretch>
        </p:blipFill>
        <p:spPr bwMode="auto">
          <a:xfrm>
            <a:off x="500063" y="1000125"/>
            <a:ext cx="8215312" cy="4643438"/>
          </a:xfrm>
          <a:prstGeom prst="rect">
            <a:avLst/>
          </a:prstGeom>
          <a:noFill/>
          <a:ln>
            <a:miter lim="800000"/>
            <a:headEnd/>
            <a:tailEnd/>
          </a:ln>
        </p:spPr>
      </p:pic>
      <p:sp>
        <p:nvSpPr>
          <p:cNvPr id="52228" name="Text Box 7"/>
          <p:cNvSpPr txBox="1">
            <a:spLocks noChangeArrowheads="1"/>
          </p:cNvSpPr>
          <p:nvPr/>
        </p:nvSpPr>
        <p:spPr bwMode="auto">
          <a:xfrm>
            <a:off x="1460500" y="3000375"/>
            <a:ext cx="1397000" cy="307975"/>
          </a:xfrm>
          <a:prstGeom prst="rect">
            <a:avLst/>
          </a:prstGeom>
          <a:noFill/>
          <a:ln w="9525" algn="ctr">
            <a:noFill/>
            <a:miter lim="800000"/>
            <a:headEnd/>
            <a:tailEnd/>
          </a:ln>
        </p:spPr>
        <p:txBody>
          <a:bodyPr lIns="0" tIns="0" rIns="0" bIns="0">
            <a:spAutoFit/>
          </a:bodyPr>
          <a:lstStyle/>
          <a:p>
            <a:pPr>
              <a:spcBef>
                <a:spcPct val="50000"/>
              </a:spcBef>
            </a:pPr>
            <a:r>
              <a:rPr lang="de-DE" sz="1000" b="1">
                <a:solidFill>
                  <a:srgbClr val="000000"/>
                </a:solidFill>
                <a:latin typeface="Century Gothic" pitchFamily="34" charset="0"/>
              </a:rPr>
              <a:t>Project Load </a:t>
            </a:r>
            <a:br>
              <a:rPr lang="de-DE" sz="1000" b="1">
                <a:solidFill>
                  <a:srgbClr val="000000"/>
                </a:solidFill>
                <a:latin typeface="Century Gothic" pitchFamily="34" charset="0"/>
              </a:rPr>
            </a:br>
            <a:r>
              <a:rPr lang="de-DE" sz="1000" b="1">
                <a:solidFill>
                  <a:srgbClr val="000000"/>
                </a:solidFill>
                <a:latin typeface="Century Gothic" pitchFamily="34" charset="0"/>
              </a:rPr>
              <a:t>7000 – 10 000 tonnes</a:t>
            </a:r>
          </a:p>
        </p:txBody>
      </p:sp>
      <p:sp>
        <p:nvSpPr>
          <p:cNvPr id="52229" name="Text Box 6"/>
          <p:cNvSpPr txBox="1">
            <a:spLocks noChangeArrowheads="1"/>
          </p:cNvSpPr>
          <p:nvPr/>
        </p:nvSpPr>
        <p:spPr bwMode="auto">
          <a:xfrm>
            <a:off x="3929063" y="1857375"/>
            <a:ext cx="1397000" cy="307975"/>
          </a:xfrm>
          <a:prstGeom prst="rect">
            <a:avLst/>
          </a:prstGeom>
          <a:noFill/>
          <a:ln w="9525" algn="ctr">
            <a:noFill/>
            <a:miter lim="800000"/>
            <a:headEnd/>
            <a:tailEnd/>
          </a:ln>
        </p:spPr>
        <p:txBody>
          <a:bodyPr lIns="0" tIns="0" rIns="0" bIns="0">
            <a:spAutoFit/>
          </a:bodyPr>
          <a:lstStyle/>
          <a:p>
            <a:pPr>
              <a:spcBef>
                <a:spcPct val="50000"/>
              </a:spcBef>
            </a:pPr>
            <a:r>
              <a:rPr lang="de-DE" sz="1000" b="1">
                <a:solidFill>
                  <a:srgbClr val="000000"/>
                </a:solidFill>
                <a:latin typeface="Century Gothic" pitchFamily="34" charset="0"/>
              </a:rPr>
              <a:t>Crane Capacity </a:t>
            </a:r>
            <a:br>
              <a:rPr lang="de-DE" sz="1000" b="1">
                <a:solidFill>
                  <a:srgbClr val="000000"/>
                </a:solidFill>
                <a:latin typeface="Century Gothic" pitchFamily="34" charset="0"/>
              </a:rPr>
            </a:br>
            <a:r>
              <a:rPr lang="de-DE" sz="1000" b="1">
                <a:solidFill>
                  <a:srgbClr val="000000"/>
                </a:solidFill>
                <a:latin typeface="Century Gothic" pitchFamily="34" charset="0"/>
              </a:rPr>
              <a:t>1 000 tonnes</a:t>
            </a:r>
          </a:p>
        </p:txBody>
      </p:sp>
      <p:sp>
        <p:nvSpPr>
          <p:cNvPr id="52230" name="Rectangle 15"/>
          <p:cNvSpPr>
            <a:spLocks noChangeArrowheads="1"/>
          </p:cNvSpPr>
          <p:nvPr/>
        </p:nvSpPr>
        <p:spPr bwMode="auto">
          <a:xfrm>
            <a:off x="6143625" y="5857875"/>
            <a:ext cx="3000375" cy="708025"/>
          </a:xfrm>
          <a:prstGeom prst="rect">
            <a:avLst/>
          </a:prstGeom>
          <a:solidFill>
            <a:schemeClr val="bg1"/>
          </a:solidFill>
          <a:ln w="9525">
            <a:noFill/>
            <a:miter lim="800000"/>
            <a:headEnd/>
            <a:tailEnd/>
          </a:ln>
        </p:spPr>
        <p:txBody>
          <a:bodyPr>
            <a:spAutoFit/>
          </a:bodyPr>
          <a:lstStyle/>
          <a:p>
            <a:r>
              <a:rPr lang="en-GB" sz="1000" b="1">
                <a:latin typeface="Century Gothic" pitchFamily="34" charset="0"/>
              </a:rPr>
              <a:t>Mr Fenno Leeuwerke, Hochtief Construction </a:t>
            </a:r>
            <a:br>
              <a:rPr lang="en-GB" sz="1000" b="1">
                <a:latin typeface="Century Gothic" pitchFamily="34" charset="0"/>
              </a:rPr>
            </a:br>
            <a:r>
              <a:rPr lang="en-GB" sz="1000" b="1">
                <a:latin typeface="Century Gothic" pitchFamily="34" charset="0"/>
              </a:rPr>
              <a:t> Building at Sea and 3</a:t>
            </a:r>
            <a:r>
              <a:rPr lang="en-GB" sz="1000" b="1" baseline="30000">
                <a:latin typeface="Century Gothic" pitchFamily="34" charset="0"/>
              </a:rPr>
              <a:t>rd</a:t>
            </a:r>
            <a:r>
              <a:rPr lang="en-GB" sz="1000" b="1">
                <a:latin typeface="Century Gothic" pitchFamily="34" charset="0"/>
              </a:rPr>
              <a:t> Generation of Ships</a:t>
            </a:r>
          </a:p>
          <a:p>
            <a:r>
              <a:rPr lang="en-IE" sz="1000" b="1">
                <a:latin typeface="Century Gothic" pitchFamily="34" charset="0"/>
              </a:rPr>
              <a:t>Marseilles, March 2009</a:t>
            </a:r>
          </a:p>
          <a:p>
            <a:endParaRPr lang="en-IE" sz="1000" b="1">
              <a:latin typeface="Century Gothic" pitchFamily="34" charset="0"/>
            </a:endParaRPr>
          </a:p>
        </p:txBody>
      </p:sp>
      <p:sp>
        <p:nvSpPr>
          <p:cNvPr id="52231" name="Text Box 14"/>
          <p:cNvSpPr txBox="1">
            <a:spLocks noChangeArrowheads="1"/>
          </p:cNvSpPr>
          <p:nvPr/>
        </p:nvSpPr>
        <p:spPr bwMode="auto">
          <a:xfrm>
            <a:off x="3038475" y="6550025"/>
            <a:ext cx="3390900"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Bigger, stronger Jack-up Technology</a:t>
            </a:r>
            <a:endParaRPr lang="en-US" sz="1400" b="1">
              <a:latin typeface="Century Gothic" pitchFamily="34" charset="0"/>
            </a:endParaRPr>
          </a:p>
        </p:txBody>
      </p:sp>
      <p:pic>
        <p:nvPicPr>
          <p:cNvPr id="52232" name="Picture 9" descr="http://pace.mainstreamrp.com/department/marketing/fots/FOSG%20Logos/FOSG%20Logo/FOSG%20logo.jpg"/>
          <p:cNvPicPr>
            <a:picLocks noChangeAspect="1" noChangeArrowheads="1"/>
          </p:cNvPicPr>
          <p:nvPr/>
        </p:nvPicPr>
        <p:blipFill>
          <a:blip r:embed="rId3"/>
          <a:srcRect/>
          <a:stretch>
            <a:fillRect/>
          </a:stretch>
        </p:blipFill>
        <p:spPr bwMode="auto">
          <a:xfrm>
            <a:off x="7812088" y="44450"/>
            <a:ext cx="1214437" cy="428625"/>
          </a:xfrm>
          <a:prstGeom prst="rect">
            <a:avLst/>
          </a:prstGeom>
          <a:noFill/>
          <a:ln w="9525">
            <a:noFill/>
            <a:miter lim="800000"/>
            <a:headEnd/>
            <a:tailEnd/>
          </a:ln>
        </p:spPr>
      </p:pic>
      <p:pic>
        <p:nvPicPr>
          <p:cNvPr id="52233" name="Picture 10" descr="mainstreamLogo.tif"/>
          <p:cNvPicPr>
            <a:picLocks noChangeAspect="1"/>
          </p:cNvPicPr>
          <p:nvPr/>
        </p:nvPicPr>
        <p:blipFill>
          <a:blip r:embed="rId4"/>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1525588" y="158750"/>
            <a:ext cx="8547100" cy="533400"/>
          </a:xfrm>
        </p:spPr>
        <p:txBody>
          <a:bodyPr rtlCol="0"/>
          <a:lstStyle/>
          <a:p>
            <a:pPr fontAlgn="auto">
              <a:spcAft>
                <a:spcPts val="0"/>
              </a:spcAft>
              <a:defRPr/>
            </a:pPr>
            <a:r>
              <a:rPr lang="en-US" sz="2000" b="0" dirty="0" smtClean="0">
                <a:solidFill>
                  <a:schemeClr val="tx2">
                    <a:lumMod val="50000"/>
                  </a:schemeClr>
                </a:solidFill>
              </a:rPr>
              <a:t>Innovation # 5 : </a:t>
            </a:r>
            <a:r>
              <a:rPr lang="en-US" sz="2000" dirty="0" smtClean="0">
                <a:solidFill>
                  <a:schemeClr val="tx2">
                    <a:lumMod val="50000"/>
                  </a:schemeClr>
                </a:solidFill>
              </a:rPr>
              <a:t>Bigger Construction Vessels</a:t>
            </a:r>
            <a:endParaRPr lang="en-US" sz="2000" dirty="0">
              <a:solidFill>
                <a:schemeClr val="tx2">
                  <a:lumMod val="50000"/>
                </a:schemeClr>
              </a:solidFill>
            </a:endParaRPr>
          </a:p>
        </p:txBody>
      </p:sp>
      <p:sp>
        <p:nvSpPr>
          <p:cNvPr id="53250" name="Text Box 14"/>
          <p:cNvSpPr txBox="1">
            <a:spLocks noChangeArrowheads="1"/>
          </p:cNvSpPr>
          <p:nvPr/>
        </p:nvSpPr>
        <p:spPr bwMode="auto">
          <a:xfrm>
            <a:off x="3429000" y="6550025"/>
            <a:ext cx="2651125"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Bigger Ships for bigger loads</a:t>
            </a:r>
            <a:endParaRPr lang="en-US" sz="1400" b="1">
              <a:latin typeface="Century Gothic" pitchFamily="34" charset="0"/>
            </a:endParaRPr>
          </a:p>
        </p:txBody>
      </p:sp>
      <p:pic>
        <p:nvPicPr>
          <p:cNvPr id="53251" name="Picture 2" descr="Special lifting vessel">
            <a:hlinkClick r:id="rId2" tooltip="Special lifting vessel"/>
          </p:cNvPr>
          <p:cNvPicPr>
            <a:picLocks noChangeAspect="1" noChangeArrowheads="1"/>
          </p:cNvPicPr>
          <p:nvPr/>
        </p:nvPicPr>
        <p:blipFill>
          <a:blip r:embed="rId3"/>
          <a:srcRect/>
          <a:stretch>
            <a:fillRect/>
          </a:stretch>
        </p:blipFill>
        <p:spPr bwMode="auto">
          <a:xfrm>
            <a:off x="4822825" y="4214813"/>
            <a:ext cx="4108450" cy="1643062"/>
          </a:xfrm>
          <a:prstGeom prst="rect">
            <a:avLst/>
          </a:prstGeom>
          <a:noFill/>
          <a:ln w="9525">
            <a:noFill/>
            <a:miter lim="800000"/>
            <a:headEnd/>
            <a:tailEnd/>
          </a:ln>
        </p:spPr>
      </p:pic>
      <p:pic>
        <p:nvPicPr>
          <p:cNvPr id="53252" name="Picture 4" descr="Special lifting vessel">
            <a:hlinkClick r:id="rId4" tooltip="Special lifting vessel"/>
          </p:cNvPr>
          <p:cNvPicPr>
            <a:picLocks noChangeAspect="1" noChangeArrowheads="1"/>
          </p:cNvPicPr>
          <p:nvPr/>
        </p:nvPicPr>
        <p:blipFill>
          <a:blip r:embed="rId5"/>
          <a:srcRect/>
          <a:stretch>
            <a:fillRect/>
          </a:stretch>
        </p:blipFill>
        <p:spPr bwMode="auto">
          <a:xfrm>
            <a:off x="2571750" y="2428875"/>
            <a:ext cx="4108450" cy="1643063"/>
          </a:xfrm>
          <a:prstGeom prst="rect">
            <a:avLst/>
          </a:prstGeom>
          <a:noFill/>
          <a:ln w="9525">
            <a:noFill/>
            <a:miter lim="800000"/>
            <a:headEnd/>
            <a:tailEnd/>
          </a:ln>
        </p:spPr>
      </p:pic>
      <p:pic>
        <p:nvPicPr>
          <p:cNvPr id="53253" name="Picture 8" descr="Special lifting vessel">
            <a:hlinkClick r:id="rId6" tooltip="Special lifting vessel"/>
          </p:cNvPr>
          <p:cNvPicPr>
            <a:picLocks noChangeAspect="1" noChangeArrowheads="1"/>
          </p:cNvPicPr>
          <p:nvPr/>
        </p:nvPicPr>
        <p:blipFill>
          <a:blip r:embed="rId7"/>
          <a:srcRect/>
          <a:stretch>
            <a:fillRect/>
          </a:stretch>
        </p:blipFill>
        <p:spPr bwMode="auto">
          <a:xfrm>
            <a:off x="214313" y="642938"/>
            <a:ext cx="4108450" cy="1643062"/>
          </a:xfrm>
          <a:prstGeom prst="rect">
            <a:avLst/>
          </a:prstGeom>
          <a:noFill/>
          <a:ln w="9525">
            <a:noFill/>
            <a:miter lim="800000"/>
            <a:headEnd/>
            <a:tailEnd/>
          </a:ln>
        </p:spPr>
      </p:pic>
      <p:sp>
        <p:nvSpPr>
          <p:cNvPr id="53254" name="Rectangle 9"/>
          <p:cNvSpPr>
            <a:spLocks noChangeArrowheads="1"/>
          </p:cNvSpPr>
          <p:nvPr/>
        </p:nvSpPr>
        <p:spPr bwMode="auto">
          <a:xfrm>
            <a:off x="6143625" y="5857875"/>
            <a:ext cx="3000375" cy="708025"/>
          </a:xfrm>
          <a:prstGeom prst="rect">
            <a:avLst/>
          </a:prstGeom>
          <a:solidFill>
            <a:schemeClr val="bg1"/>
          </a:solidFill>
          <a:ln w="9525">
            <a:noFill/>
            <a:miter lim="800000"/>
            <a:headEnd/>
            <a:tailEnd/>
          </a:ln>
        </p:spPr>
        <p:txBody>
          <a:bodyPr>
            <a:spAutoFit/>
          </a:bodyPr>
          <a:lstStyle/>
          <a:p>
            <a:r>
              <a:rPr lang="en-GB" sz="1000" b="1">
                <a:latin typeface="Century Gothic" pitchFamily="34" charset="0"/>
              </a:rPr>
              <a:t>Mr Fenno Leeuwerke, Hochtief Construction </a:t>
            </a:r>
            <a:br>
              <a:rPr lang="en-GB" sz="1000" b="1">
                <a:latin typeface="Century Gothic" pitchFamily="34" charset="0"/>
              </a:rPr>
            </a:br>
            <a:r>
              <a:rPr lang="en-GB" sz="1000" b="1">
                <a:latin typeface="Century Gothic" pitchFamily="34" charset="0"/>
              </a:rPr>
              <a:t> Building at Sea and 3</a:t>
            </a:r>
            <a:r>
              <a:rPr lang="en-GB" sz="1000" b="1" baseline="30000">
                <a:latin typeface="Century Gothic" pitchFamily="34" charset="0"/>
              </a:rPr>
              <a:t>rd</a:t>
            </a:r>
            <a:r>
              <a:rPr lang="en-GB" sz="1000" b="1">
                <a:latin typeface="Century Gothic" pitchFamily="34" charset="0"/>
              </a:rPr>
              <a:t> Generation of Ships</a:t>
            </a:r>
          </a:p>
          <a:p>
            <a:r>
              <a:rPr lang="en-IE" sz="1000" b="1">
                <a:latin typeface="Century Gothic" pitchFamily="34" charset="0"/>
              </a:rPr>
              <a:t>Marseilles, March 2009</a:t>
            </a:r>
          </a:p>
          <a:p>
            <a:endParaRPr lang="en-IE" sz="1000" b="1">
              <a:latin typeface="Century Gothic" pitchFamily="34" charset="0"/>
            </a:endParaRPr>
          </a:p>
        </p:txBody>
      </p:sp>
      <p:pic>
        <p:nvPicPr>
          <p:cNvPr id="53255" name="Picture 8" descr="http://pace.mainstreamrp.com/department/marketing/fots/FOSG%20Logos/FOSG%20Logo/FOSG%20logo.jpg"/>
          <p:cNvPicPr>
            <a:picLocks noChangeAspect="1" noChangeArrowheads="1"/>
          </p:cNvPicPr>
          <p:nvPr/>
        </p:nvPicPr>
        <p:blipFill>
          <a:blip r:embed="rId8"/>
          <a:srcRect/>
          <a:stretch>
            <a:fillRect/>
          </a:stretch>
        </p:blipFill>
        <p:spPr bwMode="auto">
          <a:xfrm>
            <a:off x="7812088" y="44450"/>
            <a:ext cx="1214437" cy="428625"/>
          </a:xfrm>
          <a:prstGeom prst="rect">
            <a:avLst/>
          </a:prstGeom>
          <a:noFill/>
          <a:ln w="9525">
            <a:noFill/>
            <a:miter lim="800000"/>
            <a:headEnd/>
            <a:tailEnd/>
          </a:ln>
        </p:spPr>
      </p:pic>
      <p:pic>
        <p:nvPicPr>
          <p:cNvPr id="53256" name="Picture 10" descr="mainstreamLogo.tif"/>
          <p:cNvPicPr>
            <a:picLocks noChangeAspect="1"/>
          </p:cNvPicPr>
          <p:nvPr/>
        </p:nvPicPr>
        <p:blipFill>
          <a:blip r:embed="rId9"/>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1525588" y="158750"/>
            <a:ext cx="8547100" cy="533400"/>
          </a:xfrm>
        </p:spPr>
        <p:txBody>
          <a:bodyPr rtlCol="0">
            <a:normAutofit fontScale="90000"/>
          </a:bodyPr>
          <a:lstStyle/>
          <a:p>
            <a:pPr fontAlgn="auto">
              <a:spcAft>
                <a:spcPts val="0"/>
              </a:spcAft>
              <a:defRPr/>
            </a:pPr>
            <a:r>
              <a:rPr lang="en-US" sz="2200" b="0" dirty="0" smtClean="0">
                <a:solidFill>
                  <a:schemeClr val="tx2">
                    <a:lumMod val="50000"/>
                  </a:schemeClr>
                </a:solidFill>
              </a:rPr>
              <a:t>Innovation # 6 : </a:t>
            </a:r>
            <a:r>
              <a:rPr lang="en-US" sz="2200" dirty="0" smtClean="0">
                <a:solidFill>
                  <a:schemeClr val="tx2">
                    <a:lumMod val="50000"/>
                  </a:schemeClr>
                </a:solidFill>
              </a:rPr>
              <a:t>Bigger Ports &amp; Better Logistics</a:t>
            </a:r>
            <a:r>
              <a:rPr lang="en-US" dirty="0">
                <a:solidFill>
                  <a:schemeClr val="tx2">
                    <a:lumMod val="50000"/>
                  </a:schemeClr>
                </a:solidFill>
              </a:rPr>
              <a:t/>
            </a:r>
            <a:br>
              <a:rPr lang="en-US" dirty="0">
                <a:solidFill>
                  <a:schemeClr val="tx2">
                    <a:lumMod val="50000"/>
                  </a:schemeClr>
                </a:solidFill>
              </a:rPr>
            </a:br>
            <a:endParaRPr lang="en-US" sz="2700" dirty="0">
              <a:solidFill>
                <a:schemeClr val="tx2">
                  <a:lumMod val="50000"/>
                </a:schemeClr>
              </a:solidFill>
            </a:endParaRPr>
          </a:p>
        </p:txBody>
      </p:sp>
      <p:sp>
        <p:nvSpPr>
          <p:cNvPr id="54274" name="Text Box 14"/>
          <p:cNvSpPr txBox="1">
            <a:spLocks noChangeArrowheads="1"/>
          </p:cNvSpPr>
          <p:nvPr/>
        </p:nvSpPr>
        <p:spPr bwMode="auto">
          <a:xfrm>
            <a:off x="2714625" y="6550025"/>
            <a:ext cx="4360863"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An entirely new approach to Logistics is needed</a:t>
            </a:r>
            <a:endParaRPr lang="en-US" sz="1400" b="1">
              <a:latin typeface="Century Gothic" pitchFamily="34" charset="0"/>
            </a:endParaRPr>
          </a:p>
        </p:txBody>
      </p:sp>
      <p:pic>
        <p:nvPicPr>
          <p:cNvPr id="54275" name="Picture 2"/>
          <p:cNvPicPr>
            <a:picLocks noChangeAspect="1" noChangeArrowheads="1"/>
          </p:cNvPicPr>
          <p:nvPr/>
        </p:nvPicPr>
        <p:blipFill>
          <a:blip r:embed="rId2"/>
          <a:srcRect/>
          <a:stretch>
            <a:fillRect/>
          </a:stretch>
        </p:blipFill>
        <p:spPr bwMode="auto">
          <a:xfrm>
            <a:off x="285750" y="1000125"/>
            <a:ext cx="4429125" cy="2357438"/>
          </a:xfrm>
          <a:prstGeom prst="rect">
            <a:avLst/>
          </a:prstGeom>
          <a:noFill/>
          <a:ln w="9525">
            <a:noFill/>
            <a:miter lim="800000"/>
            <a:headEnd/>
            <a:tailEnd/>
          </a:ln>
        </p:spPr>
      </p:pic>
      <p:sp>
        <p:nvSpPr>
          <p:cNvPr id="6" name="Rectangle 5"/>
          <p:cNvSpPr/>
          <p:nvPr/>
        </p:nvSpPr>
        <p:spPr>
          <a:xfrm>
            <a:off x="4786313" y="928688"/>
            <a:ext cx="4572000" cy="2901950"/>
          </a:xfrm>
          <a:prstGeom prst="rect">
            <a:avLst/>
          </a:prstGeom>
        </p:spPr>
        <p:txBody>
          <a:bodyPr>
            <a:spAutoFit/>
          </a:bodyPr>
          <a:lstStyle/>
          <a:p>
            <a:pPr marL="342900" indent="-342900" eaLnBrk="0" fontAlgn="auto" hangingPunct="0">
              <a:spcBef>
                <a:spcPct val="20000"/>
              </a:spcBef>
              <a:spcAft>
                <a:spcPts val="0"/>
              </a:spcAft>
              <a:defRPr/>
            </a:pPr>
            <a:r>
              <a:rPr lang="en-IE" sz="1600" b="1" dirty="0">
                <a:solidFill>
                  <a:schemeClr val="accent1">
                    <a:lumMod val="75000"/>
                  </a:schemeClr>
                </a:solidFill>
                <a:latin typeface="Century Gothic" pitchFamily="34" charset="0"/>
              </a:rPr>
              <a:t>Requirements for UK’s Offshore Plans;</a:t>
            </a:r>
          </a:p>
          <a:p>
            <a:pPr marL="342900" indent="-342900" eaLnBrk="0" fontAlgn="auto" hangingPunct="0">
              <a:lnSpc>
                <a:spcPct val="150000"/>
              </a:lnSpc>
              <a:spcBef>
                <a:spcPct val="20000"/>
              </a:spcBef>
              <a:spcAft>
                <a:spcPts val="0"/>
              </a:spcAft>
              <a:buFont typeface="Arial" charset="0"/>
              <a:buChar char="•"/>
              <a:defRPr/>
            </a:pPr>
            <a:r>
              <a:rPr lang="en-IE" sz="1400" dirty="0">
                <a:latin typeface="Century Gothic" pitchFamily="34" charset="0"/>
              </a:rPr>
              <a:t>Develop two completely new ports</a:t>
            </a:r>
          </a:p>
          <a:p>
            <a:pPr marL="342900" indent="-342900" eaLnBrk="0" fontAlgn="auto" hangingPunct="0">
              <a:lnSpc>
                <a:spcPct val="150000"/>
              </a:lnSpc>
              <a:spcBef>
                <a:spcPct val="20000"/>
              </a:spcBef>
              <a:spcAft>
                <a:spcPts val="0"/>
              </a:spcAft>
              <a:buFont typeface="Arial" charset="0"/>
              <a:buChar char="•"/>
              <a:defRPr/>
            </a:pPr>
            <a:r>
              <a:rPr lang="en-IE" sz="1400" dirty="0">
                <a:latin typeface="Century Gothic" pitchFamily="34" charset="0"/>
              </a:rPr>
              <a:t>One on either coast of the UK</a:t>
            </a:r>
          </a:p>
          <a:p>
            <a:pPr marL="342900" indent="-342900" eaLnBrk="0" fontAlgn="auto" hangingPunct="0">
              <a:lnSpc>
                <a:spcPct val="150000"/>
              </a:lnSpc>
              <a:spcBef>
                <a:spcPct val="20000"/>
              </a:spcBef>
              <a:spcAft>
                <a:spcPts val="0"/>
              </a:spcAft>
              <a:buFont typeface="Arial" charset="0"/>
              <a:buChar char="•"/>
              <a:defRPr/>
            </a:pPr>
            <a:r>
              <a:rPr lang="en-IE" sz="1400" dirty="0">
                <a:latin typeface="Century Gothic" pitchFamily="34" charset="0"/>
              </a:rPr>
              <a:t>More than transport nodes</a:t>
            </a:r>
          </a:p>
          <a:p>
            <a:pPr marL="342900" indent="-342900" eaLnBrk="0" fontAlgn="auto" hangingPunct="0">
              <a:lnSpc>
                <a:spcPct val="150000"/>
              </a:lnSpc>
              <a:spcBef>
                <a:spcPct val="20000"/>
              </a:spcBef>
              <a:spcAft>
                <a:spcPts val="0"/>
              </a:spcAft>
              <a:buFont typeface="Arial" charset="0"/>
              <a:buChar char="•"/>
              <a:defRPr/>
            </a:pPr>
            <a:r>
              <a:rPr lang="en-IE" sz="1400" dirty="0">
                <a:latin typeface="Century Gothic" pitchFamily="34" charset="0"/>
              </a:rPr>
              <a:t>Focal point for regional development</a:t>
            </a:r>
          </a:p>
          <a:p>
            <a:pPr marL="342900" indent="-342900" eaLnBrk="0" fontAlgn="auto" hangingPunct="0">
              <a:lnSpc>
                <a:spcPct val="150000"/>
              </a:lnSpc>
              <a:spcBef>
                <a:spcPct val="20000"/>
              </a:spcBef>
              <a:spcAft>
                <a:spcPts val="0"/>
              </a:spcAft>
              <a:buFont typeface="Arial" charset="0"/>
              <a:buChar char="•"/>
              <a:defRPr/>
            </a:pPr>
            <a:r>
              <a:rPr lang="en-IE" sz="1400" dirty="0">
                <a:latin typeface="Century Gothic" pitchFamily="34" charset="0"/>
              </a:rPr>
              <a:t>Centres of excellence for R + D</a:t>
            </a:r>
          </a:p>
          <a:p>
            <a:pPr marL="342900" indent="-342900" eaLnBrk="0" fontAlgn="auto" hangingPunct="0">
              <a:lnSpc>
                <a:spcPct val="150000"/>
              </a:lnSpc>
              <a:spcBef>
                <a:spcPct val="20000"/>
              </a:spcBef>
              <a:spcAft>
                <a:spcPts val="0"/>
              </a:spcAft>
              <a:buFont typeface="Arial" charset="0"/>
              <a:buChar char="•"/>
              <a:defRPr/>
            </a:pPr>
            <a:r>
              <a:rPr lang="en-IE" sz="1400" dirty="0">
                <a:latin typeface="Century Gothic" pitchFamily="34" charset="0"/>
              </a:rPr>
              <a:t>Training centres for technologists/technicians</a:t>
            </a:r>
          </a:p>
          <a:p>
            <a:pPr marL="342900" indent="-342900" eaLnBrk="0" fontAlgn="auto" hangingPunct="0">
              <a:lnSpc>
                <a:spcPct val="150000"/>
              </a:lnSpc>
              <a:spcBef>
                <a:spcPct val="20000"/>
              </a:spcBef>
              <a:spcAft>
                <a:spcPts val="0"/>
              </a:spcAft>
              <a:buFont typeface="Arial" charset="0"/>
              <a:buChar char="•"/>
              <a:defRPr/>
            </a:pPr>
            <a:r>
              <a:rPr lang="en-IE" sz="1400" dirty="0">
                <a:latin typeface="Century Gothic" pitchFamily="34" charset="0"/>
              </a:rPr>
              <a:t>New manufacturing centres</a:t>
            </a:r>
            <a:endParaRPr lang="en-US" sz="1400" dirty="0">
              <a:latin typeface="Century Gothic" pitchFamily="34" charset="0"/>
            </a:endParaRPr>
          </a:p>
        </p:txBody>
      </p:sp>
      <p:pic>
        <p:nvPicPr>
          <p:cNvPr id="54277" name="Picture 4" descr="http://www.dredgingtoday.com/wp-content/uploads/2010/02/Port-of-Emden-DE.jpg"/>
          <p:cNvPicPr>
            <a:picLocks noChangeAspect="1" noChangeArrowheads="1"/>
          </p:cNvPicPr>
          <p:nvPr/>
        </p:nvPicPr>
        <p:blipFill>
          <a:blip r:embed="rId3"/>
          <a:srcRect/>
          <a:stretch>
            <a:fillRect/>
          </a:stretch>
        </p:blipFill>
        <p:spPr bwMode="auto">
          <a:xfrm>
            <a:off x="285750" y="3643313"/>
            <a:ext cx="4429125" cy="2536825"/>
          </a:xfrm>
          <a:prstGeom prst="rect">
            <a:avLst/>
          </a:prstGeom>
          <a:noFill/>
          <a:ln w="9525">
            <a:noFill/>
            <a:miter lim="800000"/>
            <a:headEnd/>
            <a:tailEnd/>
          </a:ln>
        </p:spPr>
      </p:pic>
      <p:sp>
        <p:nvSpPr>
          <p:cNvPr id="54278" name="Rectangle 9"/>
          <p:cNvSpPr>
            <a:spLocks noChangeArrowheads="1"/>
          </p:cNvSpPr>
          <p:nvPr/>
        </p:nvSpPr>
        <p:spPr bwMode="auto">
          <a:xfrm>
            <a:off x="5857875" y="5857875"/>
            <a:ext cx="3286125" cy="708025"/>
          </a:xfrm>
          <a:prstGeom prst="rect">
            <a:avLst/>
          </a:prstGeom>
          <a:solidFill>
            <a:schemeClr val="bg1"/>
          </a:solidFill>
          <a:ln w="9525">
            <a:noFill/>
            <a:miter lim="800000"/>
            <a:headEnd/>
            <a:tailEnd/>
          </a:ln>
        </p:spPr>
        <p:txBody>
          <a:bodyPr>
            <a:spAutoFit/>
          </a:bodyPr>
          <a:lstStyle/>
          <a:p>
            <a:r>
              <a:rPr lang="en-GB" sz="1000" b="1">
                <a:latin typeface="Century Gothic" pitchFamily="34" charset="0"/>
              </a:rPr>
              <a:t>Dr Eddie O’Connor, Mainstream Renewable Power</a:t>
            </a:r>
          </a:p>
          <a:p>
            <a:r>
              <a:rPr lang="en-GB" sz="1000" b="1">
                <a:latin typeface="Century Gothic" pitchFamily="34" charset="0"/>
              </a:rPr>
              <a:t>C &amp; F Offshore Summit</a:t>
            </a:r>
          </a:p>
          <a:p>
            <a:r>
              <a:rPr lang="en-GB" sz="1000" b="1">
                <a:latin typeface="Century Gothic" pitchFamily="34" charset="0"/>
              </a:rPr>
              <a:t>London, April 2009</a:t>
            </a:r>
          </a:p>
          <a:p>
            <a:endParaRPr lang="en-IE" sz="1000">
              <a:latin typeface="Century Gothic" pitchFamily="34" charset="0"/>
            </a:endParaRPr>
          </a:p>
        </p:txBody>
      </p:sp>
      <p:pic>
        <p:nvPicPr>
          <p:cNvPr id="54279" name="Picture 8" descr="http://pace.mainstreamrp.com/department/marketing/fots/FOSG%20Logos/FOSG%20Logo/FOSG%20logo.jpg"/>
          <p:cNvPicPr>
            <a:picLocks noChangeAspect="1" noChangeArrowheads="1"/>
          </p:cNvPicPr>
          <p:nvPr/>
        </p:nvPicPr>
        <p:blipFill>
          <a:blip r:embed="rId4"/>
          <a:srcRect/>
          <a:stretch>
            <a:fillRect/>
          </a:stretch>
        </p:blipFill>
        <p:spPr bwMode="auto">
          <a:xfrm>
            <a:off x="7812088" y="44450"/>
            <a:ext cx="1214437" cy="428625"/>
          </a:xfrm>
          <a:prstGeom prst="rect">
            <a:avLst/>
          </a:prstGeom>
          <a:noFill/>
          <a:ln w="9525">
            <a:noFill/>
            <a:miter lim="800000"/>
            <a:headEnd/>
            <a:tailEnd/>
          </a:ln>
        </p:spPr>
      </p:pic>
      <p:pic>
        <p:nvPicPr>
          <p:cNvPr id="54280" name="Picture 10" descr="mainstreamLogo.tif"/>
          <p:cNvPicPr>
            <a:picLocks noChangeAspect="1"/>
          </p:cNvPicPr>
          <p:nvPr/>
        </p:nvPicPr>
        <p:blipFill>
          <a:blip r:embed="rId5"/>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Content Placeholder 2"/>
          <p:cNvSpPr>
            <a:spLocks noGrp="1"/>
          </p:cNvSpPr>
          <p:nvPr>
            <p:ph idx="1"/>
          </p:nvPr>
        </p:nvSpPr>
        <p:spPr>
          <a:xfrm>
            <a:off x="1476375" y="1557338"/>
            <a:ext cx="6616700" cy="2828925"/>
          </a:xfrm>
        </p:spPr>
        <p:txBody>
          <a:bodyPr/>
          <a:lstStyle/>
          <a:p>
            <a:pPr fontAlgn="auto">
              <a:spcAft>
                <a:spcPts val="0"/>
              </a:spcAft>
              <a:buFont typeface="Arial" pitchFamily="34" charset="0"/>
              <a:buChar char="•"/>
              <a:defRPr/>
            </a:pPr>
            <a:r>
              <a:rPr lang="en-IE" sz="1800" b="1" dirty="0" smtClean="0">
                <a:solidFill>
                  <a:schemeClr val="accent1">
                    <a:lumMod val="75000"/>
                  </a:schemeClr>
                </a:solidFill>
                <a:latin typeface="Century Gothic" pitchFamily="34" charset="0"/>
              </a:rPr>
              <a:t>Mainstream Renewable Power</a:t>
            </a:r>
          </a:p>
          <a:p>
            <a:pPr fontAlgn="auto">
              <a:spcAft>
                <a:spcPts val="0"/>
              </a:spcAft>
              <a:buFont typeface="Arial" pitchFamily="34" charset="0"/>
              <a:buChar char="•"/>
              <a:defRPr/>
            </a:pPr>
            <a:r>
              <a:rPr lang="en-IE" sz="1800" b="1" dirty="0" smtClean="0">
                <a:solidFill>
                  <a:schemeClr val="accent1">
                    <a:lumMod val="75000"/>
                  </a:schemeClr>
                </a:solidFill>
                <a:latin typeface="Century Gothic" pitchFamily="34" charset="0"/>
              </a:rPr>
              <a:t>Offshore Wind in Europe</a:t>
            </a:r>
          </a:p>
          <a:p>
            <a:pPr fontAlgn="auto">
              <a:spcAft>
                <a:spcPts val="0"/>
              </a:spcAft>
              <a:buFont typeface="Arial" pitchFamily="34" charset="0"/>
              <a:buChar char="•"/>
              <a:defRPr/>
            </a:pPr>
            <a:r>
              <a:rPr lang="en-IE" sz="1800" b="1" dirty="0" smtClean="0">
                <a:solidFill>
                  <a:schemeClr val="accent1">
                    <a:lumMod val="75000"/>
                  </a:schemeClr>
                </a:solidFill>
                <a:latin typeface="Century Gothic" pitchFamily="34" charset="0"/>
              </a:rPr>
              <a:t>Offshore Wind Developers’ needs</a:t>
            </a:r>
          </a:p>
          <a:p>
            <a:pPr fontAlgn="auto">
              <a:spcAft>
                <a:spcPts val="0"/>
              </a:spcAft>
              <a:buFont typeface="Arial" pitchFamily="34" charset="0"/>
              <a:buChar char="•"/>
              <a:defRPr/>
            </a:pPr>
            <a:r>
              <a:rPr lang="en-IE" sz="1800" b="1" dirty="0" err="1" smtClean="0">
                <a:solidFill>
                  <a:schemeClr val="accent1">
                    <a:lumMod val="75000"/>
                  </a:schemeClr>
                </a:solidFill>
                <a:latin typeface="Century Gothic" pitchFamily="34" charset="0"/>
              </a:rPr>
              <a:t>Supergrid’s</a:t>
            </a:r>
            <a:r>
              <a:rPr lang="en-IE" sz="1800" b="1" dirty="0" smtClean="0">
                <a:solidFill>
                  <a:schemeClr val="accent1">
                    <a:lumMod val="75000"/>
                  </a:schemeClr>
                </a:solidFill>
                <a:latin typeface="Century Gothic" pitchFamily="34" charset="0"/>
              </a:rPr>
              <a:t> needs</a:t>
            </a:r>
          </a:p>
          <a:p>
            <a:pPr fontAlgn="auto">
              <a:spcAft>
                <a:spcPts val="0"/>
              </a:spcAft>
              <a:buFont typeface="Arial" pitchFamily="34" charset="0"/>
              <a:buChar char="•"/>
              <a:defRPr/>
            </a:pPr>
            <a:r>
              <a:rPr lang="en-IE" sz="1800" b="1" dirty="0" smtClean="0">
                <a:solidFill>
                  <a:schemeClr val="accent1">
                    <a:lumMod val="75000"/>
                  </a:schemeClr>
                </a:solidFill>
                <a:latin typeface="Century Gothic" pitchFamily="34" charset="0"/>
              </a:rPr>
              <a:t>Data Management initiatives</a:t>
            </a:r>
          </a:p>
          <a:p>
            <a:pPr fontAlgn="auto">
              <a:spcAft>
                <a:spcPts val="0"/>
              </a:spcAft>
              <a:buFont typeface="Arial" pitchFamily="34" charset="0"/>
              <a:buChar char="•"/>
              <a:defRPr/>
            </a:pPr>
            <a:r>
              <a:rPr lang="en-IE" sz="1800" b="1" dirty="0" smtClean="0">
                <a:solidFill>
                  <a:schemeClr val="accent1">
                    <a:lumMod val="75000"/>
                  </a:schemeClr>
                </a:solidFill>
                <a:latin typeface="Century Gothic" pitchFamily="34" charset="0"/>
              </a:rPr>
              <a:t>Integrated Sea Information System</a:t>
            </a:r>
          </a:p>
          <a:p>
            <a:pPr fontAlgn="auto">
              <a:spcAft>
                <a:spcPts val="0"/>
              </a:spcAft>
              <a:buFont typeface="Arial" pitchFamily="34" charset="0"/>
              <a:buChar char="•"/>
              <a:defRPr/>
            </a:pPr>
            <a:r>
              <a:rPr lang="en-IE" sz="1800" b="1" dirty="0" smtClean="0">
                <a:solidFill>
                  <a:schemeClr val="accent1">
                    <a:lumMod val="75000"/>
                  </a:schemeClr>
                </a:solidFill>
                <a:latin typeface="Century Gothic" pitchFamily="34" charset="0"/>
              </a:rPr>
              <a:t>Next Steps</a:t>
            </a:r>
          </a:p>
          <a:p>
            <a:pPr fontAlgn="auto">
              <a:spcAft>
                <a:spcPts val="0"/>
              </a:spcAft>
              <a:buFont typeface="Arial" pitchFamily="34" charset="0"/>
              <a:buChar char="•"/>
              <a:defRPr/>
            </a:pPr>
            <a:endParaRPr lang="en-IE" b="1" dirty="0" smtClean="0">
              <a:latin typeface="Century Gothic" pitchFamily="34" charset="0"/>
            </a:endParaRPr>
          </a:p>
          <a:p>
            <a:pPr fontAlgn="auto">
              <a:spcAft>
                <a:spcPts val="0"/>
              </a:spcAft>
              <a:buFont typeface="Arial" charset="0"/>
              <a:buNone/>
              <a:defRPr/>
            </a:pPr>
            <a:endParaRPr lang="en-IE" b="1" dirty="0" smtClean="0">
              <a:latin typeface="Century Gothic" pitchFamily="34" charset="0"/>
            </a:endParaRPr>
          </a:p>
          <a:p>
            <a:pPr fontAlgn="auto">
              <a:spcAft>
                <a:spcPts val="0"/>
              </a:spcAft>
              <a:buFont typeface="Arial" pitchFamily="34" charset="0"/>
              <a:buChar char="•"/>
              <a:defRPr/>
            </a:pPr>
            <a:endParaRPr lang="en-IE" b="1" dirty="0" smtClean="0">
              <a:latin typeface="Century Gothic" pitchFamily="34" charset="0"/>
            </a:endParaRPr>
          </a:p>
          <a:p>
            <a:pPr fontAlgn="auto">
              <a:spcAft>
                <a:spcPts val="0"/>
              </a:spcAft>
              <a:buFont typeface="Arial" pitchFamily="34" charset="0"/>
              <a:buChar char="•"/>
              <a:defRPr/>
            </a:pPr>
            <a:endParaRPr lang="en-IE" dirty="0" smtClean="0"/>
          </a:p>
          <a:p>
            <a:pPr fontAlgn="auto">
              <a:spcAft>
                <a:spcPts val="0"/>
              </a:spcAft>
              <a:buFont typeface="Arial" pitchFamily="34" charset="0"/>
              <a:buChar char="•"/>
              <a:defRPr/>
            </a:pPr>
            <a:endParaRPr lang="en-IE" dirty="0" smtClean="0"/>
          </a:p>
          <a:p>
            <a:pPr fontAlgn="auto">
              <a:spcAft>
                <a:spcPts val="0"/>
              </a:spcAft>
              <a:buFont typeface="Arial" pitchFamily="34" charset="0"/>
              <a:buChar char="•"/>
              <a:defRPr/>
            </a:pPr>
            <a:endParaRPr lang="en-IE" dirty="0" smtClean="0"/>
          </a:p>
        </p:txBody>
      </p:sp>
      <p:sp>
        <p:nvSpPr>
          <p:cNvPr id="138244" name="Footer Placeholder 3"/>
          <p:cNvSpPr>
            <a:spLocks noGrp="1"/>
          </p:cNvSpPr>
          <p:nvPr>
            <p:ph type="ftr" sz="quarter" idx="4294967295"/>
          </p:nvPr>
        </p:nvSpPr>
        <p:spPr bwMode="auto">
          <a:xfrm>
            <a:off x="457200" y="6356350"/>
            <a:ext cx="2133600" cy="365125"/>
          </a:xfrm>
          <a:ln>
            <a:miter lim="800000"/>
            <a:headEnd/>
            <a:tailEnd/>
          </a:ln>
        </p:spPr>
        <p:txBody>
          <a:bodyPr/>
          <a:lstStyle/>
          <a:p>
            <a:pPr algn="l">
              <a:defRPr/>
            </a:pPr>
            <a:fld id="{52C210CC-E785-4D3B-9FA1-37D0492C377B}" type="slidenum">
              <a:rPr lang="en-US">
                <a:ea typeface="MS PGothic" pitchFamily="34" charset="-128"/>
              </a:rPr>
              <a:pPr algn="l">
                <a:defRPr/>
              </a:pPr>
              <a:t>3</a:t>
            </a:fld>
            <a:endParaRPr lang="en-US">
              <a:ea typeface="MS PGothic" pitchFamily="34" charset="-128"/>
            </a:endParaRPr>
          </a:p>
        </p:txBody>
      </p:sp>
      <p:pic>
        <p:nvPicPr>
          <p:cNvPr id="21507" name="Picture 4" descr="mainstreamLogo.tif"/>
          <p:cNvPicPr>
            <a:picLocks noChangeAspect="1"/>
          </p:cNvPicPr>
          <p:nvPr/>
        </p:nvPicPr>
        <p:blipFill>
          <a:blip r:embed="rId2"/>
          <a:srcRect/>
          <a:stretch>
            <a:fillRect/>
          </a:stretch>
        </p:blipFill>
        <p:spPr bwMode="auto">
          <a:xfrm>
            <a:off x="0" y="36513"/>
            <a:ext cx="1358900" cy="512762"/>
          </a:xfrm>
          <a:prstGeom prst="rect">
            <a:avLst/>
          </a:prstGeom>
          <a:noFill/>
          <a:ln w="9525">
            <a:noFill/>
            <a:miter lim="800000"/>
            <a:headEnd/>
            <a:tailEnd/>
          </a:ln>
        </p:spPr>
      </p:pic>
      <p:sp>
        <p:nvSpPr>
          <p:cNvPr id="7" name="Title 1"/>
          <p:cNvSpPr>
            <a:spLocks noGrp="1"/>
          </p:cNvSpPr>
          <p:nvPr>
            <p:ph type="title"/>
          </p:nvPr>
        </p:nvSpPr>
        <p:spPr>
          <a:xfrm>
            <a:off x="1908175" y="120650"/>
            <a:ext cx="5832475" cy="428625"/>
          </a:xfrm>
        </p:spPr>
        <p:txBody>
          <a:bodyPr rtlCol="0">
            <a:noAutofit/>
          </a:bodyPr>
          <a:lstStyle/>
          <a:p>
            <a:pPr fontAlgn="auto">
              <a:spcAft>
                <a:spcPts val="0"/>
              </a:spcAft>
              <a:defRPr/>
            </a:pPr>
            <a:r>
              <a:rPr lang="en-IE" dirty="0" smtClean="0">
                <a:solidFill>
                  <a:schemeClr val="tx2">
                    <a:lumMod val="50000"/>
                  </a:schemeClr>
                </a:solidFill>
              </a:rPr>
              <a:t>Open Integrated Seabed Information System</a:t>
            </a: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p:cNvSpPr>
            <a:spLocks noGrp="1"/>
          </p:cNvSpPr>
          <p:nvPr>
            <p:ph type="title" idx="4294967295"/>
          </p:nvPr>
        </p:nvSpPr>
        <p:spPr>
          <a:xfrm>
            <a:off x="1557338" y="182563"/>
            <a:ext cx="8229600" cy="582612"/>
          </a:xfrm>
        </p:spPr>
        <p:txBody>
          <a:bodyPr rtlCol="0" anchor="t">
            <a:noAutofit/>
          </a:bodyPr>
          <a:lstStyle/>
          <a:p>
            <a:pPr algn="l" fontAlgn="auto">
              <a:spcAft>
                <a:spcPts val="0"/>
              </a:spcAft>
              <a:defRPr/>
            </a:pPr>
            <a:r>
              <a:rPr lang="en-GB" b="0" dirty="0" smtClean="0">
                <a:solidFill>
                  <a:schemeClr val="tx2">
                    <a:lumMod val="50000"/>
                  </a:schemeClr>
                </a:solidFill>
                <a:ea typeface="ＭＳ Ｐゴシック" pitchFamily="34" charset="-128"/>
              </a:rPr>
              <a:t>Innovation # 7 : </a:t>
            </a:r>
            <a:r>
              <a:rPr lang="en-GB" dirty="0" smtClean="0">
                <a:solidFill>
                  <a:schemeClr val="tx2">
                    <a:lumMod val="50000"/>
                  </a:schemeClr>
                </a:solidFill>
                <a:ea typeface="ＭＳ Ｐゴシック" pitchFamily="34" charset="-128"/>
              </a:rPr>
              <a:t>Better Information Technology</a:t>
            </a:r>
          </a:p>
        </p:txBody>
      </p:sp>
      <p:pic>
        <p:nvPicPr>
          <p:cNvPr id="55298" name="Picture 4" descr="Supernode Concept"/>
          <p:cNvPicPr>
            <a:picLocks noGrp="1" noChangeAspect="1" noChangeArrowheads="1"/>
          </p:cNvPicPr>
          <p:nvPr>
            <p:ph sz="quarter" idx="4294967295"/>
          </p:nvPr>
        </p:nvPicPr>
        <p:blipFill>
          <a:blip r:embed="rId2"/>
          <a:srcRect/>
          <a:stretch>
            <a:fillRect/>
          </a:stretch>
        </p:blipFill>
        <p:spPr bwMode="auto">
          <a:xfrm>
            <a:off x="4857750" y="1714500"/>
            <a:ext cx="1785938" cy="1143000"/>
          </a:xfrm>
          <a:prstGeom prst="rect">
            <a:avLst/>
          </a:prstGeom>
          <a:noFill/>
          <a:ln>
            <a:miter lim="800000"/>
            <a:headEnd/>
            <a:tailEnd/>
          </a:ln>
        </p:spPr>
      </p:pic>
      <p:sp>
        <p:nvSpPr>
          <p:cNvPr id="55299" name="Rectangle 16"/>
          <p:cNvSpPr>
            <a:spLocks noChangeArrowheads="1"/>
          </p:cNvSpPr>
          <p:nvPr/>
        </p:nvSpPr>
        <p:spPr bwMode="auto">
          <a:xfrm>
            <a:off x="6143625" y="5857875"/>
            <a:ext cx="3000375" cy="862013"/>
          </a:xfrm>
          <a:prstGeom prst="rect">
            <a:avLst/>
          </a:prstGeom>
          <a:solidFill>
            <a:schemeClr val="bg1"/>
          </a:solidFill>
          <a:ln w="9525">
            <a:noFill/>
            <a:miter lim="800000"/>
            <a:headEnd/>
            <a:tailEnd/>
          </a:ln>
        </p:spPr>
        <p:txBody>
          <a:bodyPr>
            <a:spAutoFit/>
          </a:bodyPr>
          <a:lstStyle/>
          <a:p>
            <a:r>
              <a:rPr lang="en-GB" sz="1000" b="1">
                <a:latin typeface="Century Gothic" pitchFamily="34" charset="0"/>
              </a:rPr>
              <a:t>John Shaw, Mainstream Renewable Power</a:t>
            </a:r>
            <a:r>
              <a:rPr lang="en-GB" sz="1000">
                <a:latin typeface="Century Gothic" pitchFamily="34" charset="0"/>
              </a:rPr>
              <a:t/>
            </a:r>
            <a:br>
              <a:rPr lang="en-GB" sz="1000">
                <a:latin typeface="Century Gothic" pitchFamily="34" charset="0"/>
              </a:rPr>
            </a:br>
            <a:r>
              <a:rPr lang="en-GB" sz="1000" b="1">
                <a:latin typeface="Century Gothic" pitchFamily="34" charset="0"/>
              </a:rPr>
              <a:t>ICT Strategy for Offshore Wind</a:t>
            </a:r>
          </a:p>
          <a:p>
            <a:r>
              <a:rPr lang="en-GB" sz="1000" b="1" i="1">
                <a:latin typeface="Century Gothic" pitchFamily="34" charset="0"/>
              </a:rPr>
              <a:t> </a:t>
            </a:r>
          </a:p>
          <a:p>
            <a:endParaRPr lang="en-GB" sz="1000" b="1" i="1">
              <a:latin typeface="Century Gothic" pitchFamily="34" charset="0"/>
            </a:endParaRPr>
          </a:p>
          <a:p>
            <a:endParaRPr lang="en-IE" sz="1000">
              <a:latin typeface="Century Gothic" pitchFamily="34" charset="0"/>
            </a:endParaRPr>
          </a:p>
        </p:txBody>
      </p:sp>
      <p:sp>
        <p:nvSpPr>
          <p:cNvPr id="55300" name="Text Box 14"/>
          <p:cNvSpPr txBox="1">
            <a:spLocks noChangeArrowheads="1"/>
          </p:cNvSpPr>
          <p:nvPr/>
        </p:nvSpPr>
        <p:spPr bwMode="auto">
          <a:xfrm>
            <a:off x="2357438" y="6550025"/>
            <a:ext cx="5173662"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Better ICT will add value throughout the business process</a:t>
            </a:r>
            <a:endParaRPr lang="en-US" sz="1400" b="1">
              <a:latin typeface="Century Gothic" pitchFamily="34" charset="0"/>
            </a:endParaRPr>
          </a:p>
        </p:txBody>
      </p:sp>
      <p:pic>
        <p:nvPicPr>
          <p:cNvPr id="55301" name="Picture 5" descr="Map"/>
          <p:cNvPicPr>
            <a:picLocks noGrp="1" noChangeAspect="1" noChangeArrowheads="1"/>
          </p:cNvPicPr>
          <p:nvPr>
            <p:ph sz="quarter" idx="4294967295"/>
          </p:nvPr>
        </p:nvPicPr>
        <p:blipFill>
          <a:blip r:embed="rId3"/>
          <a:srcRect/>
          <a:stretch>
            <a:fillRect/>
          </a:stretch>
        </p:blipFill>
        <p:spPr bwMode="auto">
          <a:xfrm>
            <a:off x="2500313" y="714375"/>
            <a:ext cx="2143125" cy="1141413"/>
          </a:xfrm>
          <a:prstGeom prst="rect">
            <a:avLst/>
          </a:prstGeom>
          <a:noFill/>
          <a:ln>
            <a:miter lim="800000"/>
            <a:headEnd/>
            <a:tailEnd/>
          </a:ln>
        </p:spPr>
      </p:pic>
      <p:pic>
        <p:nvPicPr>
          <p:cNvPr id="55302" name="Picture 21" descr="Figure 2"/>
          <p:cNvPicPr>
            <a:picLocks noChangeAspect="1" noChangeArrowheads="1"/>
          </p:cNvPicPr>
          <p:nvPr/>
        </p:nvPicPr>
        <p:blipFill>
          <a:blip r:embed="rId4"/>
          <a:srcRect/>
          <a:stretch>
            <a:fillRect/>
          </a:stretch>
        </p:blipFill>
        <p:spPr bwMode="auto">
          <a:xfrm>
            <a:off x="571500" y="2214563"/>
            <a:ext cx="2428875" cy="1143000"/>
          </a:xfrm>
          <a:prstGeom prst="rect">
            <a:avLst/>
          </a:prstGeom>
          <a:noFill/>
          <a:ln w="9525">
            <a:noFill/>
            <a:miter lim="800000"/>
            <a:headEnd/>
            <a:tailEnd/>
          </a:ln>
        </p:spPr>
      </p:pic>
      <p:pic>
        <p:nvPicPr>
          <p:cNvPr id="55303" name="Picture 22" descr="Intel AMT 2"/>
          <p:cNvPicPr>
            <a:picLocks noChangeAspect="1" noChangeArrowheads="1"/>
          </p:cNvPicPr>
          <p:nvPr/>
        </p:nvPicPr>
        <p:blipFill>
          <a:blip r:embed="rId5"/>
          <a:srcRect/>
          <a:stretch>
            <a:fillRect/>
          </a:stretch>
        </p:blipFill>
        <p:spPr bwMode="auto">
          <a:xfrm>
            <a:off x="1714500" y="3714750"/>
            <a:ext cx="2143125" cy="1143000"/>
          </a:xfrm>
          <a:prstGeom prst="rect">
            <a:avLst/>
          </a:prstGeom>
          <a:noFill/>
          <a:ln w="9525">
            <a:noFill/>
            <a:miter lim="800000"/>
            <a:headEnd/>
            <a:tailEnd/>
          </a:ln>
        </p:spPr>
      </p:pic>
      <p:pic>
        <p:nvPicPr>
          <p:cNvPr id="55304" name="Picture 24" descr="Deepsea version"/>
          <p:cNvPicPr>
            <a:picLocks noChangeAspect="1" noChangeArrowheads="1"/>
          </p:cNvPicPr>
          <p:nvPr/>
        </p:nvPicPr>
        <p:blipFill>
          <a:blip r:embed="rId6"/>
          <a:srcRect/>
          <a:stretch>
            <a:fillRect/>
          </a:stretch>
        </p:blipFill>
        <p:spPr bwMode="auto">
          <a:xfrm>
            <a:off x="3429000" y="5214938"/>
            <a:ext cx="2000250" cy="1143000"/>
          </a:xfrm>
          <a:prstGeom prst="rect">
            <a:avLst/>
          </a:prstGeom>
          <a:noFill/>
          <a:ln w="9525">
            <a:noFill/>
            <a:miter lim="800000"/>
            <a:headEnd/>
            <a:tailEnd/>
          </a:ln>
        </p:spPr>
      </p:pic>
      <p:pic>
        <p:nvPicPr>
          <p:cNvPr id="55305" name="Picture 2" descr="http://www.energyportal.eu/images/stories/news/1548_offshore_wind.jpg"/>
          <p:cNvPicPr>
            <a:picLocks noChangeAspect="1" noChangeArrowheads="1"/>
          </p:cNvPicPr>
          <p:nvPr/>
        </p:nvPicPr>
        <p:blipFill>
          <a:blip r:embed="rId7"/>
          <a:srcRect/>
          <a:stretch>
            <a:fillRect/>
          </a:stretch>
        </p:blipFill>
        <p:spPr bwMode="auto">
          <a:xfrm>
            <a:off x="6572250" y="3143250"/>
            <a:ext cx="1928813" cy="1143000"/>
          </a:xfrm>
          <a:prstGeom prst="rect">
            <a:avLst/>
          </a:prstGeom>
          <a:noFill/>
          <a:ln w="9525">
            <a:noFill/>
            <a:miter lim="800000"/>
            <a:headEnd/>
            <a:tailEnd/>
          </a:ln>
        </p:spPr>
      </p:pic>
      <p:sp>
        <p:nvSpPr>
          <p:cNvPr id="27" name="TextBox 26"/>
          <p:cNvSpPr txBox="1"/>
          <p:nvPr/>
        </p:nvSpPr>
        <p:spPr>
          <a:xfrm>
            <a:off x="3433763" y="6254750"/>
            <a:ext cx="2066925" cy="246063"/>
          </a:xfrm>
          <a:prstGeom prst="rect">
            <a:avLst/>
          </a:prstGeom>
          <a:solidFill>
            <a:schemeClr val="accent3">
              <a:lumMod val="20000"/>
              <a:lumOff val="80000"/>
            </a:schemeClr>
          </a:solidFill>
        </p:spPr>
        <p:txBody>
          <a:bodyPr wrap="none">
            <a:spAutoFit/>
          </a:bodyPr>
          <a:lstStyle/>
          <a:p>
            <a:pPr fontAlgn="auto">
              <a:spcBef>
                <a:spcPts val="0"/>
              </a:spcBef>
              <a:spcAft>
                <a:spcPts val="0"/>
              </a:spcAft>
              <a:defRPr/>
            </a:pPr>
            <a:r>
              <a:rPr lang="en-IE" sz="1000" b="1" dirty="0">
                <a:solidFill>
                  <a:schemeClr val="accent1">
                    <a:lumMod val="50000"/>
                  </a:schemeClr>
                </a:solidFill>
                <a:latin typeface="Century Gothic" pitchFamily="34" charset="0"/>
              </a:rPr>
              <a:t>Surveying &amp; Modelling the Sea</a:t>
            </a:r>
            <a:endParaRPr lang="en-IE" sz="1000" b="1" dirty="0">
              <a:solidFill>
                <a:schemeClr val="accent1">
                  <a:lumMod val="50000"/>
                </a:schemeClr>
              </a:solidFill>
              <a:latin typeface="Century Gothic" pitchFamily="34" charset="0"/>
            </a:endParaRPr>
          </a:p>
        </p:txBody>
      </p:sp>
      <p:sp>
        <p:nvSpPr>
          <p:cNvPr id="29" name="TextBox 28"/>
          <p:cNvSpPr txBox="1"/>
          <p:nvPr/>
        </p:nvSpPr>
        <p:spPr>
          <a:xfrm>
            <a:off x="1719263" y="4826000"/>
            <a:ext cx="2060575" cy="246063"/>
          </a:xfrm>
          <a:prstGeom prst="rect">
            <a:avLst/>
          </a:prstGeom>
          <a:solidFill>
            <a:schemeClr val="accent3">
              <a:lumMod val="20000"/>
              <a:lumOff val="80000"/>
            </a:schemeClr>
          </a:solidFill>
        </p:spPr>
        <p:txBody>
          <a:bodyPr wrap="none">
            <a:spAutoFit/>
          </a:bodyPr>
          <a:lstStyle/>
          <a:p>
            <a:pPr fontAlgn="auto">
              <a:spcBef>
                <a:spcPts val="0"/>
              </a:spcBef>
              <a:spcAft>
                <a:spcPts val="0"/>
              </a:spcAft>
              <a:defRPr/>
            </a:pPr>
            <a:r>
              <a:rPr lang="en-IE" sz="1000" b="1" dirty="0">
                <a:solidFill>
                  <a:schemeClr val="accent1">
                    <a:lumMod val="50000"/>
                  </a:schemeClr>
                </a:solidFill>
                <a:latin typeface="Century Gothic" pitchFamily="34" charset="0"/>
              </a:rPr>
              <a:t>Wind Turbine Control Systems  </a:t>
            </a:r>
            <a:endParaRPr lang="en-IE" sz="1000" b="1" dirty="0">
              <a:solidFill>
                <a:schemeClr val="accent1">
                  <a:lumMod val="50000"/>
                </a:schemeClr>
              </a:solidFill>
              <a:latin typeface="Century Gothic" pitchFamily="34" charset="0"/>
            </a:endParaRPr>
          </a:p>
        </p:txBody>
      </p:sp>
      <p:sp>
        <p:nvSpPr>
          <p:cNvPr id="30" name="TextBox 29"/>
          <p:cNvSpPr txBox="1"/>
          <p:nvPr/>
        </p:nvSpPr>
        <p:spPr>
          <a:xfrm>
            <a:off x="576263" y="3325813"/>
            <a:ext cx="2357437" cy="246062"/>
          </a:xfrm>
          <a:prstGeom prst="rect">
            <a:avLst/>
          </a:prstGeom>
          <a:solidFill>
            <a:schemeClr val="accent3">
              <a:lumMod val="20000"/>
              <a:lumOff val="80000"/>
            </a:schemeClr>
          </a:solidFill>
        </p:spPr>
        <p:txBody>
          <a:bodyPr wrap="none">
            <a:spAutoFit/>
          </a:bodyPr>
          <a:lstStyle/>
          <a:p>
            <a:pPr fontAlgn="auto">
              <a:spcBef>
                <a:spcPts val="0"/>
              </a:spcBef>
              <a:spcAft>
                <a:spcPts val="0"/>
              </a:spcAft>
              <a:defRPr/>
            </a:pPr>
            <a:r>
              <a:rPr lang="en-IE" sz="1000" b="1" dirty="0">
                <a:solidFill>
                  <a:schemeClr val="accent1">
                    <a:lumMod val="50000"/>
                  </a:schemeClr>
                </a:solidFill>
                <a:latin typeface="Century Gothic" pitchFamily="34" charset="0"/>
              </a:rPr>
              <a:t>Hi-Speed Wireless Communication</a:t>
            </a:r>
            <a:endParaRPr lang="en-IE" sz="1000" b="1" dirty="0">
              <a:solidFill>
                <a:schemeClr val="accent1">
                  <a:lumMod val="50000"/>
                </a:schemeClr>
              </a:solidFill>
              <a:latin typeface="Century Gothic" pitchFamily="34" charset="0"/>
            </a:endParaRPr>
          </a:p>
        </p:txBody>
      </p:sp>
      <p:sp>
        <p:nvSpPr>
          <p:cNvPr id="31" name="TextBox 30"/>
          <p:cNvSpPr txBox="1"/>
          <p:nvPr/>
        </p:nvSpPr>
        <p:spPr>
          <a:xfrm>
            <a:off x="2500313" y="1857375"/>
            <a:ext cx="2157412" cy="246063"/>
          </a:xfrm>
          <a:prstGeom prst="rect">
            <a:avLst/>
          </a:prstGeom>
          <a:solidFill>
            <a:schemeClr val="accent3">
              <a:lumMod val="20000"/>
              <a:lumOff val="80000"/>
            </a:schemeClr>
          </a:solidFill>
        </p:spPr>
        <p:txBody>
          <a:bodyPr wrap="none">
            <a:spAutoFit/>
          </a:bodyPr>
          <a:lstStyle/>
          <a:p>
            <a:pPr fontAlgn="auto">
              <a:spcBef>
                <a:spcPts val="0"/>
              </a:spcBef>
              <a:spcAft>
                <a:spcPts val="0"/>
              </a:spcAft>
              <a:defRPr/>
            </a:pPr>
            <a:r>
              <a:rPr lang="en-IE" sz="1000" b="1" dirty="0">
                <a:solidFill>
                  <a:schemeClr val="accent1">
                    <a:lumMod val="50000"/>
                  </a:schemeClr>
                </a:solidFill>
                <a:latin typeface="Century Gothic" pitchFamily="34" charset="0"/>
              </a:rPr>
              <a:t>Power Distribution Management</a:t>
            </a:r>
            <a:endParaRPr lang="en-IE" sz="1000" b="1" dirty="0">
              <a:solidFill>
                <a:schemeClr val="accent1">
                  <a:lumMod val="50000"/>
                </a:schemeClr>
              </a:solidFill>
              <a:latin typeface="Century Gothic" pitchFamily="34" charset="0"/>
            </a:endParaRPr>
          </a:p>
        </p:txBody>
      </p:sp>
      <p:sp>
        <p:nvSpPr>
          <p:cNvPr id="32" name="TextBox 31"/>
          <p:cNvSpPr txBox="1"/>
          <p:nvPr/>
        </p:nvSpPr>
        <p:spPr>
          <a:xfrm>
            <a:off x="4857750" y="2857500"/>
            <a:ext cx="1819275" cy="246063"/>
          </a:xfrm>
          <a:prstGeom prst="rect">
            <a:avLst/>
          </a:prstGeom>
          <a:solidFill>
            <a:schemeClr val="accent3">
              <a:lumMod val="20000"/>
              <a:lumOff val="80000"/>
            </a:schemeClr>
          </a:solidFill>
        </p:spPr>
        <p:txBody>
          <a:bodyPr wrap="none">
            <a:spAutoFit/>
          </a:bodyPr>
          <a:lstStyle/>
          <a:p>
            <a:pPr fontAlgn="auto">
              <a:spcBef>
                <a:spcPts val="0"/>
              </a:spcBef>
              <a:spcAft>
                <a:spcPts val="0"/>
              </a:spcAft>
              <a:defRPr/>
            </a:pPr>
            <a:r>
              <a:rPr lang="en-IE" sz="1000" b="1" dirty="0" err="1">
                <a:solidFill>
                  <a:schemeClr val="accent1">
                    <a:lumMod val="50000"/>
                  </a:schemeClr>
                </a:solidFill>
                <a:latin typeface="Century Gothic" pitchFamily="34" charset="0"/>
              </a:rPr>
              <a:t>Supernode</a:t>
            </a:r>
            <a:r>
              <a:rPr lang="en-IE" sz="1000" b="1" dirty="0">
                <a:solidFill>
                  <a:schemeClr val="accent1">
                    <a:lumMod val="50000"/>
                  </a:schemeClr>
                </a:solidFill>
                <a:latin typeface="Century Gothic" pitchFamily="34" charset="0"/>
              </a:rPr>
              <a:t> Power Controls</a:t>
            </a:r>
            <a:endParaRPr lang="en-IE" sz="1000" b="1" dirty="0">
              <a:solidFill>
                <a:schemeClr val="accent1">
                  <a:lumMod val="50000"/>
                </a:schemeClr>
              </a:solidFill>
              <a:latin typeface="Century Gothic" pitchFamily="34" charset="0"/>
            </a:endParaRPr>
          </a:p>
        </p:txBody>
      </p:sp>
      <p:sp>
        <p:nvSpPr>
          <p:cNvPr id="33" name="TextBox 32"/>
          <p:cNvSpPr txBox="1"/>
          <p:nvPr/>
        </p:nvSpPr>
        <p:spPr>
          <a:xfrm>
            <a:off x="6577013" y="4286250"/>
            <a:ext cx="1943100" cy="246063"/>
          </a:xfrm>
          <a:prstGeom prst="rect">
            <a:avLst/>
          </a:prstGeom>
          <a:solidFill>
            <a:schemeClr val="accent3">
              <a:lumMod val="20000"/>
              <a:lumOff val="80000"/>
            </a:schemeClr>
          </a:solidFill>
        </p:spPr>
        <p:txBody>
          <a:bodyPr wrap="none">
            <a:spAutoFit/>
          </a:bodyPr>
          <a:lstStyle/>
          <a:p>
            <a:pPr fontAlgn="auto">
              <a:spcBef>
                <a:spcPts val="0"/>
              </a:spcBef>
              <a:spcAft>
                <a:spcPts val="0"/>
              </a:spcAft>
              <a:defRPr/>
            </a:pPr>
            <a:r>
              <a:rPr lang="en-IE" sz="1000" b="1" dirty="0">
                <a:solidFill>
                  <a:schemeClr val="accent1">
                    <a:lumMod val="50000"/>
                  </a:schemeClr>
                </a:solidFill>
                <a:latin typeface="Century Gothic" pitchFamily="34" charset="0"/>
              </a:rPr>
              <a:t>Monitoring &amp; Controlling Risk</a:t>
            </a:r>
            <a:endParaRPr lang="en-IE" sz="1000" b="1" dirty="0">
              <a:solidFill>
                <a:schemeClr val="accent1">
                  <a:lumMod val="50000"/>
                </a:schemeClr>
              </a:solidFill>
              <a:latin typeface="Century Gothic" pitchFamily="34" charset="0"/>
            </a:endParaRPr>
          </a:p>
        </p:txBody>
      </p:sp>
      <p:pic>
        <p:nvPicPr>
          <p:cNvPr id="55312" name="Picture 18" descr="http://pace.mainstreamrp.com/department/marketing/fots/FOSG%20Logos/FOSG%20Logo/FOSG%20logo.jpg"/>
          <p:cNvPicPr>
            <a:picLocks noChangeAspect="1" noChangeArrowheads="1"/>
          </p:cNvPicPr>
          <p:nvPr/>
        </p:nvPicPr>
        <p:blipFill>
          <a:blip r:embed="rId8"/>
          <a:srcRect/>
          <a:stretch>
            <a:fillRect/>
          </a:stretch>
        </p:blipFill>
        <p:spPr bwMode="auto">
          <a:xfrm>
            <a:off x="7812088" y="44450"/>
            <a:ext cx="1214437" cy="428625"/>
          </a:xfrm>
          <a:prstGeom prst="rect">
            <a:avLst/>
          </a:prstGeom>
          <a:noFill/>
          <a:ln w="9525">
            <a:noFill/>
            <a:miter lim="800000"/>
            <a:headEnd/>
            <a:tailEnd/>
          </a:ln>
        </p:spPr>
      </p:pic>
      <p:pic>
        <p:nvPicPr>
          <p:cNvPr id="55313" name="Picture 23" descr="mainstreamLogo.tif"/>
          <p:cNvPicPr>
            <a:picLocks noChangeAspect="1"/>
          </p:cNvPicPr>
          <p:nvPr/>
        </p:nvPicPr>
        <p:blipFill>
          <a:blip r:embed="rId9"/>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120650"/>
            <a:ext cx="8229600" cy="500063"/>
          </a:xfrm>
        </p:spPr>
        <p:txBody>
          <a:bodyPr rtlCol="0">
            <a:normAutofit/>
          </a:bodyPr>
          <a:lstStyle/>
          <a:p>
            <a:pPr fontAlgn="auto">
              <a:spcAft>
                <a:spcPts val="0"/>
              </a:spcAft>
              <a:defRPr/>
            </a:pPr>
            <a:r>
              <a:rPr lang="en-GB" dirty="0" smtClean="0">
                <a:solidFill>
                  <a:schemeClr val="tx2">
                    <a:lumMod val="50000"/>
                  </a:schemeClr>
                </a:solidFill>
              </a:rPr>
              <a:t>Video : 2050 Forward</a:t>
            </a:r>
            <a:endParaRPr lang="en-GB" dirty="0">
              <a:solidFill>
                <a:schemeClr val="tx2">
                  <a:lumMod val="50000"/>
                </a:schemeClr>
              </a:solidFill>
            </a:endParaRPr>
          </a:p>
        </p:txBody>
      </p:sp>
      <p:sp>
        <p:nvSpPr>
          <p:cNvPr id="10" name="TextBox 9"/>
          <p:cNvSpPr txBox="1"/>
          <p:nvPr/>
        </p:nvSpPr>
        <p:spPr>
          <a:xfrm>
            <a:off x="3929063" y="5345113"/>
            <a:ext cx="1347787" cy="369887"/>
          </a:xfrm>
          <a:prstGeom prst="rect">
            <a:avLst/>
          </a:prstGeom>
          <a:solidFill>
            <a:schemeClr val="tx2">
              <a:lumMod val="20000"/>
              <a:lumOff val="80000"/>
            </a:schemeClr>
          </a:solidFill>
        </p:spPr>
        <p:txBody>
          <a:bodyPr wrap="none">
            <a:spAutoFit/>
          </a:bodyPr>
          <a:lstStyle/>
          <a:p>
            <a:pPr fontAlgn="auto">
              <a:spcBef>
                <a:spcPts val="0"/>
              </a:spcBef>
              <a:spcAft>
                <a:spcPts val="0"/>
              </a:spcAft>
              <a:defRPr/>
            </a:pPr>
            <a:r>
              <a:rPr lang="en-IE" b="1" dirty="0">
                <a:latin typeface="Century Gothic" pitchFamily="34" charset="0"/>
                <a:hlinkClick r:id="rId2"/>
              </a:rPr>
              <a:t>Click Here</a:t>
            </a:r>
            <a:endParaRPr lang="en-IE" b="1" dirty="0">
              <a:latin typeface="Century Gothic" pitchFamily="34" charset="0"/>
            </a:endParaRPr>
          </a:p>
        </p:txBody>
      </p:sp>
      <p:pic>
        <p:nvPicPr>
          <p:cNvPr id="56323" name="Picture 2"/>
          <p:cNvPicPr>
            <a:picLocks noChangeAspect="1" noChangeArrowheads="1"/>
          </p:cNvPicPr>
          <p:nvPr/>
        </p:nvPicPr>
        <p:blipFill>
          <a:blip r:embed="rId3"/>
          <a:srcRect/>
          <a:stretch>
            <a:fillRect/>
          </a:stretch>
        </p:blipFill>
        <p:spPr bwMode="auto">
          <a:xfrm>
            <a:off x="2214563" y="1428750"/>
            <a:ext cx="4857750" cy="3036888"/>
          </a:xfrm>
          <a:prstGeom prst="rect">
            <a:avLst/>
          </a:prstGeom>
          <a:noFill/>
          <a:ln w="9525">
            <a:noFill/>
            <a:miter lim="800000"/>
            <a:headEnd/>
            <a:tailEnd/>
          </a:ln>
        </p:spPr>
      </p:pic>
      <p:sp>
        <p:nvSpPr>
          <p:cNvPr id="56324" name="Text Box 14"/>
          <p:cNvSpPr txBox="1">
            <a:spLocks noChangeArrowheads="1"/>
          </p:cNvSpPr>
          <p:nvPr/>
        </p:nvSpPr>
        <p:spPr bwMode="auto">
          <a:xfrm>
            <a:off x="2357438" y="6550025"/>
            <a:ext cx="5173662"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Better ICT will add value throughout the business process</a:t>
            </a:r>
            <a:endParaRPr lang="en-US" sz="1400" b="1">
              <a:latin typeface="Century Gothic" pitchFamily="34" charset="0"/>
            </a:endParaRPr>
          </a:p>
        </p:txBody>
      </p:sp>
      <p:pic>
        <p:nvPicPr>
          <p:cNvPr id="56325" name="Picture 6" descr="http://pace.mainstreamrp.com/department/marketing/fots/FOSG%20Logos/FOSG%20Logo/FOSG%20logo.jpg"/>
          <p:cNvPicPr>
            <a:picLocks noChangeAspect="1" noChangeArrowheads="1"/>
          </p:cNvPicPr>
          <p:nvPr/>
        </p:nvPicPr>
        <p:blipFill>
          <a:blip r:embed="rId4"/>
          <a:srcRect/>
          <a:stretch>
            <a:fillRect/>
          </a:stretch>
        </p:blipFill>
        <p:spPr bwMode="auto">
          <a:xfrm>
            <a:off x="7812088" y="44450"/>
            <a:ext cx="1214437" cy="428625"/>
          </a:xfrm>
          <a:prstGeom prst="rect">
            <a:avLst/>
          </a:prstGeom>
          <a:noFill/>
          <a:ln w="9525">
            <a:noFill/>
            <a:miter lim="800000"/>
            <a:headEnd/>
            <a:tailEnd/>
          </a:ln>
        </p:spPr>
      </p:pic>
      <p:pic>
        <p:nvPicPr>
          <p:cNvPr id="56326" name="Picture 8" descr="mainstreamLogo.tif"/>
          <p:cNvPicPr>
            <a:picLocks noChangeAspect="1"/>
          </p:cNvPicPr>
          <p:nvPr/>
        </p:nvPicPr>
        <p:blipFill>
          <a:blip r:embed="rId5"/>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ransition spd="med"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xfrm>
            <a:off x="1906588" y="120650"/>
            <a:ext cx="6121400" cy="428625"/>
          </a:xfrm>
        </p:spPr>
        <p:txBody>
          <a:bodyPr rtlCol="0">
            <a:noAutofit/>
          </a:bodyPr>
          <a:lstStyle/>
          <a:p>
            <a:pPr fontAlgn="auto">
              <a:spcAft>
                <a:spcPts val="0"/>
              </a:spcAft>
              <a:defRPr/>
            </a:pPr>
            <a:r>
              <a:rPr lang="en-IE" dirty="0" smtClean="0">
                <a:solidFill>
                  <a:schemeClr val="tx2">
                    <a:lumMod val="50000"/>
                  </a:schemeClr>
                </a:solidFill>
              </a:rPr>
              <a:t>Open Integrated Seabed Information System</a:t>
            </a:r>
          </a:p>
        </p:txBody>
      </p:sp>
      <p:sp>
        <p:nvSpPr>
          <p:cNvPr id="138243" name="Content Placeholder 2"/>
          <p:cNvSpPr>
            <a:spLocks noGrp="1"/>
          </p:cNvSpPr>
          <p:nvPr>
            <p:ph idx="1"/>
          </p:nvPr>
        </p:nvSpPr>
        <p:spPr>
          <a:xfrm>
            <a:off x="1476375" y="1557338"/>
            <a:ext cx="6616700" cy="2828925"/>
          </a:xfrm>
        </p:spPr>
        <p:txBody>
          <a:bodyPr/>
          <a:lstStyle/>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Mainstream Renewable Power</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Offshore Wind in Europe</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Offshore Wind Developers’ needs</a:t>
            </a:r>
          </a:p>
          <a:p>
            <a:pPr fontAlgn="auto">
              <a:spcAft>
                <a:spcPts val="0"/>
              </a:spcAft>
              <a:buFont typeface="Arial" pitchFamily="34" charset="0"/>
              <a:buChar char="•"/>
              <a:defRPr/>
            </a:pPr>
            <a:r>
              <a:rPr lang="en-IE" sz="1800" b="1" dirty="0" err="1" smtClean="0">
                <a:solidFill>
                  <a:schemeClr val="bg1">
                    <a:lumMod val="85000"/>
                  </a:schemeClr>
                </a:solidFill>
                <a:latin typeface="Century Gothic" pitchFamily="34" charset="0"/>
              </a:rPr>
              <a:t>Supergrid’s</a:t>
            </a:r>
            <a:r>
              <a:rPr lang="en-IE" sz="1800" b="1" dirty="0" smtClean="0">
                <a:solidFill>
                  <a:schemeClr val="bg1">
                    <a:lumMod val="85000"/>
                  </a:schemeClr>
                </a:solidFill>
                <a:latin typeface="Century Gothic" pitchFamily="34" charset="0"/>
              </a:rPr>
              <a:t> needs</a:t>
            </a:r>
          </a:p>
          <a:p>
            <a:pPr fontAlgn="auto">
              <a:spcAft>
                <a:spcPts val="0"/>
              </a:spcAft>
              <a:buFont typeface="Arial" pitchFamily="34" charset="0"/>
              <a:buChar char="•"/>
              <a:defRPr/>
            </a:pPr>
            <a:r>
              <a:rPr lang="en-IE" sz="1800" b="1" dirty="0" smtClean="0">
                <a:solidFill>
                  <a:schemeClr val="accent1">
                    <a:lumMod val="75000"/>
                  </a:schemeClr>
                </a:solidFill>
                <a:latin typeface="Century Gothic" pitchFamily="34" charset="0"/>
              </a:rPr>
              <a:t>Data Management initiatives</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Integrated Sea Information System</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Next Steps</a:t>
            </a:r>
          </a:p>
          <a:p>
            <a:pPr fontAlgn="auto">
              <a:spcAft>
                <a:spcPts val="0"/>
              </a:spcAft>
              <a:buFont typeface="Arial" pitchFamily="34" charset="0"/>
              <a:buChar char="•"/>
              <a:defRPr/>
            </a:pPr>
            <a:endParaRPr lang="en-IE" b="1" dirty="0" smtClean="0">
              <a:latin typeface="Century Gothic" pitchFamily="34" charset="0"/>
            </a:endParaRPr>
          </a:p>
          <a:p>
            <a:pPr fontAlgn="auto">
              <a:spcAft>
                <a:spcPts val="0"/>
              </a:spcAft>
              <a:buFont typeface="Arial" charset="0"/>
              <a:buNone/>
              <a:defRPr/>
            </a:pPr>
            <a:endParaRPr lang="en-IE" b="1" dirty="0" smtClean="0">
              <a:latin typeface="Century Gothic" pitchFamily="34" charset="0"/>
            </a:endParaRPr>
          </a:p>
          <a:p>
            <a:pPr fontAlgn="auto">
              <a:spcAft>
                <a:spcPts val="0"/>
              </a:spcAft>
              <a:buFont typeface="Arial" pitchFamily="34" charset="0"/>
              <a:buChar char="•"/>
              <a:defRPr/>
            </a:pPr>
            <a:endParaRPr lang="en-IE" b="1" dirty="0" smtClean="0">
              <a:latin typeface="Century Gothic" pitchFamily="34" charset="0"/>
            </a:endParaRPr>
          </a:p>
          <a:p>
            <a:pPr fontAlgn="auto">
              <a:spcAft>
                <a:spcPts val="0"/>
              </a:spcAft>
              <a:buFont typeface="Arial" pitchFamily="34" charset="0"/>
              <a:buChar char="•"/>
              <a:defRPr/>
            </a:pPr>
            <a:endParaRPr lang="en-IE" dirty="0" smtClean="0"/>
          </a:p>
          <a:p>
            <a:pPr fontAlgn="auto">
              <a:spcAft>
                <a:spcPts val="0"/>
              </a:spcAft>
              <a:buFont typeface="Arial" pitchFamily="34" charset="0"/>
              <a:buChar char="•"/>
              <a:defRPr/>
            </a:pPr>
            <a:endParaRPr lang="en-IE" dirty="0" smtClean="0"/>
          </a:p>
          <a:p>
            <a:pPr fontAlgn="auto">
              <a:spcAft>
                <a:spcPts val="0"/>
              </a:spcAft>
              <a:buFont typeface="Arial" pitchFamily="34" charset="0"/>
              <a:buChar char="•"/>
              <a:defRPr/>
            </a:pPr>
            <a:endParaRPr lang="en-IE" dirty="0" smtClean="0"/>
          </a:p>
        </p:txBody>
      </p:sp>
      <p:sp>
        <p:nvSpPr>
          <p:cNvPr id="138244" name="Footer Placeholder 3"/>
          <p:cNvSpPr>
            <a:spLocks noGrp="1"/>
          </p:cNvSpPr>
          <p:nvPr>
            <p:ph type="ftr" sz="quarter" idx="4294967295"/>
          </p:nvPr>
        </p:nvSpPr>
        <p:spPr bwMode="auto">
          <a:xfrm>
            <a:off x="457200" y="6356350"/>
            <a:ext cx="2133600" cy="365125"/>
          </a:xfrm>
          <a:ln>
            <a:miter lim="800000"/>
            <a:headEnd/>
            <a:tailEnd/>
          </a:ln>
        </p:spPr>
        <p:txBody>
          <a:bodyPr/>
          <a:lstStyle/>
          <a:p>
            <a:pPr algn="l">
              <a:defRPr/>
            </a:pPr>
            <a:fld id="{0D2B1F58-3254-4FC3-A92F-80B046CBD28E}" type="slidenum">
              <a:rPr lang="en-US">
                <a:ea typeface="MS PGothic" pitchFamily="34" charset="-128"/>
              </a:rPr>
              <a:pPr algn="l">
                <a:defRPr/>
              </a:pPr>
              <a:t>32</a:t>
            </a:fld>
            <a:endParaRPr lang="en-US">
              <a:ea typeface="MS PGothic" pitchFamily="34" charset="-128"/>
            </a:endParaRPr>
          </a:p>
        </p:txBody>
      </p:sp>
      <p:pic>
        <p:nvPicPr>
          <p:cNvPr id="57348" name="Picture 4" descr="mainstreamLogo.tif"/>
          <p:cNvPicPr>
            <a:picLocks noChangeAspect="1"/>
          </p:cNvPicPr>
          <p:nvPr/>
        </p:nvPicPr>
        <p:blipFill>
          <a:blip r:embed="rId3"/>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5"/>
          <p:cNvSpPr>
            <a:spLocks noChangeArrowheads="1"/>
          </p:cNvSpPr>
          <p:nvPr/>
        </p:nvSpPr>
        <p:spPr bwMode="auto">
          <a:xfrm>
            <a:off x="0" y="4954588"/>
            <a:ext cx="8829675" cy="1903412"/>
          </a:xfrm>
          <a:prstGeom prst="rect">
            <a:avLst/>
          </a:prstGeom>
          <a:solidFill>
            <a:srgbClr val="FFFFFF"/>
          </a:solidFill>
          <a:ln w="9525" algn="ctr">
            <a:noFill/>
            <a:round/>
            <a:headEnd type="none" w="sm" len="sm"/>
            <a:tailEnd type="none" w="sm" len="sm"/>
          </a:ln>
        </p:spPr>
        <p:txBody>
          <a:bodyPr wrap="none" lIns="0" tIns="0" rIns="18288" bIns="18288" anchor="ctr"/>
          <a:lstStyle/>
          <a:p>
            <a:endParaRPr lang="en-IE" b="1">
              <a:latin typeface="Calibri" pitchFamily="34" charset="0"/>
            </a:endParaRPr>
          </a:p>
        </p:txBody>
      </p:sp>
      <p:sp>
        <p:nvSpPr>
          <p:cNvPr id="141315" name="TextBox 5"/>
          <p:cNvSpPr txBox="1">
            <a:spLocks noChangeArrowheads="1"/>
          </p:cNvSpPr>
          <p:nvPr/>
        </p:nvSpPr>
        <p:spPr bwMode="auto">
          <a:xfrm>
            <a:off x="4500563" y="688975"/>
            <a:ext cx="4370387" cy="5232400"/>
          </a:xfrm>
          <a:prstGeom prst="rect">
            <a:avLst/>
          </a:prstGeom>
          <a:noFill/>
          <a:ln w="9525">
            <a:noFill/>
            <a:miter lim="800000"/>
            <a:headEnd/>
            <a:tailEnd/>
          </a:ln>
        </p:spPr>
        <p:txBody>
          <a:bodyPr>
            <a:spAutoFit/>
          </a:bodyPr>
          <a:lstStyle/>
          <a:p>
            <a:pPr marL="355600" indent="-177800" fontAlgn="auto">
              <a:spcBef>
                <a:spcPts val="0"/>
              </a:spcBef>
              <a:spcAft>
                <a:spcPts val="0"/>
              </a:spcAft>
              <a:defRPr/>
            </a:pPr>
            <a:endParaRPr lang="en-GB" sz="1600" dirty="0">
              <a:solidFill>
                <a:srgbClr val="000000"/>
              </a:solidFill>
              <a:latin typeface="+mn-lt"/>
            </a:endParaRPr>
          </a:p>
          <a:p>
            <a:pPr marL="355600" indent="-177800" fontAlgn="auto">
              <a:spcBef>
                <a:spcPts val="0"/>
              </a:spcBef>
              <a:spcAft>
                <a:spcPts val="0"/>
              </a:spcAft>
              <a:buFont typeface="Arial" charset="0"/>
              <a:buChar char="•"/>
              <a:defRPr/>
            </a:pPr>
            <a:endParaRPr lang="en-GB" sz="1600" dirty="0">
              <a:solidFill>
                <a:schemeClr val="accent1">
                  <a:lumMod val="75000"/>
                </a:schemeClr>
              </a:solidFill>
              <a:latin typeface="Century Gothic" pitchFamily="34" charset="0"/>
            </a:endParaRPr>
          </a:p>
          <a:p>
            <a:pPr marL="355600" indent="-177800" fontAlgn="auto">
              <a:spcBef>
                <a:spcPts val="0"/>
              </a:spcBef>
              <a:spcAft>
                <a:spcPts val="0"/>
              </a:spcAft>
              <a:buFont typeface="Arial" charset="0"/>
              <a:buChar char="•"/>
              <a:defRPr/>
            </a:pPr>
            <a:r>
              <a:rPr lang="en-GB" sz="1600" dirty="0">
                <a:solidFill>
                  <a:schemeClr val="accent1">
                    <a:lumMod val="75000"/>
                  </a:schemeClr>
                </a:solidFill>
                <a:latin typeface="Century Gothic" pitchFamily="34" charset="0"/>
              </a:rPr>
              <a:t>4 EU Directives in particular impact industry:</a:t>
            </a:r>
          </a:p>
          <a:p>
            <a:pPr marL="812800" lvl="1" indent="-177800" fontAlgn="auto">
              <a:spcBef>
                <a:spcPts val="0"/>
              </a:spcBef>
              <a:spcAft>
                <a:spcPts val="0"/>
              </a:spcAft>
              <a:buFont typeface="Arial" charset="0"/>
              <a:buChar char="•"/>
              <a:defRPr/>
            </a:pPr>
            <a:endParaRPr lang="en-GB" sz="1400" dirty="0">
              <a:solidFill>
                <a:schemeClr val="tx2">
                  <a:lumMod val="60000"/>
                  <a:lumOff val="40000"/>
                </a:schemeClr>
              </a:solidFill>
              <a:latin typeface="Century Gothic" pitchFamily="34" charset="0"/>
            </a:endParaRPr>
          </a:p>
          <a:p>
            <a:pPr marL="812800" lvl="1" indent="-177800" fontAlgn="auto">
              <a:spcBef>
                <a:spcPts val="0"/>
              </a:spcBef>
              <a:spcAft>
                <a:spcPts val="0"/>
              </a:spcAft>
              <a:buFont typeface="Arial" charset="0"/>
              <a:buChar char="•"/>
              <a:defRPr/>
            </a:pPr>
            <a:r>
              <a:rPr lang="en-GB" sz="1200" b="1" dirty="0">
                <a:solidFill>
                  <a:schemeClr val="accent1">
                    <a:lumMod val="75000"/>
                  </a:schemeClr>
                </a:solidFill>
                <a:latin typeface="Century Gothic" pitchFamily="34" charset="0"/>
              </a:rPr>
              <a:t>Marine Strategy Framework Directive – </a:t>
            </a:r>
            <a:r>
              <a:rPr lang="en-GB" sz="1200" i="1" dirty="0">
                <a:latin typeface="Century Gothic" pitchFamily="34" charset="0"/>
              </a:rPr>
              <a:t>‘establish and implement coordinated monitoring programmes for ongoing assessment of the environmental status of [member state] marine waters</a:t>
            </a:r>
            <a:r>
              <a:rPr lang="en-GB" sz="1200" dirty="0">
                <a:latin typeface="Century Gothic" pitchFamily="34" charset="0"/>
              </a:rPr>
              <a:t>’</a:t>
            </a:r>
          </a:p>
          <a:p>
            <a:pPr marL="812800" lvl="1" indent="-177800" fontAlgn="auto">
              <a:spcBef>
                <a:spcPts val="0"/>
              </a:spcBef>
              <a:spcAft>
                <a:spcPts val="0"/>
              </a:spcAft>
              <a:buFont typeface="Arial" charset="0"/>
              <a:buChar char="•"/>
              <a:defRPr/>
            </a:pPr>
            <a:endParaRPr lang="en-GB" sz="1200" dirty="0">
              <a:solidFill>
                <a:schemeClr val="tx2">
                  <a:lumMod val="60000"/>
                  <a:lumOff val="40000"/>
                </a:schemeClr>
              </a:solidFill>
              <a:latin typeface="Century Gothic" pitchFamily="34" charset="0"/>
            </a:endParaRPr>
          </a:p>
          <a:p>
            <a:pPr marL="812800" lvl="1" indent="-177800" fontAlgn="auto">
              <a:spcBef>
                <a:spcPts val="0"/>
              </a:spcBef>
              <a:spcAft>
                <a:spcPts val="0"/>
              </a:spcAft>
              <a:buFont typeface="Arial" charset="0"/>
              <a:buChar char="•"/>
              <a:defRPr/>
            </a:pPr>
            <a:r>
              <a:rPr lang="en-GB" sz="1200" b="1" dirty="0">
                <a:solidFill>
                  <a:schemeClr val="accent1">
                    <a:lumMod val="75000"/>
                  </a:schemeClr>
                </a:solidFill>
                <a:latin typeface="Century Gothic" pitchFamily="34" charset="0"/>
              </a:rPr>
              <a:t>INSPIRE Directive </a:t>
            </a:r>
            <a:r>
              <a:rPr lang="en-GB" sz="1200" dirty="0">
                <a:solidFill>
                  <a:schemeClr val="tx2">
                    <a:lumMod val="60000"/>
                    <a:lumOff val="40000"/>
                  </a:schemeClr>
                </a:solidFill>
                <a:latin typeface="Century Gothic" pitchFamily="34" charset="0"/>
              </a:rPr>
              <a:t>– </a:t>
            </a:r>
            <a:r>
              <a:rPr lang="en-GB" sz="1200" i="1" dirty="0">
                <a:latin typeface="Century Gothic" pitchFamily="34" charset="0"/>
              </a:rPr>
              <a:t>‘adopt measures for the sharing of data sets and services between public authorities for the purpose of public  tasks and the Environmental Information Directive’</a:t>
            </a:r>
          </a:p>
          <a:p>
            <a:pPr marL="812800" lvl="1" indent="-177800" fontAlgn="auto">
              <a:spcBef>
                <a:spcPts val="0"/>
              </a:spcBef>
              <a:spcAft>
                <a:spcPts val="0"/>
              </a:spcAft>
              <a:buFont typeface="Arial" charset="0"/>
              <a:buChar char="•"/>
              <a:defRPr/>
            </a:pPr>
            <a:endParaRPr lang="en-GB" sz="1200" dirty="0">
              <a:solidFill>
                <a:schemeClr val="tx2">
                  <a:lumMod val="60000"/>
                  <a:lumOff val="40000"/>
                </a:schemeClr>
              </a:solidFill>
              <a:latin typeface="Century Gothic" pitchFamily="34" charset="0"/>
            </a:endParaRPr>
          </a:p>
          <a:p>
            <a:pPr marL="812800" lvl="1" indent="-177800" fontAlgn="auto">
              <a:spcBef>
                <a:spcPts val="0"/>
              </a:spcBef>
              <a:spcAft>
                <a:spcPts val="0"/>
              </a:spcAft>
              <a:buFont typeface="Arial" charset="0"/>
              <a:buChar char="•"/>
              <a:defRPr/>
            </a:pPr>
            <a:r>
              <a:rPr lang="en-GB" sz="1200" b="1" dirty="0">
                <a:solidFill>
                  <a:schemeClr val="accent1">
                    <a:lumMod val="75000"/>
                  </a:schemeClr>
                </a:solidFill>
                <a:latin typeface="Century Gothic" pitchFamily="34" charset="0"/>
              </a:rPr>
              <a:t>Birds and Habitats Directive </a:t>
            </a:r>
            <a:r>
              <a:rPr lang="en-GB" sz="1200" dirty="0">
                <a:solidFill>
                  <a:schemeClr val="tx2">
                    <a:lumMod val="60000"/>
                    <a:lumOff val="40000"/>
                  </a:schemeClr>
                </a:solidFill>
                <a:latin typeface="Century Gothic" pitchFamily="34" charset="0"/>
              </a:rPr>
              <a:t>– </a:t>
            </a:r>
            <a:r>
              <a:rPr lang="en-GB" sz="1200" i="1" dirty="0">
                <a:latin typeface="Century Gothic" pitchFamily="34" charset="0"/>
              </a:rPr>
              <a:t>‘establish a network known as </a:t>
            </a:r>
            <a:r>
              <a:rPr lang="en-GB" sz="1200" i="1" dirty="0" err="1">
                <a:latin typeface="Century Gothic" pitchFamily="34" charset="0"/>
              </a:rPr>
              <a:t>Natura</a:t>
            </a:r>
            <a:r>
              <a:rPr lang="en-GB" sz="1200" i="1" dirty="0">
                <a:latin typeface="Century Gothic" pitchFamily="34" charset="0"/>
              </a:rPr>
              <a:t> 2000 (SPA, SACs)</a:t>
            </a:r>
          </a:p>
          <a:p>
            <a:pPr marL="812800" lvl="1" indent="-177800" fontAlgn="auto">
              <a:spcBef>
                <a:spcPts val="0"/>
              </a:spcBef>
              <a:spcAft>
                <a:spcPts val="0"/>
              </a:spcAft>
              <a:buFont typeface="Arial" charset="0"/>
              <a:buChar char="•"/>
              <a:defRPr/>
            </a:pPr>
            <a:endParaRPr lang="en-GB" sz="1200" dirty="0">
              <a:solidFill>
                <a:schemeClr val="tx2">
                  <a:lumMod val="60000"/>
                  <a:lumOff val="40000"/>
                </a:schemeClr>
              </a:solidFill>
              <a:latin typeface="Century Gothic" pitchFamily="34" charset="0"/>
            </a:endParaRPr>
          </a:p>
          <a:p>
            <a:pPr marL="812800" lvl="1" indent="-177800" fontAlgn="auto">
              <a:spcBef>
                <a:spcPts val="0"/>
              </a:spcBef>
              <a:spcAft>
                <a:spcPts val="0"/>
              </a:spcAft>
              <a:buFont typeface="Arial" charset="0"/>
              <a:buChar char="•"/>
              <a:defRPr/>
            </a:pPr>
            <a:r>
              <a:rPr lang="en-GB" sz="1200" b="1" dirty="0">
                <a:solidFill>
                  <a:schemeClr val="accent1">
                    <a:lumMod val="75000"/>
                  </a:schemeClr>
                </a:solidFill>
                <a:latin typeface="Century Gothic" pitchFamily="34" charset="0"/>
              </a:rPr>
              <a:t>Data Collection Framework for Fisheries </a:t>
            </a:r>
            <a:r>
              <a:rPr lang="en-GB" sz="1200" i="1" dirty="0">
                <a:solidFill>
                  <a:schemeClr val="accent1">
                    <a:lumMod val="75000"/>
                  </a:schemeClr>
                </a:solidFill>
                <a:latin typeface="Century Gothic" pitchFamily="34" charset="0"/>
              </a:rPr>
              <a:t>– </a:t>
            </a:r>
            <a:r>
              <a:rPr lang="en-GB" sz="1200" i="1" dirty="0">
                <a:latin typeface="Century Gothic" pitchFamily="34" charset="0"/>
              </a:rPr>
              <a:t>‘collect, manage and provide high quality fisheries data for the purpose of scientific advice, mainly for appropriate fisheries management decisions’</a:t>
            </a:r>
          </a:p>
          <a:p>
            <a:pPr marL="812800" lvl="1" indent="-177800" fontAlgn="auto">
              <a:spcBef>
                <a:spcPts val="0"/>
              </a:spcBef>
              <a:spcAft>
                <a:spcPts val="0"/>
              </a:spcAft>
              <a:buFont typeface="Arial" charset="0"/>
              <a:buChar char="•"/>
              <a:defRPr/>
            </a:pPr>
            <a:endParaRPr lang="en-GB" sz="1600" dirty="0">
              <a:solidFill>
                <a:schemeClr val="tx2">
                  <a:lumMod val="60000"/>
                  <a:lumOff val="40000"/>
                </a:schemeClr>
              </a:solidFill>
              <a:latin typeface="+mn-lt"/>
            </a:endParaRPr>
          </a:p>
        </p:txBody>
      </p:sp>
      <p:pic>
        <p:nvPicPr>
          <p:cNvPr id="59395" name="Picture 2"/>
          <p:cNvPicPr>
            <a:picLocks noGrp="1" noChangeAspect="1" noChangeArrowheads="1"/>
          </p:cNvPicPr>
          <p:nvPr>
            <p:ph idx="4294967295"/>
          </p:nvPr>
        </p:nvPicPr>
        <p:blipFill>
          <a:blip r:embed="rId2"/>
          <a:srcRect/>
          <a:stretch>
            <a:fillRect/>
          </a:stretch>
        </p:blipFill>
        <p:spPr bwMode="auto">
          <a:xfrm>
            <a:off x="53975" y="1311275"/>
            <a:ext cx="4654550" cy="4816475"/>
          </a:xfrm>
          <a:prstGeom prst="rect">
            <a:avLst/>
          </a:prstGeom>
          <a:noFill/>
          <a:ln>
            <a:miter lim="800000"/>
            <a:headEnd/>
            <a:tailEnd/>
          </a:ln>
        </p:spPr>
      </p:pic>
      <p:sp>
        <p:nvSpPr>
          <p:cNvPr id="59396" name="Rectangle 6"/>
          <p:cNvSpPr>
            <a:spLocks noChangeArrowheads="1"/>
          </p:cNvSpPr>
          <p:nvPr/>
        </p:nvSpPr>
        <p:spPr bwMode="auto">
          <a:xfrm>
            <a:off x="723900" y="6107113"/>
            <a:ext cx="3916363" cy="361950"/>
          </a:xfrm>
          <a:prstGeom prst="rect">
            <a:avLst/>
          </a:prstGeom>
          <a:solidFill>
            <a:srgbClr val="FF9900"/>
          </a:solidFill>
          <a:ln w="9525">
            <a:noFill/>
            <a:miter lim="800000"/>
            <a:headEnd/>
            <a:tailEnd/>
          </a:ln>
        </p:spPr>
        <p:txBody>
          <a:bodyPr>
            <a:spAutoFit/>
          </a:bodyPr>
          <a:lstStyle/>
          <a:p>
            <a:pPr>
              <a:lnSpc>
                <a:spcPts val="2500"/>
              </a:lnSpc>
            </a:pPr>
            <a:r>
              <a:rPr lang="en-US" sz="1000">
                <a:solidFill>
                  <a:schemeClr val="tx2"/>
                </a:solidFill>
                <a:latin typeface="Century Gothic" pitchFamily="34" charset="0"/>
                <a:cs typeface="Arial" charset="0"/>
              </a:rPr>
              <a:t>Shading = initiatives to manage data to satisfy EC Legislation </a:t>
            </a:r>
          </a:p>
        </p:txBody>
      </p:sp>
      <p:pic>
        <p:nvPicPr>
          <p:cNvPr id="59397" name="Picture 2" descr="http://www.textually.org/tv/archives/images/set3/Eu_flag_7.png"/>
          <p:cNvPicPr>
            <a:picLocks noChangeAspect="1" noChangeArrowheads="1"/>
          </p:cNvPicPr>
          <p:nvPr/>
        </p:nvPicPr>
        <p:blipFill>
          <a:blip r:embed="rId3"/>
          <a:srcRect/>
          <a:stretch>
            <a:fillRect/>
          </a:stretch>
        </p:blipFill>
        <p:spPr bwMode="auto">
          <a:xfrm>
            <a:off x="7847013" y="0"/>
            <a:ext cx="1296987" cy="863600"/>
          </a:xfrm>
          <a:prstGeom prst="rect">
            <a:avLst/>
          </a:prstGeom>
          <a:noFill/>
          <a:ln w="9525">
            <a:noFill/>
            <a:miter lim="800000"/>
            <a:headEnd/>
            <a:tailEnd/>
          </a:ln>
        </p:spPr>
      </p:pic>
      <p:sp>
        <p:nvSpPr>
          <p:cNvPr id="9" name="Title 1"/>
          <p:cNvSpPr>
            <a:spLocks noGrp="1"/>
          </p:cNvSpPr>
          <p:nvPr>
            <p:ph type="title"/>
          </p:nvPr>
        </p:nvSpPr>
        <p:spPr>
          <a:xfrm>
            <a:off x="1906588" y="120650"/>
            <a:ext cx="5330825" cy="428625"/>
          </a:xfrm>
        </p:spPr>
        <p:txBody>
          <a:bodyPr rtlCol="0">
            <a:normAutofit/>
          </a:bodyPr>
          <a:lstStyle/>
          <a:p>
            <a:pPr fontAlgn="auto">
              <a:spcAft>
                <a:spcPts val="0"/>
              </a:spcAft>
              <a:defRPr/>
            </a:pPr>
            <a:r>
              <a:rPr lang="en-IE" dirty="0" smtClean="0">
                <a:solidFill>
                  <a:schemeClr val="tx2">
                    <a:lumMod val="50000"/>
                  </a:schemeClr>
                </a:solidFill>
              </a:rPr>
              <a:t>EU &amp; Marine Data Management</a:t>
            </a:r>
          </a:p>
        </p:txBody>
      </p:sp>
      <p:pic>
        <p:nvPicPr>
          <p:cNvPr id="59399" name="Picture 7" descr="mainstreamLogo.tif"/>
          <p:cNvPicPr>
            <a:picLocks noChangeAspect="1"/>
          </p:cNvPicPr>
          <p:nvPr/>
        </p:nvPicPr>
        <p:blipFill>
          <a:blip r:embed="rId4"/>
          <a:srcRect/>
          <a:stretch>
            <a:fillRect/>
          </a:stretch>
        </p:blipFill>
        <p:spPr bwMode="auto">
          <a:xfrm>
            <a:off x="0" y="36513"/>
            <a:ext cx="1358900" cy="512762"/>
          </a:xfrm>
          <a:prstGeom prst="rect">
            <a:avLst/>
          </a:prstGeom>
          <a:noFill/>
          <a:ln w="9525">
            <a:noFill/>
            <a:miter lim="800000"/>
            <a:headEnd/>
            <a:tailEnd/>
          </a:ln>
        </p:spPr>
      </p:pic>
      <p:sp>
        <p:nvSpPr>
          <p:cNvPr id="59400" name="Text Box 14"/>
          <p:cNvSpPr txBox="1">
            <a:spLocks noChangeArrowheads="1"/>
          </p:cNvSpPr>
          <p:nvPr/>
        </p:nvSpPr>
        <p:spPr bwMode="auto">
          <a:xfrm>
            <a:off x="2051050" y="6550025"/>
            <a:ext cx="4610100"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There are many directives and initiatives underway</a:t>
            </a:r>
            <a:endParaRPr lang="en-US" sz="1400" b="1">
              <a:latin typeface="Century Gothic" pitchFamily="34" charset="0"/>
            </a:endParaRP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5"/>
          <p:cNvSpPr>
            <a:spLocks noChangeArrowheads="1"/>
          </p:cNvSpPr>
          <p:nvPr/>
        </p:nvSpPr>
        <p:spPr bwMode="auto">
          <a:xfrm>
            <a:off x="0" y="4954588"/>
            <a:ext cx="8829675" cy="1903412"/>
          </a:xfrm>
          <a:prstGeom prst="rect">
            <a:avLst/>
          </a:prstGeom>
          <a:solidFill>
            <a:srgbClr val="FFFFFF"/>
          </a:solidFill>
          <a:ln w="9525" algn="ctr">
            <a:noFill/>
            <a:round/>
            <a:headEnd type="none" w="sm" len="sm"/>
            <a:tailEnd type="none" w="sm" len="sm"/>
          </a:ln>
        </p:spPr>
        <p:txBody>
          <a:bodyPr wrap="none" lIns="0" tIns="0" rIns="18288" bIns="18288" anchor="ctr"/>
          <a:lstStyle/>
          <a:p>
            <a:endParaRPr lang="en-IE" b="1">
              <a:latin typeface="Calibri" pitchFamily="34" charset="0"/>
            </a:endParaRPr>
          </a:p>
        </p:txBody>
      </p:sp>
      <p:sp>
        <p:nvSpPr>
          <p:cNvPr id="3" name="Content Placeholder 2"/>
          <p:cNvSpPr>
            <a:spLocks noGrp="1"/>
          </p:cNvSpPr>
          <p:nvPr>
            <p:ph idx="1"/>
          </p:nvPr>
        </p:nvSpPr>
        <p:spPr>
          <a:xfrm>
            <a:off x="225425" y="1287463"/>
            <a:ext cx="8918575" cy="4594225"/>
          </a:xfrm>
        </p:spPr>
        <p:txBody>
          <a:bodyPr/>
          <a:lstStyle/>
          <a:p>
            <a:pPr marL="0" indent="0" algn="just" fontAlgn="auto">
              <a:spcAft>
                <a:spcPts val="0"/>
              </a:spcAft>
              <a:buFont typeface="Arial" pitchFamily="34" charset="0"/>
              <a:buNone/>
              <a:defRPr/>
            </a:pPr>
            <a:r>
              <a:rPr lang="en-GB" sz="1600" b="1" dirty="0" smtClean="0">
                <a:solidFill>
                  <a:schemeClr val="accent1">
                    <a:lumMod val="75000"/>
                  </a:schemeClr>
                </a:solidFill>
                <a:latin typeface="Century Gothic" pitchFamily="34" charset="0"/>
              </a:rPr>
              <a:t>Marine Knowledge 2020 : </a:t>
            </a:r>
          </a:p>
          <a:p>
            <a:pPr marL="0" indent="0" algn="just" fontAlgn="auto">
              <a:spcAft>
                <a:spcPts val="0"/>
              </a:spcAft>
              <a:buFont typeface="Arial" pitchFamily="34" charset="0"/>
              <a:buNone/>
              <a:defRPr/>
            </a:pPr>
            <a:r>
              <a:rPr lang="en-GB" sz="1600" b="1" dirty="0" smtClean="0">
                <a:solidFill>
                  <a:schemeClr val="accent1">
                    <a:lumMod val="75000"/>
                  </a:schemeClr>
                </a:solidFill>
                <a:latin typeface="Century Gothic" pitchFamily="34" charset="0"/>
              </a:rPr>
              <a:t>Marine Data and Observation for Smart and Sustainable Growth</a:t>
            </a:r>
          </a:p>
          <a:p>
            <a:pPr marL="0" indent="0" algn="just" fontAlgn="auto">
              <a:spcAft>
                <a:spcPts val="0"/>
              </a:spcAft>
              <a:buFont typeface="Arial" pitchFamily="34" charset="0"/>
              <a:buNone/>
              <a:defRPr/>
            </a:pPr>
            <a:r>
              <a:rPr lang="en-GB" sz="1600" dirty="0" smtClean="0">
                <a:latin typeface="Century Gothic" pitchFamily="34" charset="0"/>
              </a:rPr>
              <a:t>Launched 13 September 2010</a:t>
            </a:r>
          </a:p>
          <a:p>
            <a:pPr marL="0" indent="0" algn="just" fontAlgn="auto">
              <a:spcAft>
                <a:spcPts val="0"/>
              </a:spcAft>
              <a:buFont typeface="Arial" pitchFamily="34" charset="0"/>
              <a:buNone/>
              <a:defRPr/>
            </a:pPr>
            <a:r>
              <a:rPr lang="en-GB" sz="1600" dirty="0" smtClean="0">
                <a:latin typeface="Century Gothic" pitchFamily="34" charset="0"/>
              </a:rPr>
              <a:t>Led by Iain </a:t>
            </a:r>
            <a:r>
              <a:rPr lang="en-GB" sz="1600" dirty="0" err="1" smtClean="0">
                <a:latin typeface="Century Gothic" pitchFamily="34" charset="0"/>
              </a:rPr>
              <a:t>Shephard</a:t>
            </a:r>
            <a:endParaRPr lang="en-GB" sz="1600" dirty="0" smtClean="0">
              <a:latin typeface="Century Gothic" pitchFamily="34" charset="0"/>
            </a:endParaRPr>
          </a:p>
          <a:p>
            <a:pPr marL="0" indent="0" algn="just" fontAlgn="auto">
              <a:spcAft>
                <a:spcPts val="0"/>
              </a:spcAft>
              <a:buFont typeface="Arial" pitchFamily="34" charset="0"/>
              <a:buNone/>
              <a:defRPr/>
            </a:pPr>
            <a:endParaRPr lang="en-GB" sz="1600" dirty="0" smtClean="0">
              <a:latin typeface="Century Gothic" pitchFamily="34" charset="0"/>
            </a:endParaRPr>
          </a:p>
          <a:p>
            <a:pPr marL="0" indent="0" algn="just" fontAlgn="auto">
              <a:spcAft>
                <a:spcPts val="0"/>
              </a:spcAft>
              <a:buFont typeface="Arial" pitchFamily="34" charset="0"/>
              <a:buNone/>
              <a:defRPr/>
            </a:pPr>
            <a:r>
              <a:rPr lang="en-GB" sz="1600" b="1" dirty="0" smtClean="0">
                <a:solidFill>
                  <a:schemeClr val="accent1">
                    <a:lumMod val="75000"/>
                  </a:schemeClr>
                </a:solidFill>
                <a:latin typeface="Century Gothic" pitchFamily="34" charset="0"/>
              </a:rPr>
              <a:t>Key Objectives</a:t>
            </a:r>
          </a:p>
          <a:p>
            <a:pPr marL="177800" indent="-177800" algn="just" fontAlgn="auto">
              <a:spcAft>
                <a:spcPts val="0"/>
              </a:spcAft>
              <a:buFont typeface="Arial" pitchFamily="34" charset="0"/>
              <a:buNone/>
              <a:defRPr/>
            </a:pPr>
            <a:r>
              <a:rPr lang="en-GB" sz="1600" dirty="0" smtClean="0">
                <a:latin typeface="Century Gothic" pitchFamily="34" charset="0"/>
              </a:rPr>
              <a:t>This Initiative from the Commission will ensure the following are achieved ;</a:t>
            </a:r>
          </a:p>
          <a:p>
            <a:pPr marL="355600" indent="-177800" algn="just" fontAlgn="auto">
              <a:spcAft>
                <a:spcPts val="0"/>
              </a:spcAft>
              <a:buFont typeface="Arial" pitchFamily="34" charset="0"/>
              <a:buChar char="•"/>
              <a:defRPr/>
            </a:pPr>
            <a:r>
              <a:rPr lang="en-GB" sz="1600" b="1" i="1" dirty="0" smtClean="0">
                <a:solidFill>
                  <a:schemeClr val="accent1">
                    <a:lumMod val="75000"/>
                  </a:schemeClr>
                </a:solidFill>
                <a:latin typeface="Century Gothic" pitchFamily="34" charset="0"/>
              </a:rPr>
              <a:t>Data from the EU-supported</a:t>
            </a:r>
            <a:r>
              <a:rPr lang="en-GB" sz="1600" i="1" dirty="0" smtClean="0">
                <a:solidFill>
                  <a:schemeClr val="accent1">
                    <a:lumMod val="75000"/>
                  </a:schemeClr>
                </a:solidFill>
                <a:latin typeface="Century Gothic" pitchFamily="34" charset="0"/>
              </a:rPr>
              <a:t> </a:t>
            </a:r>
            <a:r>
              <a:rPr lang="en-GB" sz="1600" i="1" dirty="0" smtClean="0">
                <a:latin typeface="Century Gothic" pitchFamily="34" charset="0"/>
              </a:rPr>
              <a:t>research programmes are more available for re-use</a:t>
            </a:r>
          </a:p>
          <a:p>
            <a:pPr marL="355600" indent="-177800" algn="just" fontAlgn="auto">
              <a:spcAft>
                <a:spcPts val="0"/>
              </a:spcAft>
              <a:buFont typeface="Arial" pitchFamily="34" charset="0"/>
              <a:buChar char="•"/>
              <a:defRPr/>
            </a:pPr>
            <a:r>
              <a:rPr lang="en-GB" sz="1600" b="1" i="1" dirty="0" smtClean="0">
                <a:solidFill>
                  <a:schemeClr val="accent1">
                    <a:lumMod val="75000"/>
                  </a:schemeClr>
                </a:solidFill>
                <a:latin typeface="Century Gothic" pitchFamily="34" charset="0"/>
              </a:rPr>
              <a:t>Common</a:t>
            </a:r>
            <a:r>
              <a:rPr lang="en-GB" sz="1600" b="1" i="1" dirty="0" smtClean="0">
                <a:latin typeface="Century Gothic" pitchFamily="34" charset="0"/>
              </a:rPr>
              <a:t> </a:t>
            </a:r>
            <a:r>
              <a:rPr lang="en-GB" sz="1600" i="1" dirty="0" smtClean="0">
                <a:latin typeface="Century Gothic" pitchFamily="34" charset="0"/>
              </a:rPr>
              <a:t>standards and policies</a:t>
            </a:r>
          </a:p>
          <a:p>
            <a:pPr marL="355600" indent="-177800" algn="just" fontAlgn="auto">
              <a:spcAft>
                <a:spcPts val="0"/>
              </a:spcAft>
              <a:buFont typeface="Arial" pitchFamily="34" charset="0"/>
              <a:buChar char="•"/>
              <a:defRPr/>
            </a:pPr>
            <a:r>
              <a:rPr lang="en-GB" sz="1600" b="1" i="1" dirty="0" smtClean="0">
                <a:solidFill>
                  <a:schemeClr val="accent1">
                    <a:lumMod val="75000"/>
                  </a:schemeClr>
                </a:solidFill>
                <a:latin typeface="Century Gothic" pitchFamily="34" charset="0"/>
              </a:rPr>
              <a:t>Contribute towards</a:t>
            </a:r>
            <a:r>
              <a:rPr lang="en-GB" sz="1600" i="1" dirty="0" smtClean="0">
                <a:solidFill>
                  <a:schemeClr val="accent1">
                    <a:lumMod val="75000"/>
                  </a:schemeClr>
                </a:solidFill>
                <a:latin typeface="Century Gothic" pitchFamily="34" charset="0"/>
              </a:rPr>
              <a:t> </a:t>
            </a:r>
            <a:r>
              <a:rPr lang="en-GB" sz="1600" i="1" dirty="0" smtClean="0">
                <a:latin typeface="Century Gothic" pitchFamily="34" charset="0"/>
              </a:rPr>
              <a:t>an interoperable global marine knowledge system</a:t>
            </a:r>
          </a:p>
          <a:p>
            <a:pPr marL="355600" indent="-177800" algn="just" fontAlgn="auto">
              <a:spcAft>
                <a:spcPts val="0"/>
              </a:spcAft>
              <a:buFont typeface="Arial" pitchFamily="34" charset="0"/>
              <a:buNone/>
              <a:defRPr/>
            </a:pPr>
            <a:r>
              <a:rPr lang="en-GB" sz="1800" b="1" dirty="0" smtClean="0">
                <a:latin typeface="Century Gothic" pitchFamily="34" charset="0"/>
              </a:rPr>
              <a:t> </a:t>
            </a:r>
            <a:endParaRPr lang="en-GB" i="1" dirty="0" smtClean="0">
              <a:latin typeface="Century Gothic" pitchFamily="34" charset="0"/>
            </a:endParaRPr>
          </a:p>
          <a:p>
            <a:pPr algn="just" fontAlgn="auto">
              <a:spcAft>
                <a:spcPts val="0"/>
              </a:spcAft>
              <a:buFont typeface="Arial" pitchFamily="34" charset="0"/>
              <a:buChar char="•"/>
              <a:defRPr/>
            </a:pPr>
            <a:endParaRPr lang="en-GB" dirty="0"/>
          </a:p>
        </p:txBody>
      </p:sp>
      <p:pic>
        <p:nvPicPr>
          <p:cNvPr id="60419" name="Picture 2" descr="Directorate-General for Maritime Affairs and Fisheries"/>
          <p:cNvPicPr>
            <a:picLocks noChangeAspect="1" noChangeArrowheads="1"/>
          </p:cNvPicPr>
          <p:nvPr/>
        </p:nvPicPr>
        <p:blipFill>
          <a:blip r:embed="rId2"/>
          <a:srcRect/>
          <a:stretch>
            <a:fillRect/>
          </a:stretch>
        </p:blipFill>
        <p:spPr bwMode="auto">
          <a:xfrm>
            <a:off x="7219950" y="0"/>
            <a:ext cx="1924050" cy="692150"/>
          </a:xfrm>
          <a:prstGeom prst="rect">
            <a:avLst/>
          </a:prstGeom>
          <a:noFill/>
          <a:ln w="9525">
            <a:noFill/>
            <a:miter lim="800000"/>
            <a:headEnd/>
            <a:tailEnd/>
          </a:ln>
        </p:spPr>
      </p:pic>
      <p:sp>
        <p:nvSpPr>
          <p:cNvPr id="7" name="Rectangle 6"/>
          <p:cNvSpPr/>
          <p:nvPr/>
        </p:nvSpPr>
        <p:spPr>
          <a:xfrm>
            <a:off x="47625" y="4500563"/>
            <a:ext cx="8482013" cy="769937"/>
          </a:xfrm>
          <a:prstGeom prst="rect">
            <a:avLst/>
          </a:prstGeom>
        </p:spPr>
        <p:txBody>
          <a:bodyPr>
            <a:spAutoFit/>
          </a:bodyPr>
          <a:lstStyle/>
          <a:p>
            <a:pPr marL="355600" indent="-177800" algn="just" fontAlgn="auto">
              <a:spcBef>
                <a:spcPts val="0"/>
              </a:spcBef>
              <a:spcAft>
                <a:spcPts val="0"/>
              </a:spcAft>
              <a:defRPr/>
            </a:pPr>
            <a:r>
              <a:rPr lang="en-GB" sz="1600" b="1" dirty="0">
                <a:solidFill>
                  <a:schemeClr val="accent1">
                    <a:lumMod val="75000"/>
                  </a:schemeClr>
                </a:solidFill>
                <a:latin typeface="Century Gothic" pitchFamily="34" charset="0"/>
              </a:rPr>
              <a:t>Cost</a:t>
            </a:r>
          </a:p>
          <a:p>
            <a:pPr marL="355600" indent="-177800" algn="just" fontAlgn="auto">
              <a:spcBef>
                <a:spcPts val="0"/>
              </a:spcBef>
              <a:spcAft>
                <a:spcPts val="0"/>
              </a:spcAft>
              <a:buFont typeface="Arial" pitchFamily="34" charset="0"/>
              <a:buChar char="•"/>
              <a:defRPr/>
            </a:pPr>
            <a:r>
              <a:rPr lang="en-GB" sz="1400" dirty="0">
                <a:latin typeface="Century Gothic" pitchFamily="34" charset="0"/>
              </a:rPr>
              <a:t>€</a:t>
            </a:r>
            <a:r>
              <a:rPr lang="en-GB" sz="1400" dirty="0">
                <a:latin typeface="Century Gothic" pitchFamily="34" charset="0"/>
              </a:rPr>
              <a:t>110.0 </a:t>
            </a:r>
            <a:r>
              <a:rPr lang="en-GB" sz="1400" dirty="0">
                <a:latin typeface="Century Gothic" pitchFamily="34" charset="0"/>
              </a:rPr>
              <a:t>Million spent per year by EU on marine data collection</a:t>
            </a:r>
          </a:p>
          <a:p>
            <a:pPr marL="355600" indent="-177800" algn="just" fontAlgn="auto">
              <a:spcBef>
                <a:spcPts val="0"/>
              </a:spcBef>
              <a:spcAft>
                <a:spcPts val="0"/>
              </a:spcAft>
              <a:buFont typeface="Arial" pitchFamily="34" charset="0"/>
              <a:buChar char="•"/>
              <a:defRPr/>
            </a:pPr>
            <a:r>
              <a:rPr lang="en-GB" sz="1400" dirty="0">
                <a:latin typeface="Century Gothic" pitchFamily="34" charset="0"/>
              </a:rPr>
              <a:t>€  18.5 </a:t>
            </a:r>
            <a:r>
              <a:rPr lang="en-GB" sz="1400" dirty="0">
                <a:latin typeface="Century Gothic" pitchFamily="34" charset="0"/>
              </a:rPr>
              <a:t>Million additional allocation per year for EU’s Marine Knowledge 2020 initiative</a:t>
            </a:r>
            <a:endParaRPr lang="en-IE" sz="1400" dirty="0">
              <a:latin typeface="Arial" pitchFamily="34" charset="0"/>
            </a:endParaRPr>
          </a:p>
        </p:txBody>
      </p:sp>
      <p:sp>
        <p:nvSpPr>
          <p:cNvPr id="9" name="Title 1"/>
          <p:cNvSpPr>
            <a:spLocks noGrp="1"/>
          </p:cNvSpPr>
          <p:nvPr>
            <p:ph type="title"/>
          </p:nvPr>
        </p:nvSpPr>
        <p:spPr>
          <a:xfrm>
            <a:off x="1906588" y="120650"/>
            <a:ext cx="5330825" cy="428625"/>
          </a:xfrm>
        </p:spPr>
        <p:txBody>
          <a:bodyPr rtlCol="0">
            <a:normAutofit/>
          </a:bodyPr>
          <a:lstStyle/>
          <a:p>
            <a:pPr fontAlgn="auto">
              <a:spcAft>
                <a:spcPts val="0"/>
              </a:spcAft>
              <a:defRPr/>
            </a:pPr>
            <a:r>
              <a:rPr lang="en-IE" dirty="0" smtClean="0">
                <a:solidFill>
                  <a:schemeClr val="tx2">
                    <a:lumMod val="50000"/>
                  </a:schemeClr>
                </a:solidFill>
              </a:rPr>
              <a:t>Marine Knowledge 2020</a:t>
            </a:r>
          </a:p>
        </p:txBody>
      </p:sp>
      <p:pic>
        <p:nvPicPr>
          <p:cNvPr id="60422" name="Picture 7" descr="mainstreamLogo.tif"/>
          <p:cNvPicPr>
            <a:picLocks noChangeAspect="1"/>
          </p:cNvPicPr>
          <p:nvPr/>
        </p:nvPicPr>
        <p:blipFill>
          <a:blip r:embed="rId3"/>
          <a:srcRect/>
          <a:stretch>
            <a:fillRect/>
          </a:stretch>
        </p:blipFill>
        <p:spPr bwMode="auto">
          <a:xfrm>
            <a:off x="0" y="36513"/>
            <a:ext cx="1358900" cy="512762"/>
          </a:xfrm>
          <a:prstGeom prst="rect">
            <a:avLst/>
          </a:prstGeom>
          <a:noFill/>
          <a:ln w="9525">
            <a:noFill/>
            <a:miter lim="800000"/>
            <a:headEnd/>
            <a:tailEnd/>
          </a:ln>
        </p:spPr>
      </p:pic>
      <p:sp>
        <p:nvSpPr>
          <p:cNvPr id="60423" name="Text Box 14"/>
          <p:cNvSpPr txBox="1">
            <a:spLocks noChangeArrowheads="1"/>
          </p:cNvSpPr>
          <p:nvPr/>
        </p:nvSpPr>
        <p:spPr bwMode="auto">
          <a:xfrm>
            <a:off x="1403350" y="6550025"/>
            <a:ext cx="6457950"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Offshore Wind Developers need to contribute to Marine Knowledge 2020</a:t>
            </a:r>
            <a:endParaRPr lang="en-US" sz="1400" b="1">
              <a:latin typeface="Century Gothic" pitchFamily="34" charset="0"/>
            </a:endParaRP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xfrm>
            <a:off x="1906588" y="120650"/>
            <a:ext cx="5978525" cy="428625"/>
          </a:xfrm>
        </p:spPr>
        <p:txBody>
          <a:bodyPr rtlCol="0">
            <a:noAutofit/>
          </a:bodyPr>
          <a:lstStyle/>
          <a:p>
            <a:pPr fontAlgn="auto">
              <a:spcAft>
                <a:spcPts val="0"/>
              </a:spcAft>
              <a:defRPr/>
            </a:pPr>
            <a:r>
              <a:rPr lang="en-IE" dirty="0" smtClean="0">
                <a:solidFill>
                  <a:schemeClr val="tx2">
                    <a:lumMod val="50000"/>
                  </a:schemeClr>
                </a:solidFill>
              </a:rPr>
              <a:t>Open Integrated Seabed Information System</a:t>
            </a:r>
          </a:p>
        </p:txBody>
      </p:sp>
      <p:sp>
        <p:nvSpPr>
          <p:cNvPr id="138243" name="Content Placeholder 2"/>
          <p:cNvSpPr>
            <a:spLocks noGrp="1"/>
          </p:cNvSpPr>
          <p:nvPr>
            <p:ph idx="1"/>
          </p:nvPr>
        </p:nvSpPr>
        <p:spPr>
          <a:xfrm>
            <a:off x="1476375" y="1557338"/>
            <a:ext cx="6616700" cy="2828925"/>
          </a:xfrm>
        </p:spPr>
        <p:txBody>
          <a:bodyPr/>
          <a:lstStyle/>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Mainstream Renewable Power</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Offshore Wind in Europe</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Offshore Wind Developers’ needs</a:t>
            </a:r>
          </a:p>
          <a:p>
            <a:pPr fontAlgn="auto">
              <a:spcAft>
                <a:spcPts val="0"/>
              </a:spcAft>
              <a:buFont typeface="Arial" pitchFamily="34" charset="0"/>
              <a:buChar char="•"/>
              <a:defRPr/>
            </a:pPr>
            <a:r>
              <a:rPr lang="en-IE" sz="1800" b="1" dirty="0" err="1" smtClean="0">
                <a:solidFill>
                  <a:schemeClr val="bg1">
                    <a:lumMod val="85000"/>
                  </a:schemeClr>
                </a:solidFill>
                <a:latin typeface="Century Gothic" pitchFamily="34" charset="0"/>
              </a:rPr>
              <a:t>Supergrid’s</a:t>
            </a:r>
            <a:r>
              <a:rPr lang="en-IE" sz="1800" b="1" dirty="0" smtClean="0">
                <a:solidFill>
                  <a:schemeClr val="bg1">
                    <a:lumMod val="85000"/>
                  </a:schemeClr>
                </a:solidFill>
                <a:latin typeface="Century Gothic" pitchFamily="34" charset="0"/>
              </a:rPr>
              <a:t> needs </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Data Management initiatives</a:t>
            </a:r>
          </a:p>
          <a:p>
            <a:pPr fontAlgn="auto">
              <a:spcAft>
                <a:spcPts val="0"/>
              </a:spcAft>
              <a:buFont typeface="Arial" pitchFamily="34" charset="0"/>
              <a:buChar char="•"/>
              <a:defRPr/>
            </a:pPr>
            <a:r>
              <a:rPr lang="en-IE" sz="1800" b="1" dirty="0" smtClean="0">
                <a:solidFill>
                  <a:schemeClr val="accent1">
                    <a:lumMod val="75000"/>
                  </a:schemeClr>
                </a:solidFill>
                <a:latin typeface="Century Gothic" pitchFamily="34" charset="0"/>
              </a:rPr>
              <a:t>Integrated Sea Information System</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Next Steps</a:t>
            </a:r>
          </a:p>
          <a:p>
            <a:pPr fontAlgn="auto">
              <a:spcAft>
                <a:spcPts val="0"/>
              </a:spcAft>
              <a:buFont typeface="Arial" pitchFamily="34" charset="0"/>
              <a:buChar char="•"/>
              <a:defRPr/>
            </a:pPr>
            <a:endParaRPr lang="en-IE" b="1" dirty="0" smtClean="0">
              <a:latin typeface="Century Gothic" pitchFamily="34" charset="0"/>
            </a:endParaRPr>
          </a:p>
          <a:p>
            <a:pPr fontAlgn="auto">
              <a:spcAft>
                <a:spcPts val="0"/>
              </a:spcAft>
              <a:buFont typeface="Arial" charset="0"/>
              <a:buNone/>
              <a:defRPr/>
            </a:pPr>
            <a:endParaRPr lang="en-IE" b="1" dirty="0" smtClean="0">
              <a:latin typeface="Century Gothic" pitchFamily="34" charset="0"/>
            </a:endParaRPr>
          </a:p>
          <a:p>
            <a:pPr fontAlgn="auto">
              <a:spcAft>
                <a:spcPts val="0"/>
              </a:spcAft>
              <a:buFont typeface="Arial" pitchFamily="34" charset="0"/>
              <a:buChar char="•"/>
              <a:defRPr/>
            </a:pPr>
            <a:endParaRPr lang="en-IE" b="1" dirty="0" smtClean="0">
              <a:latin typeface="Century Gothic" pitchFamily="34" charset="0"/>
            </a:endParaRPr>
          </a:p>
          <a:p>
            <a:pPr fontAlgn="auto">
              <a:spcAft>
                <a:spcPts val="0"/>
              </a:spcAft>
              <a:buFont typeface="Arial" pitchFamily="34" charset="0"/>
              <a:buChar char="•"/>
              <a:defRPr/>
            </a:pPr>
            <a:endParaRPr lang="en-IE" dirty="0" smtClean="0"/>
          </a:p>
          <a:p>
            <a:pPr fontAlgn="auto">
              <a:spcAft>
                <a:spcPts val="0"/>
              </a:spcAft>
              <a:buFont typeface="Arial" pitchFamily="34" charset="0"/>
              <a:buChar char="•"/>
              <a:defRPr/>
            </a:pPr>
            <a:endParaRPr lang="en-IE" dirty="0" smtClean="0"/>
          </a:p>
          <a:p>
            <a:pPr fontAlgn="auto">
              <a:spcAft>
                <a:spcPts val="0"/>
              </a:spcAft>
              <a:buFont typeface="Arial" pitchFamily="34" charset="0"/>
              <a:buChar char="•"/>
              <a:defRPr/>
            </a:pPr>
            <a:endParaRPr lang="en-IE" dirty="0" smtClean="0"/>
          </a:p>
        </p:txBody>
      </p:sp>
      <p:sp>
        <p:nvSpPr>
          <p:cNvPr id="138244" name="Footer Placeholder 3"/>
          <p:cNvSpPr>
            <a:spLocks noGrp="1"/>
          </p:cNvSpPr>
          <p:nvPr>
            <p:ph type="ftr" sz="quarter" idx="4294967295"/>
          </p:nvPr>
        </p:nvSpPr>
        <p:spPr bwMode="auto">
          <a:xfrm>
            <a:off x="457200" y="6356350"/>
            <a:ext cx="2133600" cy="365125"/>
          </a:xfrm>
          <a:ln>
            <a:miter lim="800000"/>
            <a:headEnd/>
            <a:tailEnd/>
          </a:ln>
        </p:spPr>
        <p:txBody>
          <a:bodyPr/>
          <a:lstStyle/>
          <a:p>
            <a:pPr algn="l">
              <a:defRPr/>
            </a:pPr>
            <a:fld id="{DBC1DCA2-04CA-4470-8881-3A0F2A87AB22}" type="slidenum">
              <a:rPr lang="en-US">
                <a:ea typeface="MS PGothic" pitchFamily="34" charset="-128"/>
              </a:rPr>
              <a:pPr algn="l">
                <a:defRPr/>
              </a:pPr>
              <a:t>35</a:t>
            </a:fld>
            <a:endParaRPr lang="en-US">
              <a:ea typeface="MS PGothic" pitchFamily="34" charset="-128"/>
            </a:endParaRPr>
          </a:p>
        </p:txBody>
      </p:sp>
      <p:pic>
        <p:nvPicPr>
          <p:cNvPr id="61444" name="Picture 4" descr="mainstreamLogo.tif"/>
          <p:cNvPicPr>
            <a:picLocks noChangeAspect="1"/>
          </p:cNvPicPr>
          <p:nvPr/>
        </p:nvPicPr>
        <p:blipFill>
          <a:blip r:embed="rId3"/>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2020888"/>
            <a:ext cx="1214438" cy="4071937"/>
          </a:xfrm>
          <a:prstGeom prst="rect">
            <a:avLst/>
          </a:prstGeom>
          <a:solidFill>
            <a:schemeClr val="accent1">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ectangle 37"/>
          <p:cNvSpPr/>
          <p:nvPr/>
        </p:nvSpPr>
        <p:spPr>
          <a:xfrm>
            <a:off x="1258888" y="1000125"/>
            <a:ext cx="5041900" cy="928688"/>
          </a:xfrm>
          <a:prstGeom prst="rect">
            <a:avLst/>
          </a:prstGeom>
          <a:solidFill>
            <a:schemeClr val="accent1">
              <a:lumMod val="20000"/>
              <a:lumOff val="8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3491" name="Picture 16" descr="globe"/>
          <p:cNvPicPr>
            <a:picLocks noChangeAspect="1" noChangeArrowheads="1"/>
          </p:cNvPicPr>
          <p:nvPr/>
        </p:nvPicPr>
        <p:blipFill>
          <a:blip r:embed="rId2"/>
          <a:srcRect/>
          <a:stretch>
            <a:fillRect/>
          </a:stretch>
        </p:blipFill>
        <p:spPr bwMode="auto">
          <a:xfrm>
            <a:off x="1512888" y="1955800"/>
            <a:ext cx="4572000" cy="4929188"/>
          </a:xfrm>
          <a:prstGeom prst="rect">
            <a:avLst/>
          </a:prstGeom>
          <a:noFill/>
          <a:ln w="9525">
            <a:noFill/>
            <a:miter lim="800000"/>
            <a:headEnd/>
            <a:tailEnd/>
          </a:ln>
        </p:spPr>
      </p:pic>
      <p:cxnSp>
        <p:nvCxnSpPr>
          <p:cNvPr id="18" name="Straight Arrow Connector 17"/>
          <p:cNvCxnSpPr/>
          <p:nvPr/>
        </p:nvCxnSpPr>
        <p:spPr>
          <a:xfrm>
            <a:off x="1258888" y="2565400"/>
            <a:ext cx="785812" cy="57150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258888" y="3357563"/>
            <a:ext cx="571500" cy="142875"/>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187450" y="4652963"/>
            <a:ext cx="500063" cy="28575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4438" y="5286375"/>
            <a:ext cx="714375" cy="428625"/>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a:off x="1693863" y="2130425"/>
            <a:ext cx="928687" cy="500063"/>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6200000" flipH="1">
            <a:off x="2627313" y="2205038"/>
            <a:ext cx="649287" cy="71437"/>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4146550" y="2066926"/>
            <a:ext cx="708025" cy="43180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a:off x="4896644" y="1964532"/>
            <a:ext cx="1139825" cy="1068387"/>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3500" name="TextBox 40"/>
          <p:cNvSpPr txBox="1">
            <a:spLocks noChangeArrowheads="1"/>
          </p:cNvSpPr>
          <p:nvPr/>
        </p:nvSpPr>
        <p:spPr bwMode="auto">
          <a:xfrm>
            <a:off x="1331913" y="1196975"/>
            <a:ext cx="890587" cy="430213"/>
          </a:xfrm>
          <a:prstGeom prst="rect">
            <a:avLst/>
          </a:prstGeom>
          <a:noFill/>
          <a:ln w="9525">
            <a:noFill/>
            <a:miter lim="800000"/>
            <a:headEnd/>
            <a:tailEnd/>
          </a:ln>
        </p:spPr>
        <p:txBody>
          <a:bodyPr wrap="none">
            <a:spAutoFit/>
          </a:bodyPr>
          <a:lstStyle/>
          <a:p>
            <a:r>
              <a:rPr lang="en-GB" sz="1200" b="1">
                <a:latin typeface="Century Gothic" pitchFamily="34" charset="0"/>
              </a:rPr>
              <a:t>Depth</a:t>
            </a:r>
          </a:p>
          <a:p>
            <a:r>
              <a:rPr lang="en-GB" sz="1000">
                <a:latin typeface="Century Gothic" pitchFamily="34" charset="0"/>
              </a:rPr>
              <a:t>Bathymetry</a:t>
            </a:r>
            <a:endParaRPr lang="en-US" sz="1000">
              <a:latin typeface="Century Gothic" pitchFamily="34" charset="0"/>
            </a:endParaRPr>
          </a:p>
        </p:txBody>
      </p:sp>
      <p:sp>
        <p:nvSpPr>
          <p:cNvPr id="63501" name="TextBox 41"/>
          <p:cNvSpPr txBox="1">
            <a:spLocks noChangeArrowheads="1"/>
          </p:cNvSpPr>
          <p:nvPr/>
        </p:nvSpPr>
        <p:spPr bwMode="auto">
          <a:xfrm>
            <a:off x="3348038" y="1196975"/>
            <a:ext cx="1133475" cy="615950"/>
          </a:xfrm>
          <a:prstGeom prst="rect">
            <a:avLst/>
          </a:prstGeom>
          <a:noFill/>
          <a:ln w="9525">
            <a:noFill/>
            <a:miter lim="800000"/>
            <a:headEnd/>
            <a:tailEnd/>
          </a:ln>
        </p:spPr>
        <p:txBody>
          <a:bodyPr wrap="none">
            <a:spAutoFit/>
          </a:bodyPr>
          <a:lstStyle/>
          <a:p>
            <a:r>
              <a:rPr lang="en-GB" sz="1200" b="1">
                <a:latin typeface="Century Gothic" pitchFamily="34" charset="0"/>
              </a:rPr>
              <a:t>Seabed</a:t>
            </a:r>
          </a:p>
          <a:p>
            <a:r>
              <a:rPr lang="en-GB" sz="1000">
                <a:latin typeface="Century Gothic" pitchFamily="34" charset="0"/>
              </a:rPr>
              <a:t>Sidescan Sonar</a:t>
            </a:r>
          </a:p>
          <a:p>
            <a:endParaRPr lang="en-US" sz="1200" b="1">
              <a:latin typeface="Century Gothic" pitchFamily="34" charset="0"/>
            </a:endParaRPr>
          </a:p>
        </p:txBody>
      </p:sp>
      <p:sp>
        <p:nvSpPr>
          <p:cNvPr id="63502" name="TextBox 42"/>
          <p:cNvSpPr txBox="1">
            <a:spLocks noChangeArrowheads="1"/>
          </p:cNvSpPr>
          <p:nvPr/>
        </p:nvSpPr>
        <p:spPr bwMode="auto">
          <a:xfrm>
            <a:off x="4427538" y="1196975"/>
            <a:ext cx="947737" cy="430213"/>
          </a:xfrm>
          <a:prstGeom prst="rect">
            <a:avLst/>
          </a:prstGeom>
          <a:noFill/>
          <a:ln w="9525">
            <a:noFill/>
            <a:miter lim="800000"/>
            <a:headEnd/>
            <a:tailEnd/>
          </a:ln>
        </p:spPr>
        <p:txBody>
          <a:bodyPr wrap="none">
            <a:spAutoFit/>
          </a:bodyPr>
          <a:lstStyle/>
          <a:p>
            <a:r>
              <a:rPr lang="en-GB" sz="1200" b="1">
                <a:latin typeface="Century Gothic" pitchFamily="34" charset="0"/>
              </a:rPr>
              <a:t>Sub-Strata</a:t>
            </a:r>
          </a:p>
          <a:p>
            <a:r>
              <a:rPr lang="en-GB" sz="1000">
                <a:latin typeface="Century Gothic" pitchFamily="34" charset="0"/>
              </a:rPr>
              <a:t>Boomer</a:t>
            </a:r>
            <a:endParaRPr lang="en-US" sz="1000">
              <a:latin typeface="Century Gothic" pitchFamily="34" charset="0"/>
            </a:endParaRPr>
          </a:p>
        </p:txBody>
      </p:sp>
      <p:sp>
        <p:nvSpPr>
          <p:cNvPr id="63503" name="TextBox 43"/>
          <p:cNvSpPr txBox="1">
            <a:spLocks noChangeArrowheads="1"/>
          </p:cNvSpPr>
          <p:nvPr/>
        </p:nvSpPr>
        <p:spPr bwMode="auto">
          <a:xfrm>
            <a:off x="2195513" y="1198563"/>
            <a:ext cx="1136650" cy="430212"/>
          </a:xfrm>
          <a:prstGeom prst="rect">
            <a:avLst/>
          </a:prstGeom>
          <a:noFill/>
          <a:ln w="9525">
            <a:noFill/>
            <a:miter lim="800000"/>
            <a:headEnd/>
            <a:tailEnd/>
          </a:ln>
        </p:spPr>
        <p:txBody>
          <a:bodyPr wrap="none">
            <a:spAutoFit/>
          </a:bodyPr>
          <a:lstStyle/>
          <a:p>
            <a:r>
              <a:rPr lang="en-GB" sz="1200" b="1">
                <a:latin typeface="Century Gothic" pitchFamily="34" charset="0"/>
              </a:rPr>
              <a:t>Wrecks</a:t>
            </a:r>
          </a:p>
          <a:p>
            <a:r>
              <a:rPr lang="en-GB" sz="1000">
                <a:latin typeface="Century Gothic" pitchFamily="34" charset="0"/>
              </a:rPr>
              <a:t>Magnetometer</a:t>
            </a:r>
            <a:endParaRPr lang="en-US" sz="1000">
              <a:latin typeface="Century Gothic" pitchFamily="34" charset="0"/>
            </a:endParaRPr>
          </a:p>
        </p:txBody>
      </p:sp>
      <p:sp>
        <p:nvSpPr>
          <p:cNvPr id="63504" name="TextBox 44"/>
          <p:cNvSpPr txBox="1">
            <a:spLocks noChangeArrowheads="1"/>
          </p:cNvSpPr>
          <p:nvPr/>
        </p:nvSpPr>
        <p:spPr bwMode="auto">
          <a:xfrm>
            <a:off x="30163" y="2925763"/>
            <a:ext cx="1085850" cy="431800"/>
          </a:xfrm>
          <a:prstGeom prst="rect">
            <a:avLst/>
          </a:prstGeom>
          <a:noFill/>
          <a:ln w="9525">
            <a:noFill/>
            <a:miter lim="800000"/>
            <a:headEnd/>
            <a:tailEnd/>
          </a:ln>
        </p:spPr>
        <p:txBody>
          <a:bodyPr wrap="none">
            <a:spAutoFit/>
          </a:bodyPr>
          <a:lstStyle/>
          <a:p>
            <a:r>
              <a:rPr lang="en-GB" sz="1200" b="1">
                <a:latin typeface="Century Gothic" pitchFamily="34" charset="0"/>
              </a:rPr>
              <a:t>Foundations</a:t>
            </a:r>
          </a:p>
          <a:p>
            <a:r>
              <a:rPr lang="en-GB" sz="1000">
                <a:latin typeface="Century Gothic" pitchFamily="34" charset="0"/>
              </a:rPr>
              <a:t>Geotechnics </a:t>
            </a:r>
            <a:endParaRPr lang="en-US" sz="1000">
              <a:latin typeface="Century Gothic" pitchFamily="34" charset="0"/>
            </a:endParaRPr>
          </a:p>
        </p:txBody>
      </p:sp>
      <p:sp>
        <p:nvSpPr>
          <p:cNvPr id="63505" name="TextBox 45"/>
          <p:cNvSpPr txBox="1">
            <a:spLocks noChangeArrowheads="1"/>
          </p:cNvSpPr>
          <p:nvPr/>
        </p:nvSpPr>
        <p:spPr bwMode="auto">
          <a:xfrm>
            <a:off x="96838" y="3716338"/>
            <a:ext cx="1162050" cy="615950"/>
          </a:xfrm>
          <a:prstGeom prst="rect">
            <a:avLst/>
          </a:prstGeom>
          <a:noFill/>
          <a:ln w="9525">
            <a:noFill/>
            <a:miter lim="800000"/>
            <a:headEnd/>
            <a:tailEnd/>
          </a:ln>
        </p:spPr>
        <p:txBody>
          <a:bodyPr wrap="none">
            <a:spAutoFit/>
          </a:bodyPr>
          <a:lstStyle/>
          <a:p>
            <a:r>
              <a:rPr lang="en-GB" sz="1200" b="1">
                <a:latin typeface="Century Gothic" pitchFamily="34" charset="0"/>
              </a:rPr>
              <a:t>Waves &amp; </a:t>
            </a:r>
          </a:p>
          <a:p>
            <a:r>
              <a:rPr lang="en-GB" sz="1200" b="1">
                <a:latin typeface="Century Gothic" pitchFamily="34" charset="0"/>
              </a:rPr>
              <a:t>Currents</a:t>
            </a:r>
          </a:p>
          <a:p>
            <a:r>
              <a:rPr lang="en-GB" sz="1000">
                <a:latin typeface="Century Gothic" pitchFamily="34" charset="0"/>
              </a:rPr>
              <a:t>Oceanography</a:t>
            </a:r>
            <a:endParaRPr lang="en-US" sz="1000">
              <a:latin typeface="Century Gothic" pitchFamily="34" charset="0"/>
            </a:endParaRPr>
          </a:p>
        </p:txBody>
      </p:sp>
      <p:sp>
        <p:nvSpPr>
          <p:cNvPr id="63506" name="TextBox 46"/>
          <p:cNvSpPr txBox="1">
            <a:spLocks noChangeArrowheads="1"/>
          </p:cNvSpPr>
          <p:nvPr/>
        </p:nvSpPr>
        <p:spPr bwMode="auto">
          <a:xfrm>
            <a:off x="107950" y="4581525"/>
            <a:ext cx="755650" cy="614363"/>
          </a:xfrm>
          <a:prstGeom prst="rect">
            <a:avLst/>
          </a:prstGeom>
          <a:noFill/>
          <a:ln w="9525">
            <a:noFill/>
            <a:miter lim="800000"/>
            <a:headEnd/>
            <a:tailEnd/>
          </a:ln>
        </p:spPr>
        <p:txBody>
          <a:bodyPr wrap="none">
            <a:spAutoFit/>
          </a:bodyPr>
          <a:lstStyle/>
          <a:p>
            <a:r>
              <a:rPr lang="en-GB" sz="1200" b="1">
                <a:latin typeface="Century Gothic" pitchFamily="34" charset="0"/>
              </a:rPr>
              <a:t>Flora &amp; </a:t>
            </a:r>
          </a:p>
          <a:p>
            <a:r>
              <a:rPr lang="en-GB" sz="1200" b="1">
                <a:latin typeface="Century Gothic" pitchFamily="34" charset="0"/>
              </a:rPr>
              <a:t>Fauna</a:t>
            </a:r>
          </a:p>
          <a:p>
            <a:r>
              <a:rPr lang="en-GB" sz="1000">
                <a:latin typeface="Century Gothic" pitchFamily="34" charset="0"/>
              </a:rPr>
              <a:t>Ecology</a:t>
            </a:r>
            <a:endParaRPr lang="en-US" sz="1000">
              <a:latin typeface="Century Gothic" pitchFamily="34" charset="0"/>
            </a:endParaRPr>
          </a:p>
        </p:txBody>
      </p:sp>
      <p:sp>
        <p:nvSpPr>
          <p:cNvPr id="63507" name="TextBox 47"/>
          <p:cNvSpPr txBox="1">
            <a:spLocks noChangeArrowheads="1"/>
          </p:cNvSpPr>
          <p:nvPr/>
        </p:nvSpPr>
        <p:spPr bwMode="auto">
          <a:xfrm>
            <a:off x="84138" y="5445125"/>
            <a:ext cx="1031875" cy="584200"/>
          </a:xfrm>
          <a:prstGeom prst="rect">
            <a:avLst/>
          </a:prstGeom>
          <a:noFill/>
          <a:ln w="9525">
            <a:noFill/>
            <a:miter lim="800000"/>
            <a:headEnd/>
            <a:tailEnd/>
          </a:ln>
        </p:spPr>
        <p:txBody>
          <a:bodyPr wrap="none">
            <a:spAutoFit/>
          </a:bodyPr>
          <a:lstStyle/>
          <a:p>
            <a:r>
              <a:rPr lang="en-GB" sz="1200" b="1">
                <a:latin typeface="Century Gothic" pitchFamily="34" charset="0"/>
              </a:rPr>
              <a:t>Regulatory </a:t>
            </a:r>
          </a:p>
          <a:p>
            <a:r>
              <a:rPr lang="en-GB" sz="1000" b="1">
                <a:latin typeface="Century Gothic" pitchFamily="34" charset="0"/>
              </a:rPr>
              <a:t>Reports</a:t>
            </a:r>
          </a:p>
          <a:p>
            <a:r>
              <a:rPr lang="en-GB" sz="1000">
                <a:latin typeface="Century Gothic" pitchFamily="34" charset="0"/>
              </a:rPr>
              <a:t>Consultancy</a:t>
            </a:r>
            <a:endParaRPr lang="en-US" sz="1000">
              <a:latin typeface="Century Gothic" pitchFamily="34" charset="0"/>
            </a:endParaRPr>
          </a:p>
        </p:txBody>
      </p:sp>
      <p:sp>
        <p:nvSpPr>
          <p:cNvPr id="49" name="Rectangle 44"/>
          <p:cNvSpPr>
            <a:spLocks noChangeArrowheads="1"/>
          </p:cNvSpPr>
          <p:nvPr/>
        </p:nvSpPr>
        <p:spPr bwMode="gray">
          <a:xfrm>
            <a:off x="1214438" y="95250"/>
            <a:ext cx="7215187" cy="381000"/>
          </a:xfrm>
          <a:prstGeom prst="rect">
            <a:avLst/>
          </a:prstGeom>
          <a:noFill/>
          <a:ln w="9525">
            <a:noFill/>
            <a:miter lim="800000"/>
            <a:headEnd/>
            <a:tailEnd/>
          </a:ln>
        </p:spPr>
        <p:txBody>
          <a:bodyPr lIns="71438" tIns="36512" rIns="71438" bIns="36512">
            <a:spAutoFit/>
          </a:bodyPr>
          <a:lstStyle/>
          <a:p>
            <a:pPr algn="ctr" defTabSz="708025" eaLnBrk="0" fontAlgn="auto" hangingPunct="0">
              <a:spcBef>
                <a:spcPts val="0"/>
              </a:spcBef>
              <a:spcAft>
                <a:spcPts val="0"/>
              </a:spcAft>
              <a:defRPr/>
            </a:pPr>
            <a:r>
              <a:rPr lang="en-GB" sz="2000" b="1" dirty="0">
                <a:solidFill>
                  <a:schemeClr val="tx2">
                    <a:lumMod val="50000"/>
                  </a:schemeClr>
                </a:solidFill>
                <a:latin typeface="Century Gothic" pitchFamily="34" charset="0"/>
              </a:rPr>
              <a:t>Convert Data into Wisdom</a:t>
            </a:r>
            <a:endParaRPr lang="en-US" sz="2000" dirty="0">
              <a:solidFill>
                <a:schemeClr val="tx2">
                  <a:lumMod val="50000"/>
                </a:schemeClr>
              </a:solidFill>
              <a:latin typeface="+mn-lt"/>
            </a:endParaRPr>
          </a:p>
        </p:txBody>
      </p:sp>
      <p:sp>
        <p:nvSpPr>
          <p:cNvPr id="63509" name="Text Box 14"/>
          <p:cNvSpPr txBox="1">
            <a:spLocks noChangeArrowheads="1"/>
          </p:cNvSpPr>
          <p:nvPr/>
        </p:nvSpPr>
        <p:spPr bwMode="auto">
          <a:xfrm>
            <a:off x="1143000" y="6550025"/>
            <a:ext cx="6991350"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An Integrated Sea Information System ( ISIS ) is needed : doesn’t currently exist</a:t>
            </a:r>
            <a:endParaRPr lang="en-US" sz="1400" b="1">
              <a:latin typeface="Century Gothic" pitchFamily="34" charset="0"/>
            </a:endParaRPr>
          </a:p>
        </p:txBody>
      </p:sp>
      <p:sp>
        <p:nvSpPr>
          <p:cNvPr id="51" name="TextBox 50"/>
          <p:cNvSpPr txBox="1"/>
          <p:nvPr/>
        </p:nvSpPr>
        <p:spPr>
          <a:xfrm>
            <a:off x="2419350" y="3573463"/>
            <a:ext cx="2152650" cy="1570037"/>
          </a:xfrm>
          <a:prstGeom prst="rect">
            <a:avLst/>
          </a:prstGeom>
          <a:noFill/>
        </p:spPr>
        <p:txBody>
          <a:bodyPr wrap="none">
            <a:spAutoFit/>
          </a:bodyPr>
          <a:lstStyle/>
          <a:p>
            <a:pPr fontAlgn="auto">
              <a:spcBef>
                <a:spcPts val="0"/>
              </a:spcBef>
              <a:spcAft>
                <a:spcPts val="0"/>
              </a:spcAft>
              <a:defRPr/>
            </a:pPr>
            <a:r>
              <a:rPr lang="en-GB" sz="9600" b="1" dirty="0">
                <a:solidFill>
                  <a:schemeClr val="bg1"/>
                </a:solidFill>
                <a:effectLst>
                  <a:outerShdw blurRad="38100" dist="38100" dir="2700000" algn="tl">
                    <a:srgbClr val="000000">
                      <a:alpha val="43137"/>
                    </a:srgbClr>
                  </a:outerShdw>
                </a:effectLst>
                <a:latin typeface="Century Gothic" pitchFamily="34" charset="0"/>
              </a:rPr>
              <a:t>ISIS</a:t>
            </a:r>
            <a:endParaRPr lang="en-US" sz="9600" b="1" dirty="0">
              <a:solidFill>
                <a:schemeClr val="bg1"/>
              </a:solidFill>
              <a:effectLst>
                <a:outerShdw blurRad="38100" dist="38100" dir="2700000" algn="tl">
                  <a:srgbClr val="000000">
                    <a:alpha val="43137"/>
                  </a:srgbClr>
                </a:outerShdw>
              </a:effectLst>
              <a:latin typeface="Century Gothic" pitchFamily="34" charset="0"/>
            </a:endParaRPr>
          </a:p>
        </p:txBody>
      </p:sp>
      <p:sp>
        <p:nvSpPr>
          <p:cNvPr id="34" name="Rectangle 44"/>
          <p:cNvSpPr>
            <a:spLocks noChangeArrowheads="1"/>
          </p:cNvSpPr>
          <p:nvPr/>
        </p:nvSpPr>
        <p:spPr bwMode="gray">
          <a:xfrm>
            <a:off x="44450" y="981075"/>
            <a:ext cx="1071563" cy="904875"/>
          </a:xfrm>
          <a:prstGeom prst="rect">
            <a:avLst/>
          </a:prstGeom>
          <a:noFill/>
          <a:ln w="9525">
            <a:noFill/>
            <a:miter lim="800000"/>
            <a:headEnd/>
            <a:tailEnd/>
          </a:ln>
        </p:spPr>
        <p:txBody>
          <a:bodyPr lIns="71438" tIns="36512" rIns="71438" bIns="36512">
            <a:spAutoFit/>
          </a:bodyPr>
          <a:lstStyle/>
          <a:p>
            <a:pPr algn="ctr" defTabSz="708025" eaLnBrk="0" fontAlgn="auto" hangingPunct="0">
              <a:spcBef>
                <a:spcPts val="0"/>
              </a:spcBef>
              <a:spcAft>
                <a:spcPts val="0"/>
              </a:spcAft>
              <a:defRPr/>
            </a:pPr>
            <a:r>
              <a:rPr lang="en-GB" b="1" dirty="0">
                <a:solidFill>
                  <a:schemeClr val="accent1">
                    <a:lumMod val="75000"/>
                  </a:schemeClr>
                </a:solidFill>
                <a:latin typeface="Century Gothic" pitchFamily="34" charset="0"/>
              </a:rPr>
              <a:t>Offshore </a:t>
            </a:r>
          </a:p>
          <a:p>
            <a:pPr algn="ctr" defTabSz="708025" eaLnBrk="0" fontAlgn="auto" hangingPunct="0">
              <a:spcBef>
                <a:spcPts val="0"/>
              </a:spcBef>
              <a:spcAft>
                <a:spcPts val="0"/>
              </a:spcAft>
              <a:defRPr/>
            </a:pPr>
            <a:r>
              <a:rPr lang="en-GB" b="1" dirty="0">
                <a:solidFill>
                  <a:schemeClr val="accent1">
                    <a:lumMod val="75000"/>
                  </a:schemeClr>
                </a:solidFill>
                <a:latin typeface="Century Gothic" pitchFamily="34" charset="0"/>
              </a:rPr>
              <a:t>Data Types </a:t>
            </a:r>
            <a:endParaRPr lang="en-US" dirty="0">
              <a:solidFill>
                <a:schemeClr val="accent1">
                  <a:lumMod val="75000"/>
                </a:schemeClr>
              </a:solidFill>
              <a:latin typeface="+mn-lt"/>
            </a:endParaRPr>
          </a:p>
        </p:txBody>
      </p:sp>
      <p:sp>
        <p:nvSpPr>
          <p:cNvPr id="37" name="TextBox 36"/>
          <p:cNvSpPr txBox="1"/>
          <p:nvPr/>
        </p:nvSpPr>
        <p:spPr>
          <a:xfrm>
            <a:off x="7345363" y="3573463"/>
            <a:ext cx="1403350" cy="1200150"/>
          </a:xfrm>
          <a:prstGeom prst="rect">
            <a:avLst/>
          </a:prstGeom>
          <a:noFill/>
        </p:spPr>
        <p:txBody>
          <a:bodyPr>
            <a:spAutoFit/>
          </a:bodyPr>
          <a:lstStyle/>
          <a:p>
            <a:pPr algn="ctr" fontAlgn="auto">
              <a:spcBef>
                <a:spcPts val="0"/>
              </a:spcBef>
              <a:spcAft>
                <a:spcPts val="0"/>
              </a:spcAft>
              <a:defRPr/>
            </a:pPr>
            <a:r>
              <a:rPr lang="en-GB" b="1" dirty="0">
                <a:solidFill>
                  <a:schemeClr val="accent1">
                    <a:lumMod val="75000"/>
                  </a:schemeClr>
                </a:solidFill>
                <a:latin typeface="Century Gothic" pitchFamily="34" charset="0"/>
              </a:rPr>
              <a:t>Risk</a:t>
            </a:r>
          </a:p>
          <a:p>
            <a:pPr algn="ctr" fontAlgn="auto">
              <a:spcBef>
                <a:spcPts val="0"/>
              </a:spcBef>
              <a:spcAft>
                <a:spcPts val="0"/>
              </a:spcAft>
              <a:defRPr/>
            </a:pPr>
            <a:r>
              <a:rPr lang="en-GB" b="1" dirty="0">
                <a:solidFill>
                  <a:schemeClr val="accent1">
                    <a:lumMod val="75000"/>
                  </a:schemeClr>
                </a:solidFill>
                <a:latin typeface="Century Gothic" pitchFamily="34" charset="0"/>
              </a:rPr>
              <a:t>Prediction &amp;  Mitigation</a:t>
            </a:r>
          </a:p>
        </p:txBody>
      </p:sp>
      <p:pic>
        <p:nvPicPr>
          <p:cNvPr id="63513" name="Picture 27" descr="mainstreamLogo.tif"/>
          <p:cNvPicPr>
            <a:picLocks noChangeAspect="1"/>
          </p:cNvPicPr>
          <p:nvPr/>
        </p:nvPicPr>
        <p:blipFill>
          <a:blip r:embed="rId3"/>
          <a:srcRect/>
          <a:stretch>
            <a:fillRect/>
          </a:stretch>
        </p:blipFill>
        <p:spPr bwMode="auto">
          <a:xfrm>
            <a:off x="0" y="36513"/>
            <a:ext cx="1358900" cy="512762"/>
          </a:xfrm>
          <a:prstGeom prst="rect">
            <a:avLst/>
          </a:prstGeom>
          <a:noFill/>
          <a:ln w="9525">
            <a:noFill/>
            <a:miter lim="800000"/>
            <a:headEnd/>
            <a:tailEnd/>
          </a:ln>
        </p:spPr>
      </p:pic>
      <p:sp>
        <p:nvSpPr>
          <p:cNvPr id="63514" name="TextBox 29"/>
          <p:cNvSpPr txBox="1">
            <a:spLocks noChangeArrowheads="1"/>
          </p:cNvSpPr>
          <p:nvPr/>
        </p:nvSpPr>
        <p:spPr bwMode="auto">
          <a:xfrm>
            <a:off x="134938" y="2133600"/>
            <a:ext cx="765175" cy="584200"/>
          </a:xfrm>
          <a:prstGeom prst="rect">
            <a:avLst/>
          </a:prstGeom>
          <a:noFill/>
          <a:ln w="9525">
            <a:noFill/>
            <a:miter lim="800000"/>
            <a:headEnd/>
            <a:tailEnd/>
          </a:ln>
        </p:spPr>
        <p:txBody>
          <a:bodyPr wrap="none">
            <a:spAutoFit/>
          </a:bodyPr>
          <a:lstStyle/>
          <a:p>
            <a:r>
              <a:rPr lang="en-GB" sz="1200" b="1">
                <a:latin typeface="Century Gothic" pitchFamily="34" charset="0"/>
              </a:rPr>
              <a:t>Wind</a:t>
            </a:r>
          </a:p>
          <a:p>
            <a:r>
              <a:rPr lang="en-GB" sz="1000">
                <a:latin typeface="Century Gothic" pitchFamily="34" charset="0"/>
              </a:rPr>
              <a:t>MetMast,</a:t>
            </a:r>
          </a:p>
          <a:p>
            <a:r>
              <a:rPr lang="en-GB" sz="1000">
                <a:latin typeface="Century Gothic" pitchFamily="34" charset="0"/>
              </a:rPr>
              <a:t>Lidar </a:t>
            </a:r>
            <a:endParaRPr lang="en-US" sz="1000">
              <a:latin typeface="Century Gothic" pitchFamily="34" charset="0"/>
            </a:endParaRPr>
          </a:p>
        </p:txBody>
      </p:sp>
      <p:cxnSp>
        <p:nvCxnSpPr>
          <p:cNvPr id="32" name="Straight Arrow Connector 31"/>
          <p:cNvCxnSpPr/>
          <p:nvPr/>
        </p:nvCxnSpPr>
        <p:spPr>
          <a:xfrm rot="5400000">
            <a:off x="3421062" y="2205038"/>
            <a:ext cx="574675" cy="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3516" name="TextBox 39"/>
          <p:cNvSpPr txBox="1">
            <a:spLocks noChangeArrowheads="1"/>
          </p:cNvSpPr>
          <p:nvPr/>
        </p:nvSpPr>
        <p:spPr bwMode="auto">
          <a:xfrm>
            <a:off x="2757488" y="5084763"/>
            <a:ext cx="1366837" cy="1016000"/>
          </a:xfrm>
          <a:prstGeom prst="rect">
            <a:avLst/>
          </a:prstGeom>
          <a:noFill/>
          <a:ln w="9525">
            <a:noFill/>
            <a:miter lim="800000"/>
            <a:headEnd/>
            <a:tailEnd/>
          </a:ln>
        </p:spPr>
        <p:txBody>
          <a:bodyPr wrap="none">
            <a:spAutoFit/>
          </a:bodyPr>
          <a:lstStyle/>
          <a:p>
            <a:pPr algn="ctr"/>
            <a:r>
              <a:rPr lang="en-GB" sz="1200" b="1">
                <a:solidFill>
                  <a:schemeClr val="bg1"/>
                </a:solidFill>
                <a:latin typeface="Century Gothic" pitchFamily="34" charset="0"/>
              </a:rPr>
              <a:t>Collect Data</a:t>
            </a:r>
          </a:p>
          <a:p>
            <a:pPr algn="ctr"/>
            <a:r>
              <a:rPr lang="en-GB" sz="1200" b="1">
                <a:solidFill>
                  <a:schemeClr val="bg1"/>
                </a:solidFill>
                <a:latin typeface="Century Gothic" pitchFamily="34" charset="0"/>
              </a:rPr>
              <a:t>Store Data</a:t>
            </a:r>
          </a:p>
          <a:p>
            <a:pPr algn="ctr"/>
            <a:r>
              <a:rPr lang="en-GB" sz="1200" b="1">
                <a:solidFill>
                  <a:schemeClr val="bg1"/>
                </a:solidFill>
                <a:latin typeface="Century Gothic" pitchFamily="34" charset="0"/>
              </a:rPr>
              <a:t>Visualise Data</a:t>
            </a:r>
          </a:p>
          <a:p>
            <a:pPr algn="ctr"/>
            <a:r>
              <a:rPr lang="en-GB" sz="1200" b="1">
                <a:solidFill>
                  <a:schemeClr val="bg1"/>
                </a:solidFill>
                <a:latin typeface="Century Gothic" pitchFamily="34" charset="0"/>
              </a:rPr>
              <a:t>Identify Patterns</a:t>
            </a:r>
          </a:p>
          <a:p>
            <a:pPr algn="ctr"/>
            <a:r>
              <a:rPr lang="en-GB" sz="1200" b="1">
                <a:solidFill>
                  <a:schemeClr val="bg1"/>
                </a:solidFill>
                <a:latin typeface="Century Gothic" pitchFamily="34" charset="0"/>
              </a:rPr>
              <a:t>Run Scenarios</a:t>
            </a:r>
          </a:p>
        </p:txBody>
      </p:sp>
      <p:cxnSp>
        <p:nvCxnSpPr>
          <p:cNvPr id="53" name="Straight Arrow Connector 52"/>
          <p:cNvCxnSpPr/>
          <p:nvPr/>
        </p:nvCxnSpPr>
        <p:spPr>
          <a:xfrm>
            <a:off x="5940425" y="4221163"/>
            <a:ext cx="1439863" cy="1587"/>
          </a:xfrm>
          <a:prstGeom prst="straightConnector1">
            <a:avLst/>
          </a:prstGeom>
          <a:ln w="1270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3518" name="TextBox 32"/>
          <p:cNvSpPr txBox="1">
            <a:spLocks noChangeArrowheads="1"/>
          </p:cNvSpPr>
          <p:nvPr/>
        </p:nvSpPr>
        <p:spPr bwMode="auto">
          <a:xfrm>
            <a:off x="5292725" y="1196975"/>
            <a:ext cx="979488" cy="430213"/>
          </a:xfrm>
          <a:prstGeom prst="rect">
            <a:avLst/>
          </a:prstGeom>
          <a:noFill/>
          <a:ln w="9525">
            <a:noFill/>
            <a:miter lim="800000"/>
            <a:headEnd/>
            <a:tailEnd/>
          </a:ln>
        </p:spPr>
        <p:txBody>
          <a:bodyPr wrap="none">
            <a:spAutoFit/>
          </a:bodyPr>
          <a:lstStyle/>
          <a:p>
            <a:r>
              <a:rPr lang="en-GB" sz="1200" b="1">
                <a:latin typeface="Century Gothic" pitchFamily="34" charset="0"/>
              </a:rPr>
              <a:t>Mapping</a:t>
            </a:r>
          </a:p>
          <a:p>
            <a:r>
              <a:rPr lang="en-GB" sz="1000">
                <a:latin typeface="Century Gothic" pitchFamily="34" charset="0"/>
              </a:rPr>
              <a:t>ESA Satellites</a:t>
            </a:r>
            <a:endParaRPr lang="en-US" sz="1000">
              <a:latin typeface="Century Gothic" pitchFamily="34" charset="0"/>
            </a:endParaRPr>
          </a:p>
        </p:txBody>
      </p:sp>
      <p:cxnSp>
        <p:nvCxnSpPr>
          <p:cNvPr id="35" name="Straight Arrow Connector 34"/>
          <p:cNvCxnSpPr/>
          <p:nvPr/>
        </p:nvCxnSpPr>
        <p:spPr>
          <a:xfrm>
            <a:off x="1187450" y="4076700"/>
            <a:ext cx="504825" cy="3175"/>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1331913" y="4292600"/>
            <a:ext cx="360362" cy="144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E"/>
          </a:p>
        </p:txBody>
      </p:sp>
    </p:spTree>
  </p:cSld>
  <p:clrMapOvr>
    <a:masterClrMapping/>
  </p:clrMapOvr>
  <p:transition spd="med"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50825" y="620713"/>
          <a:ext cx="8713788" cy="5565775"/>
        </p:xfrm>
        <a:graphic>
          <a:graphicData uri="http://schemas.openxmlformats.org/drawingml/2006/table">
            <a:tbl>
              <a:tblPr/>
              <a:tblGrid>
                <a:gridCol w="667313"/>
                <a:gridCol w="667313"/>
                <a:gridCol w="889751"/>
                <a:gridCol w="1260481"/>
                <a:gridCol w="785947"/>
                <a:gridCol w="645893"/>
                <a:gridCol w="645893"/>
                <a:gridCol w="711801"/>
                <a:gridCol w="777709"/>
                <a:gridCol w="553622"/>
                <a:gridCol w="553622"/>
                <a:gridCol w="553622"/>
              </a:tblGrid>
              <a:tr h="120445">
                <a:tc>
                  <a:txBody>
                    <a:bodyPr/>
                    <a:lstStyle/>
                    <a:p>
                      <a:pPr algn="ctr" fontAlgn="ctr"/>
                      <a:r>
                        <a:rPr lang="en-IE" sz="700" b="1" i="0" u="none" strike="noStrike" dirty="0">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BEEF3"/>
                    </a:solidFill>
                  </a:tcPr>
                </a:tc>
                <a:tc>
                  <a:txBody>
                    <a:bodyPr/>
                    <a:lstStyle/>
                    <a:p>
                      <a:pPr algn="ctr" fontAlgn="ctr"/>
                      <a:r>
                        <a:rPr lang="en-IE" sz="700" b="1"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BEEF3"/>
                    </a:solidFill>
                  </a:tcPr>
                </a:tc>
                <a:tc>
                  <a:txBody>
                    <a:bodyPr/>
                    <a:lstStyle/>
                    <a:p>
                      <a:pPr algn="ctr" fontAlgn="ctr"/>
                      <a:r>
                        <a:rPr lang="en-IE" sz="700" b="1"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BEEF3"/>
                    </a:solidFill>
                  </a:tcPr>
                </a:tc>
                <a:tc>
                  <a:txBody>
                    <a:bodyPr/>
                    <a:lstStyle/>
                    <a:p>
                      <a:pPr algn="ctr" fontAlgn="ctr"/>
                      <a:r>
                        <a:rPr lang="en-IE" sz="700" b="1"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BEEF3"/>
                    </a:solidFill>
                  </a:tcPr>
                </a:tc>
                <a:tc>
                  <a:txBody>
                    <a:bodyPr/>
                    <a:lstStyle/>
                    <a:p>
                      <a:pPr algn="ctr" fontAlgn="ctr"/>
                      <a:r>
                        <a:rPr lang="en-IE" sz="700" b="1"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BEEF3"/>
                    </a:solidFill>
                  </a:tcPr>
                </a:tc>
                <a:tc>
                  <a:txBody>
                    <a:bodyPr/>
                    <a:lstStyle/>
                    <a:p>
                      <a:pPr algn="ctr" fontAlgn="ctr"/>
                      <a:r>
                        <a:rPr lang="en-IE" sz="700" b="1"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BEEF3"/>
                    </a:solidFill>
                  </a:tcPr>
                </a:tc>
                <a:tc>
                  <a:txBody>
                    <a:bodyPr/>
                    <a:lstStyle/>
                    <a:p>
                      <a:pPr algn="ctr" fontAlgn="ctr"/>
                      <a:r>
                        <a:rPr lang="en-IE" sz="700" b="1"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BEEF3"/>
                    </a:solidFill>
                  </a:tcPr>
                </a:tc>
                <a:tc>
                  <a:txBody>
                    <a:bodyPr/>
                    <a:lstStyle/>
                    <a:p>
                      <a:pPr algn="ctr" fontAlgn="ctr"/>
                      <a:r>
                        <a:rPr lang="en-IE" sz="700" b="1"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BEEF3"/>
                    </a:solidFill>
                  </a:tcPr>
                </a:tc>
                <a:tc>
                  <a:txBody>
                    <a:bodyPr/>
                    <a:lstStyle/>
                    <a:p>
                      <a:pPr algn="ctr" fontAlgn="ctr"/>
                      <a:r>
                        <a:rPr lang="en-IE" sz="700" b="1"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BEEF3"/>
                    </a:solidFill>
                  </a:tcPr>
                </a:tc>
                <a:tc gridSpan="2">
                  <a:txBody>
                    <a:bodyPr/>
                    <a:lstStyle/>
                    <a:p>
                      <a:pPr algn="l" fontAlgn="ctr"/>
                      <a:r>
                        <a:rPr lang="en-IE" sz="700" b="1" i="0" u="none" strike="noStrike" dirty="0" smtClean="0">
                          <a:solidFill>
                            <a:srgbClr val="000000"/>
                          </a:solidFill>
                          <a:latin typeface="Century Gothic"/>
                        </a:rPr>
                        <a:t>   Wind </a:t>
                      </a:r>
                      <a:r>
                        <a:rPr lang="en-IE" sz="700" b="1" i="0" u="none" strike="noStrike" dirty="0">
                          <a:solidFill>
                            <a:srgbClr val="000000"/>
                          </a:solidFill>
                          <a:latin typeface="Century Gothic"/>
                        </a:rPr>
                        <a:t>Farm Phase</a:t>
                      </a:r>
                    </a:p>
                  </a:txBody>
                  <a:tcPr marL="3461" marR="3461" marT="3461"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en-IE"/>
                    </a:p>
                  </a:txBody>
                  <a:tcPr/>
                </a:tc>
                <a:tc>
                  <a:txBody>
                    <a:bodyPr/>
                    <a:lstStyle/>
                    <a:p>
                      <a:pPr algn="ctr" fontAlgn="ctr"/>
                      <a:r>
                        <a:rPr lang="en-IE" sz="700" b="1" i="0" u="none" strike="noStrike">
                          <a:solidFill>
                            <a:srgbClr val="000000"/>
                          </a:solidFill>
                          <a:latin typeface="Century Gothic"/>
                        </a:rPr>
                        <a:t> </a:t>
                      </a:r>
                    </a:p>
                  </a:txBody>
                  <a:tcPr marL="3461" marR="3461" marT="3461"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391450">
                <a:tc>
                  <a:txBody>
                    <a:bodyPr/>
                    <a:lstStyle/>
                    <a:p>
                      <a:pPr algn="ctr" fontAlgn="ctr"/>
                      <a:r>
                        <a:rPr lang="en-IE" sz="700" b="1" i="0" u="none" strike="noStrike" dirty="0">
                          <a:solidFill>
                            <a:srgbClr val="000000"/>
                          </a:solidFill>
                          <a:latin typeface="Century Gothic"/>
                        </a:rPr>
                        <a:t>Parameter Column</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BEEF3"/>
                    </a:solidFill>
                  </a:tcPr>
                </a:tc>
                <a:tc>
                  <a:txBody>
                    <a:bodyPr/>
                    <a:lstStyle/>
                    <a:p>
                      <a:pPr algn="ctr" fontAlgn="ctr"/>
                      <a:r>
                        <a:rPr lang="en-IE" sz="700" b="1" i="0" u="none" strike="noStrike">
                          <a:solidFill>
                            <a:srgbClr val="000000"/>
                          </a:solidFill>
                          <a:latin typeface="Century Gothic"/>
                        </a:rPr>
                        <a:t>Parameter Reference</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BEEF3"/>
                    </a:solidFill>
                  </a:tcPr>
                </a:tc>
                <a:tc>
                  <a:txBody>
                    <a:bodyPr/>
                    <a:lstStyle/>
                    <a:p>
                      <a:pPr algn="ctr" fontAlgn="ctr"/>
                      <a:r>
                        <a:rPr lang="en-IE" sz="700" b="1" i="0" u="none" strike="noStrike" dirty="0">
                          <a:solidFill>
                            <a:srgbClr val="000000"/>
                          </a:solidFill>
                          <a:latin typeface="Century Gothic"/>
                        </a:rPr>
                        <a:t>Parameter</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BEEF3"/>
                    </a:solidFill>
                  </a:tcPr>
                </a:tc>
                <a:tc>
                  <a:txBody>
                    <a:bodyPr/>
                    <a:lstStyle/>
                    <a:p>
                      <a:pPr algn="ctr" fontAlgn="ctr"/>
                      <a:r>
                        <a:rPr lang="en-IE" sz="700" b="1" i="0" u="none" strike="noStrike">
                          <a:solidFill>
                            <a:srgbClr val="000000"/>
                          </a:solidFill>
                          <a:latin typeface="Century Gothic"/>
                        </a:rPr>
                        <a:t>Parameter Value</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BEEF3"/>
                    </a:solidFill>
                  </a:tcPr>
                </a:tc>
                <a:tc>
                  <a:txBody>
                    <a:bodyPr/>
                    <a:lstStyle/>
                    <a:p>
                      <a:pPr algn="ctr" fontAlgn="ctr"/>
                      <a:r>
                        <a:rPr lang="en-IE" sz="700" b="1" i="0" u="none" strike="noStrike">
                          <a:solidFill>
                            <a:srgbClr val="000000"/>
                          </a:solidFill>
                          <a:latin typeface="Century Gothic"/>
                        </a:rPr>
                        <a:t>Instrument Type</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BEEF3"/>
                    </a:solidFill>
                  </a:tcPr>
                </a:tc>
                <a:tc>
                  <a:txBody>
                    <a:bodyPr/>
                    <a:lstStyle/>
                    <a:p>
                      <a:pPr algn="ctr" fontAlgn="ctr"/>
                      <a:r>
                        <a:rPr lang="en-IE" sz="700" b="1" i="0" u="none" strike="noStrike">
                          <a:solidFill>
                            <a:srgbClr val="000000"/>
                          </a:solidFill>
                          <a:latin typeface="Century Gothic"/>
                        </a:rPr>
                        <a:t>SI Units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BEEF3"/>
                    </a:solidFill>
                  </a:tcPr>
                </a:tc>
                <a:tc>
                  <a:txBody>
                    <a:bodyPr/>
                    <a:lstStyle/>
                    <a:p>
                      <a:pPr algn="ctr" fontAlgn="ctr"/>
                      <a:r>
                        <a:rPr lang="en-IE" sz="700" b="1" i="0" u="none" strike="noStrike">
                          <a:solidFill>
                            <a:srgbClr val="000000"/>
                          </a:solidFill>
                          <a:latin typeface="Century Gothic"/>
                        </a:rPr>
                        <a:t>Instrument Range</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BEEF3"/>
                    </a:solidFill>
                  </a:tcPr>
                </a:tc>
                <a:tc>
                  <a:txBody>
                    <a:bodyPr/>
                    <a:lstStyle/>
                    <a:p>
                      <a:pPr algn="ctr" fontAlgn="ctr"/>
                      <a:r>
                        <a:rPr lang="en-IE" sz="700" b="1" i="0" u="none" strike="noStrike">
                          <a:solidFill>
                            <a:srgbClr val="000000"/>
                          </a:solidFill>
                          <a:latin typeface="Century Gothic"/>
                        </a:rPr>
                        <a:t>Instrument Resolution</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BEEF3"/>
                    </a:solidFill>
                  </a:tcPr>
                </a:tc>
                <a:tc>
                  <a:txBody>
                    <a:bodyPr/>
                    <a:lstStyle/>
                    <a:p>
                      <a:pPr algn="ctr" fontAlgn="ctr"/>
                      <a:r>
                        <a:rPr lang="en-IE" sz="700" b="1" i="0" u="none" strike="noStrike">
                          <a:solidFill>
                            <a:srgbClr val="000000"/>
                          </a:solidFill>
                          <a:latin typeface="Century Gothic"/>
                        </a:rPr>
                        <a:t>Frequency of collection</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BEEF3"/>
                    </a:solidFill>
                  </a:tcPr>
                </a:tc>
                <a:tc>
                  <a:txBody>
                    <a:bodyPr/>
                    <a:lstStyle/>
                    <a:p>
                      <a:pPr algn="ctr" fontAlgn="ctr"/>
                      <a:r>
                        <a:rPr lang="en-IE" sz="700" b="1" i="0" u="none" strike="noStrike">
                          <a:solidFill>
                            <a:srgbClr val="000000"/>
                          </a:solidFill>
                          <a:latin typeface="Century Gothic"/>
                        </a:rPr>
                        <a:t>Survey Phase</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fontAlgn="ctr"/>
                      <a:r>
                        <a:rPr lang="en-IE" sz="700" b="1" i="0" u="none" strike="noStrike">
                          <a:solidFill>
                            <a:srgbClr val="000000"/>
                          </a:solidFill>
                          <a:latin typeface="Century Gothic"/>
                        </a:rPr>
                        <a:t>Construct Phase</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fontAlgn="ctr"/>
                      <a:r>
                        <a:rPr lang="en-IE" sz="700" b="1" i="0" u="none" strike="noStrike">
                          <a:solidFill>
                            <a:srgbClr val="000000"/>
                          </a:solidFill>
                          <a:latin typeface="Century Gothic"/>
                        </a:rPr>
                        <a:t>Operate Phase</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313160">
                <a:tc>
                  <a:txBody>
                    <a:bodyPr/>
                    <a:lstStyle/>
                    <a:p>
                      <a:pPr algn="ctr" fontAlgn="ctr"/>
                      <a:r>
                        <a:rPr lang="en-IE" sz="700" b="1" i="0" u="none" strike="noStrike">
                          <a:solidFill>
                            <a:srgbClr val="000000"/>
                          </a:solidFill>
                          <a:latin typeface="Century Gothic"/>
                        </a:rPr>
                        <a:t>Air</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1" i="0" u="none" strike="noStrike" dirty="0">
                          <a:solidFill>
                            <a:srgbClr val="000000"/>
                          </a:solidFill>
                          <a:latin typeface="Century Gothic"/>
                        </a:rPr>
                        <a:t>PA01</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Wind Speed</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Determine wind energy characteristics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Anemometer/ LIDAR</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M / second</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0 - 50 M / second</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0.01 M / second</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Continuous - 6 seconds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3160">
                <a:tc>
                  <a:txBody>
                    <a:bodyPr/>
                    <a:lstStyle/>
                    <a:p>
                      <a:pPr algn="ctr" fontAlgn="ctr"/>
                      <a:r>
                        <a:rPr lang="en-IE" sz="700" b="1"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1" i="0" u="none" strike="noStrike">
                          <a:solidFill>
                            <a:srgbClr val="000000"/>
                          </a:solidFill>
                          <a:latin typeface="Century Gothic"/>
                        </a:rPr>
                        <a:t>PA02</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Air Temperature</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Determine operating conditions for Wind Turbines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Thermometer</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o C</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pl-PL" sz="700" b="0" i="0" u="none" strike="noStrike">
                          <a:solidFill>
                            <a:srgbClr val="000000"/>
                          </a:solidFill>
                          <a:latin typeface="Century Gothic"/>
                        </a:rPr>
                        <a:t>: - 10 o C to + 50 o C</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0.1 o C</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Continuous - 60 seconds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160">
                <a:tc>
                  <a:txBody>
                    <a:bodyPr/>
                    <a:lstStyle/>
                    <a:p>
                      <a:pPr algn="ctr" fontAlgn="ctr"/>
                      <a:r>
                        <a:rPr lang="en-IE" sz="700" b="1" i="0" u="none" strike="noStrike">
                          <a:solidFill>
                            <a:srgbClr val="000000"/>
                          </a:solidFill>
                          <a:latin typeface="Century Gothic"/>
                        </a:rPr>
                        <a:t>Water</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1" i="0" u="none" strike="noStrike" dirty="0">
                          <a:solidFill>
                            <a:srgbClr val="000000"/>
                          </a:solidFill>
                          <a:latin typeface="Century Gothic"/>
                        </a:rPr>
                        <a:t>PW01</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Depth</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Identify best </a:t>
                      </a:r>
                      <a:r>
                        <a:rPr lang="en-IE" sz="700" b="0" i="0" u="none" strike="noStrike" dirty="0" err="1">
                          <a:solidFill>
                            <a:srgbClr val="000000"/>
                          </a:solidFill>
                          <a:latin typeface="Century Gothic"/>
                        </a:rPr>
                        <a:t>postion</a:t>
                      </a:r>
                      <a:r>
                        <a:rPr lang="en-IE" sz="700" b="0" i="0" u="none" strike="noStrike" dirty="0">
                          <a:solidFill>
                            <a:srgbClr val="000000"/>
                          </a:solidFill>
                          <a:latin typeface="Century Gothic"/>
                        </a:rPr>
                        <a:t> for Wind Turbines ( &lt; 40 M Depth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Sonar</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M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0 - 100 M</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0.01 M</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Once-off Campaign</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3160">
                <a:tc>
                  <a:txBody>
                    <a:bodyPr/>
                    <a:lstStyle/>
                    <a:p>
                      <a:pPr algn="ctr" fontAlgn="ctr"/>
                      <a:r>
                        <a:rPr lang="en-IE" sz="700" b="1"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1" i="0" u="none" strike="noStrike">
                          <a:solidFill>
                            <a:srgbClr val="000000"/>
                          </a:solidFill>
                          <a:latin typeface="Century Gothic"/>
                        </a:rPr>
                        <a:t>PW02</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Water Temperature</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Determine operating conditions for Wind Turbines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Thermometer</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o C</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l-PL" sz="700" b="0" i="0" u="none" strike="noStrike">
                          <a:solidFill>
                            <a:srgbClr val="000000"/>
                          </a:solidFill>
                          <a:latin typeface="Century Gothic"/>
                        </a:rPr>
                        <a:t>0 o C to + 30 o C</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0.1 o C</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Once-off Campaign</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241">
                <a:tc>
                  <a:txBody>
                    <a:bodyPr/>
                    <a:lstStyle/>
                    <a:p>
                      <a:pPr algn="ctr" fontAlgn="ctr"/>
                      <a:r>
                        <a:rPr lang="en-IE" sz="700" b="1"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1" i="0" u="none" strike="noStrike">
                          <a:solidFill>
                            <a:srgbClr val="000000"/>
                          </a:solidFill>
                          <a:latin typeface="Century Gothic"/>
                        </a:rPr>
                        <a:t>PW03</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Waves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Determine operating conditions for Wind Turbines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Bouys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M</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0 - 15 M</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0.01 M</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Prolonged Campaign ( 6 months +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4241">
                <a:tc>
                  <a:txBody>
                    <a:bodyPr/>
                    <a:lstStyle/>
                    <a:p>
                      <a:pPr algn="ctr" fontAlgn="ctr"/>
                      <a:r>
                        <a:rPr lang="en-IE" sz="700" b="1"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1" i="0" u="none" strike="noStrike">
                          <a:solidFill>
                            <a:srgbClr val="000000"/>
                          </a:solidFill>
                          <a:latin typeface="Century Gothic"/>
                        </a:rPr>
                        <a:t>PW04</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Currents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Determine operating conditions for Wind Turbines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err="1">
                          <a:solidFill>
                            <a:srgbClr val="000000"/>
                          </a:solidFill>
                          <a:latin typeface="Century Gothic"/>
                        </a:rPr>
                        <a:t>Bouys</a:t>
                      </a:r>
                      <a:endParaRPr lang="en-IE" sz="700" b="0" i="0" u="none" strike="noStrike" dirty="0">
                        <a:solidFill>
                          <a:srgbClr val="000000"/>
                        </a:solidFill>
                        <a:latin typeface="Century Gothic"/>
                      </a:endParaRP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M / second</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0 - 30 M / second</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0.01 M / second</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Prolonged Campaign ( 6 months +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160">
                <a:tc>
                  <a:txBody>
                    <a:bodyPr/>
                    <a:lstStyle/>
                    <a:p>
                      <a:pPr algn="ctr" fontAlgn="ctr"/>
                      <a:r>
                        <a:rPr lang="en-IE" sz="700" b="1" i="0" u="none" strike="noStrike">
                          <a:solidFill>
                            <a:srgbClr val="000000"/>
                          </a:solidFill>
                          <a:latin typeface="Century Gothic"/>
                        </a:rPr>
                        <a:t>Seabed</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1" i="0" u="none" strike="noStrike">
                          <a:solidFill>
                            <a:srgbClr val="000000"/>
                          </a:solidFill>
                          <a:latin typeface="Century Gothic"/>
                        </a:rPr>
                        <a:t>PS01</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Seabed Macro- Topology</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Identify exclusion areas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Satellite Mapping</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M</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Wide range</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10 M</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Acquired GIS file information</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3160">
                <a:tc>
                  <a:txBody>
                    <a:bodyPr/>
                    <a:lstStyle/>
                    <a:p>
                      <a:pPr algn="ctr" fontAlgn="ctr"/>
                      <a:r>
                        <a:rPr lang="en-IE" sz="700" b="1"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1" i="0" u="none" strike="noStrike">
                          <a:solidFill>
                            <a:srgbClr val="000000"/>
                          </a:solidFill>
                          <a:latin typeface="Century Gothic"/>
                        </a:rPr>
                        <a:t>PS02</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Seabed Topology</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Identify best position for Wind Turbines ( &lt; 40 M Depth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Sidescan Sonar</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Hertz (Hz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100 - 500 kHz</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1 kHz</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Once-off Campaign</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3160">
                <a:tc>
                  <a:txBody>
                    <a:bodyPr/>
                    <a:lstStyle/>
                    <a:p>
                      <a:pPr algn="ctr" fontAlgn="ctr"/>
                      <a:r>
                        <a:rPr lang="en-IE" sz="700" b="1"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1" i="0" u="none" strike="noStrike">
                          <a:solidFill>
                            <a:srgbClr val="000000"/>
                          </a:solidFill>
                          <a:latin typeface="Century Gothic"/>
                        </a:rPr>
                        <a:t>PS03</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Ship wrecks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Identify exclusion areas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Magnetometer</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Tesla (T)</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0 - 100 mT</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1 uT</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Once-off Campaign</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3160">
                <a:tc>
                  <a:txBody>
                    <a:bodyPr/>
                    <a:lstStyle/>
                    <a:p>
                      <a:pPr algn="ctr" fontAlgn="ctr"/>
                      <a:r>
                        <a:rPr lang="en-IE" sz="700" b="1"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1" i="0" u="none" strike="noStrike">
                          <a:solidFill>
                            <a:srgbClr val="000000"/>
                          </a:solidFill>
                          <a:latin typeface="Century Gothic"/>
                        </a:rPr>
                        <a:t>PS04</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Sub-strata</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Identify solid ground for Foundations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Boomer</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Hertz (Hz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100 - 500 kHz</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1 kHz</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Once-off Campaign</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3160">
                <a:tc>
                  <a:txBody>
                    <a:bodyPr/>
                    <a:lstStyle/>
                    <a:p>
                      <a:pPr algn="ctr" fontAlgn="ctr"/>
                      <a:r>
                        <a:rPr lang="en-IE" sz="700" b="1"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1" i="0" u="none" strike="noStrike">
                          <a:solidFill>
                            <a:srgbClr val="000000"/>
                          </a:solidFill>
                          <a:latin typeface="Century Gothic"/>
                        </a:rPr>
                        <a:t>PS05</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Sub-strata</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Identify solid ground for Foundations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Extracted Sample</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Kg, M</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Various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Various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Once-off Campaign</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3160">
                <a:tc>
                  <a:txBody>
                    <a:bodyPr/>
                    <a:lstStyle/>
                    <a:p>
                      <a:pPr algn="ctr" fontAlgn="ctr"/>
                      <a:r>
                        <a:rPr lang="en-IE" sz="700" b="1" i="0" u="none" strike="noStrike">
                          <a:solidFill>
                            <a:srgbClr val="000000"/>
                          </a:solidFill>
                          <a:latin typeface="Century Gothic"/>
                        </a:rPr>
                        <a:t>Flora and Fauna</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1" i="0" u="none" strike="noStrike">
                          <a:solidFill>
                            <a:srgbClr val="000000"/>
                          </a:solidFill>
                          <a:latin typeface="Century Gothic"/>
                        </a:rPr>
                        <a:t>PF01</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Macro-Population</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Identify exclusion areas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Physical count</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Count</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Trained Counter</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Trained Counter</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Acquired Ecology file information</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3160">
                <a:tc>
                  <a:txBody>
                    <a:bodyPr/>
                    <a:lstStyle/>
                    <a:p>
                      <a:pPr algn="ctr" fontAlgn="ctr"/>
                      <a:r>
                        <a:rPr lang="en-IE" sz="700" b="1"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1" i="0" u="none" strike="noStrike">
                          <a:solidFill>
                            <a:srgbClr val="000000"/>
                          </a:solidFill>
                          <a:latin typeface="Century Gothic"/>
                        </a:rPr>
                        <a:t>PF02</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Mammal Fauna Count</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Meet Ecological Regulatory requiremetns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Physical count</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Count</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Trained Counter</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Trained Counter</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Once-off Campaign</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3160">
                <a:tc>
                  <a:txBody>
                    <a:bodyPr/>
                    <a:lstStyle/>
                    <a:p>
                      <a:pPr algn="ctr" fontAlgn="ctr"/>
                      <a:r>
                        <a:rPr lang="en-IE" sz="700" b="1"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1" i="0" u="none" strike="noStrike">
                          <a:solidFill>
                            <a:srgbClr val="000000"/>
                          </a:solidFill>
                          <a:latin typeface="Century Gothic"/>
                        </a:rPr>
                        <a:t>PF03</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Fish Count</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Meet Ecological Regulatory requiremetns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Physical count</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Count</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Trained Counter</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Trained Counter</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Once-off Campaign</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3160">
                <a:tc>
                  <a:txBody>
                    <a:bodyPr/>
                    <a:lstStyle/>
                    <a:p>
                      <a:pPr algn="ctr" fontAlgn="ctr"/>
                      <a:r>
                        <a:rPr lang="en-IE" sz="700" b="1"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1" i="0" u="none" strike="noStrike">
                          <a:solidFill>
                            <a:srgbClr val="000000"/>
                          </a:solidFill>
                          <a:latin typeface="Century Gothic"/>
                        </a:rPr>
                        <a:t>PF04</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Bird Count</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Meet Ecological Regulatory requiremetns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Physical count</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Count</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Trained Counter</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Trained Counter</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Once-off Campaign</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3160">
                <a:tc>
                  <a:txBody>
                    <a:bodyPr/>
                    <a:lstStyle/>
                    <a:p>
                      <a:pPr algn="ctr" fontAlgn="ctr"/>
                      <a:r>
                        <a:rPr lang="en-IE" sz="700" b="1" i="0" u="none" strike="noStrike">
                          <a:solidFill>
                            <a:srgbClr val="000000"/>
                          </a:solidFill>
                          <a:latin typeface="Century Gothic"/>
                        </a:rPr>
                        <a:t> </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1" i="0" u="none" strike="noStrike">
                          <a:solidFill>
                            <a:srgbClr val="000000"/>
                          </a:solidFill>
                          <a:latin typeface="Century Gothic"/>
                        </a:rPr>
                        <a:t>PF05</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Micro-Fauna Count</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Meet Ecological Regulatory requiremetns</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Extracted Sample</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Count</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Trained Counter</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Trained Counter</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Once-off Campaign</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X</a:t>
                      </a:r>
                    </a:p>
                  </a:txBody>
                  <a:tcPr marL="3461" marR="3461" marT="346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44"/>
          <p:cNvSpPr>
            <a:spLocks noChangeArrowheads="1"/>
          </p:cNvSpPr>
          <p:nvPr/>
        </p:nvSpPr>
        <p:spPr bwMode="gray">
          <a:xfrm>
            <a:off x="1214438" y="95250"/>
            <a:ext cx="7215187" cy="381000"/>
          </a:xfrm>
          <a:prstGeom prst="rect">
            <a:avLst/>
          </a:prstGeom>
          <a:noFill/>
          <a:ln w="9525">
            <a:noFill/>
            <a:miter lim="800000"/>
            <a:headEnd/>
            <a:tailEnd/>
          </a:ln>
        </p:spPr>
        <p:txBody>
          <a:bodyPr lIns="71438" tIns="36512" rIns="71438" bIns="36512">
            <a:spAutoFit/>
          </a:bodyPr>
          <a:lstStyle/>
          <a:p>
            <a:pPr algn="ctr" defTabSz="708025" eaLnBrk="0" fontAlgn="auto" hangingPunct="0">
              <a:spcBef>
                <a:spcPts val="0"/>
              </a:spcBef>
              <a:spcAft>
                <a:spcPts val="0"/>
              </a:spcAft>
              <a:defRPr/>
            </a:pPr>
            <a:r>
              <a:rPr lang="en-GB" sz="2000" b="1" dirty="0">
                <a:solidFill>
                  <a:schemeClr val="tx2">
                    <a:lumMod val="50000"/>
                  </a:schemeClr>
                </a:solidFill>
                <a:latin typeface="Century Gothic" pitchFamily="34" charset="0"/>
              </a:rPr>
              <a:t>Key Parameters</a:t>
            </a:r>
            <a:endParaRPr lang="en-US" sz="2000" dirty="0">
              <a:solidFill>
                <a:schemeClr val="tx2">
                  <a:lumMod val="50000"/>
                </a:schemeClr>
              </a:solidFill>
              <a:latin typeface="+mn-lt"/>
            </a:endParaRPr>
          </a:p>
        </p:txBody>
      </p:sp>
      <p:pic>
        <p:nvPicPr>
          <p:cNvPr id="64762" name="Picture 3" descr="mainstreamLogo.tif"/>
          <p:cNvPicPr>
            <a:picLocks noChangeAspect="1"/>
          </p:cNvPicPr>
          <p:nvPr/>
        </p:nvPicPr>
        <p:blipFill>
          <a:blip r:embed="rId2"/>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ransition spd="med"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4"/>
          <p:cNvSpPr>
            <a:spLocks noChangeArrowheads="1"/>
          </p:cNvSpPr>
          <p:nvPr/>
        </p:nvSpPr>
        <p:spPr bwMode="gray">
          <a:xfrm>
            <a:off x="1214438" y="95250"/>
            <a:ext cx="7215187" cy="381000"/>
          </a:xfrm>
          <a:prstGeom prst="rect">
            <a:avLst/>
          </a:prstGeom>
          <a:noFill/>
          <a:ln w="9525">
            <a:noFill/>
            <a:miter lim="800000"/>
            <a:headEnd/>
            <a:tailEnd/>
          </a:ln>
        </p:spPr>
        <p:txBody>
          <a:bodyPr lIns="71438" tIns="36512" rIns="71438" bIns="36512">
            <a:spAutoFit/>
          </a:bodyPr>
          <a:lstStyle/>
          <a:p>
            <a:pPr algn="ctr" defTabSz="708025" eaLnBrk="0" fontAlgn="auto" hangingPunct="0">
              <a:spcBef>
                <a:spcPts val="0"/>
              </a:spcBef>
              <a:spcAft>
                <a:spcPts val="0"/>
              </a:spcAft>
              <a:defRPr/>
            </a:pPr>
            <a:r>
              <a:rPr lang="en-GB" sz="2000" b="1" dirty="0">
                <a:solidFill>
                  <a:schemeClr val="tx2">
                    <a:lumMod val="50000"/>
                  </a:schemeClr>
                </a:solidFill>
                <a:latin typeface="Century Gothic" pitchFamily="34" charset="0"/>
              </a:rPr>
              <a:t>The 5 Layers of ISIS</a:t>
            </a:r>
            <a:endParaRPr lang="en-US" sz="2000" dirty="0">
              <a:solidFill>
                <a:schemeClr val="tx2">
                  <a:lumMod val="50000"/>
                </a:schemeClr>
              </a:solidFill>
              <a:latin typeface="+mn-lt"/>
            </a:endParaRPr>
          </a:p>
        </p:txBody>
      </p:sp>
      <p:pic>
        <p:nvPicPr>
          <p:cNvPr id="65538" name="Picture 3" descr="mainstreamLogo.tif"/>
          <p:cNvPicPr>
            <a:picLocks noChangeAspect="1"/>
          </p:cNvPicPr>
          <p:nvPr/>
        </p:nvPicPr>
        <p:blipFill>
          <a:blip r:embed="rId2"/>
          <a:srcRect/>
          <a:stretch>
            <a:fillRect/>
          </a:stretch>
        </p:blipFill>
        <p:spPr bwMode="auto">
          <a:xfrm>
            <a:off x="0" y="36513"/>
            <a:ext cx="1358900" cy="512762"/>
          </a:xfrm>
          <a:prstGeom prst="rect">
            <a:avLst/>
          </a:prstGeom>
          <a:noFill/>
          <a:ln w="9525">
            <a:noFill/>
            <a:miter lim="800000"/>
            <a:headEnd/>
            <a:tailEnd/>
          </a:ln>
        </p:spPr>
      </p:pic>
      <p:graphicFrame>
        <p:nvGraphicFramePr>
          <p:cNvPr id="5" name="Table 4"/>
          <p:cNvGraphicFramePr>
            <a:graphicFrameLocks noGrp="1"/>
          </p:cNvGraphicFramePr>
          <p:nvPr/>
        </p:nvGraphicFramePr>
        <p:xfrm>
          <a:off x="179388" y="692150"/>
          <a:ext cx="8785225" cy="4465638"/>
        </p:xfrm>
        <a:graphic>
          <a:graphicData uri="http://schemas.openxmlformats.org/drawingml/2006/table">
            <a:tbl>
              <a:tblPr/>
              <a:tblGrid>
                <a:gridCol w="919013"/>
                <a:gridCol w="972376"/>
                <a:gridCol w="1067241"/>
                <a:gridCol w="1565286"/>
                <a:gridCol w="1241162"/>
                <a:gridCol w="1241162"/>
                <a:gridCol w="592912"/>
                <a:gridCol w="592912"/>
                <a:gridCol w="592912"/>
              </a:tblGrid>
              <a:tr h="162001">
                <a:tc>
                  <a:txBody>
                    <a:bodyPr/>
                    <a:lstStyle/>
                    <a:p>
                      <a:pPr algn="ctr" fontAlgn="ctr"/>
                      <a:r>
                        <a:rPr lang="en-IE" sz="700" b="1" i="0" u="none" strike="noStrike" dirty="0">
                          <a:solidFill>
                            <a:srgbClr val="000000"/>
                          </a:solidFill>
                          <a:latin typeface="Century Gothic"/>
                        </a:rPr>
                        <a:t> </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BEEF3"/>
                    </a:solidFill>
                  </a:tcPr>
                </a:tc>
                <a:tc>
                  <a:txBody>
                    <a:bodyPr/>
                    <a:lstStyle/>
                    <a:p>
                      <a:pPr algn="ctr" fontAlgn="ctr"/>
                      <a:r>
                        <a:rPr lang="en-IE" sz="700" b="1" i="0" u="none" strike="noStrike">
                          <a:solidFill>
                            <a:srgbClr val="000000"/>
                          </a:solidFill>
                          <a:latin typeface="Century Gothic"/>
                        </a:rPr>
                        <a:t> </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BEEF3"/>
                    </a:solidFill>
                  </a:tcPr>
                </a:tc>
                <a:tc>
                  <a:txBody>
                    <a:bodyPr/>
                    <a:lstStyle/>
                    <a:p>
                      <a:pPr algn="ctr" fontAlgn="ctr"/>
                      <a:r>
                        <a:rPr lang="en-IE" sz="700" b="1" i="0" u="none" strike="noStrike">
                          <a:solidFill>
                            <a:srgbClr val="000000"/>
                          </a:solidFill>
                          <a:latin typeface="Century Gothic"/>
                        </a:rPr>
                        <a:t> </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BEEF3"/>
                    </a:solidFill>
                  </a:tcPr>
                </a:tc>
                <a:tc>
                  <a:txBody>
                    <a:bodyPr/>
                    <a:lstStyle/>
                    <a:p>
                      <a:pPr algn="ctr" fontAlgn="ctr"/>
                      <a:r>
                        <a:rPr lang="en-IE" sz="700" b="1" i="0" u="none" strike="noStrike">
                          <a:solidFill>
                            <a:srgbClr val="000000"/>
                          </a:solidFill>
                          <a:latin typeface="Century Gothic"/>
                        </a:rPr>
                        <a:t> </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BEEF3"/>
                    </a:solidFill>
                  </a:tcPr>
                </a:tc>
                <a:tc>
                  <a:txBody>
                    <a:bodyPr/>
                    <a:lstStyle/>
                    <a:p>
                      <a:pPr algn="ctr" fontAlgn="ctr"/>
                      <a:r>
                        <a:rPr lang="en-IE" sz="700" b="1" i="0" u="none" strike="noStrike">
                          <a:solidFill>
                            <a:srgbClr val="000000"/>
                          </a:solidFill>
                          <a:latin typeface="Century Gothic"/>
                        </a:rPr>
                        <a:t> </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BEEF3"/>
                    </a:solidFill>
                  </a:tcPr>
                </a:tc>
                <a:tc>
                  <a:txBody>
                    <a:bodyPr/>
                    <a:lstStyle/>
                    <a:p>
                      <a:pPr algn="ctr" fontAlgn="ctr"/>
                      <a:r>
                        <a:rPr lang="en-IE" sz="700" b="1" i="0" u="none" strike="noStrike">
                          <a:solidFill>
                            <a:srgbClr val="000000"/>
                          </a:solidFill>
                          <a:latin typeface="Century Gothic"/>
                        </a:rPr>
                        <a:t> </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BEEF3"/>
                    </a:solidFill>
                  </a:tcPr>
                </a:tc>
                <a:tc gridSpan="2">
                  <a:txBody>
                    <a:bodyPr/>
                    <a:lstStyle/>
                    <a:p>
                      <a:pPr algn="l" fontAlgn="ctr"/>
                      <a:r>
                        <a:rPr lang="en-IE" sz="700" b="1" i="0" u="none" strike="noStrike">
                          <a:solidFill>
                            <a:srgbClr val="000000"/>
                          </a:solidFill>
                          <a:latin typeface="Century Gothic"/>
                        </a:rPr>
                        <a:t>Wind Farm Phase</a:t>
                      </a:r>
                    </a:p>
                  </a:txBody>
                  <a:tcPr marL="4115" marR="4115" marT="411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hMerge="1">
                  <a:txBody>
                    <a:bodyPr/>
                    <a:lstStyle/>
                    <a:p>
                      <a:endParaRPr lang="en-IE"/>
                    </a:p>
                  </a:txBody>
                  <a:tcPr/>
                </a:tc>
                <a:tc>
                  <a:txBody>
                    <a:bodyPr/>
                    <a:lstStyle/>
                    <a:p>
                      <a:pPr algn="ctr" fontAlgn="ctr"/>
                      <a:r>
                        <a:rPr lang="en-IE" sz="700" b="1" i="0" u="none" strike="noStrike">
                          <a:solidFill>
                            <a:srgbClr val="000000"/>
                          </a:solidFill>
                          <a:latin typeface="Century Gothic"/>
                        </a:rPr>
                        <a:t> </a:t>
                      </a:r>
                    </a:p>
                  </a:txBody>
                  <a:tcPr marL="4115" marR="4115" marT="411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526506">
                <a:tc>
                  <a:txBody>
                    <a:bodyPr/>
                    <a:lstStyle/>
                    <a:p>
                      <a:pPr algn="ctr" fontAlgn="ctr"/>
                      <a:r>
                        <a:rPr lang="en-IE" sz="700" b="1" i="0" u="none" strike="noStrike" dirty="0">
                          <a:solidFill>
                            <a:srgbClr val="000000"/>
                          </a:solidFill>
                          <a:latin typeface="Century Gothic"/>
                        </a:rPr>
                        <a:t>ISIS Layer</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BEEF3"/>
                    </a:solidFill>
                  </a:tcPr>
                </a:tc>
                <a:tc>
                  <a:txBody>
                    <a:bodyPr/>
                    <a:lstStyle/>
                    <a:p>
                      <a:pPr algn="ctr" fontAlgn="ctr"/>
                      <a:r>
                        <a:rPr lang="en-IE" sz="700" b="1" i="0" u="none" strike="noStrike">
                          <a:solidFill>
                            <a:srgbClr val="000000"/>
                          </a:solidFill>
                          <a:latin typeface="Century Gothic"/>
                        </a:rPr>
                        <a:t>Value</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BEEF3"/>
                    </a:solidFill>
                  </a:tcPr>
                </a:tc>
                <a:tc>
                  <a:txBody>
                    <a:bodyPr/>
                    <a:lstStyle/>
                    <a:p>
                      <a:pPr algn="ctr" fontAlgn="ctr"/>
                      <a:r>
                        <a:rPr lang="en-IE" sz="700" b="1" i="0" u="none" strike="noStrike">
                          <a:solidFill>
                            <a:srgbClr val="000000"/>
                          </a:solidFill>
                          <a:latin typeface="Century Gothic"/>
                        </a:rPr>
                        <a:t>Technology Maturity</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BEEF3"/>
                    </a:solidFill>
                  </a:tcPr>
                </a:tc>
                <a:tc>
                  <a:txBody>
                    <a:bodyPr/>
                    <a:lstStyle/>
                    <a:p>
                      <a:pPr algn="ctr" fontAlgn="ctr"/>
                      <a:r>
                        <a:rPr lang="en-IE" sz="700" b="1" i="0" u="none" strike="noStrike">
                          <a:solidFill>
                            <a:srgbClr val="000000"/>
                          </a:solidFill>
                          <a:latin typeface="Century Gothic"/>
                        </a:rPr>
                        <a:t>Specific Requirements</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BEEF3"/>
                    </a:solidFill>
                  </a:tcPr>
                </a:tc>
                <a:tc>
                  <a:txBody>
                    <a:bodyPr/>
                    <a:lstStyle/>
                    <a:p>
                      <a:pPr algn="ctr" fontAlgn="ctr"/>
                      <a:r>
                        <a:rPr lang="en-IE" sz="700" b="1" i="0" u="none" strike="noStrike">
                          <a:solidFill>
                            <a:srgbClr val="000000"/>
                          </a:solidFill>
                          <a:latin typeface="Century Gothic"/>
                        </a:rPr>
                        <a:t>Reference Standard</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BEEF3"/>
                    </a:solidFill>
                  </a:tcPr>
                </a:tc>
                <a:tc>
                  <a:txBody>
                    <a:bodyPr/>
                    <a:lstStyle/>
                    <a:p>
                      <a:pPr algn="ctr" fontAlgn="ctr"/>
                      <a:r>
                        <a:rPr lang="en-IE" sz="700" b="1" i="0" u="none" strike="noStrike">
                          <a:solidFill>
                            <a:srgbClr val="000000"/>
                          </a:solidFill>
                          <a:latin typeface="Century Gothic"/>
                        </a:rPr>
                        <a:t>Areas for improvement</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BEEF3"/>
                    </a:solidFill>
                  </a:tcPr>
                </a:tc>
                <a:tc>
                  <a:txBody>
                    <a:bodyPr/>
                    <a:lstStyle/>
                    <a:p>
                      <a:pPr algn="ctr" fontAlgn="ctr"/>
                      <a:r>
                        <a:rPr lang="en-IE" sz="700" b="1" i="0" u="none" strike="noStrike" dirty="0" smtClean="0">
                          <a:solidFill>
                            <a:srgbClr val="000000"/>
                          </a:solidFill>
                          <a:latin typeface="Century Gothic"/>
                        </a:rPr>
                        <a:t>Survey   </a:t>
                      </a:r>
                      <a:r>
                        <a:rPr lang="en-IE" sz="700" b="1" i="0" u="none" strike="noStrike" dirty="0">
                          <a:solidFill>
                            <a:srgbClr val="000000"/>
                          </a:solidFill>
                          <a:latin typeface="Century Gothic"/>
                        </a:rPr>
                        <a:t>Phase</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fontAlgn="ctr"/>
                      <a:r>
                        <a:rPr lang="en-IE" sz="700" b="1" i="0" u="none" strike="noStrike">
                          <a:solidFill>
                            <a:srgbClr val="000000"/>
                          </a:solidFill>
                          <a:latin typeface="Century Gothic"/>
                        </a:rPr>
                        <a:t>Construct Phase</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ctr" fontAlgn="ctr"/>
                      <a:r>
                        <a:rPr lang="en-IE" sz="700" b="1" i="0" u="none" strike="noStrike">
                          <a:solidFill>
                            <a:srgbClr val="000000"/>
                          </a:solidFill>
                          <a:latin typeface="Century Gothic"/>
                        </a:rPr>
                        <a:t>Operate Phase</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r h="753308">
                <a:tc>
                  <a:txBody>
                    <a:bodyPr/>
                    <a:lstStyle/>
                    <a:p>
                      <a:pPr algn="l" fontAlgn="ctr"/>
                      <a:r>
                        <a:rPr lang="en-IE" sz="700" b="1" i="0" u="none" strike="noStrike">
                          <a:solidFill>
                            <a:srgbClr val="000000"/>
                          </a:solidFill>
                          <a:latin typeface="Century Gothic"/>
                        </a:rPr>
                        <a:t>5. Risk Scenario</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1" i="0" u="none" strike="noStrike" dirty="0">
                          <a:solidFill>
                            <a:srgbClr val="000000"/>
                          </a:solidFill>
                          <a:latin typeface="Century Gothic"/>
                        </a:rPr>
                        <a:t>Identify Project Risk</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Low</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Vectorise parametric data and predict the future. Run various scenarios to identify best-fit result.</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to be defined</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Develop new technology</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8032">
                <a:tc>
                  <a:txBody>
                    <a:bodyPr/>
                    <a:lstStyle/>
                    <a:p>
                      <a:pPr algn="l" fontAlgn="ctr"/>
                      <a:r>
                        <a:rPr lang="en-IE" sz="700" b="1" i="0" u="none" strike="noStrike">
                          <a:solidFill>
                            <a:srgbClr val="000000"/>
                          </a:solidFill>
                          <a:latin typeface="Century Gothic"/>
                        </a:rPr>
                        <a:t>4. Visualisation</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1" i="0" u="none" strike="noStrike">
                          <a:solidFill>
                            <a:srgbClr val="000000"/>
                          </a:solidFill>
                          <a:latin typeface="Century Gothic"/>
                        </a:rPr>
                        <a:t>Allow accurate presentation of real world</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Medium</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Presentation of n dimensions over time, with colour shading to display parameters ( surfaces, currents, etc ) and exclusions ( sea-lanes, wrecks, etc) </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to be defined</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Develop new technology</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3308">
                <a:tc>
                  <a:txBody>
                    <a:bodyPr/>
                    <a:lstStyle/>
                    <a:p>
                      <a:pPr algn="l" fontAlgn="ctr"/>
                      <a:r>
                        <a:rPr lang="en-IE" sz="700" b="1" i="0" u="none" strike="noStrike">
                          <a:solidFill>
                            <a:srgbClr val="000000"/>
                          </a:solidFill>
                          <a:latin typeface="Century Gothic"/>
                        </a:rPr>
                        <a:t>3. Database</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1" i="0" u="none" strike="noStrike">
                          <a:solidFill>
                            <a:srgbClr val="000000"/>
                          </a:solidFill>
                          <a:latin typeface="Century Gothic"/>
                        </a:rPr>
                        <a:t>Provide a single source of validated reference data with time and GPS stamps</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Medium</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Data Historian for time-series data, linked to RDBMS for query/reports</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ODBC compliant</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Adoption of data historian technology</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8032">
                <a:tc>
                  <a:txBody>
                    <a:bodyPr/>
                    <a:lstStyle/>
                    <a:p>
                      <a:pPr algn="l" fontAlgn="ctr"/>
                      <a:r>
                        <a:rPr lang="en-IE" sz="700" b="1" i="0" u="none" strike="noStrike">
                          <a:solidFill>
                            <a:srgbClr val="000000"/>
                          </a:solidFill>
                          <a:latin typeface="Century Gothic"/>
                        </a:rPr>
                        <a:t>2. Communications</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1" i="0" u="none" strike="noStrike">
                          <a:solidFill>
                            <a:srgbClr val="000000"/>
                          </a:solidFill>
                          <a:latin typeface="Century Gothic"/>
                        </a:rPr>
                        <a:t>Provide a reliable mechanism to transfer data from Instruments to Database</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High</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Buffering, compression, Send-Receive confirmation, TCP/IP, CSV-ASCII file format, </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Complies with EIA232</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Encryption. Wireless Communications</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X</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53308">
                <a:tc>
                  <a:txBody>
                    <a:bodyPr/>
                    <a:lstStyle/>
                    <a:p>
                      <a:pPr algn="l" fontAlgn="ctr"/>
                      <a:r>
                        <a:rPr lang="en-IE" sz="700" b="1" i="0" u="none" strike="noStrike">
                          <a:solidFill>
                            <a:srgbClr val="000000"/>
                          </a:solidFill>
                          <a:latin typeface="Century Gothic"/>
                        </a:rPr>
                        <a:t>1. Instruments</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1" i="0" u="none" strike="noStrike">
                          <a:solidFill>
                            <a:srgbClr val="000000"/>
                          </a:solidFill>
                          <a:latin typeface="Century Gothic"/>
                        </a:rPr>
                        <a:t>Provide accurate measurement of key parameters</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High</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a:solidFill>
                            <a:srgbClr val="000000"/>
                          </a:solidFill>
                          <a:latin typeface="Century Gothic"/>
                        </a:rPr>
                        <a:t>Ruggedised Instruments, Self-powered, Linear, meet range and resolution requirements, IP addressable</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Complies with ANSI/ISA TR77.70.01.2010 Tracking &amp; Reporting of Instrument and Control Data</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Self calibrating instruments, suited to North Sea Environment</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X</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X</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IE" sz="700" b="0" i="0" u="none" strike="noStrike" dirty="0">
                          <a:solidFill>
                            <a:srgbClr val="000000"/>
                          </a:solidFill>
                          <a:latin typeface="Century Gothic"/>
                        </a:rPr>
                        <a:t>X</a:t>
                      </a:r>
                    </a:p>
                  </a:txBody>
                  <a:tcPr marL="4115" marR="4115" marT="411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med"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457200" y="6356350"/>
            <a:ext cx="2133600" cy="365125"/>
          </a:xfrm>
        </p:spPr>
        <p:txBody>
          <a:bodyPr/>
          <a:lstStyle/>
          <a:p>
            <a:pPr>
              <a:defRPr/>
            </a:pPr>
            <a:fld id="{BCE4FBFE-BEBB-4D80-AF7D-9DADEA36DFB4}" type="slidenum">
              <a:rPr lang="en-US"/>
              <a:pPr>
                <a:defRPr/>
              </a:pPr>
              <a:t>39</a:t>
            </a:fld>
            <a:endParaRPr lang="en-US"/>
          </a:p>
        </p:txBody>
      </p:sp>
      <p:sp>
        <p:nvSpPr>
          <p:cNvPr id="12" name="Rectangle 11"/>
          <p:cNvSpPr/>
          <p:nvPr/>
        </p:nvSpPr>
        <p:spPr>
          <a:xfrm>
            <a:off x="238125" y="1258888"/>
            <a:ext cx="8455025" cy="831850"/>
          </a:xfrm>
          <a:prstGeom prst="rect">
            <a:avLst/>
          </a:prstGeom>
        </p:spPr>
        <p:txBody>
          <a:bodyPr>
            <a:spAutoFit/>
          </a:bodyPr>
          <a:lstStyle/>
          <a:p>
            <a:pPr fontAlgn="auto">
              <a:spcBef>
                <a:spcPts val="0"/>
              </a:spcBef>
              <a:spcAft>
                <a:spcPts val="0"/>
              </a:spcAft>
              <a:defRPr/>
            </a:pPr>
            <a:r>
              <a:rPr lang="en-IE" sz="1600" b="1" dirty="0">
                <a:solidFill>
                  <a:schemeClr val="accent1">
                    <a:lumMod val="75000"/>
                  </a:schemeClr>
                </a:solidFill>
                <a:latin typeface="Century Gothic" pitchFamily="34" charset="0"/>
              </a:rPr>
              <a:t>Pittsburgh Supercomputing </a:t>
            </a:r>
            <a:r>
              <a:rPr lang="en-IE" sz="1600" b="1" dirty="0" err="1">
                <a:solidFill>
                  <a:schemeClr val="accent1">
                    <a:lumMod val="75000"/>
                  </a:schemeClr>
                </a:solidFill>
                <a:latin typeface="Century Gothic" pitchFamily="34" charset="0"/>
              </a:rPr>
              <a:t>Center</a:t>
            </a:r>
            <a:r>
              <a:rPr lang="en-IE" sz="1600" b="1" dirty="0">
                <a:solidFill>
                  <a:schemeClr val="accent1">
                    <a:lumMod val="75000"/>
                  </a:schemeClr>
                </a:solidFill>
                <a:latin typeface="Century Gothic" pitchFamily="34" charset="0"/>
              </a:rPr>
              <a:t> </a:t>
            </a:r>
            <a:r>
              <a:rPr lang="en-IE" sz="1600" dirty="0">
                <a:latin typeface="Century Gothic" pitchFamily="34" charset="0"/>
              </a:rPr>
              <a:t>( PSC ) computational scientist consultants work closely with discipline scientists to provide tools for visualization and analysis on their Cray XT3.</a:t>
            </a:r>
            <a:endParaRPr lang="en-IE" sz="1600" dirty="0">
              <a:latin typeface="Century Gothic" pitchFamily="34" charset="0"/>
            </a:endParaRPr>
          </a:p>
        </p:txBody>
      </p:sp>
      <p:sp>
        <p:nvSpPr>
          <p:cNvPr id="13" name="Rectangle 12"/>
          <p:cNvSpPr/>
          <p:nvPr/>
        </p:nvSpPr>
        <p:spPr>
          <a:xfrm>
            <a:off x="238125" y="2232025"/>
            <a:ext cx="8374063" cy="584200"/>
          </a:xfrm>
          <a:prstGeom prst="rect">
            <a:avLst/>
          </a:prstGeom>
        </p:spPr>
        <p:txBody>
          <a:bodyPr>
            <a:spAutoFit/>
          </a:bodyPr>
          <a:lstStyle/>
          <a:p>
            <a:pPr fontAlgn="auto">
              <a:spcBef>
                <a:spcPts val="0"/>
              </a:spcBef>
              <a:spcAft>
                <a:spcPts val="0"/>
              </a:spcAft>
              <a:defRPr/>
            </a:pPr>
            <a:r>
              <a:rPr lang="en-IE" sz="1600" b="1" dirty="0">
                <a:solidFill>
                  <a:schemeClr val="accent1">
                    <a:lumMod val="75000"/>
                  </a:schemeClr>
                </a:solidFill>
                <a:latin typeface="Century Gothic" pitchFamily="34" charset="0"/>
              </a:rPr>
              <a:t>“too much information.”: </a:t>
            </a:r>
            <a:r>
              <a:rPr lang="en-IE" sz="1600" dirty="0">
                <a:latin typeface="Century Gothic" pitchFamily="34" charset="0"/>
              </a:rPr>
              <a:t>When it comes to a scientist’s desire to simulate physical phenomena in realistic detail, there is no such thing.</a:t>
            </a:r>
            <a:endParaRPr lang="en-IE" sz="1600" b="1" dirty="0">
              <a:latin typeface="Century Gothic" pitchFamily="34" charset="0"/>
            </a:endParaRPr>
          </a:p>
        </p:txBody>
      </p:sp>
      <p:sp>
        <p:nvSpPr>
          <p:cNvPr id="14" name="Rectangle 13"/>
          <p:cNvSpPr/>
          <p:nvPr/>
        </p:nvSpPr>
        <p:spPr>
          <a:xfrm>
            <a:off x="252413" y="3013075"/>
            <a:ext cx="3800475" cy="523875"/>
          </a:xfrm>
          <a:prstGeom prst="rect">
            <a:avLst/>
          </a:prstGeom>
        </p:spPr>
        <p:txBody>
          <a:bodyPr>
            <a:spAutoFit/>
          </a:bodyPr>
          <a:lstStyle/>
          <a:p>
            <a:pPr fontAlgn="auto">
              <a:spcBef>
                <a:spcPts val="0"/>
              </a:spcBef>
              <a:spcAft>
                <a:spcPts val="0"/>
              </a:spcAft>
              <a:defRPr/>
            </a:pPr>
            <a:r>
              <a:rPr lang="en-IE" sz="1600" b="1" dirty="0">
                <a:solidFill>
                  <a:schemeClr val="accent1">
                    <a:lumMod val="75000"/>
                  </a:schemeClr>
                </a:solidFill>
                <a:latin typeface="Century Gothic" pitchFamily="34" charset="0"/>
              </a:rPr>
              <a:t>3D visualisation of Atlantic Currents</a:t>
            </a:r>
          </a:p>
          <a:p>
            <a:pPr fontAlgn="auto">
              <a:spcBef>
                <a:spcPts val="0"/>
              </a:spcBef>
              <a:spcAft>
                <a:spcPts val="0"/>
              </a:spcAft>
              <a:defRPr/>
            </a:pPr>
            <a:r>
              <a:rPr lang="en-IE" sz="1200" dirty="0">
                <a:latin typeface="Century Gothic" pitchFamily="34" charset="0"/>
              </a:rPr>
              <a:t>University of Miami &amp; PSC</a:t>
            </a:r>
          </a:p>
        </p:txBody>
      </p:sp>
      <p:pic>
        <p:nvPicPr>
          <p:cNvPr id="66565" name="Picture 2" descr="http://www.psc.edu/science/2007/inprogress/images/currents.jpg"/>
          <p:cNvPicPr>
            <a:picLocks noChangeAspect="1" noChangeArrowheads="1"/>
          </p:cNvPicPr>
          <p:nvPr/>
        </p:nvPicPr>
        <p:blipFill>
          <a:blip r:embed="rId3"/>
          <a:srcRect/>
          <a:stretch>
            <a:fillRect/>
          </a:stretch>
        </p:blipFill>
        <p:spPr bwMode="auto">
          <a:xfrm>
            <a:off x="322263" y="3663950"/>
            <a:ext cx="3482975" cy="2246313"/>
          </a:xfrm>
          <a:prstGeom prst="rect">
            <a:avLst/>
          </a:prstGeom>
          <a:noFill/>
          <a:ln w="9525">
            <a:noFill/>
            <a:miter lim="800000"/>
            <a:headEnd/>
            <a:tailEnd/>
          </a:ln>
        </p:spPr>
      </p:pic>
      <p:pic>
        <p:nvPicPr>
          <p:cNvPr id="66566" name="Picture 3"/>
          <p:cNvPicPr>
            <a:picLocks noChangeAspect="1" noChangeArrowheads="1"/>
          </p:cNvPicPr>
          <p:nvPr/>
        </p:nvPicPr>
        <p:blipFill>
          <a:blip r:embed="rId4"/>
          <a:srcRect/>
          <a:stretch>
            <a:fillRect/>
          </a:stretch>
        </p:blipFill>
        <p:spPr bwMode="auto">
          <a:xfrm>
            <a:off x="5259388" y="3614738"/>
            <a:ext cx="3187700" cy="1992312"/>
          </a:xfrm>
          <a:prstGeom prst="rect">
            <a:avLst/>
          </a:prstGeom>
          <a:noFill/>
          <a:ln w="9525">
            <a:noFill/>
            <a:miter lim="800000"/>
            <a:headEnd/>
            <a:tailEnd/>
          </a:ln>
        </p:spPr>
      </p:pic>
      <p:sp>
        <p:nvSpPr>
          <p:cNvPr id="17" name="Rectangle 16"/>
          <p:cNvSpPr/>
          <p:nvPr/>
        </p:nvSpPr>
        <p:spPr>
          <a:xfrm>
            <a:off x="5219700" y="2492375"/>
            <a:ext cx="4572000" cy="1047750"/>
          </a:xfrm>
          <a:prstGeom prst="rect">
            <a:avLst/>
          </a:prstGeom>
        </p:spPr>
        <p:txBody>
          <a:bodyPr>
            <a:spAutoFit/>
          </a:bodyPr>
          <a:lstStyle/>
          <a:p>
            <a:pPr fontAlgn="auto">
              <a:spcBef>
                <a:spcPts val="0"/>
              </a:spcBef>
              <a:spcAft>
                <a:spcPts val="0"/>
              </a:spcAft>
              <a:defRPr/>
            </a:pPr>
            <a:r>
              <a:rPr lang="fr-FR" sz="1600" dirty="0">
                <a:latin typeface="Century Gothic" pitchFamily="34" charset="0"/>
              </a:rPr>
              <a:t> </a:t>
            </a:r>
          </a:p>
          <a:p>
            <a:pPr fontAlgn="auto">
              <a:spcBef>
                <a:spcPts val="0"/>
              </a:spcBef>
              <a:spcAft>
                <a:spcPts val="0"/>
              </a:spcAft>
              <a:defRPr/>
            </a:pPr>
            <a:endParaRPr lang="fr-FR" dirty="0">
              <a:latin typeface="Century Gothic" pitchFamily="34" charset="0"/>
            </a:endParaRPr>
          </a:p>
          <a:p>
            <a:pPr fontAlgn="auto">
              <a:spcBef>
                <a:spcPts val="0"/>
              </a:spcBef>
              <a:spcAft>
                <a:spcPts val="0"/>
              </a:spcAft>
              <a:defRPr/>
            </a:pPr>
            <a:r>
              <a:rPr lang="fr-FR" sz="1600" b="1" dirty="0" err="1">
                <a:solidFill>
                  <a:schemeClr val="accent1">
                    <a:lumMod val="75000"/>
                  </a:schemeClr>
                </a:solidFill>
                <a:latin typeface="Century Gothic" pitchFamily="34" charset="0"/>
              </a:rPr>
              <a:t>Realtime</a:t>
            </a:r>
            <a:r>
              <a:rPr lang="fr-FR" sz="1600" b="1" dirty="0">
                <a:solidFill>
                  <a:schemeClr val="accent1">
                    <a:lumMod val="75000"/>
                  </a:schemeClr>
                </a:solidFill>
                <a:latin typeface="Century Gothic" pitchFamily="34" charset="0"/>
              </a:rPr>
              <a:t> </a:t>
            </a:r>
            <a:r>
              <a:rPr lang="fr-FR" sz="1600" b="1" dirty="0" err="1">
                <a:solidFill>
                  <a:schemeClr val="accent1">
                    <a:lumMod val="75000"/>
                  </a:schemeClr>
                </a:solidFill>
                <a:latin typeface="Century Gothic" pitchFamily="34" charset="0"/>
              </a:rPr>
              <a:t>Ocean</a:t>
            </a:r>
            <a:r>
              <a:rPr lang="fr-FR" sz="1600" b="1" dirty="0">
                <a:solidFill>
                  <a:schemeClr val="accent1">
                    <a:lumMod val="75000"/>
                  </a:schemeClr>
                </a:solidFill>
                <a:latin typeface="Century Gothic" pitchFamily="34" charset="0"/>
              </a:rPr>
              <a:t> Visualisation</a:t>
            </a:r>
          </a:p>
          <a:p>
            <a:pPr fontAlgn="auto">
              <a:spcBef>
                <a:spcPts val="0"/>
              </a:spcBef>
              <a:spcAft>
                <a:spcPts val="0"/>
              </a:spcAft>
              <a:defRPr/>
            </a:pPr>
            <a:r>
              <a:rPr lang="fr-FR" sz="1200" dirty="0" err="1">
                <a:latin typeface="Century Gothic" pitchFamily="34" charset="0"/>
              </a:rPr>
              <a:t>Lenfest</a:t>
            </a:r>
            <a:r>
              <a:rPr lang="fr-FR" sz="1200" dirty="0">
                <a:latin typeface="Century Gothic" pitchFamily="34" charset="0"/>
              </a:rPr>
              <a:t> </a:t>
            </a:r>
            <a:r>
              <a:rPr lang="fr-FR" sz="1200" dirty="0" err="1">
                <a:latin typeface="Century Gothic" pitchFamily="34" charset="0"/>
              </a:rPr>
              <a:t>Ocean</a:t>
            </a:r>
            <a:r>
              <a:rPr lang="fr-FR" sz="1200" dirty="0">
                <a:latin typeface="Century Gothic" pitchFamily="34" charset="0"/>
              </a:rPr>
              <a:t> Future </a:t>
            </a:r>
            <a:r>
              <a:rPr lang="fr-FR" sz="1200" dirty="0" err="1">
                <a:latin typeface="Century Gothic" pitchFamily="34" charset="0"/>
              </a:rPr>
              <a:t>Blender</a:t>
            </a:r>
            <a:r>
              <a:rPr lang="fr-FR" sz="1200" dirty="0">
                <a:latin typeface="Century Gothic" pitchFamily="34" charset="0"/>
              </a:rPr>
              <a:t> 2.48</a:t>
            </a:r>
            <a:endParaRPr lang="en-IE" sz="1200" dirty="0">
              <a:latin typeface="Century Gothic" pitchFamily="34" charset="0"/>
            </a:endParaRPr>
          </a:p>
        </p:txBody>
      </p:sp>
      <p:sp>
        <p:nvSpPr>
          <p:cNvPr id="66568" name="Rectangle 17"/>
          <p:cNvSpPr>
            <a:spLocks noChangeArrowheads="1"/>
          </p:cNvSpPr>
          <p:nvPr/>
        </p:nvSpPr>
        <p:spPr bwMode="auto">
          <a:xfrm>
            <a:off x="5232400" y="5653088"/>
            <a:ext cx="3173413" cy="400050"/>
          </a:xfrm>
          <a:prstGeom prst="rect">
            <a:avLst/>
          </a:prstGeom>
          <a:solidFill>
            <a:srgbClr val="FFFFCC"/>
          </a:solidFill>
          <a:ln w="9525">
            <a:noFill/>
            <a:miter lim="800000"/>
            <a:headEnd/>
            <a:tailEnd/>
          </a:ln>
        </p:spPr>
        <p:txBody>
          <a:bodyPr>
            <a:spAutoFit/>
          </a:bodyPr>
          <a:lstStyle/>
          <a:p>
            <a:r>
              <a:rPr lang="en-IE" sz="1000">
                <a:solidFill>
                  <a:schemeClr val="bg1"/>
                </a:solidFill>
                <a:latin typeface="Century Gothic" pitchFamily="34" charset="0"/>
                <a:hlinkClick r:id="rId5"/>
              </a:rPr>
              <a:t>http://www.youtube.com/watch?v=Z5Q1Pwrp8bw&amp;feature=youtube_gdata_player</a:t>
            </a:r>
            <a:endParaRPr lang="en-IE">
              <a:solidFill>
                <a:schemeClr val="bg1"/>
              </a:solidFill>
              <a:latin typeface="Century Gothic" pitchFamily="34" charset="0"/>
            </a:endParaRPr>
          </a:p>
        </p:txBody>
      </p:sp>
      <p:sp>
        <p:nvSpPr>
          <p:cNvPr id="11" name="Title 1"/>
          <p:cNvSpPr>
            <a:spLocks noGrp="1"/>
          </p:cNvSpPr>
          <p:nvPr>
            <p:ph type="title"/>
          </p:nvPr>
        </p:nvSpPr>
        <p:spPr>
          <a:xfrm>
            <a:off x="1906588" y="120650"/>
            <a:ext cx="5330825" cy="428625"/>
          </a:xfrm>
        </p:spPr>
        <p:txBody>
          <a:bodyPr rtlCol="0">
            <a:normAutofit/>
          </a:bodyPr>
          <a:lstStyle/>
          <a:p>
            <a:pPr fontAlgn="auto">
              <a:spcAft>
                <a:spcPts val="0"/>
              </a:spcAft>
              <a:defRPr/>
            </a:pPr>
            <a:r>
              <a:rPr lang="en-IE" b="0" dirty="0" smtClean="0">
                <a:solidFill>
                  <a:schemeClr val="tx2">
                    <a:lumMod val="50000"/>
                  </a:schemeClr>
                </a:solidFill>
              </a:rPr>
              <a:t>Precedent: </a:t>
            </a:r>
            <a:r>
              <a:rPr lang="en-IE" dirty="0" smtClean="0">
                <a:solidFill>
                  <a:schemeClr val="tx2">
                    <a:lumMod val="50000"/>
                  </a:schemeClr>
                </a:solidFill>
              </a:rPr>
              <a:t>3D Data Visualisation</a:t>
            </a:r>
          </a:p>
        </p:txBody>
      </p:sp>
      <p:pic>
        <p:nvPicPr>
          <p:cNvPr id="66570" name="Picture 15" descr="mainstreamLogo.tif"/>
          <p:cNvPicPr>
            <a:picLocks noChangeAspect="1"/>
          </p:cNvPicPr>
          <p:nvPr/>
        </p:nvPicPr>
        <p:blipFill>
          <a:blip r:embed="rId6"/>
          <a:srcRect/>
          <a:stretch>
            <a:fillRect/>
          </a:stretch>
        </p:blipFill>
        <p:spPr bwMode="auto">
          <a:xfrm>
            <a:off x="0" y="36513"/>
            <a:ext cx="1358900" cy="512762"/>
          </a:xfrm>
          <a:prstGeom prst="rect">
            <a:avLst/>
          </a:prstGeom>
          <a:noFill/>
          <a:ln w="9525">
            <a:noFill/>
            <a:miter lim="800000"/>
            <a:headEnd/>
            <a:tailEnd/>
          </a:ln>
        </p:spPr>
      </p:pic>
      <p:sp>
        <p:nvSpPr>
          <p:cNvPr id="66571" name="Text Box 14"/>
          <p:cNvSpPr txBox="1">
            <a:spLocks noChangeArrowheads="1"/>
          </p:cNvSpPr>
          <p:nvPr/>
        </p:nvSpPr>
        <p:spPr bwMode="auto">
          <a:xfrm>
            <a:off x="2916238" y="6550025"/>
            <a:ext cx="3338512"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Basic Visualisation technology exists</a:t>
            </a:r>
            <a:endParaRPr lang="en-US" sz="1400" b="1">
              <a:latin typeface="Century Gothic" pitchFamily="34" charset="0"/>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xfrm>
            <a:off x="1908175" y="120650"/>
            <a:ext cx="5832475" cy="428625"/>
          </a:xfrm>
        </p:spPr>
        <p:txBody>
          <a:bodyPr rtlCol="0">
            <a:noAutofit/>
          </a:bodyPr>
          <a:lstStyle/>
          <a:p>
            <a:pPr fontAlgn="auto">
              <a:spcAft>
                <a:spcPts val="0"/>
              </a:spcAft>
              <a:defRPr/>
            </a:pPr>
            <a:r>
              <a:rPr lang="en-IE" dirty="0" smtClean="0">
                <a:solidFill>
                  <a:schemeClr val="tx2">
                    <a:lumMod val="50000"/>
                  </a:schemeClr>
                </a:solidFill>
              </a:rPr>
              <a:t>Open Integrated Seabed Information System</a:t>
            </a:r>
          </a:p>
        </p:txBody>
      </p:sp>
      <p:sp>
        <p:nvSpPr>
          <p:cNvPr id="138243" name="Content Placeholder 2"/>
          <p:cNvSpPr>
            <a:spLocks noGrp="1"/>
          </p:cNvSpPr>
          <p:nvPr>
            <p:ph idx="1"/>
          </p:nvPr>
        </p:nvSpPr>
        <p:spPr>
          <a:xfrm>
            <a:off x="1476375" y="1557338"/>
            <a:ext cx="6616700" cy="2828925"/>
          </a:xfrm>
        </p:spPr>
        <p:txBody>
          <a:bodyPr/>
          <a:lstStyle/>
          <a:p>
            <a:pPr fontAlgn="auto">
              <a:spcAft>
                <a:spcPts val="0"/>
              </a:spcAft>
              <a:buFont typeface="Arial" pitchFamily="34" charset="0"/>
              <a:buChar char="•"/>
              <a:defRPr/>
            </a:pPr>
            <a:r>
              <a:rPr lang="en-IE" sz="1800" b="1" dirty="0" smtClean="0">
                <a:solidFill>
                  <a:schemeClr val="accent1">
                    <a:lumMod val="75000"/>
                  </a:schemeClr>
                </a:solidFill>
                <a:latin typeface="Century Gothic" pitchFamily="34" charset="0"/>
              </a:rPr>
              <a:t>Mainstream Renewable Power</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Offshore Wind in Europe</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Offshore Wind Developers’ needs</a:t>
            </a:r>
          </a:p>
          <a:p>
            <a:pPr fontAlgn="auto">
              <a:spcAft>
                <a:spcPts val="0"/>
              </a:spcAft>
              <a:buFont typeface="Arial" pitchFamily="34" charset="0"/>
              <a:buChar char="•"/>
              <a:defRPr/>
            </a:pPr>
            <a:r>
              <a:rPr lang="en-IE" sz="1800" b="1" dirty="0" err="1" smtClean="0">
                <a:solidFill>
                  <a:schemeClr val="bg1">
                    <a:lumMod val="85000"/>
                  </a:schemeClr>
                </a:solidFill>
                <a:latin typeface="Century Gothic" pitchFamily="34" charset="0"/>
              </a:rPr>
              <a:t>Supergrid’s</a:t>
            </a:r>
            <a:r>
              <a:rPr lang="en-IE" sz="1800" b="1" dirty="0" smtClean="0">
                <a:solidFill>
                  <a:schemeClr val="bg1">
                    <a:lumMod val="85000"/>
                  </a:schemeClr>
                </a:solidFill>
                <a:latin typeface="Century Gothic" pitchFamily="34" charset="0"/>
              </a:rPr>
              <a:t> needs</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Data Management initiatives</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Integrated Sea Information System</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Next Steps</a:t>
            </a:r>
          </a:p>
          <a:p>
            <a:pPr fontAlgn="auto">
              <a:spcAft>
                <a:spcPts val="0"/>
              </a:spcAft>
              <a:buFont typeface="Arial" pitchFamily="34" charset="0"/>
              <a:buChar char="•"/>
              <a:defRPr/>
            </a:pPr>
            <a:endParaRPr lang="en-IE" b="1" dirty="0" smtClean="0">
              <a:latin typeface="Century Gothic" pitchFamily="34" charset="0"/>
            </a:endParaRPr>
          </a:p>
          <a:p>
            <a:pPr fontAlgn="auto">
              <a:spcAft>
                <a:spcPts val="0"/>
              </a:spcAft>
              <a:buFont typeface="Arial" charset="0"/>
              <a:buNone/>
              <a:defRPr/>
            </a:pPr>
            <a:endParaRPr lang="en-IE" b="1" dirty="0" smtClean="0">
              <a:latin typeface="Century Gothic" pitchFamily="34" charset="0"/>
            </a:endParaRPr>
          </a:p>
          <a:p>
            <a:pPr fontAlgn="auto">
              <a:spcAft>
                <a:spcPts val="0"/>
              </a:spcAft>
              <a:buFont typeface="Arial" pitchFamily="34" charset="0"/>
              <a:buChar char="•"/>
              <a:defRPr/>
            </a:pPr>
            <a:endParaRPr lang="en-IE" b="1" dirty="0" smtClean="0">
              <a:latin typeface="Century Gothic" pitchFamily="34" charset="0"/>
            </a:endParaRPr>
          </a:p>
          <a:p>
            <a:pPr fontAlgn="auto">
              <a:spcAft>
                <a:spcPts val="0"/>
              </a:spcAft>
              <a:buFont typeface="Arial" pitchFamily="34" charset="0"/>
              <a:buChar char="•"/>
              <a:defRPr/>
            </a:pPr>
            <a:endParaRPr lang="en-IE" dirty="0" smtClean="0"/>
          </a:p>
          <a:p>
            <a:pPr fontAlgn="auto">
              <a:spcAft>
                <a:spcPts val="0"/>
              </a:spcAft>
              <a:buFont typeface="Arial" pitchFamily="34" charset="0"/>
              <a:buChar char="•"/>
              <a:defRPr/>
            </a:pPr>
            <a:endParaRPr lang="en-IE" dirty="0" smtClean="0"/>
          </a:p>
          <a:p>
            <a:pPr fontAlgn="auto">
              <a:spcAft>
                <a:spcPts val="0"/>
              </a:spcAft>
              <a:buFont typeface="Arial" pitchFamily="34" charset="0"/>
              <a:buChar char="•"/>
              <a:defRPr/>
            </a:pPr>
            <a:endParaRPr lang="en-IE" dirty="0" smtClean="0"/>
          </a:p>
        </p:txBody>
      </p:sp>
      <p:sp>
        <p:nvSpPr>
          <p:cNvPr id="138244" name="Footer Placeholder 3"/>
          <p:cNvSpPr>
            <a:spLocks noGrp="1"/>
          </p:cNvSpPr>
          <p:nvPr>
            <p:ph type="ftr" sz="quarter" idx="4294967295"/>
          </p:nvPr>
        </p:nvSpPr>
        <p:spPr bwMode="auto">
          <a:xfrm>
            <a:off x="457200" y="6356350"/>
            <a:ext cx="2133600" cy="365125"/>
          </a:xfrm>
          <a:ln>
            <a:miter lim="800000"/>
            <a:headEnd/>
            <a:tailEnd/>
          </a:ln>
        </p:spPr>
        <p:txBody>
          <a:bodyPr/>
          <a:lstStyle/>
          <a:p>
            <a:pPr algn="l">
              <a:defRPr/>
            </a:pPr>
            <a:fld id="{38F7654F-64B9-426D-8694-14FF80C2390E}" type="slidenum">
              <a:rPr lang="en-US">
                <a:ea typeface="MS PGothic" pitchFamily="34" charset="-128"/>
              </a:rPr>
              <a:pPr algn="l">
                <a:defRPr/>
              </a:pPr>
              <a:t>4</a:t>
            </a:fld>
            <a:endParaRPr lang="en-US">
              <a:ea typeface="MS PGothic" pitchFamily="34" charset="-128"/>
            </a:endParaRPr>
          </a:p>
        </p:txBody>
      </p:sp>
      <p:pic>
        <p:nvPicPr>
          <p:cNvPr id="22532" name="Picture 4" descr="mainstreamLogo.tif"/>
          <p:cNvPicPr>
            <a:picLocks noChangeAspect="1"/>
          </p:cNvPicPr>
          <p:nvPr/>
        </p:nvPicPr>
        <p:blipFill>
          <a:blip r:embed="rId3"/>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457200" y="6356350"/>
            <a:ext cx="2133600" cy="365125"/>
          </a:xfrm>
        </p:spPr>
        <p:txBody>
          <a:bodyPr/>
          <a:lstStyle/>
          <a:p>
            <a:pPr>
              <a:defRPr/>
            </a:pPr>
            <a:fld id="{19AD43E2-06BA-47B5-84C6-30E76861F915}" type="slidenum">
              <a:rPr lang="en-US"/>
              <a:pPr>
                <a:defRPr/>
              </a:pPr>
              <a:t>40</a:t>
            </a:fld>
            <a:endParaRPr lang="en-US"/>
          </a:p>
        </p:txBody>
      </p:sp>
      <p:pic>
        <p:nvPicPr>
          <p:cNvPr id="68610" name="Picture 2"/>
          <p:cNvPicPr>
            <a:picLocks noGrp="1" noChangeAspect="1" noChangeArrowheads="1"/>
          </p:cNvPicPr>
          <p:nvPr>
            <p:ph idx="1"/>
          </p:nvPr>
        </p:nvPicPr>
        <p:blipFill>
          <a:blip r:embed="rId2"/>
          <a:srcRect/>
          <a:stretch>
            <a:fillRect/>
          </a:stretch>
        </p:blipFill>
        <p:spPr bwMode="auto">
          <a:xfrm>
            <a:off x="323850" y="3390900"/>
            <a:ext cx="3671888" cy="2125663"/>
          </a:xfrm>
          <a:noFill/>
          <a:ln>
            <a:miter lim="800000"/>
            <a:headEnd/>
            <a:tailEnd/>
          </a:ln>
        </p:spPr>
      </p:pic>
      <p:sp>
        <p:nvSpPr>
          <p:cNvPr id="68611" name="Rectangle 5"/>
          <p:cNvSpPr>
            <a:spLocks noChangeArrowheads="1"/>
          </p:cNvSpPr>
          <p:nvPr/>
        </p:nvSpPr>
        <p:spPr bwMode="auto">
          <a:xfrm>
            <a:off x="428625" y="5643563"/>
            <a:ext cx="3221038" cy="401637"/>
          </a:xfrm>
          <a:prstGeom prst="rect">
            <a:avLst/>
          </a:prstGeom>
          <a:solidFill>
            <a:srgbClr val="FFFFCC"/>
          </a:solidFill>
          <a:ln w="9525">
            <a:noFill/>
            <a:miter lim="800000"/>
            <a:headEnd/>
            <a:tailEnd/>
          </a:ln>
        </p:spPr>
        <p:txBody>
          <a:bodyPr>
            <a:spAutoFit/>
          </a:bodyPr>
          <a:lstStyle/>
          <a:p>
            <a:r>
              <a:rPr lang="en-IE" sz="1000">
                <a:solidFill>
                  <a:srgbClr val="FF0000"/>
                </a:solidFill>
                <a:latin typeface="Century Gothic" pitchFamily="34" charset="0"/>
                <a:hlinkClick r:id="rId3"/>
              </a:rPr>
              <a:t>http://www.youtube.com/watch?v=NlGzrlsIhQg&amp;feature=youtube_gdata_player</a:t>
            </a:r>
            <a:endParaRPr lang="en-IE">
              <a:latin typeface="Calibri" pitchFamily="34" charset="0"/>
            </a:endParaRPr>
          </a:p>
        </p:txBody>
      </p:sp>
      <p:sp>
        <p:nvSpPr>
          <p:cNvPr id="7" name="Rectangle 6"/>
          <p:cNvSpPr/>
          <p:nvPr/>
        </p:nvSpPr>
        <p:spPr>
          <a:xfrm>
            <a:off x="360363" y="2339975"/>
            <a:ext cx="4572000" cy="801688"/>
          </a:xfrm>
          <a:prstGeom prst="rect">
            <a:avLst/>
          </a:prstGeom>
        </p:spPr>
        <p:txBody>
          <a:bodyPr>
            <a:spAutoFit/>
          </a:bodyPr>
          <a:lstStyle/>
          <a:p>
            <a:pPr fontAlgn="auto">
              <a:spcBef>
                <a:spcPts val="0"/>
              </a:spcBef>
              <a:spcAft>
                <a:spcPts val="0"/>
              </a:spcAft>
              <a:defRPr/>
            </a:pPr>
            <a:endParaRPr lang="fr-FR" dirty="0">
              <a:latin typeface="Century Gothic" pitchFamily="34" charset="0"/>
            </a:endParaRPr>
          </a:p>
          <a:p>
            <a:pPr fontAlgn="auto">
              <a:spcBef>
                <a:spcPts val="0"/>
              </a:spcBef>
              <a:spcAft>
                <a:spcPts val="0"/>
              </a:spcAft>
              <a:defRPr/>
            </a:pPr>
            <a:r>
              <a:rPr lang="fr-FR" sz="1600" b="1" dirty="0" err="1">
                <a:solidFill>
                  <a:schemeClr val="accent1">
                    <a:lumMod val="75000"/>
                  </a:schemeClr>
                </a:solidFill>
                <a:latin typeface="Century Gothic" pitchFamily="34" charset="0"/>
              </a:rPr>
              <a:t>Sediment</a:t>
            </a:r>
            <a:r>
              <a:rPr lang="fr-FR" sz="1600" b="1" dirty="0">
                <a:solidFill>
                  <a:schemeClr val="accent1">
                    <a:lumMod val="75000"/>
                  </a:schemeClr>
                </a:solidFill>
                <a:latin typeface="Century Gothic" pitchFamily="34" charset="0"/>
              </a:rPr>
              <a:t> </a:t>
            </a:r>
            <a:r>
              <a:rPr lang="fr-FR" sz="1600" b="1" dirty="0" err="1">
                <a:solidFill>
                  <a:schemeClr val="accent1">
                    <a:lumMod val="75000"/>
                  </a:schemeClr>
                </a:solidFill>
                <a:latin typeface="Century Gothic" pitchFamily="34" charset="0"/>
              </a:rPr>
              <a:t>Scour</a:t>
            </a:r>
            <a:r>
              <a:rPr lang="fr-FR" sz="1600" b="1" dirty="0">
                <a:solidFill>
                  <a:schemeClr val="accent1">
                    <a:lumMod val="75000"/>
                  </a:schemeClr>
                </a:solidFill>
                <a:latin typeface="Century Gothic" pitchFamily="34" charset="0"/>
              </a:rPr>
              <a:t> Simulation</a:t>
            </a:r>
          </a:p>
          <a:p>
            <a:pPr fontAlgn="auto">
              <a:spcBef>
                <a:spcPts val="0"/>
              </a:spcBef>
              <a:spcAft>
                <a:spcPts val="0"/>
              </a:spcAft>
              <a:defRPr/>
            </a:pPr>
            <a:r>
              <a:rPr lang="fr-FR" sz="1200" dirty="0">
                <a:latin typeface="Century Gothic" pitchFamily="34" charset="0"/>
              </a:rPr>
              <a:t>Northwest </a:t>
            </a:r>
            <a:r>
              <a:rPr lang="fr-FR" sz="1200" dirty="0" err="1">
                <a:latin typeface="Century Gothic" pitchFamily="34" charset="0"/>
              </a:rPr>
              <a:t>Hydraulics</a:t>
            </a:r>
            <a:r>
              <a:rPr lang="fr-FR" sz="1200" dirty="0">
                <a:latin typeface="Century Gothic" pitchFamily="34" charset="0"/>
              </a:rPr>
              <a:t> Consultants. CUDA</a:t>
            </a:r>
            <a:endParaRPr lang="en-IE" sz="1200" dirty="0">
              <a:latin typeface="Century Gothic" pitchFamily="34" charset="0"/>
            </a:endParaRPr>
          </a:p>
        </p:txBody>
      </p:sp>
      <p:sp>
        <p:nvSpPr>
          <p:cNvPr id="11" name="Rectangle 10"/>
          <p:cNvSpPr/>
          <p:nvPr/>
        </p:nvSpPr>
        <p:spPr>
          <a:xfrm>
            <a:off x="238125" y="1258888"/>
            <a:ext cx="8455025" cy="831850"/>
          </a:xfrm>
          <a:prstGeom prst="rect">
            <a:avLst/>
          </a:prstGeom>
        </p:spPr>
        <p:txBody>
          <a:bodyPr>
            <a:spAutoFit/>
          </a:bodyPr>
          <a:lstStyle/>
          <a:p>
            <a:pPr fontAlgn="auto">
              <a:spcBef>
                <a:spcPts val="0"/>
              </a:spcBef>
              <a:spcAft>
                <a:spcPts val="0"/>
              </a:spcAft>
              <a:defRPr/>
            </a:pPr>
            <a:r>
              <a:rPr lang="en-IE" sz="1600" b="1" dirty="0">
                <a:solidFill>
                  <a:schemeClr val="accent1">
                    <a:lumMod val="75000"/>
                  </a:schemeClr>
                </a:solidFill>
                <a:latin typeface="Century Gothic" pitchFamily="34" charset="0"/>
              </a:rPr>
              <a:t>Visualising data </a:t>
            </a:r>
            <a:r>
              <a:rPr lang="en-IE" sz="1600" dirty="0">
                <a:latin typeface="Century Gothic" pitchFamily="34" charset="0"/>
              </a:rPr>
              <a:t>makes it easier to identify risk.</a:t>
            </a:r>
          </a:p>
          <a:p>
            <a:pPr fontAlgn="auto">
              <a:spcBef>
                <a:spcPts val="0"/>
              </a:spcBef>
              <a:spcAft>
                <a:spcPts val="0"/>
              </a:spcAft>
              <a:defRPr/>
            </a:pPr>
            <a:endParaRPr lang="en-IE" sz="1600" dirty="0">
              <a:latin typeface="Century Gothic" pitchFamily="34" charset="0"/>
            </a:endParaRPr>
          </a:p>
          <a:p>
            <a:pPr fontAlgn="auto">
              <a:spcBef>
                <a:spcPts val="0"/>
              </a:spcBef>
              <a:spcAft>
                <a:spcPts val="0"/>
              </a:spcAft>
              <a:defRPr/>
            </a:pPr>
            <a:r>
              <a:rPr lang="en-IE" sz="1600" b="1" dirty="0">
                <a:solidFill>
                  <a:schemeClr val="accent1">
                    <a:lumMod val="75000"/>
                  </a:schemeClr>
                </a:solidFill>
                <a:latin typeface="Century Gothic" pitchFamily="34" charset="0"/>
              </a:rPr>
              <a:t>Simulating scenarios </a:t>
            </a:r>
            <a:r>
              <a:rPr lang="en-IE" sz="1600" dirty="0">
                <a:latin typeface="Century Gothic" pitchFamily="34" charset="0"/>
              </a:rPr>
              <a:t>makes it easier to predict future risk.</a:t>
            </a:r>
            <a:endParaRPr lang="en-IE" sz="1600" dirty="0">
              <a:latin typeface="Century Gothic" pitchFamily="34" charset="0"/>
            </a:endParaRPr>
          </a:p>
        </p:txBody>
      </p:sp>
      <p:pic>
        <p:nvPicPr>
          <p:cNvPr id="68614" name="Picture 4" descr="http://www.psc.edu/science/2007/inprogress/images/velX_4_big.png"/>
          <p:cNvPicPr>
            <a:picLocks noChangeAspect="1" noChangeArrowheads="1"/>
          </p:cNvPicPr>
          <p:nvPr/>
        </p:nvPicPr>
        <p:blipFill>
          <a:blip r:embed="rId4"/>
          <a:srcRect/>
          <a:stretch>
            <a:fillRect/>
          </a:stretch>
        </p:blipFill>
        <p:spPr bwMode="auto">
          <a:xfrm>
            <a:off x="4716463" y="3357563"/>
            <a:ext cx="3470275" cy="2360612"/>
          </a:xfrm>
          <a:prstGeom prst="rect">
            <a:avLst/>
          </a:prstGeom>
          <a:noFill/>
          <a:ln w="9525">
            <a:noFill/>
            <a:miter lim="800000"/>
            <a:headEnd/>
            <a:tailEnd/>
          </a:ln>
        </p:spPr>
      </p:pic>
      <p:sp>
        <p:nvSpPr>
          <p:cNvPr id="15" name="Rectangle 14"/>
          <p:cNvSpPr/>
          <p:nvPr/>
        </p:nvSpPr>
        <p:spPr>
          <a:xfrm>
            <a:off x="4675188" y="2617788"/>
            <a:ext cx="3894137" cy="708025"/>
          </a:xfrm>
          <a:prstGeom prst="rect">
            <a:avLst/>
          </a:prstGeom>
        </p:spPr>
        <p:txBody>
          <a:bodyPr>
            <a:spAutoFit/>
          </a:bodyPr>
          <a:lstStyle/>
          <a:p>
            <a:pPr fontAlgn="auto">
              <a:spcBef>
                <a:spcPts val="0"/>
              </a:spcBef>
              <a:spcAft>
                <a:spcPts val="0"/>
              </a:spcAft>
              <a:defRPr/>
            </a:pPr>
            <a:r>
              <a:rPr lang="en-IE" sz="1600" b="1" dirty="0">
                <a:solidFill>
                  <a:schemeClr val="accent1">
                    <a:lumMod val="75000"/>
                  </a:schemeClr>
                </a:solidFill>
                <a:latin typeface="Century Gothic" pitchFamily="34" charset="0"/>
              </a:rPr>
              <a:t>3D visualisation of Soil Displacement</a:t>
            </a:r>
          </a:p>
          <a:p>
            <a:pPr fontAlgn="auto">
              <a:spcBef>
                <a:spcPts val="0"/>
              </a:spcBef>
              <a:spcAft>
                <a:spcPts val="0"/>
              </a:spcAft>
              <a:defRPr/>
            </a:pPr>
            <a:r>
              <a:rPr lang="en-IE" sz="1200" dirty="0">
                <a:latin typeface="Century Gothic" pitchFamily="34" charset="0"/>
              </a:rPr>
              <a:t>Carnegie Mellon University &amp; PSC</a:t>
            </a:r>
          </a:p>
          <a:p>
            <a:pPr fontAlgn="auto">
              <a:spcBef>
                <a:spcPts val="0"/>
              </a:spcBef>
              <a:spcAft>
                <a:spcPts val="0"/>
              </a:spcAft>
              <a:defRPr/>
            </a:pPr>
            <a:endParaRPr lang="en-IE" sz="1200" dirty="0">
              <a:latin typeface="Century Gothic" pitchFamily="34" charset="0"/>
            </a:endParaRPr>
          </a:p>
        </p:txBody>
      </p:sp>
      <p:sp>
        <p:nvSpPr>
          <p:cNvPr id="10" name="Title 1"/>
          <p:cNvSpPr>
            <a:spLocks noGrp="1"/>
          </p:cNvSpPr>
          <p:nvPr>
            <p:ph type="title"/>
          </p:nvPr>
        </p:nvSpPr>
        <p:spPr>
          <a:xfrm>
            <a:off x="1906588" y="120650"/>
            <a:ext cx="5330825" cy="428625"/>
          </a:xfrm>
        </p:spPr>
        <p:txBody>
          <a:bodyPr rtlCol="0">
            <a:normAutofit/>
          </a:bodyPr>
          <a:lstStyle/>
          <a:p>
            <a:pPr fontAlgn="auto">
              <a:spcAft>
                <a:spcPts val="0"/>
              </a:spcAft>
              <a:defRPr/>
            </a:pPr>
            <a:r>
              <a:rPr lang="en-IE" b="0" dirty="0" smtClean="0">
                <a:solidFill>
                  <a:schemeClr val="tx2">
                    <a:lumMod val="50000"/>
                  </a:schemeClr>
                </a:solidFill>
              </a:rPr>
              <a:t>Precedent: </a:t>
            </a:r>
            <a:r>
              <a:rPr lang="en-IE" dirty="0" smtClean="0">
                <a:solidFill>
                  <a:schemeClr val="tx2">
                    <a:lumMod val="50000"/>
                  </a:schemeClr>
                </a:solidFill>
              </a:rPr>
              <a:t>Running What If Scenarios</a:t>
            </a:r>
          </a:p>
        </p:txBody>
      </p:sp>
      <p:pic>
        <p:nvPicPr>
          <p:cNvPr id="68617" name="Picture 11" descr="mainstreamLogo.tif"/>
          <p:cNvPicPr>
            <a:picLocks noChangeAspect="1"/>
          </p:cNvPicPr>
          <p:nvPr/>
        </p:nvPicPr>
        <p:blipFill>
          <a:blip r:embed="rId5"/>
          <a:srcRect/>
          <a:stretch>
            <a:fillRect/>
          </a:stretch>
        </p:blipFill>
        <p:spPr bwMode="auto">
          <a:xfrm>
            <a:off x="0" y="36513"/>
            <a:ext cx="1358900" cy="512762"/>
          </a:xfrm>
          <a:prstGeom prst="rect">
            <a:avLst/>
          </a:prstGeom>
          <a:noFill/>
          <a:ln w="9525">
            <a:noFill/>
            <a:miter lim="800000"/>
            <a:headEnd/>
            <a:tailEnd/>
          </a:ln>
        </p:spPr>
      </p:pic>
      <p:sp>
        <p:nvSpPr>
          <p:cNvPr id="68618" name="Text Box 14"/>
          <p:cNvSpPr txBox="1">
            <a:spLocks noChangeArrowheads="1"/>
          </p:cNvSpPr>
          <p:nvPr/>
        </p:nvSpPr>
        <p:spPr bwMode="auto">
          <a:xfrm>
            <a:off x="2700338" y="6550025"/>
            <a:ext cx="3149600"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Basic Modelling Technology exists</a:t>
            </a:r>
            <a:endParaRPr lang="en-US" sz="1400" b="1">
              <a:latin typeface="Century Gothic" pitchFamily="34" charset="0"/>
            </a:endParaRPr>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xfrm>
            <a:off x="1906588" y="120650"/>
            <a:ext cx="5834062" cy="428625"/>
          </a:xfrm>
        </p:spPr>
        <p:txBody>
          <a:bodyPr rtlCol="0">
            <a:noAutofit/>
          </a:bodyPr>
          <a:lstStyle/>
          <a:p>
            <a:pPr fontAlgn="auto">
              <a:spcAft>
                <a:spcPts val="0"/>
              </a:spcAft>
              <a:defRPr/>
            </a:pPr>
            <a:r>
              <a:rPr lang="en-IE" dirty="0" smtClean="0">
                <a:solidFill>
                  <a:schemeClr val="tx2">
                    <a:lumMod val="50000"/>
                  </a:schemeClr>
                </a:solidFill>
              </a:rPr>
              <a:t>Open Integrated Seabed Information System</a:t>
            </a:r>
          </a:p>
        </p:txBody>
      </p:sp>
      <p:sp>
        <p:nvSpPr>
          <p:cNvPr id="138243" name="Content Placeholder 2"/>
          <p:cNvSpPr>
            <a:spLocks noGrp="1"/>
          </p:cNvSpPr>
          <p:nvPr>
            <p:ph idx="1"/>
          </p:nvPr>
        </p:nvSpPr>
        <p:spPr>
          <a:xfrm>
            <a:off x="1476375" y="1557338"/>
            <a:ext cx="6616700" cy="2828925"/>
          </a:xfrm>
        </p:spPr>
        <p:txBody>
          <a:bodyPr/>
          <a:lstStyle/>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Mainstream Renewable Power</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Offshore Wind in Europe</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Offshore Wind Developers’ needs</a:t>
            </a:r>
          </a:p>
          <a:p>
            <a:pPr fontAlgn="auto">
              <a:spcAft>
                <a:spcPts val="0"/>
              </a:spcAft>
              <a:buFont typeface="Arial" pitchFamily="34" charset="0"/>
              <a:buChar char="•"/>
              <a:defRPr/>
            </a:pPr>
            <a:r>
              <a:rPr lang="en-IE" sz="1800" b="1" dirty="0" err="1" smtClean="0">
                <a:solidFill>
                  <a:schemeClr val="bg1">
                    <a:lumMod val="85000"/>
                  </a:schemeClr>
                </a:solidFill>
                <a:latin typeface="Century Gothic" pitchFamily="34" charset="0"/>
              </a:rPr>
              <a:t>Supergrid’s</a:t>
            </a:r>
            <a:r>
              <a:rPr lang="en-IE" sz="1800" b="1" dirty="0" smtClean="0">
                <a:solidFill>
                  <a:schemeClr val="bg1">
                    <a:lumMod val="85000"/>
                  </a:schemeClr>
                </a:solidFill>
                <a:latin typeface="Century Gothic" pitchFamily="34" charset="0"/>
              </a:rPr>
              <a:t> needs </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Data Management initiatives</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Integrated Sea Information System</a:t>
            </a:r>
          </a:p>
          <a:p>
            <a:pPr fontAlgn="auto">
              <a:spcAft>
                <a:spcPts val="0"/>
              </a:spcAft>
              <a:buFont typeface="Arial" pitchFamily="34" charset="0"/>
              <a:buChar char="•"/>
              <a:defRPr/>
            </a:pPr>
            <a:r>
              <a:rPr lang="en-IE" sz="1800" b="1" dirty="0" smtClean="0">
                <a:solidFill>
                  <a:schemeClr val="accent1">
                    <a:lumMod val="75000"/>
                  </a:schemeClr>
                </a:solidFill>
                <a:latin typeface="Century Gothic" pitchFamily="34" charset="0"/>
              </a:rPr>
              <a:t>Next Steps</a:t>
            </a:r>
          </a:p>
          <a:p>
            <a:pPr fontAlgn="auto">
              <a:spcAft>
                <a:spcPts val="0"/>
              </a:spcAft>
              <a:buFont typeface="Arial" pitchFamily="34" charset="0"/>
              <a:buChar char="•"/>
              <a:defRPr/>
            </a:pPr>
            <a:endParaRPr lang="en-IE" b="1" dirty="0" smtClean="0">
              <a:latin typeface="Century Gothic" pitchFamily="34" charset="0"/>
            </a:endParaRPr>
          </a:p>
          <a:p>
            <a:pPr fontAlgn="auto">
              <a:spcAft>
                <a:spcPts val="0"/>
              </a:spcAft>
              <a:buFont typeface="Arial" charset="0"/>
              <a:buNone/>
              <a:defRPr/>
            </a:pPr>
            <a:endParaRPr lang="en-IE" b="1" dirty="0" smtClean="0">
              <a:latin typeface="Century Gothic" pitchFamily="34" charset="0"/>
            </a:endParaRPr>
          </a:p>
          <a:p>
            <a:pPr fontAlgn="auto">
              <a:spcAft>
                <a:spcPts val="0"/>
              </a:spcAft>
              <a:buFont typeface="Arial" pitchFamily="34" charset="0"/>
              <a:buChar char="•"/>
              <a:defRPr/>
            </a:pPr>
            <a:endParaRPr lang="en-IE" b="1" dirty="0" smtClean="0">
              <a:latin typeface="Century Gothic" pitchFamily="34" charset="0"/>
            </a:endParaRPr>
          </a:p>
          <a:p>
            <a:pPr fontAlgn="auto">
              <a:spcAft>
                <a:spcPts val="0"/>
              </a:spcAft>
              <a:buFont typeface="Arial" pitchFamily="34" charset="0"/>
              <a:buChar char="•"/>
              <a:defRPr/>
            </a:pPr>
            <a:endParaRPr lang="en-IE" dirty="0" smtClean="0"/>
          </a:p>
          <a:p>
            <a:pPr fontAlgn="auto">
              <a:spcAft>
                <a:spcPts val="0"/>
              </a:spcAft>
              <a:buFont typeface="Arial" pitchFamily="34" charset="0"/>
              <a:buChar char="•"/>
              <a:defRPr/>
            </a:pPr>
            <a:endParaRPr lang="en-IE" dirty="0" smtClean="0"/>
          </a:p>
          <a:p>
            <a:pPr fontAlgn="auto">
              <a:spcAft>
                <a:spcPts val="0"/>
              </a:spcAft>
              <a:buFont typeface="Arial" pitchFamily="34" charset="0"/>
              <a:buChar char="•"/>
              <a:defRPr/>
            </a:pPr>
            <a:endParaRPr lang="en-IE" dirty="0" smtClean="0"/>
          </a:p>
        </p:txBody>
      </p:sp>
      <p:sp>
        <p:nvSpPr>
          <p:cNvPr id="138244" name="Footer Placeholder 3"/>
          <p:cNvSpPr>
            <a:spLocks noGrp="1"/>
          </p:cNvSpPr>
          <p:nvPr>
            <p:ph type="ftr" sz="quarter" idx="4294967295"/>
          </p:nvPr>
        </p:nvSpPr>
        <p:spPr bwMode="auto">
          <a:xfrm>
            <a:off x="457200" y="6356350"/>
            <a:ext cx="2133600" cy="365125"/>
          </a:xfrm>
          <a:ln>
            <a:miter lim="800000"/>
            <a:headEnd/>
            <a:tailEnd/>
          </a:ln>
        </p:spPr>
        <p:txBody>
          <a:bodyPr/>
          <a:lstStyle/>
          <a:p>
            <a:pPr algn="l">
              <a:defRPr/>
            </a:pPr>
            <a:fld id="{ED0458D8-6CF8-48C0-A8A5-69E907C683E7}" type="slidenum">
              <a:rPr lang="en-US">
                <a:ea typeface="MS PGothic" pitchFamily="34" charset="-128"/>
              </a:rPr>
              <a:pPr algn="l">
                <a:defRPr/>
              </a:pPr>
              <a:t>41</a:t>
            </a:fld>
            <a:endParaRPr lang="en-US">
              <a:ea typeface="MS PGothic" pitchFamily="34" charset="-128"/>
            </a:endParaRPr>
          </a:p>
        </p:txBody>
      </p:sp>
      <p:pic>
        <p:nvPicPr>
          <p:cNvPr id="69636" name="Picture 4" descr="mainstreamLogo.tif"/>
          <p:cNvPicPr>
            <a:picLocks noChangeAspect="1"/>
          </p:cNvPicPr>
          <p:nvPr/>
        </p:nvPicPr>
        <p:blipFill>
          <a:blip r:embed="rId3"/>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5900" y="762000"/>
            <a:ext cx="8397875" cy="4432300"/>
          </a:xfrm>
          <a:prstGeom prst="rect">
            <a:avLst/>
          </a:prstGeom>
          <a:noFill/>
        </p:spPr>
        <p:txBody>
          <a:bodyPr>
            <a:spAutoFit/>
          </a:bodyPr>
          <a:lstStyle/>
          <a:p>
            <a:pPr marL="355600" indent="-177800" fontAlgn="auto">
              <a:spcBef>
                <a:spcPts val="0"/>
              </a:spcBef>
              <a:spcAft>
                <a:spcPts val="0"/>
              </a:spcAft>
              <a:defRPr/>
            </a:pPr>
            <a:endParaRPr lang="en-GB" sz="1600" dirty="0">
              <a:solidFill>
                <a:srgbClr val="000000"/>
              </a:solidFill>
              <a:latin typeface="+mn-lt"/>
            </a:endParaRPr>
          </a:p>
          <a:p>
            <a:pPr marL="355600" indent="-177800" fontAlgn="auto">
              <a:spcBef>
                <a:spcPts val="0"/>
              </a:spcBef>
              <a:spcAft>
                <a:spcPts val="0"/>
              </a:spcAft>
              <a:defRPr/>
            </a:pPr>
            <a:endParaRPr lang="en-GB" sz="1600" dirty="0">
              <a:solidFill>
                <a:schemeClr val="accent1">
                  <a:lumMod val="75000"/>
                </a:schemeClr>
              </a:solidFill>
              <a:latin typeface="+mn-lt"/>
            </a:endParaRPr>
          </a:p>
          <a:p>
            <a:pPr marL="355600" indent="-177800" fontAlgn="auto">
              <a:spcBef>
                <a:spcPts val="0"/>
              </a:spcBef>
              <a:spcAft>
                <a:spcPts val="0"/>
              </a:spcAft>
              <a:buFont typeface="Arial" pitchFamily="34" charset="0"/>
              <a:buChar char="•"/>
              <a:defRPr/>
            </a:pPr>
            <a:r>
              <a:rPr lang="en-GB" b="1" dirty="0">
                <a:solidFill>
                  <a:schemeClr val="accent1">
                    <a:lumMod val="75000"/>
                  </a:schemeClr>
                </a:solidFill>
                <a:latin typeface="Century Gothic" pitchFamily="34" charset="0"/>
              </a:rPr>
              <a:t>Innovation is inhibited by data licence issues: </a:t>
            </a:r>
          </a:p>
          <a:p>
            <a:pPr marL="812800" lvl="1" indent="-177800" fontAlgn="auto">
              <a:spcBef>
                <a:spcPts val="0"/>
              </a:spcBef>
              <a:spcAft>
                <a:spcPts val="0"/>
              </a:spcAft>
              <a:buFont typeface="Arial" pitchFamily="34" charset="0"/>
              <a:buChar char="•"/>
              <a:defRPr/>
            </a:pPr>
            <a:r>
              <a:rPr lang="en-GB" sz="1400" b="1" dirty="0">
                <a:latin typeface="Century Gothic" pitchFamily="34" charset="0"/>
              </a:rPr>
              <a:t>Data licence issue </a:t>
            </a:r>
            <a:r>
              <a:rPr lang="en-GB" sz="1400" dirty="0">
                <a:latin typeface="Century Gothic" pitchFamily="34" charset="0"/>
              </a:rPr>
              <a:t>throughout European waters</a:t>
            </a:r>
          </a:p>
          <a:p>
            <a:pPr marL="812800" lvl="1" indent="-177800" fontAlgn="auto">
              <a:spcBef>
                <a:spcPts val="0"/>
              </a:spcBef>
              <a:spcAft>
                <a:spcPts val="0"/>
              </a:spcAft>
              <a:buFont typeface="Arial" pitchFamily="34" charset="0"/>
              <a:buChar char="•"/>
              <a:defRPr/>
            </a:pPr>
            <a:r>
              <a:rPr lang="en-GB" sz="1400" b="1" dirty="0">
                <a:latin typeface="Century Gothic" pitchFamily="34" charset="0"/>
              </a:rPr>
              <a:t>Over </a:t>
            </a:r>
            <a:r>
              <a:rPr lang="en-GB" sz="1400" b="1" dirty="0">
                <a:latin typeface="Century Gothic" pitchFamily="34" charset="0"/>
              </a:rPr>
              <a:t>400 </a:t>
            </a:r>
            <a:r>
              <a:rPr lang="en-GB" sz="1400" b="1" dirty="0">
                <a:latin typeface="Century Gothic" pitchFamily="34" charset="0"/>
              </a:rPr>
              <a:t>legal entities </a:t>
            </a:r>
            <a:r>
              <a:rPr lang="en-GB" sz="1400" dirty="0">
                <a:latin typeface="Century Gothic" pitchFamily="34" charset="0"/>
              </a:rPr>
              <a:t>have licensed ownership of </a:t>
            </a:r>
            <a:r>
              <a:rPr lang="en-GB" sz="1400" dirty="0">
                <a:latin typeface="Century Gothic" pitchFamily="34" charset="0"/>
              </a:rPr>
              <a:t>data in Britain</a:t>
            </a:r>
            <a:endParaRPr lang="en-GB" sz="1400" dirty="0">
              <a:latin typeface="Century Gothic" pitchFamily="34" charset="0"/>
            </a:endParaRPr>
          </a:p>
          <a:p>
            <a:pPr marL="812800" lvl="1" indent="-177800" fontAlgn="auto">
              <a:spcBef>
                <a:spcPts val="0"/>
              </a:spcBef>
              <a:spcAft>
                <a:spcPts val="0"/>
              </a:spcAft>
              <a:buFont typeface="Arial" pitchFamily="34" charset="0"/>
              <a:buChar char="•"/>
              <a:defRPr/>
            </a:pPr>
            <a:r>
              <a:rPr lang="en-GB" sz="1400" b="1" dirty="0">
                <a:latin typeface="Century Gothic" pitchFamily="34" charset="0"/>
              </a:rPr>
              <a:t>Need EU Data Ownership Policy</a:t>
            </a:r>
          </a:p>
          <a:p>
            <a:pPr marL="812800" lvl="1" indent="-177800" fontAlgn="auto">
              <a:spcBef>
                <a:spcPts val="0"/>
              </a:spcBef>
              <a:spcAft>
                <a:spcPts val="0"/>
              </a:spcAft>
              <a:buFont typeface="Arial" pitchFamily="34" charset="0"/>
              <a:buChar char="•"/>
              <a:defRPr/>
            </a:pPr>
            <a:endParaRPr lang="en-GB" sz="1600" dirty="0">
              <a:solidFill>
                <a:schemeClr val="tx2">
                  <a:lumMod val="60000"/>
                  <a:lumOff val="40000"/>
                </a:schemeClr>
              </a:solidFill>
              <a:latin typeface="Century Gothic" pitchFamily="34" charset="0"/>
            </a:endParaRPr>
          </a:p>
          <a:p>
            <a:pPr marL="355600" indent="-177800" fontAlgn="auto">
              <a:spcBef>
                <a:spcPts val="0"/>
              </a:spcBef>
              <a:spcAft>
                <a:spcPts val="0"/>
              </a:spcAft>
              <a:buFont typeface="Arial" pitchFamily="34" charset="0"/>
              <a:buChar char="•"/>
              <a:defRPr/>
            </a:pPr>
            <a:r>
              <a:rPr lang="en-GB" b="1" dirty="0">
                <a:solidFill>
                  <a:schemeClr val="accent1">
                    <a:lumMod val="75000"/>
                  </a:schemeClr>
                </a:solidFill>
                <a:latin typeface="Century Gothic" pitchFamily="34" charset="0"/>
              </a:rPr>
              <a:t>Innovation is inhibited by regional data strategy variation:</a:t>
            </a:r>
          </a:p>
          <a:p>
            <a:pPr marL="812800" lvl="1" indent="-177800" fontAlgn="auto">
              <a:spcBef>
                <a:spcPts val="0"/>
              </a:spcBef>
              <a:spcAft>
                <a:spcPts val="0"/>
              </a:spcAft>
              <a:buFont typeface="Arial" pitchFamily="34" charset="0"/>
              <a:buChar char="•"/>
              <a:defRPr/>
            </a:pPr>
            <a:r>
              <a:rPr lang="en-GB" sz="1400" b="1" dirty="0">
                <a:latin typeface="Century Gothic" pitchFamily="34" charset="0"/>
              </a:rPr>
              <a:t>National data archives </a:t>
            </a:r>
            <a:r>
              <a:rPr lang="en-GB" sz="1400" dirty="0">
                <a:latin typeface="Century Gothic" pitchFamily="34" charset="0"/>
              </a:rPr>
              <a:t>are at different levels of maturity</a:t>
            </a:r>
          </a:p>
          <a:p>
            <a:pPr marL="812800" lvl="1" indent="-177800" fontAlgn="auto">
              <a:spcBef>
                <a:spcPts val="0"/>
              </a:spcBef>
              <a:spcAft>
                <a:spcPts val="0"/>
              </a:spcAft>
              <a:buFont typeface="Arial" pitchFamily="34" charset="0"/>
              <a:buChar char="•"/>
              <a:defRPr/>
            </a:pPr>
            <a:r>
              <a:rPr lang="en-GB" sz="1400" b="1" dirty="0">
                <a:latin typeface="Century Gothic" pitchFamily="34" charset="0"/>
              </a:rPr>
              <a:t>Low Interoperability </a:t>
            </a:r>
            <a:r>
              <a:rPr lang="en-GB" sz="1400" dirty="0">
                <a:latin typeface="Century Gothic" pitchFamily="34" charset="0"/>
              </a:rPr>
              <a:t>of data and metadata across EU</a:t>
            </a:r>
          </a:p>
          <a:p>
            <a:pPr marL="812800" lvl="1" indent="-177800" fontAlgn="auto">
              <a:spcBef>
                <a:spcPts val="0"/>
              </a:spcBef>
              <a:spcAft>
                <a:spcPts val="0"/>
              </a:spcAft>
              <a:buFont typeface="Arial" pitchFamily="34" charset="0"/>
              <a:buChar char="•"/>
              <a:defRPr/>
            </a:pPr>
            <a:r>
              <a:rPr lang="en-GB" sz="1400" b="1" dirty="0">
                <a:latin typeface="Century Gothic" pitchFamily="34" charset="0"/>
              </a:rPr>
              <a:t>Need EU standard </a:t>
            </a:r>
            <a:r>
              <a:rPr lang="en-GB" sz="1400" dirty="0">
                <a:latin typeface="Century Gothic" pitchFamily="34" charset="0"/>
              </a:rPr>
              <a:t>for data archives</a:t>
            </a:r>
          </a:p>
          <a:p>
            <a:pPr marL="355600" indent="-177800" fontAlgn="auto">
              <a:spcBef>
                <a:spcPts val="0"/>
              </a:spcBef>
              <a:spcAft>
                <a:spcPts val="0"/>
              </a:spcAft>
              <a:defRPr/>
            </a:pPr>
            <a:endParaRPr lang="en-GB" sz="1600" dirty="0">
              <a:solidFill>
                <a:schemeClr val="tx2">
                  <a:lumMod val="60000"/>
                  <a:lumOff val="40000"/>
                </a:schemeClr>
              </a:solidFill>
              <a:latin typeface="Century Gothic" pitchFamily="34" charset="0"/>
            </a:endParaRPr>
          </a:p>
          <a:p>
            <a:pPr marL="355600" indent="-177800" fontAlgn="auto">
              <a:spcBef>
                <a:spcPts val="0"/>
              </a:spcBef>
              <a:spcAft>
                <a:spcPts val="0"/>
              </a:spcAft>
              <a:buFont typeface="Arial" pitchFamily="34" charset="0"/>
              <a:buChar char="•"/>
              <a:defRPr/>
            </a:pPr>
            <a:r>
              <a:rPr lang="en-GB" b="1" dirty="0">
                <a:solidFill>
                  <a:schemeClr val="accent1">
                    <a:lumMod val="75000"/>
                  </a:schemeClr>
                </a:solidFill>
                <a:latin typeface="Century Gothic" pitchFamily="34" charset="0"/>
              </a:rPr>
              <a:t>Role for EU Commission:</a:t>
            </a:r>
          </a:p>
          <a:p>
            <a:pPr marL="812800" lvl="1" indent="-177800" fontAlgn="auto">
              <a:spcBef>
                <a:spcPts val="0"/>
              </a:spcBef>
              <a:spcAft>
                <a:spcPts val="0"/>
              </a:spcAft>
              <a:buFont typeface="Arial" pitchFamily="34" charset="0"/>
              <a:buChar char="•"/>
              <a:defRPr/>
            </a:pPr>
            <a:r>
              <a:rPr lang="en-GB" sz="1400" b="1" dirty="0">
                <a:latin typeface="Century Gothic" pitchFamily="34" charset="0"/>
              </a:rPr>
              <a:t>Build on existing progress </a:t>
            </a:r>
            <a:r>
              <a:rPr lang="en-GB" sz="1400" dirty="0">
                <a:latin typeface="Century Gothic" pitchFamily="34" charset="0"/>
              </a:rPr>
              <a:t>made by data communities</a:t>
            </a:r>
          </a:p>
          <a:p>
            <a:pPr marL="812800" lvl="1" indent="-177800" fontAlgn="auto">
              <a:spcBef>
                <a:spcPts val="0"/>
              </a:spcBef>
              <a:spcAft>
                <a:spcPts val="0"/>
              </a:spcAft>
              <a:buFont typeface="Arial" pitchFamily="34" charset="0"/>
              <a:buChar char="•"/>
              <a:defRPr/>
            </a:pPr>
            <a:r>
              <a:rPr lang="en-GB" sz="1400" b="1" dirty="0">
                <a:latin typeface="Century Gothic" pitchFamily="34" charset="0"/>
              </a:rPr>
              <a:t>Provide sustainable funding </a:t>
            </a:r>
            <a:r>
              <a:rPr lang="en-GB" sz="1400" dirty="0">
                <a:latin typeface="Century Gothic" pitchFamily="34" charset="0"/>
              </a:rPr>
              <a:t>for Innovation</a:t>
            </a:r>
          </a:p>
          <a:p>
            <a:pPr marL="812800" lvl="1" indent="-177800" fontAlgn="auto">
              <a:spcBef>
                <a:spcPts val="0"/>
              </a:spcBef>
              <a:spcAft>
                <a:spcPts val="0"/>
              </a:spcAft>
              <a:buFont typeface="Arial" pitchFamily="34" charset="0"/>
              <a:buChar char="•"/>
              <a:defRPr/>
            </a:pPr>
            <a:r>
              <a:rPr lang="en-GB" sz="1400" b="1" dirty="0">
                <a:latin typeface="Century Gothic" pitchFamily="34" charset="0"/>
              </a:rPr>
              <a:t>Provide framework </a:t>
            </a:r>
            <a:r>
              <a:rPr lang="en-GB" sz="1400" dirty="0">
                <a:latin typeface="Century Gothic" pitchFamily="34" charset="0"/>
              </a:rPr>
              <a:t>for licensing and re-use of data</a:t>
            </a:r>
          </a:p>
          <a:p>
            <a:pPr marL="812800" lvl="1" indent="-177800" fontAlgn="auto">
              <a:spcBef>
                <a:spcPts val="0"/>
              </a:spcBef>
              <a:spcAft>
                <a:spcPts val="0"/>
              </a:spcAft>
              <a:defRPr/>
            </a:pPr>
            <a:endParaRPr lang="en-GB" sz="1400" dirty="0">
              <a:solidFill>
                <a:schemeClr val="tx2">
                  <a:lumMod val="60000"/>
                  <a:lumOff val="40000"/>
                </a:schemeClr>
              </a:solidFill>
              <a:latin typeface="+mn-lt"/>
            </a:endParaRPr>
          </a:p>
          <a:p>
            <a:pPr marL="812800" lvl="1" indent="-177800" fontAlgn="auto">
              <a:spcBef>
                <a:spcPts val="0"/>
              </a:spcBef>
              <a:spcAft>
                <a:spcPts val="0"/>
              </a:spcAft>
              <a:buFont typeface="Arial" pitchFamily="34" charset="0"/>
              <a:buChar char="•"/>
              <a:defRPr/>
            </a:pPr>
            <a:endParaRPr lang="en-GB" sz="1400" dirty="0">
              <a:solidFill>
                <a:srgbClr val="000000"/>
              </a:solidFill>
              <a:latin typeface="+mn-lt"/>
            </a:endParaRPr>
          </a:p>
          <a:p>
            <a:pPr marL="355600" indent="-177800" fontAlgn="auto">
              <a:spcBef>
                <a:spcPts val="0"/>
              </a:spcBef>
              <a:spcAft>
                <a:spcPts val="0"/>
              </a:spcAft>
              <a:buFont typeface="Arial" pitchFamily="34" charset="0"/>
              <a:buChar char="•"/>
              <a:defRPr/>
            </a:pPr>
            <a:endParaRPr lang="en-US" sz="1200" dirty="0">
              <a:solidFill>
                <a:srgbClr val="000000"/>
              </a:solidFill>
              <a:latin typeface="Arial" pitchFamily="34" charset="0"/>
            </a:endParaRPr>
          </a:p>
        </p:txBody>
      </p:sp>
      <p:pic>
        <p:nvPicPr>
          <p:cNvPr id="71682" name="Picture 3" descr="mainstreamLogo.tif"/>
          <p:cNvPicPr>
            <a:picLocks noChangeAspect="1"/>
          </p:cNvPicPr>
          <p:nvPr/>
        </p:nvPicPr>
        <p:blipFill>
          <a:blip r:embed="rId2"/>
          <a:srcRect/>
          <a:stretch>
            <a:fillRect/>
          </a:stretch>
        </p:blipFill>
        <p:spPr bwMode="auto">
          <a:xfrm>
            <a:off x="0" y="36513"/>
            <a:ext cx="1358900" cy="512762"/>
          </a:xfrm>
          <a:prstGeom prst="rect">
            <a:avLst/>
          </a:prstGeom>
          <a:noFill/>
          <a:ln w="9525">
            <a:noFill/>
            <a:miter lim="800000"/>
            <a:headEnd/>
            <a:tailEnd/>
          </a:ln>
        </p:spPr>
      </p:pic>
      <p:sp>
        <p:nvSpPr>
          <p:cNvPr id="71683" name="Text Box 14"/>
          <p:cNvSpPr txBox="1">
            <a:spLocks noChangeArrowheads="1"/>
          </p:cNvSpPr>
          <p:nvPr/>
        </p:nvSpPr>
        <p:spPr bwMode="auto">
          <a:xfrm>
            <a:off x="2051050" y="6550025"/>
            <a:ext cx="4222750"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There is a compelling need for Standard Policy</a:t>
            </a:r>
            <a:endParaRPr lang="en-US" sz="1400" b="1">
              <a:latin typeface="Century Gothic" pitchFamily="34" charset="0"/>
            </a:endParaRPr>
          </a:p>
        </p:txBody>
      </p:sp>
      <p:sp>
        <p:nvSpPr>
          <p:cNvPr id="9" name="Title 1"/>
          <p:cNvSpPr txBox="1">
            <a:spLocks/>
          </p:cNvSpPr>
          <p:nvPr/>
        </p:nvSpPr>
        <p:spPr>
          <a:xfrm>
            <a:off x="2000250" y="120650"/>
            <a:ext cx="7143750" cy="428625"/>
          </a:xfrm>
          <a:prstGeom prst="rect">
            <a:avLst/>
          </a:prstGeom>
        </p:spPr>
        <p:txBody>
          <a:bodyPr anchor="ctr"/>
          <a:lstStyle/>
          <a:p>
            <a:pPr fontAlgn="auto">
              <a:spcAft>
                <a:spcPts val="0"/>
              </a:spcAft>
              <a:defRPr/>
            </a:pPr>
            <a:r>
              <a:rPr lang="en-GB" sz="2000" b="1" dirty="0">
                <a:solidFill>
                  <a:schemeClr val="tx2">
                    <a:lumMod val="50000"/>
                  </a:schemeClr>
                </a:solidFill>
                <a:latin typeface="Century Gothic" pitchFamily="34" charset="0"/>
                <a:ea typeface="+mj-ea"/>
                <a:cs typeface="+mj-cs"/>
              </a:rPr>
              <a:t>Identity &amp; Address ISIS Barriers </a:t>
            </a:r>
            <a:endParaRPr lang="en-US" sz="2000" dirty="0">
              <a:solidFill>
                <a:schemeClr val="tx2">
                  <a:lumMod val="50000"/>
                </a:schemeClr>
              </a:solidFill>
              <a:latin typeface="Century Gothic" pitchFamily="34" charset="0"/>
              <a:ea typeface="+mj-ea"/>
              <a:cs typeface="+mj-cs"/>
            </a:endParaRP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0250" y="1643063"/>
            <a:ext cx="5072063" cy="500062"/>
          </a:xfrm>
        </p:spPr>
        <p:txBody>
          <a:bodyPr/>
          <a:lstStyle/>
          <a:p>
            <a:pPr algn="ctr" fontAlgn="auto">
              <a:spcAft>
                <a:spcPts val="0"/>
              </a:spcAft>
              <a:buFont typeface="Arial" pitchFamily="34" charset="0"/>
              <a:buNone/>
              <a:defRPr/>
            </a:pPr>
            <a:r>
              <a:rPr lang="en-IE" sz="1600" b="1" dirty="0" smtClean="0">
                <a:solidFill>
                  <a:schemeClr val="accent1">
                    <a:lumMod val="75000"/>
                  </a:schemeClr>
                </a:solidFill>
                <a:latin typeface="Century Gothic" pitchFamily="34" charset="0"/>
              </a:rPr>
              <a:t>Offshore Wind will meet Europe’s Energy objectives</a:t>
            </a:r>
          </a:p>
          <a:p>
            <a:pPr algn="ctr" fontAlgn="auto">
              <a:spcAft>
                <a:spcPts val="0"/>
              </a:spcAft>
              <a:buFont typeface="Arial" pitchFamily="34" charset="0"/>
              <a:buNone/>
              <a:defRPr/>
            </a:pPr>
            <a:endParaRPr lang="en-IE" sz="1600" b="1" dirty="0" smtClean="0">
              <a:solidFill>
                <a:schemeClr val="accent1">
                  <a:lumMod val="75000"/>
                </a:schemeClr>
              </a:solidFill>
              <a:latin typeface="Century Gothic" pitchFamily="34" charset="0"/>
            </a:endParaRPr>
          </a:p>
          <a:p>
            <a:pPr algn="ctr" fontAlgn="auto">
              <a:spcAft>
                <a:spcPts val="0"/>
              </a:spcAft>
              <a:buFont typeface="Arial" pitchFamily="34" charset="0"/>
              <a:buNone/>
              <a:defRPr/>
            </a:pPr>
            <a:r>
              <a:rPr lang="en-IE" sz="1600" b="1" dirty="0" smtClean="0">
                <a:solidFill>
                  <a:schemeClr val="accent1">
                    <a:lumMod val="75000"/>
                  </a:schemeClr>
                </a:solidFill>
                <a:latin typeface="Century Gothic" pitchFamily="34" charset="0"/>
              </a:rPr>
              <a:t>The Supergrid is the key enabler for Offshore Wind</a:t>
            </a:r>
          </a:p>
          <a:p>
            <a:pPr algn="ctr" fontAlgn="auto">
              <a:spcAft>
                <a:spcPts val="0"/>
              </a:spcAft>
              <a:buFont typeface="Arial" pitchFamily="34" charset="0"/>
              <a:buNone/>
              <a:defRPr/>
            </a:pPr>
            <a:endParaRPr lang="en-IE" sz="1600" b="1" dirty="0" smtClean="0">
              <a:solidFill>
                <a:schemeClr val="accent1">
                  <a:lumMod val="75000"/>
                </a:schemeClr>
              </a:solidFill>
              <a:latin typeface="Century Gothic" pitchFamily="34" charset="0"/>
            </a:endParaRPr>
          </a:p>
          <a:p>
            <a:pPr algn="ctr" fontAlgn="auto">
              <a:spcAft>
                <a:spcPts val="0"/>
              </a:spcAft>
              <a:buFont typeface="Arial" pitchFamily="34" charset="0"/>
              <a:buNone/>
              <a:defRPr/>
            </a:pPr>
            <a:r>
              <a:rPr lang="en-IE" sz="1600" b="1" dirty="0" smtClean="0">
                <a:solidFill>
                  <a:schemeClr val="accent1">
                    <a:lumMod val="75000"/>
                  </a:schemeClr>
                </a:solidFill>
                <a:latin typeface="Century Gothic" pitchFamily="34" charset="0"/>
              </a:rPr>
              <a:t>ISIS will accelerate Offshore Wind Energy Development</a:t>
            </a:r>
          </a:p>
          <a:p>
            <a:pPr algn="ctr" fontAlgn="auto">
              <a:spcAft>
                <a:spcPts val="0"/>
              </a:spcAft>
              <a:buFont typeface="Arial" pitchFamily="34" charset="0"/>
              <a:buNone/>
              <a:defRPr/>
            </a:pPr>
            <a:r>
              <a:rPr lang="en-IE" sz="1600" b="1" dirty="0" smtClean="0">
                <a:solidFill>
                  <a:schemeClr val="accent1">
                    <a:lumMod val="75000"/>
                  </a:schemeClr>
                </a:solidFill>
                <a:latin typeface="Century Gothic" pitchFamily="34" charset="0"/>
              </a:rPr>
              <a:t> </a:t>
            </a:r>
          </a:p>
          <a:p>
            <a:pPr algn="ctr" fontAlgn="auto">
              <a:spcAft>
                <a:spcPts val="0"/>
              </a:spcAft>
              <a:buFont typeface="Arial" pitchFamily="34" charset="0"/>
              <a:buNone/>
              <a:defRPr/>
            </a:pPr>
            <a:r>
              <a:rPr lang="en-IE" sz="1600" b="1" dirty="0" smtClean="0">
                <a:solidFill>
                  <a:schemeClr val="accent1">
                    <a:lumMod val="75000"/>
                  </a:schemeClr>
                </a:solidFill>
                <a:latin typeface="Century Gothic" pitchFamily="34" charset="0"/>
              </a:rPr>
              <a:t>ISIS needs a consortium from across Industry, Commission, Academia to define policies, standards and specifications</a:t>
            </a:r>
          </a:p>
          <a:p>
            <a:pPr algn="ctr" fontAlgn="auto">
              <a:spcAft>
                <a:spcPts val="0"/>
              </a:spcAft>
              <a:buFont typeface="Arial" pitchFamily="34" charset="0"/>
              <a:buNone/>
              <a:defRPr/>
            </a:pPr>
            <a:endParaRPr lang="en-IE" sz="1600" b="1" dirty="0" smtClean="0">
              <a:solidFill>
                <a:schemeClr val="accent1">
                  <a:lumMod val="75000"/>
                </a:schemeClr>
              </a:solidFill>
              <a:latin typeface="Century Gothic" pitchFamily="34" charset="0"/>
            </a:endParaRPr>
          </a:p>
          <a:p>
            <a:pPr algn="ctr" fontAlgn="auto">
              <a:spcAft>
                <a:spcPts val="0"/>
              </a:spcAft>
              <a:buFont typeface="Arial" pitchFamily="34" charset="0"/>
              <a:buNone/>
              <a:defRPr/>
            </a:pPr>
            <a:r>
              <a:rPr lang="en-IE" sz="1600" b="1" dirty="0" smtClean="0">
                <a:solidFill>
                  <a:schemeClr val="accent1">
                    <a:lumMod val="75000"/>
                  </a:schemeClr>
                </a:solidFill>
                <a:latin typeface="Century Gothic" pitchFamily="34" charset="0"/>
              </a:rPr>
              <a:t> </a:t>
            </a:r>
          </a:p>
          <a:p>
            <a:pPr algn="ctr" fontAlgn="auto">
              <a:spcAft>
                <a:spcPts val="0"/>
              </a:spcAft>
              <a:buFont typeface="Arial" pitchFamily="34" charset="0"/>
              <a:buNone/>
              <a:defRPr/>
            </a:pPr>
            <a:endParaRPr lang="en-IE" sz="1600" b="1" dirty="0" smtClean="0">
              <a:solidFill>
                <a:schemeClr val="accent1">
                  <a:lumMod val="75000"/>
                </a:schemeClr>
              </a:solidFill>
              <a:latin typeface="Century Gothic" pitchFamily="34" charset="0"/>
            </a:endParaRPr>
          </a:p>
          <a:p>
            <a:pPr algn="ctr" fontAlgn="auto">
              <a:spcAft>
                <a:spcPts val="0"/>
              </a:spcAft>
              <a:buFont typeface="Arial" pitchFamily="34" charset="0"/>
              <a:buNone/>
              <a:defRPr/>
            </a:pPr>
            <a:endParaRPr lang="en-IE" sz="1600" b="1" dirty="0" smtClean="0">
              <a:solidFill>
                <a:schemeClr val="accent1">
                  <a:lumMod val="75000"/>
                </a:schemeClr>
              </a:solidFill>
              <a:latin typeface="Century Gothic" pitchFamily="34" charset="0"/>
            </a:endParaRPr>
          </a:p>
          <a:p>
            <a:pPr algn="ctr" fontAlgn="auto">
              <a:spcAft>
                <a:spcPts val="0"/>
              </a:spcAft>
              <a:buFont typeface="Arial" pitchFamily="34" charset="0"/>
              <a:buNone/>
              <a:defRPr/>
            </a:pPr>
            <a:endParaRPr lang="en-IE" sz="1600" b="1" dirty="0" smtClean="0">
              <a:solidFill>
                <a:schemeClr val="accent1">
                  <a:lumMod val="75000"/>
                </a:schemeClr>
              </a:solidFill>
              <a:latin typeface="Century Gothic" pitchFamily="34" charset="0"/>
            </a:endParaRPr>
          </a:p>
          <a:p>
            <a:pPr algn="ctr" fontAlgn="auto">
              <a:spcAft>
                <a:spcPts val="0"/>
              </a:spcAft>
              <a:buFont typeface="Arial" pitchFamily="34" charset="0"/>
              <a:buNone/>
              <a:defRPr/>
            </a:pPr>
            <a:endParaRPr lang="en-IE" dirty="0" smtClean="0"/>
          </a:p>
          <a:p>
            <a:pPr fontAlgn="auto">
              <a:spcAft>
                <a:spcPts val="0"/>
              </a:spcAft>
              <a:buFont typeface="Arial" pitchFamily="34" charset="0"/>
              <a:buNone/>
              <a:defRPr/>
            </a:pPr>
            <a:endParaRPr lang="en-IE" dirty="0" smtClean="0"/>
          </a:p>
          <a:p>
            <a:pPr fontAlgn="auto">
              <a:spcAft>
                <a:spcPts val="0"/>
              </a:spcAft>
              <a:buFont typeface="Arial" pitchFamily="34" charset="0"/>
              <a:buNone/>
              <a:defRPr/>
            </a:pPr>
            <a:endParaRPr lang="en-IE" dirty="0" smtClean="0"/>
          </a:p>
        </p:txBody>
      </p:sp>
      <p:sp>
        <p:nvSpPr>
          <p:cNvPr id="4" name="Content Placeholder 2"/>
          <p:cNvSpPr txBox="1">
            <a:spLocks/>
          </p:cNvSpPr>
          <p:nvPr/>
        </p:nvSpPr>
        <p:spPr bwMode="auto">
          <a:xfrm>
            <a:off x="3571875" y="192088"/>
            <a:ext cx="1928813" cy="500062"/>
          </a:xfrm>
          <a:prstGeom prst="rect">
            <a:avLst/>
          </a:prstGeom>
          <a:noFill/>
          <a:ln w="9525">
            <a:noFill/>
            <a:miter lim="800000"/>
            <a:headEnd/>
            <a:tailEnd/>
          </a:ln>
        </p:spPr>
        <p:txBody>
          <a:bodyPr/>
          <a:lstStyle/>
          <a:p>
            <a:pPr marL="342900" indent="-342900" eaLnBrk="0" hangingPunct="0">
              <a:spcBef>
                <a:spcPct val="20000"/>
              </a:spcBef>
              <a:buFont typeface="Arial" pitchFamily="34" charset="0"/>
              <a:buNone/>
              <a:defRPr/>
            </a:pPr>
            <a:r>
              <a:rPr lang="en-IE" sz="2000" b="1" dirty="0">
                <a:solidFill>
                  <a:schemeClr val="tx2">
                    <a:lumMod val="50000"/>
                  </a:schemeClr>
                </a:solidFill>
                <a:latin typeface="Century Gothic" pitchFamily="34" charset="0"/>
                <a:ea typeface="ＭＳ Ｐゴシック" pitchFamily="84" charset="-128"/>
              </a:rPr>
              <a:t>Conclusion</a:t>
            </a:r>
          </a:p>
          <a:p>
            <a:pPr marL="342900" indent="-342900" eaLnBrk="0" hangingPunct="0">
              <a:spcBef>
                <a:spcPct val="20000"/>
              </a:spcBef>
              <a:buFont typeface="Arial" pitchFamily="34" charset="0"/>
              <a:buChar char="•"/>
              <a:defRPr/>
            </a:pPr>
            <a:endParaRPr lang="en-IE" sz="2400" dirty="0">
              <a:solidFill>
                <a:schemeClr val="tx2">
                  <a:lumMod val="50000"/>
                </a:schemeClr>
              </a:solidFill>
              <a:latin typeface="+mn-lt"/>
              <a:ea typeface="ＭＳ Ｐゴシック" pitchFamily="84" charset="-128"/>
            </a:endParaRPr>
          </a:p>
        </p:txBody>
      </p:sp>
      <p:pic>
        <p:nvPicPr>
          <p:cNvPr id="72707" name="Picture 4" descr="mainstreamLogo.tif"/>
          <p:cNvPicPr>
            <a:picLocks noChangeAspect="1"/>
          </p:cNvPicPr>
          <p:nvPr/>
        </p:nvPicPr>
        <p:blipFill>
          <a:blip r:embed="rId2"/>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ransition spd="med"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088" y="2565400"/>
            <a:ext cx="9144000" cy="500063"/>
          </a:xfrm>
        </p:spPr>
        <p:txBody>
          <a:bodyPr/>
          <a:lstStyle/>
          <a:p>
            <a:pPr fontAlgn="auto">
              <a:spcAft>
                <a:spcPts val="0"/>
              </a:spcAft>
              <a:buFont typeface="Arial" pitchFamily="34" charset="0"/>
              <a:buNone/>
              <a:defRPr/>
            </a:pPr>
            <a:r>
              <a:rPr lang="en-IE" sz="1600" dirty="0" smtClean="0">
                <a:solidFill>
                  <a:schemeClr val="accent1">
                    <a:lumMod val="50000"/>
                  </a:schemeClr>
                </a:solidFill>
                <a:latin typeface="Century Gothic" pitchFamily="34" charset="0"/>
              </a:rPr>
              <a:t> </a:t>
            </a:r>
          </a:p>
          <a:p>
            <a:pPr fontAlgn="auto">
              <a:spcAft>
                <a:spcPts val="0"/>
              </a:spcAft>
              <a:buFont typeface="Arial" pitchFamily="34" charset="0"/>
              <a:buNone/>
              <a:defRPr/>
            </a:pPr>
            <a:endParaRPr lang="en-IE" sz="1800" dirty="0" smtClean="0">
              <a:solidFill>
                <a:schemeClr val="accent1">
                  <a:lumMod val="50000"/>
                </a:schemeClr>
              </a:solidFill>
              <a:latin typeface="Century Gothic" pitchFamily="34" charset="0"/>
            </a:endParaRPr>
          </a:p>
          <a:p>
            <a:pPr fontAlgn="auto">
              <a:spcAft>
                <a:spcPts val="0"/>
              </a:spcAft>
              <a:buFont typeface="Arial" pitchFamily="34" charset="0"/>
              <a:buNone/>
              <a:defRPr/>
            </a:pPr>
            <a:endParaRPr lang="en-IE" sz="1800" dirty="0" smtClean="0">
              <a:solidFill>
                <a:schemeClr val="accent1">
                  <a:lumMod val="50000"/>
                </a:schemeClr>
              </a:solidFill>
              <a:latin typeface="Century Gothic" pitchFamily="34" charset="0"/>
            </a:endParaRPr>
          </a:p>
          <a:p>
            <a:pPr fontAlgn="auto">
              <a:spcAft>
                <a:spcPts val="0"/>
              </a:spcAft>
              <a:buFont typeface="Arial" pitchFamily="34" charset="0"/>
              <a:buNone/>
              <a:defRPr/>
            </a:pPr>
            <a:endParaRPr lang="en-IE" sz="1800" dirty="0" smtClean="0">
              <a:solidFill>
                <a:schemeClr val="accent1">
                  <a:lumMod val="50000"/>
                </a:schemeClr>
              </a:solidFill>
              <a:latin typeface="Century Gothic" pitchFamily="34" charset="0"/>
            </a:endParaRPr>
          </a:p>
          <a:p>
            <a:pPr fontAlgn="auto">
              <a:spcAft>
                <a:spcPts val="0"/>
              </a:spcAft>
              <a:buFont typeface="Arial" pitchFamily="34" charset="0"/>
              <a:buNone/>
              <a:defRPr/>
            </a:pPr>
            <a:endParaRPr lang="en-IE" sz="1800" dirty="0" smtClean="0">
              <a:solidFill>
                <a:schemeClr val="accent1">
                  <a:lumMod val="50000"/>
                </a:schemeClr>
              </a:solidFill>
              <a:latin typeface="Century Gothic" pitchFamily="34" charset="0"/>
            </a:endParaRPr>
          </a:p>
          <a:p>
            <a:pPr fontAlgn="auto">
              <a:spcAft>
                <a:spcPts val="0"/>
              </a:spcAft>
              <a:buFont typeface="Arial" pitchFamily="34" charset="0"/>
              <a:buNone/>
              <a:defRPr/>
            </a:pPr>
            <a:r>
              <a:rPr lang="en-IE" sz="900" b="1" dirty="0" smtClean="0">
                <a:solidFill>
                  <a:schemeClr val="accent1">
                    <a:lumMod val="50000"/>
                  </a:schemeClr>
                </a:solidFill>
                <a:latin typeface="Century Gothic" pitchFamily="34" charset="0"/>
              </a:rPr>
              <a:t>Ana Aguado		        John Shaw   	        Adam Bruce	             Joe Corbett</a:t>
            </a:r>
          </a:p>
          <a:p>
            <a:pPr fontAlgn="auto">
              <a:spcAft>
                <a:spcPts val="0"/>
              </a:spcAft>
              <a:buFont typeface="Arial" pitchFamily="34" charset="0"/>
              <a:buNone/>
              <a:defRPr/>
            </a:pPr>
            <a:r>
              <a:rPr lang="en-IE" sz="900" dirty="0" smtClean="0">
                <a:solidFill>
                  <a:schemeClr val="accent1">
                    <a:lumMod val="50000"/>
                  </a:schemeClr>
                </a:solidFill>
                <a:latin typeface="Century Gothic" pitchFamily="34" charset="0"/>
              </a:rPr>
              <a:t>CEO 			        Head of Information Services       Head of Corporate Affairs	             Head of Technical Services </a:t>
            </a:r>
          </a:p>
          <a:p>
            <a:pPr fontAlgn="auto">
              <a:spcAft>
                <a:spcPts val="0"/>
              </a:spcAft>
              <a:buFont typeface="Arial" pitchFamily="34" charset="0"/>
              <a:buNone/>
              <a:defRPr/>
            </a:pPr>
            <a:r>
              <a:rPr lang="en-IE" sz="900" dirty="0" smtClean="0">
                <a:solidFill>
                  <a:schemeClr val="accent1">
                    <a:lumMod val="50000"/>
                  </a:schemeClr>
                </a:solidFill>
                <a:latin typeface="Century Gothic" pitchFamily="34" charset="0"/>
              </a:rPr>
              <a:t>Friends of the Supergrid	        Mainstream Renewable Power    Mainstream Renewable Power          Mainstream Renewable Power</a:t>
            </a:r>
          </a:p>
          <a:p>
            <a:pPr fontAlgn="auto">
              <a:spcAft>
                <a:spcPts val="0"/>
              </a:spcAft>
              <a:buFont typeface="Arial" pitchFamily="34" charset="0"/>
              <a:buNone/>
              <a:defRPr/>
            </a:pPr>
            <a:r>
              <a:rPr lang="en-IE" sz="900" dirty="0" smtClean="0">
                <a:solidFill>
                  <a:schemeClr val="accent1">
                    <a:lumMod val="50000"/>
                  </a:schemeClr>
                </a:solidFill>
                <a:latin typeface="Century Gothic" pitchFamily="34" charset="0"/>
              </a:rPr>
              <a:t>+32 2 546 7463		        + 353 87 283 6499 	        + 44 207 189 8347</a:t>
            </a:r>
            <a:r>
              <a:rPr lang="en-GB" sz="900" dirty="0" smtClean="0">
                <a:solidFill>
                  <a:schemeClr val="accent1">
                    <a:lumMod val="50000"/>
                  </a:schemeClr>
                </a:solidFill>
                <a:latin typeface="Century Gothic" pitchFamily="34" charset="0"/>
              </a:rPr>
              <a:t> 	             +353 87 237 3251</a:t>
            </a:r>
            <a:endParaRPr lang="en-IE" sz="900" dirty="0" smtClean="0">
              <a:solidFill>
                <a:schemeClr val="accent1">
                  <a:lumMod val="50000"/>
                </a:schemeClr>
              </a:solidFill>
              <a:latin typeface="Century Gothic" pitchFamily="34" charset="0"/>
            </a:endParaRPr>
          </a:p>
          <a:p>
            <a:pPr fontAlgn="auto">
              <a:spcAft>
                <a:spcPts val="0"/>
              </a:spcAft>
              <a:buFont typeface="Arial" pitchFamily="34" charset="0"/>
              <a:buNone/>
              <a:defRPr/>
            </a:pPr>
            <a:r>
              <a:rPr lang="en-IE" sz="900" dirty="0" smtClean="0">
                <a:solidFill>
                  <a:schemeClr val="accent1">
                    <a:lumMod val="50000"/>
                  </a:schemeClr>
                </a:solidFill>
                <a:latin typeface="Century Gothic" pitchFamily="34" charset="0"/>
                <a:hlinkClick r:id="rId2"/>
              </a:rPr>
              <a:t>Ana.agudo@fosg.eu</a:t>
            </a:r>
            <a:r>
              <a:rPr lang="en-IE" sz="900" u="sng" dirty="0" smtClean="0">
                <a:solidFill>
                  <a:schemeClr val="accent1">
                    <a:lumMod val="50000"/>
                  </a:schemeClr>
                </a:solidFill>
                <a:latin typeface="Century Gothic" pitchFamily="34" charset="0"/>
                <a:hlinkClick r:id="rId2"/>
              </a:rPr>
              <a:t>	       </a:t>
            </a:r>
            <a:r>
              <a:rPr lang="en-IE" sz="900" dirty="0" smtClean="0">
                <a:solidFill>
                  <a:schemeClr val="accent1">
                    <a:lumMod val="50000"/>
                  </a:schemeClr>
                </a:solidFill>
                <a:latin typeface="Century Gothic" pitchFamily="34" charset="0"/>
                <a:hlinkClick r:id="rId2"/>
              </a:rPr>
              <a:t>John.shaw@mainstreamrp.com</a:t>
            </a:r>
            <a:r>
              <a:rPr lang="en-IE" sz="900" dirty="0" smtClean="0">
                <a:solidFill>
                  <a:schemeClr val="accent1">
                    <a:lumMod val="50000"/>
                  </a:schemeClr>
                </a:solidFill>
                <a:latin typeface="Century Gothic" pitchFamily="34" charset="0"/>
              </a:rPr>
              <a:t>   </a:t>
            </a:r>
            <a:r>
              <a:rPr lang="en-IE" sz="900" dirty="0" smtClean="0">
                <a:solidFill>
                  <a:schemeClr val="accent1">
                    <a:lumMod val="50000"/>
                  </a:schemeClr>
                </a:solidFill>
                <a:latin typeface="Century Gothic" pitchFamily="34" charset="0"/>
                <a:hlinkClick r:id="rId3"/>
              </a:rPr>
              <a:t>adam.bruce@mainstreamrp.com</a:t>
            </a:r>
            <a:r>
              <a:rPr lang="en-IE" sz="900" dirty="0" smtClean="0">
                <a:solidFill>
                  <a:schemeClr val="accent1">
                    <a:lumMod val="50000"/>
                  </a:schemeClr>
                </a:solidFill>
                <a:latin typeface="Century Gothic" pitchFamily="34" charset="0"/>
              </a:rPr>
              <a:t>      </a:t>
            </a:r>
            <a:r>
              <a:rPr lang="en-IE" sz="900" dirty="0" smtClean="0">
                <a:solidFill>
                  <a:schemeClr val="accent1">
                    <a:lumMod val="50000"/>
                  </a:schemeClr>
                </a:solidFill>
                <a:latin typeface="Century Gothic" pitchFamily="34" charset="0"/>
                <a:hlinkClick r:id="rId4"/>
              </a:rPr>
              <a:t>joe.corbett@mainstreamrp.com</a:t>
            </a:r>
            <a:endParaRPr lang="en-IE" sz="900" dirty="0" smtClean="0">
              <a:solidFill>
                <a:schemeClr val="accent1">
                  <a:lumMod val="50000"/>
                </a:schemeClr>
              </a:solidFill>
              <a:latin typeface="Century Gothic" pitchFamily="34" charset="0"/>
            </a:endParaRPr>
          </a:p>
          <a:p>
            <a:pPr fontAlgn="auto">
              <a:spcAft>
                <a:spcPts val="0"/>
              </a:spcAft>
              <a:buFont typeface="Arial" pitchFamily="34" charset="0"/>
              <a:buNone/>
              <a:defRPr/>
            </a:pPr>
            <a:endParaRPr lang="en-IE" sz="900" dirty="0" smtClean="0">
              <a:solidFill>
                <a:schemeClr val="accent1">
                  <a:lumMod val="50000"/>
                </a:schemeClr>
              </a:solidFill>
              <a:latin typeface="Century Gothic" pitchFamily="34" charset="0"/>
            </a:endParaRPr>
          </a:p>
          <a:p>
            <a:pPr fontAlgn="auto">
              <a:spcAft>
                <a:spcPts val="0"/>
              </a:spcAft>
              <a:buFont typeface="Arial" pitchFamily="34" charset="0"/>
              <a:buNone/>
              <a:defRPr/>
            </a:pPr>
            <a:endParaRPr lang="en-IE" sz="1000" b="1" dirty="0" smtClean="0">
              <a:solidFill>
                <a:schemeClr val="accent1">
                  <a:lumMod val="50000"/>
                </a:schemeClr>
              </a:solidFill>
              <a:latin typeface="Century Gothic" pitchFamily="34" charset="0"/>
            </a:endParaRPr>
          </a:p>
          <a:p>
            <a:pPr fontAlgn="auto">
              <a:spcAft>
                <a:spcPts val="0"/>
              </a:spcAft>
              <a:buFont typeface="Arial" pitchFamily="34" charset="0"/>
              <a:buNone/>
              <a:defRPr/>
            </a:pPr>
            <a:endParaRPr lang="en-IE" sz="1200" b="1" dirty="0" smtClean="0">
              <a:solidFill>
                <a:schemeClr val="accent1">
                  <a:lumMod val="50000"/>
                </a:schemeClr>
              </a:solidFill>
              <a:latin typeface="Century Gothic" pitchFamily="34" charset="0"/>
            </a:endParaRPr>
          </a:p>
          <a:p>
            <a:pPr fontAlgn="auto">
              <a:spcAft>
                <a:spcPts val="0"/>
              </a:spcAft>
              <a:buFont typeface="Arial" pitchFamily="34" charset="0"/>
              <a:buNone/>
              <a:defRPr/>
            </a:pPr>
            <a:endParaRPr lang="en-IE" dirty="0" smtClean="0"/>
          </a:p>
        </p:txBody>
      </p:sp>
      <p:sp>
        <p:nvSpPr>
          <p:cNvPr id="4" name="Content Placeholder 2"/>
          <p:cNvSpPr txBox="1">
            <a:spLocks/>
          </p:cNvSpPr>
          <p:nvPr/>
        </p:nvSpPr>
        <p:spPr bwMode="auto">
          <a:xfrm>
            <a:off x="2987675" y="192088"/>
            <a:ext cx="3376613" cy="500062"/>
          </a:xfrm>
          <a:prstGeom prst="rect">
            <a:avLst/>
          </a:prstGeom>
          <a:noFill/>
          <a:ln w="9525">
            <a:noFill/>
            <a:miter lim="800000"/>
            <a:headEnd/>
            <a:tailEnd/>
          </a:ln>
        </p:spPr>
        <p:txBody>
          <a:bodyPr/>
          <a:lstStyle/>
          <a:p>
            <a:pPr marL="342900" indent="-342900" eaLnBrk="0" hangingPunct="0">
              <a:spcBef>
                <a:spcPct val="20000"/>
              </a:spcBef>
              <a:buFont typeface="Arial" pitchFamily="34" charset="0"/>
              <a:buNone/>
              <a:defRPr/>
            </a:pPr>
            <a:r>
              <a:rPr lang="en-IE" sz="2000" b="1" dirty="0">
                <a:solidFill>
                  <a:schemeClr val="accent1">
                    <a:lumMod val="50000"/>
                  </a:schemeClr>
                </a:solidFill>
                <a:latin typeface="Century Gothic" pitchFamily="34" charset="0"/>
                <a:ea typeface="ＭＳ Ｐゴシック" pitchFamily="84" charset="-128"/>
              </a:rPr>
              <a:t>Further information</a:t>
            </a:r>
          </a:p>
          <a:p>
            <a:pPr marL="342900" indent="-342900" eaLnBrk="0" hangingPunct="0">
              <a:spcBef>
                <a:spcPct val="20000"/>
              </a:spcBef>
              <a:buFont typeface="Arial" pitchFamily="34" charset="0"/>
              <a:buChar char="•"/>
              <a:defRPr/>
            </a:pPr>
            <a:endParaRPr lang="en-IE" sz="2400" dirty="0">
              <a:solidFill>
                <a:srgbClr val="558ED5"/>
              </a:solidFill>
              <a:latin typeface="+mn-lt"/>
              <a:ea typeface="ＭＳ Ｐゴシック" pitchFamily="84" charset="-128"/>
            </a:endParaRPr>
          </a:p>
        </p:txBody>
      </p:sp>
      <p:pic>
        <p:nvPicPr>
          <p:cNvPr id="73731" name="Picture 9" descr="mainstreamLogo.tif"/>
          <p:cNvPicPr>
            <a:picLocks noChangeAspect="1"/>
          </p:cNvPicPr>
          <p:nvPr/>
        </p:nvPicPr>
        <p:blipFill>
          <a:blip r:embed="rId5"/>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ransition spd="med"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725487"/>
          </a:xfrm>
        </p:spPr>
        <p:txBody>
          <a:bodyPr rtlCol="0"/>
          <a:lstStyle/>
          <a:p>
            <a:pPr algn="ctr" fontAlgn="auto">
              <a:spcAft>
                <a:spcPts val="0"/>
              </a:spcAft>
              <a:defRPr/>
            </a:pPr>
            <a:r>
              <a:rPr lang="en-IE" sz="2000" dirty="0" smtClean="0">
                <a:solidFill>
                  <a:schemeClr val="tx2">
                    <a:lumMod val="50000"/>
                  </a:schemeClr>
                </a:solidFill>
              </a:rPr>
              <a:t>Vision</a:t>
            </a:r>
            <a:endParaRPr lang="en-IE" sz="2000" dirty="0">
              <a:solidFill>
                <a:schemeClr val="tx2">
                  <a:lumMod val="50000"/>
                </a:schemeClr>
              </a:solidFill>
            </a:endParaRPr>
          </a:p>
        </p:txBody>
      </p:sp>
      <p:sp>
        <p:nvSpPr>
          <p:cNvPr id="5" name="Rectangle 4"/>
          <p:cNvSpPr/>
          <p:nvPr/>
        </p:nvSpPr>
        <p:spPr>
          <a:xfrm>
            <a:off x="357188" y="714375"/>
            <a:ext cx="8643937" cy="2678113"/>
          </a:xfrm>
          <a:prstGeom prst="rect">
            <a:avLst/>
          </a:prstGeom>
        </p:spPr>
        <p:txBody>
          <a:bodyPr>
            <a:spAutoFit/>
          </a:bodyPr>
          <a:lstStyle/>
          <a:p>
            <a:pPr fontAlgn="auto">
              <a:spcBef>
                <a:spcPts val="0"/>
              </a:spcBef>
              <a:spcAft>
                <a:spcPts val="0"/>
              </a:spcAft>
              <a:defRPr/>
            </a:pPr>
            <a:r>
              <a:rPr lang="en-IE" sz="1400" dirty="0">
                <a:latin typeface="Century Gothic" pitchFamily="34" charset="0"/>
              </a:rPr>
              <a:t>Mainstream Renewable Power was founded by Dr. Eddie O’Connor in February 2008.</a:t>
            </a:r>
          </a:p>
          <a:p>
            <a:pPr fontAlgn="auto">
              <a:spcBef>
                <a:spcPts val="0"/>
              </a:spcBef>
              <a:spcAft>
                <a:spcPts val="0"/>
              </a:spcAft>
              <a:defRPr/>
            </a:pPr>
            <a:endParaRPr lang="en-IE" sz="1400" dirty="0">
              <a:latin typeface="Century Gothic" pitchFamily="34" charset="0"/>
            </a:endParaRPr>
          </a:p>
          <a:p>
            <a:pPr algn="ctr" fontAlgn="auto">
              <a:spcBef>
                <a:spcPts val="0"/>
              </a:spcBef>
              <a:spcAft>
                <a:spcPts val="0"/>
              </a:spcAft>
              <a:defRPr/>
            </a:pPr>
            <a:r>
              <a:rPr lang="en-IE" sz="1400" b="1" i="1" dirty="0">
                <a:solidFill>
                  <a:schemeClr val="accent1">
                    <a:lumMod val="75000"/>
                  </a:schemeClr>
                </a:solidFill>
                <a:latin typeface="Century Gothic" pitchFamily="34" charset="0"/>
              </a:rPr>
              <a:t>“ Our vision </a:t>
            </a:r>
          </a:p>
          <a:p>
            <a:pPr algn="ctr" fontAlgn="auto">
              <a:spcBef>
                <a:spcPts val="0"/>
              </a:spcBef>
              <a:spcAft>
                <a:spcPts val="0"/>
              </a:spcAft>
              <a:defRPr/>
            </a:pPr>
            <a:r>
              <a:rPr lang="en-IE" sz="1400" b="1" i="1" dirty="0">
                <a:solidFill>
                  <a:schemeClr val="accent1">
                    <a:lumMod val="75000"/>
                  </a:schemeClr>
                </a:solidFill>
                <a:latin typeface="Century Gothic" pitchFamily="34" charset="0"/>
              </a:rPr>
              <a:t>is of thriving economies and communities </a:t>
            </a:r>
          </a:p>
          <a:p>
            <a:pPr algn="ctr" fontAlgn="auto">
              <a:spcBef>
                <a:spcPts val="0"/>
              </a:spcBef>
              <a:spcAft>
                <a:spcPts val="0"/>
              </a:spcAft>
              <a:defRPr/>
            </a:pPr>
            <a:r>
              <a:rPr lang="en-IE" sz="1400" b="1" i="1" dirty="0">
                <a:solidFill>
                  <a:schemeClr val="accent1">
                    <a:lumMod val="75000"/>
                  </a:schemeClr>
                </a:solidFill>
                <a:latin typeface="Century Gothic" pitchFamily="34" charset="0"/>
              </a:rPr>
              <a:t>liberated from the restrictions of fossil fuels, </a:t>
            </a:r>
          </a:p>
          <a:p>
            <a:pPr algn="ctr" fontAlgn="auto">
              <a:spcBef>
                <a:spcPts val="0"/>
              </a:spcBef>
              <a:spcAft>
                <a:spcPts val="0"/>
              </a:spcAft>
              <a:defRPr/>
            </a:pPr>
            <a:r>
              <a:rPr lang="en-IE" sz="1400" b="1" i="1" dirty="0">
                <a:solidFill>
                  <a:schemeClr val="accent1">
                    <a:lumMod val="75000"/>
                  </a:schemeClr>
                </a:solidFill>
                <a:latin typeface="Century Gothic" pitchFamily="34" charset="0"/>
              </a:rPr>
              <a:t>using </a:t>
            </a:r>
          </a:p>
          <a:p>
            <a:pPr algn="ctr" fontAlgn="auto">
              <a:spcBef>
                <a:spcPts val="0"/>
              </a:spcBef>
              <a:spcAft>
                <a:spcPts val="0"/>
              </a:spcAft>
              <a:defRPr/>
            </a:pPr>
            <a:r>
              <a:rPr lang="en-IE" sz="1400" b="1" i="1" dirty="0">
                <a:solidFill>
                  <a:schemeClr val="accent1">
                    <a:lumMod val="75000"/>
                  </a:schemeClr>
                </a:solidFill>
                <a:latin typeface="Century Gothic" pitchFamily="34" charset="0"/>
              </a:rPr>
              <a:t>renewable energy </a:t>
            </a:r>
          </a:p>
          <a:p>
            <a:pPr algn="ctr" fontAlgn="auto">
              <a:spcBef>
                <a:spcPts val="0"/>
              </a:spcBef>
              <a:spcAft>
                <a:spcPts val="0"/>
              </a:spcAft>
              <a:defRPr/>
            </a:pPr>
            <a:r>
              <a:rPr lang="en-IE" sz="1400" b="1" i="1" dirty="0">
                <a:solidFill>
                  <a:schemeClr val="accent1">
                    <a:lumMod val="75000"/>
                  </a:schemeClr>
                </a:solidFill>
                <a:latin typeface="Century Gothic" pitchFamily="34" charset="0"/>
              </a:rPr>
              <a:t>as their </a:t>
            </a:r>
          </a:p>
          <a:p>
            <a:pPr algn="ctr" fontAlgn="auto">
              <a:spcBef>
                <a:spcPts val="0"/>
              </a:spcBef>
              <a:spcAft>
                <a:spcPts val="0"/>
              </a:spcAft>
              <a:defRPr/>
            </a:pPr>
            <a:r>
              <a:rPr lang="en-IE" sz="1400" b="1" i="1" dirty="0">
                <a:solidFill>
                  <a:schemeClr val="accent1">
                    <a:lumMod val="75000"/>
                  </a:schemeClr>
                </a:solidFill>
                <a:latin typeface="Century Gothic" pitchFamily="34" charset="0"/>
              </a:rPr>
              <a:t>mainstream source of power. “</a:t>
            </a:r>
          </a:p>
          <a:p>
            <a:pPr fontAlgn="auto">
              <a:spcBef>
                <a:spcPts val="0"/>
              </a:spcBef>
              <a:spcAft>
                <a:spcPts val="0"/>
              </a:spcAft>
              <a:defRPr/>
            </a:pPr>
            <a:endParaRPr lang="en-IE" sz="1400" dirty="0">
              <a:latin typeface="Century Gothic" pitchFamily="34" charset="0"/>
            </a:endParaRPr>
          </a:p>
          <a:p>
            <a:pPr fontAlgn="auto">
              <a:spcBef>
                <a:spcPts val="0"/>
              </a:spcBef>
              <a:spcAft>
                <a:spcPts val="0"/>
              </a:spcAft>
              <a:defRPr/>
            </a:pPr>
            <a:endParaRPr lang="en-IE" sz="1400" dirty="0">
              <a:latin typeface="Century Gothic" pitchFamily="34" charset="0"/>
            </a:endParaRPr>
          </a:p>
          <a:p>
            <a:pPr fontAlgn="auto">
              <a:spcBef>
                <a:spcPts val="0"/>
              </a:spcBef>
              <a:spcAft>
                <a:spcPts val="0"/>
              </a:spcAft>
              <a:defRPr/>
            </a:pPr>
            <a:endParaRPr lang="en-IE" sz="1400" dirty="0">
              <a:latin typeface="Century Gothic" pitchFamily="34" charset="0"/>
            </a:endParaRPr>
          </a:p>
        </p:txBody>
      </p:sp>
      <p:sp>
        <p:nvSpPr>
          <p:cNvPr id="24579" name="TextBox 5"/>
          <p:cNvSpPr txBox="1">
            <a:spLocks noChangeArrowheads="1"/>
          </p:cNvSpPr>
          <p:nvPr/>
        </p:nvSpPr>
        <p:spPr bwMode="auto">
          <a:xfrm>
            <a:off x="2312988" y="6550025"/>
            <a:ext cx="4044950"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This Vision demands a strong Business Model</a:t>
            </a:r>
            <a:endParaRPr lang="en-US" sz="1400" b="1">
              <a:latin typeface="Century Gothic" pitchFamily="34" charset="0"/>
            </a:endParaRPr>
          </a:p>
        </p:txBody>
      </p:sp>
      <p:sp>
        <p:nvSpPr>
          <p:cNvPr id="7" name="Rectangle 6"/>
          <p:cNvSpPr/>
          <p:nvPr/>
        </p:nvSpPr>
        <p:spPr>
          <a:xfrm>
            <a:off x="357188" y="2401888"/>
            <a:ext cx="8643937" cy="1169987"/>
          </a:xfrm>
          <a:prstGeom prst="rect">
            <a:avLst/>
          </a:prstGeom>
        </p:spPr>
        <p:txBody>
          <a:bodyPr>
            <a:spAutoFit/>
          </a:bodyPr>
          <a:lstStyle/>
          <a:p>
            <a:pPr fontAlgn="auto">
              <a:spcBef>
                <a:spcPts val="0"/>
              </a:spcBef>
              <a:spcAft>
                <a:spcPts val="0"/>
              </a:spcAft>
              <a:defRPr/>
            </a:pPr>
            <a:endParaRPr lang="en-IE" sz="1400" dirty="0">
              <a:latin typeface="Century Gothic" pitchFamily="34" charset="0"/>
            </a:endParaRPr>
          </a:p>
          <a:p>
            <a:pPr fontAlgn="auto">
              <a:spcBef>
                <a:spcPts val="0"/>
              </a:spcBef>
              <a:spcAft>
                <a:spcPts val="0"/>
              </a:spcAft>
              <a:defRPr/>
            </a:pPr>
            <a:endParaRPr lang="en-IE" sz="1400" dirty="0">
              <a:latin typeface="Century Gothic" pitchFamily="34" charset="0"/>
            </a:endParaRPr>
          </a:p>
          <a:p>
            <a:pPr fontAlgn="auto">
              <a:spcBef>
                <a:spcPts val="0"/>
              </a:spcBef>
              <a:spcAft>
                <a:spcPts val="0"/>
              </a:spcAft>
              <a:defRPr/>
            </a:pPr>
            <a:r>
              <a:rPr lang="en-IE" sz="1400" dirty="0">
                <a:latin typeface="Century Gothic" pitchFamily="34" charset="0"/>
              </a:rPr>
              <a:t>The world is experiencing a </a:t>
            </a:r>
            <a:r>
              <a:rPr lang="en-IE" sz="1400" b="1" dirty="0">
                <a:solidFill>
                  <a:schemeClr val="accent1">
                    <a:lumMod val="75000"/>
                  </a:schemeClr>
                </a:solidFill>
                <a:latin typeface="Century Gothic" pitchFamily="34" charset="0"/>
              </a:rPr>
              <a:t>once-off historical transition </a:t>
            </a:r>
            <a:r>
              <a:rPr lang="en-IE" sz="1400" dirty="0">
                <a:latin typeface="Century Gothic" pitchFamily="34" charset="0"/>
              </a:rPr>
              <a:t>to sustainable fuels: Each one of our 195 countries must go through it. </a:t>
            </a:r>
          </a:p>
          <a:p>
            <a:pPr fontAlgn="auto">
              <a:spcBef>
                <a:spcPts val="0"/>
              </a:spcBef>
              <a:spcAft>
                <a:spcPts val="0"/>
              </a:spcAft>
              <a:defRPr/>
            </a:pPr>
            <a:endParaRPr lang="en-IE" sz="1400" dirty="0">
              <a:latin typeface="Century Gothic" pitchFamily="34" charset="0"/>
            </a:endParaRPr>
          </a:p>
        </p:txBody>
      </p:sp>
      <p:sp>
        <p:nvSpPr>
          <p:cNvPr id="8" name="Rectangle 7"/>
          <p:cNvSpPr/>
          <p:nvPr/>
        </p:nvSpPr>
        <p:spPr>
          <a:xfrm>
            <a:off x="357188" y="3571875"/>
            <a:ext cx="8643937" cy="2462213"/>
          </a:xfrm>
          <a:prstGeom prst="rect">
            <a:avLst/>
          </a:prstGeom>
        </p:spPr>
        <p:txBody>
          <a:bodyPr>
            <a:spAutoFit/>
          </a:bodyPr>
          <a:lstStyle/>
          <a:p>
            <a:pPr fontAlgn="auto">
              <a:spcBef>
                <a:spcPts val="0"/>
              </a:spcBef>
              <a:spcAft>
                <a:spcPts val="0"/>
              </a:spcAft>
              <a:defRPr/>
            </a:pPr>
            <a:endParaRPr lang="en-IE" sz="1400" dirty="0">
              <a:latin typeface="Century Gothic" pitchFamily="34" charset="0"/>
            </a:endParaRPr>
          </a:p>
          <a:p>
            <a:pPr fontAlgn="auto">
              <a:spcBef>
                <a:spcPts val="0"/>
              </a:spcBef>
              <a:spcAft>
                <a:spcPts val="0"/>
              </a:spcAft>
              <a:defRPr/>
            </a:pPr>
            <a:endParaRPr lang="en-IE" sz="1400" dirty="0">
              <a:latin typeface="Century Gothic" pitchFamily="34" charset="0"/>
            </a:endParaRPr>
          </a:p>
          <a:p>
            <a:pPr marL="342900" indent="-342900" fontAlgn="auto">
              <a:spcBef>
                <a:spcPts val="0"/>
              </a:spcBef>
              <a:spcAft>
                <a:spcPts val="0"/>
              </a:spcAft>
              <a:defRPr/>
            </a:pPr>
            <a:r>
              <a:rPr lang="en-IE" sz="1400" dirty="0">
                <a:latin typeface="Century Gothic" pitchFamily="34" charset="0"/>
              </a:rPr>
              <a:t>4 fundamental issues drive this transition ;</a:t>
            </a:r>
          </a:p>
          <a:p>
            <a:pPr marL="342900" indent="-342900" fontAlgn="auto">
              <a:spcBef>
                <a:spcPts val="0"/>
              </a:spcBef>
              <a:spcAft>
                <a:spcPts val="0"/>
              </a:spcAft>
              <a:buFontTx/>
              <a:buAutoNum type="arabicPlain" startAt="4"/>
              <a:defRPr/>
            </a:pPr>
            <a:endParaRPr lang="en-IE" sz="1400" dirty="0">
              <a:latin typeface="Century Gothic" pitchFamily="34" charset="0"/>
            </a:endParaRPr>
          </a:p>
          <a:p>
            <a:pPr lvl="2" fontAlgn="auto">
              <a:spcBef>
                <a:spcPts val="0"/>
              </a:spcBef>
              <a:spcAft>
                <a:spcPts val="0"/>
              </a:spcAft>
              <a:buFont typeface="Arial" pitchFamily="34" charset="0"/>
              <a:buChar char="•"/>
              <a:defRPr/>
            </a:pPr>
            <a:r>
              <a:rPr lang="en-IE" sz="1400" b="1" dirty="0">
                <a:solidFill>
                  <a:schemeClr val="accent1">
                    <a:lumMod val="75000"/>
                  </a:schemeClr>
                </a:solidFill>
                <a:latin typeface="Century Gothic" pitchFamily="34" charset="0"/>
              </a:rPr>
              <a:t>Climate change</a:t>
            </a:r>
          </a:p>
          <a:p>
            <a:pPr lvl="2" fontAlgn="auto">
              <a:spcBef>
                <a:spcPts val="0"/>
              </a:spcBef>
              <a:spcAft>
                <a:spcPts val="0"/>
              </a:spcAft>
              <a:buFont typeface="Arial" pitchFamily="34" charset="0"/>
              <a:buChar char="•"/>
              <a:defRPr/>
            </a:pPr>
            <a:r>
              <a:rPr lang="en-IE" sz="1400" b="1" dirty="0">
                <a:solidFill>
                  <a:schemeClr val="accent1">
                    <a:lumMod val="75000"/>
                  </a:schemeClr>
                </a:solidFill>
                <a:latin typeface="Century Gothic" pitchFamily="34" charset="0"/>
              </a:rPr>
              <a:t>Ever-increasing Demand for Energy</a:t>
            </a:r>
          </a:p>
          <a:p>
            <a:pPr lvl="2" fontAlgn="auto">
              <a:spcBef>
                <a:spcPts val="0"/>
              </a:spcBef>
              <a:spcAft>
                <a:spcPts val="0"/>
              </a:spcAft>
              <a:buFont typeface="Arial" pitchFamily="34" charset="0"/>
              <a:buChar char="•"/>
              <a:defRPr/>
            </a:pPr>
            <a:r>
              <a:rPr lang="en-IE" sz="1400" b="1" dirty="0">
                <a:solidFill>
                  <a:schemeClr val="accent1">
                    <a:lumMod val="75000"/>
                  </a:schemeClr>
                </a:solidFill>
                <a:latin typeface="Century Gothic" pitchFamily="34" charset="0"/>
              </a:rPr>
              <a:t>Rising Fossil Fuel Prices </a:t>
            </a:r>
          </a:p>
          <a:p>
            <a:pPr lvl="2" fontAlgn="auto">
              <a:spcBef>
                <a:spcPts val="0"/>
              </a:spcBef>
              <a:spcAft>
                <a:spcPts val="0"/>
              </a:spcAft>
              <a:buFont typeface="Arial" pitchFamily="34" charset="0"/>
              <a:buChar char="•"/>
              <a:defRPr/>
            </a:pPr>
            <a:r>
              <a:rPr lang="en-IE" sz="1400" b="1" dirty="0">
                <a:solidFill>
                  <a:schemeClr val="accent1">
                    <a:lumMod val="75000"/>
                  </a:schemeClr>
                </a:solidFill>
                <a:latin typeface="Century Gothic" pitchFamily="34" charset="0"/>
              </a:rPr>
              <a:t>Energy Security</a:t>
            </a:r>
          </a:p>
          <a:p>
            <a:pPr fontAlgn="auto">
              <a:spcBef>
                <a:spcPts val="0"/>
              </a:spcBef>
              <a:spcAft>
                <a:spcPts val="0"/>
              </a:spcAft>
              <a:defRPr/>
            </a:pPr>
            <a:endParaRPr lang="en-IE" sz="1400" dirty="0">
              <a:latin typeface="Century Gothic" pitchFamily="34" charset="0"/>
            </a:endParaRPr>
          </a:p>
          <a:p>
            <a:pPr fontAlgn="auto">
              <a:spcBef>
                <a:spcPts val="0"/>
              </a:spcBef>
              <a:spcAft>
                <a:spcPts val="0"/>
              </a:spcAft>
              <a:defRPr/>
            </a:pPr>
            <a:endParaRPr lang="en-IE" sz="1400" dirty="0">
              <a:latin typeface="Century Gothic" pitchFamily="34" charset="0"/>
            </a:endParaRPr>
          </a:p>
          <a:p>
            <a:pPr algn="ctr" fontAlgn="auto">
              <a:spcBef>
                <a:spcPts val="0"/>
              </a:spcBef>
              <a:spcAft>
                <a:spcPts val="0"/>
              </a:spcAft>
              <a:defRPr/>
            </a:pPr>
            <a:endParaRPr lang="en-IE" sz="1400" b="1" i="1" dirty="0">
              <a:latin typeface="Century Gothic" pitchFamily="34" charset="0"/>
            </a:endParaRPr>
          </a:p>
        </p:txBody>
      </p:sp>
      <p:pic>
        <p:nvPicPr>
          <p:cNvPr id="24582" name="Picture 9" descr="mainstreamLogo.tif"/>
          <p:cNvPicPr>
            <a:picLocks noChangeAspect="1"/>
          </p:cNvPicPr>
          <p:nvPr/>
        </p:nvPicPr>
        <p:blipFill>
          <a:blip r:embed="rId3"/>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24200" y="1905000"/>
            <a:ext cx="3048000" cy="457200"/>
          </a:xfrm>
          <a:prstGeom prst="rect">
            <a:avLst/>
          </a:prstGeom>
          <a:solidFill>
            <a:srgbClr val="FFFFCC"/>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4"/>
          <p:cNvSpPr txBox="1">
            <a:spLocks noChangeArrowheads="1"/>
          </p:cNvSpPr>
          <p:nvPr/>
        </p:nvSpPr>
        <p:spPr bwMode="auto">
          <a:xfrm>
            <a:off x="3733800" y="1981200"/>
            <a:ext cx="3505200" cy="307975"/>
          </a:xfrm>
          <a:prstGeom prst="rect">
            <a:avLst/>
          </a:prstGeom>
          <a:noFill/>
          <a:ln w="9525">
            <a:noFill/>
            <a:miter lim="800000"/>
            <a:headEnd/>
            <a:tailEnd/>
          </a:ln>
        </p:spPr>
        <p:txBody>
          <a:bodyPr>
            <a:spAutoFit/>
          </a:bodyPr>
          <a:lstStyle/>
          <a:p>
            <a:pPr fontAlgn="auto">
              <a:spcBef>
                <a:spcPts val="0"/>
              </a:spcBef>
              <a:spcAft>
                <a:spcPts val="0"/>
              </a:spcAft>
              <a:defRPr/>
            </a:pPr>
            <a:r>
              <a:rPr lang="en-US" sz="1400" b="1" dirty="0">
                <a:solidFill>
                  <a:schemeClr val="accent1">
                    <a:lumMod val="75000"/>
                  </a:schemeClr>
                </a:solidFill>
                <a:latin typeface="Century Gothic" pitchFamily="34" charset="0"/>
              </a:rPr>
              <a:t>Government Policy</a:t>
            </a:r>
          </a:p>
        </p:txBody>
      </p:sp>
      <p:sp>
        <p:nvSpPr>
          <p:cNvPr id="8" name="Rectangle 7"/>
          <p:cNvSpPr/>
          <p:nvPr/>
        </p:nvSpPr>
        <p:spPr>
          <a:xfrm>
            <a:off x="3124200" y="2667000"/>
            <a:ext cx="3048000" cy="457200"/>
          </a:xfrm>
          <a:prstGeom prst="rect">
            <a:avLst/>
          </a:prstGeom>
          <a:solidFill>
            <a:srgbClr val="FFFFCC"/>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Century Gothic" pitchFamily="34" charset="0"/>
            </a:endParaRPr>
          </a:p>
        </p:txBody>
      </p:sp>
      <p:sp>
        <p:nvSpPr>
          <p:cNvPr id="9" name="TextBox 6"/>
          <p:cNvSpPr txBox="1">
            <a:spLocks noChangeArrowheads="1"/>
          </p:cNvSpPr>
          <p:nvPr/>
        </p:nvSpPr>
        <p:spPr bwMode="auto">
          <a:xfrm>
            <a:off x="3486150" y="2743200"/>
            <a:ext cx="3505200" cy="307975"/>
          </a:xfrm>
          <a:prstGeom prst="rect">
            <a:avLst/>
          </a:prstGeom>
          <a:noFill/>
          <a:ln w="9525">
            <a:noFill/>
            <a:miter lim="800000"/>
            <a:headEnd/>
            <a:tailEnd/>
          </a:ln>
        </p:spPr>
        <p:txBody>
          <a:bodyPr>
            <a:spAutoFit/>
          </a:bodyPr>
          <a:lstStyle/>
          <a:p>
            <a:pPr fontAlgn="auto">
              <a:spcBef>
                <a:spcPts val="0"/>
              </a:spcBef>
              <a:spcAft>
                <a:spcPts val="0"/>
              </a:spcAft>
              <a:defRPr/>
            </a:pPr>
            <a:r>
              <a:rPr lang="en-US" sz="1400" b="1" dirty="0">
                <a:solidFill>
                  <a:schemeClr val="accent1">
                    <a:lumMod val="75000"/>
                  </a:schemeClr>
                </a:solidFill>
                <a:latin typeface="Century Gothic" pitchFamily="34" charset="0"/>
              </a:rPr>
              <a:t>Project Development</a:t>
            </a:r>
          </a:p>
        </p:txBody>
      </p:sp>
      <p:sp>
        <p:nvSpPr>
          <p:cNvPr id="10" name="Rectangle 9"/>
          <p:cNvSpPr/>
          <p:nvPr/>
        </p:nvSpPr>
        <p:spPr>
          <a:xfrm>
            <a:off x="3124200" y="3429000"/>
            <a:ext cx="3048000" cy="457200"/>
          </a:xfrm>
          <a:prstGeom prst="rect">
            <a:avLst/>
          </a:prstGeom>
          <a:solidFill>
            <a:srgbClr val="FFFFCC"/>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Box 8"/>
          <p:cNvSpPr txBox="1">
            <a:spLocks noChangeArrowheads="1"/>
          </p:cNvSpPr>
          <p:nvPr/>
        </p:nvSpPr>
        <p:spPr bwMode="auto">
          <a:xfrm>
            <a:off x="3624263" y="3471863"/>
            <a:ext cx="3505200" cy="307975"/>
          </a:xfrm>
          <a:prstGeom prst="rect">
            <a:avLst/>
          </a:prstGeom>
          <a:noFill/>
          <a:ln w="9525">
            <a:noFill/>
            <a:miter lim="800000"/>
            <a:headEnd/>
            <a:tailEnd/>
          </a:ln>
        </p:spPr>
        <p:txBody>
          <a:bodyPr>
            <a:spAutoFit/>
          </a:bodyPr>
          <a:lstStyle/>
          <a:p>
            <a:pPr fontAlgn="auto">
              <a:spcBef>
                <a:spcPts val="0"/>
              </a:spcBef>
              <a:spcAft>
                <a:spcPts val="0"/>
              </a:spcAft>
              <a:defRPr/>
            </a:pPr>
            <a:r>
              <a:rPr lang="en-US" sz="1400" b="1" dirty="0">
                <a:solidFill>
                  <a:schemeClr val="accent1">
                    <a:lumMod val="75000"/>
                  </a:schemeClr>
                </a:solidFill>
                <a:latin typeface="Century Gothic" pitchFamily="34" charset="0"/>
              </a:rPr>
              <a:t>Project Construction</a:t>
            </a:r>
          </a:p>
        </p:txBody>
      </p:sp>
      <p:sp>
        <p:nvSpPr>
          <p:cNvPr id="12" name="Rectangle 11"/>
          <p:cNvSpPr/>
          <p:nvPr/>
        </p:nvSpPr>
        <p:spPr>
          <a:xfrm>
            <a:off x="3124200" y="4195763"/>
            <a:ext cx="3048000" cy="457200"/>
          </a:xfrm>
          <a:prstGeom prst="rect">
            <a:avLst/>
          </a:prstGeom>
          <a:solidFill>
            <a:srgbClr val="FFFFCC"/>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0"/>
          <p:cNvSpPr txBox="1">
            <a:spLocks noChangeArrowheads="1"/>
          </p:cNvSpPr>
          <p:nvPr/>
        </p:nvSpPr>
        <p:spPr bwMode="auto">
          <a:xfrm>
            <a:off x="3200400" y="4267200"/>
            <a:ext cx="3505200" cy="307975"/>
          </a:xfrm>
          <a:prstGeom prst="rect">
            <a:avLst/>
          </a:prstGeom>
          <a:noFill/>
          <a:ln w="9525">
            <a:noFill/>
            <a:miter lim="800000"/>
            <a:headEnd/>
            <a:tailEnd/>
          </a:ln>
        </p:spPr>
        <p:txBody>
          <a:bodyPr>
            <a:spAutoFit/>
          </a:bodyPr>
          <a:lstStyle/>
          <a:p>
            <a:pPr fontAlgn="auto">
              <a:spcBef>
                <a:spcPts val="0"/>
              </a:spcBef>
              <a:spcAft>
                <a:spcPts val="0"/>
              </a:spcAft>
              <a:defRPr/>
            </a:pPr>
            <a:r>
              <a:rPr lang="en-US" sz="1400" b="1" dirty="0">
                <a:solidFill>
                  <a:schemeClr val="accent1">
                    <a:lumMod val="75000"/>
                  </a:schemeClr>
                </a:solidFill>
                <a:latin typeface="Century Gothic" pitchFamily="34" charset="0"/>
              </a:rPr>
              <a:t>Asset Operation &amp; Maintenance</a:t>
            </a:r>
            <a:endParaRPr lang="en-US" sz="1400" b="1" dirty="0">
              <a:solidFill>
                <a:schemeClr val="accent1">
                  <a:lumMod val="75000"/>
                </a:schemeClr>
              </a:solidFill>
              <a:latin typeface="Century Gothic" pitchFamily="34" charset="0"/>
            </a:endParaRPr>
          </a:p>
        </p:txBody>
      </p:sp>
      <p:sp>
        <p:nvSpPr>
          <p:cNvPr id="14" name="TextBox 11"/>
          <p:cNvSpPr txBox="1">
            <a:spLocks noChangeArrowheads="1"/>
          </p:cNvSpPr>
          <p:nvPr/>
        </p:nvSpPr>
        <p:spPr bwMode="auto">
          <a:xfrm>
            <a:off x="304800" y="5178425"/>
            <a:ext cx="2362200" cy="307975"/>
          </a:xfrm>
          <a:prstGeom prst="rect">
            <a:avLst/>
          </a:prstGeom>
          <a:noFill/>
          <a:ln w="9525">
            <a:noFill/>
            <a:miter lim="800000"/>
            <a:headEnd/>
            <a:tailEnd/>
          </a:ln>
        </p:spPr>
        <p:txBody>
          <a:bodyPr>
            <a:spAutoFit/>
          </a:bodyPr>
          <a:lstStyle/>
          <a:p>
            <a:pPr fontAlgn="auto">
              <a:spcBef>
                <a:spcPts val="0"/>
              </a:spcBef>
              <a:spcAft>
                <a:spcPts val="0"/>
              </a:spcAft>
              <a:defRPr/>
            </a:pPr>
            <a:r>
              <a:rPr lang="en-US" sz="1400" b="1" dirty="0">
                <a:solidFill>
                  <a:schemeClr val="accent1">
                    <a:lumMod val="75000"/>
                  </a:schemeClr>
                </a:solidFill>
                <a:latin typeface="Century Gothic" pitchFamily="34" charset="0"/>
              </a:rPr>
              <a:t>3 Revenue Streams =</a:t>
            </a:r>
            <a:endParaRPr lang="en-US" sz="1400" b="1" dirty="0">
              <a:solidFill>
                <a:schemeClr val="accent1">
                  <a:lumMod val="75000"/>
                </a:schemeClr>
              </a:solidFill>
              <a:latin typeface="Century Gothic" pitchFamily="34" charset="0"/>
            </a:endParaRPr>
          </a:p>
        </p:txBody>
      </p:sp>
      <p:sp>
        <p:nvSpPr>
          <p:cNvPr id="15" name="TextBox 12"/>
          <p:cNvSpPr txBox="1">
            <a:spLocks noChangeArrowheads="1"/>
          </p:cNvSpPr>
          <p:nvPr/>
        </p:nvSpPr>
        <p:spPr bwMode="auto">
          <a:xfrm>
            <a:off x="2514600" y="5105400"/>
            <a:ext cx="1143000" cy="523875"/>
          </a:xfrm>
          <a:prstGeom prst="rect">
            <a:avLst/>
          </a:prstGeom>
          <a:noFill/>
          <a:ln w="9525">
            <a:noFill/>
            <a:miter lim="800000"/>
            <a:headEnd/>
            <a:tailEnd/>
          </a:ln>
        </p:spPr>
        <p:txBody>
          <a:bodyPr>
            <a:spAutoFit/>
          </a:bodyPr>
          <a:lstStyle/>
          <a:p>
            <a:pPr fontAlgn="auto">
              <a:spcBef>
                <a:spcPts val="0"/>
              </a:spcBef>
              <a:spcAft>
                <a:spcPts val="0"/>
              </a:spcAft>
              <a:defRPr/>
            </a:pPr>
            <a:r>
              <a:rPr lang="en-US" sz="1400" b="1" dirty="0">
                <a:solidFill>
                  <a:schemeClr val="accent1">
                    <a:lumMod val="75000"/>
                  </a:schemeClr>
                </a:solidFill>
                <a:latin typeface="Century Gothic" pitchFamily="34" charset="0"/>
              </a:rPr>
              <a:t>Profit </a:t>
            </a:r>
            <a:endParaRPr lang="en-US" sz="1400" b="1" dirty="0">
              <a:solidFill>
                <a:schemeClr val="accent1">
                  <a:lumMod val="75000"/>
                </a:schemeClr>
              </a:solidFill>
              <a:latin typeface="Century Gothic" pitchFamily="34" charset="0"/>
            </a:endParaRPr>
          </a:p>
          <a:p>
            <a:pPr fontAlgn="auto">
              <a:spcBef>
                <a:spcPts val="0"/>
              </a:spcBef>
              <a:spcAft>
                <a:spcPts val="0"/>
              </a:spcAft>
              <a:defRPr/>
            </a:pPr>
            <a:r>
              <a:rPr lang="en-US" sz="1400" b="1" dirty="0">
                <a:solidFill>
                  <a:schemeClr val="accent1">
                    <a:lumMod val="75000"/>
                  </a:schemeClr>
                </a:solidFill>
                <a:latin typeface="Century Gothic" pitchFamily="34" charset="0"/>
              </a:rPr>
              <a:t>from </a:t>
            </a:r>
            <a:r>
              <a:rPr lang="en-US" sz="1400" b="1" dirty="0">
                <a:solidFill>
                  <a:schemeClr val="accent1">
                    <a:lumMod val="75000"/>
                  </a:schemeClr>
                </a:solidFill>
                <a:latin typeface="Century Gothic" pitchFamily="34" charset="0"/>
              </a:rPr>
              <a:t>sale</a:t>
            </a:r>
          </a:p>
        </p:txBody>
      </p:sp>
      <p:sp>
        <p:nvSpPr>
          <p:cNvPr id="16" name="TextBox 13"/>
          <p:cNvSpPr txBox="1">
            <a:spLocks noChangeArrowheads="1"/>
          </p:cNvSpPr>
          <p:nvPr/>
        </p:nvSpPr>
        <p:spPr bwMode="auto">
          <a:xfrm>
            <a:off x="3962400" y="5105400"/>
            <a:ext cx="1752600" cy="523875"/>
          </a:xfrm>
          <a:prstGeom prst="rect">
            <a:avLst/>
          </a:prstGeom>
          <a:noFill/>
          <a:ln w="9525">
            <a:noFill/>
            <a:miter lim="800000"/>
            <a:headEnd/>
            <a:tailEnd/>
          </a:ln>
        </p:spPr>
        <p:txBody>
          <a:bodyPr>
            <a:spAutoFit/>
          </a:bodyPr>
          <a:lstStyle/>
          <a:p>
            <a:pPr fontAlgn="auto">
              <a:spcBef>
                <a:spcPts val="0"/>
              </a:spcBef>
              <a:spcAft>
                <a:spcPts val="0"/>
              </a:spcAft>
              <a:defRPr/>
            </a:pPr>
            <a:r>
              <a:rPr lang="en-US" sz="1400" b="1" dirty="0">
                <a:solidFill>
                  <a:schemeClr val="accent1">
                    <a:lumMod val="75000"/>
                  </a:schemeClr>
                </a:solidFill>
                <a:latin typeface="Century Gothic" pitchFamily="34" charset="0"/>
              </a:rPr>
              <a:t>Long-term </a:t>
            </a:r>
            <a:endParaRPr lang="en-US" sz="1400" b="1" dirty="0">
              <a:solidFill>
                <a:schemeClr val="accent1">
                  <a:lumMod val="75000"/>
                </a:schemeClr>
              </a:solidFill>
              <a:latin typeface="Century Gothic" pitchFamily="34" charset="0"/>
            </a:endParaRPr>
          </a:p>
          <a:p>
            <a:pPr fontAlgn="auto">
              <a:spcBef>
                <a:spcPts val="0"/>
              </a:spcBef>
              <a:spcAft>
                <a:spcPts val="0"/>
              </a:spcAft>
              <a:defRPr/>
            </a:pPr>
            <a:r>
              <a:rPr lang="en-US" sz="1400" b="1" dirty="0">
                <a:solidFill>
                  <a:schemeClr val="accent1">
                    <a:lumMod val="75000"/>
                  </a:schemeClr>
                </a:solidFill>
                <a:latin typeface="Century Gothic" pitchFamily="34" charset="0"/>
              </a:rPr>
              <a:t>O&amp;M </a:t>
            </a:r>
            <a:r>
              <a:rPr lang="en-US" sz="1400" b="1" dirty="0">
                <a:solidFill>
                  <a:schemeClr val="accent1">
                    <a:lumMod val="75000"/>
                  </a:schemeClr>
                </a:solidFill>
                <a:latin typeface="Century Gothic" pitchFamily="34" charset="0"/>
              </a:rPr>
              <a:t>contract</a:t>
            </a:r>
          </a:p>
        </p:txBody>
      </p:sp>
      <p:sp>
        <p:nvSpPr>
          <p:cNvPr id="17" name="TextBox 14"/>
          <p:cNvSpPr txBox="1">
            <a:spLocks noChangeArrowheads="1"/>
          </p:cNvSpPr>
          <p:nvPr/>
        </p:nvSpPr>
        <p:spPr bwMode="auto">
          <a:xfrm>
            <a:off x="6019800" y="5105400"/>
            <a:ext cx="2057400" cy="523875"/>
          </a:xfrm>
          <a:prstGeom prst="rect">
            <a:avLst/>
          </a:prstGeom>
          <a:noFill/>
          <a:ln w="9525">
            <a:noFill/>
            <a:miter lim="800000"/>
            <a:headEnd/>
            <a:tailEnd/>
          </a:ln>
        </p:spPr>
        <p:txBody>
          <a:bodyPr>
            <a:spAutoFit/>
          </a:bodyPr>
          <a:lstStyle/>
          <a:p>
            <a:pPr fontAlgn="auto">
              <a:spcBef>
                <a:spcPts val="0"/>
              </a:spcBef>
              <a:spcAft>
                <a:spcPts val="0"/>
              </a:spcAft>
              <a:defRPr/>
            </a:pPr>
            <a:r>
              <a:rPr lang="en-US" sz="1400" b="1" dirty="0">
                <a:solidFill>
                  <a:schemeClr val="accent1">
                    <a:lumMod val="75000"/>
                  </a:schemeClr>
                </a:solidFill>
                <a:latin typeface="Century Gothic" pitchFamily="34" charset="0"/>
              </a:rPr>
              <a:t>Asset out-performance fee</a:t>
            </a:r>
          </a:p>
        </p:txBody>
      </p:sp>
      <p:cxnSp>
        <p:nvCxnSpPr>
          <p:cNvPr id="18" name="Straight Arrow Connector 17"/>
          <p:cNvCxnSpPr>
            <a:stCxn id="6" idx="2"/>
            <a:endCxn id="8" idx="0"/>
          </p:cNvCxnSpPr>
          <p:nvPr/>
        </p:nvCxnSpPr>
        <p:spPr>
          <a:xfrm rot="5400000">
            <a:off x="4495801" y="2514600"/>
            <a:ext cx="304800" cy="3175"/>
          </a:xfrm>
          <a:prstGeom prst="straightConnector1">
            <a:avLst/>
          </a:prstGeom>
          <a:ln w="50800">
            <a:solidFill>
              <a:srgbClr val="008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8" idx="2"/>
            <a:endCxn id="10" idx="0"/>
          </p:cNvCxnSpPr>
          <p:nvPr/>
        </p:nvCxnSpPr>
        <p:spPr>
          <a:xfrm rot="5400000">
            <a:off x="4495801" y="3276600"/>
            <a:ext cx="304800" cy="3175"/>
          </a:xfrm>
          <a:prstGeom prst="straightConnector1">
            <a:avLst/>
          </a:prstGeom>
          <a:ln w="50800">
            <a:solidFill>
              <a:srgbClr val="008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0" idx="2"/>
            <a:endCxn id="12" idx="0"/>
          </p:cNvCxnSpPr>
          <p:nvPr/>
        </p:nvCxnSpPr>
        <p:spPr>
          <a:xfrm rot="5400000">
            <a:off x="4493420" y="4040981"/>
            <a:ext cx="309562" cy="3175"/>
          </a:xfrm>
          <a:prstGeom prst="straightConnector1">
            <a:avLst/>
          </a:prstGeom>
          <a:ln w="50800">
            <a:solidFill>
              <a:srgbClr val="008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2" idx="2"/>
          </p:cNvCxnSpPr>
          <p:nvPr/>
        </p:nvCxnSpPr>
        <p:spPr>
          <a:xfrm rot="5400000">
            <a:off x="3545681" y="4002882"/>
            <a:ext cx="452437" cy="1752600"/>
          </a:xfrm>
          <a:prstGeom prst="straightConnector1">
            <a:avLst/>
          </a:prstGeom>
          <a:ln w="50800">
            <a:solidFill>
              <a:srgbClr val="008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4381501" y="4914900"/>
            <a:ext cx="533400" cy="3175"/>
          </a:xfrm>
          <a:prstGeom prst="straightConnector1">
            <a:avLst/>
          </a:prstGeom>
          <a:ln w="50800">
            <a:solidFill>
              <a:srgbClr val="008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2" idx="2"/>
          </p:cNvCxnSpPr>
          <p:nvPr/>
        </p:nvCxnSpPr>
        <p:spPr>
          <a:xfrm rot="16200000" flipH="1">
            <a:off x="5183981" y="4117182"/>
            <a:ext cx="452437" cy="1524000"/>
          </a:xfrm>
          <a:prstGeom prst="straightConnector1">
            <a:avLst/>
          </a:prstGeom>
          <a:ln w="50800">
            <a:solidFill>
              <a:srgbClr val="008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flipH="1" flipV="1">
            <a:off x="7049294" y="4456906"/>
            <a:ext cx="1447800" cy="1588"/>
          </a:xfrm>
          <a:prstGeom prst="straightConnector1">
            <a:avLst/>
          </a:prstGeom>
          <a:ln w="50800">
            <a:solidFill>
              <a:srgbClr val="008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0800000">
            <a:off x="6248400" y="2895600"/>
            <a:ext cx="1143000" cy="11113"/>
          </a:xfrm>
          <a:prstGeom prst="straightConnector1">
            <a:avLst/>
          </a:prstGeom>
          <a:ln w="50800">
            <a:solidFill>
              <a:srgbClr val="008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28600" y="762000"/>
            <a:ext cx="8915400" cy="738188"/>
          </a:xfrm>
          <a:prstGeom prst="rect">
            <a:avLst/>
          </a:prstGeom>
        </p:spPr>
        <p:txBody>
          <a:bodyPr>
            <a:spAutoFit/>
          </a:bodyPr>
          <a:lstStyle/>
          <a:p>
            <a:pPr fontAlgn="auto">
              <a:spcBef>
                <a:spcPts val="0"/>
              </a:spcBef>
              <a:spcAft>
                <a:spcPts val="0"/>
              </a:spcAft>
              <a:buFont typeface="Wingdings" pitchFamily="2" charset="2"/>
              <a:buChar char="§"/>
              <a:defRPr/>
            </a:pPr>
            <a:r>
              <a:rPr lang="en-GB" sz="1400" b="1" dirty="0">
                <a:solidFill>
                  <a:schemeClr val="accent1">
                    <a:lumMod val="75000"/>
                  </a:schemeClr>
                </a:solidFill>
                <a:latin typeface="Century Gothic" pitchFamily="34" charset="0"/>
              </a:rPr>
              <a:t>Sustainability as a business </a:t>
            </a:r>
            <a:r>
              <a:rPr lang="en-GB" sz="1400" dirty="0">
                <a:latin typeface="Century Gothic" pitchFamily="34" charset="0"/>
              </a:rPr>
              <a:t>is what we do at Mainstream : wind &amp; solar.</a:t>
            </a:r>
          </a:p>
          <a:p>
            <a:pPr fontAlgn="auto">
              <a:spcBef>
                <a:spcPts val="0"/>
              </a:spcBef>
              <a:spcAft>
                <a:spcPts val="0"/>
              </a:spcAft>
              <a:buFont typeface="Wingdings" pitchFamily="2" charset="2"/>
              <a:buChar char="§"/>
              <a:defRPr/>
            </a:pPr>
            <a:endParaRPr lang="en-GB" sz="1400" b="1" dirty="0">
              <a:solidFill>
                <a:schemeClr val="accent1">
                  <a:lumMod val="75000"/>
                </a:schemeClr>
              </a:solidFill>
              <a:latin typeface="Century Gothic" pitchFamily="34" charset="0"/>
            </a:endParaRPr>
          </a:p>
          <a:p>
            <a:pPr fontAlgn="auto">
              <a:spcBef>
                <a:spcPts val="0"/>
              </a:spcBef>
              <a:spcAft>
                <a:spcPts val="0"/>
              </a:spcAft>
              <a:buFont typeface="Wingdings" pitchFamily="2" charset="2"/>
              <a:buChar char="§"/>
              <a:defRPr/>
            </a:pPr>
            <a:r>
              <a:rPr lang="en-GB" sz="1400" b="1" dirty="0">
                <a:solidFill>
                  <a:schemeClr val="accent1">
                    <a:lumMod val="75000"/>
                  </a:schemeClr>
                </a:solidFill>
                <a:latin typeface="Century Gothic" pitchFamily="34" charset="0"/>
              </a:rPr>
              <a:t>Mainstream’s business model spans 4 key areas ;</a:t>
            </a:r>
          </a:p>
        </p:txBody>
      </p:sp>
      <p:sp>
        <p:nvSpPr>
          <p:cNvPr id="28" name="Title 1"/>
          <p:cNvSpPr txBox="1">
            <a:spLocks/>
          </p:cNvSpPr>
          <p:nvPr/>
        </p:nvSpPr>
        <p:spPr bwMode="auto">
          <a:xfrm>
            <a:off x="457200" y="-33338"/>
            <a:ext cx="8229600" cy="725488"/>
          </a:xfrm>
          <a:prstGeom prst="rect">
            <a:avLst/>
          </a:prstGeom>
          <a:noFill/>
          <a:ln w="9525">
            <a:noFill/>
            <a:miter lim="800000"/>
            <a:headEnd/>
            <a:tailEnd/>
          </a:ln>
        </p:spPr>
        <p:txBody>
          <a:bodyPr anchor="ctr">
            <a:normAutofit/>
          </a:bodyPr>
          <a:lstStyle/>
          <a:p>
            <a:pPr algn="ctr" eaLnBrk="0" hangingPunct="0">
              <a:defRPr/>
            </a:pPr>
            <a:r>
              <a:rPr lang="en-IE" sz="2000" b="1" kern="0" dirty="0">
                <a:solidFill>
                  <a:schemeClr val="tx2">
                    <a:lumMod val="50000"/>
                  </a:schemeClr>
                </a:solidFill>
                <a:latin typeface="Century Gothic" pitchFamily="34" charset="0"/>
                <a:ea typeface="+mj-ea"/>
                <a:cs typeface="+mj-cs"/>
              </a:rPr>
              <a:t>Mainstream’s Business Model</a:t>
            </a:r>
            <a:endParaRPr lang="en-IE" sz="2000" b="1" kern="0" dirty="0">
              <a:solidFill>
                <a:schemeClr val="tx2">
                  <a:lumMod val="50000"/>
                </a:schemeClr>
              </a:solidFill>
              <a:latin typeface="Century Gothic" pitchFamily="34" charset="0"/>
              <a:ea typeface="+mj-ea"/>
              <a:cs typeface="+mj-cs"/>
            </a:endParaRPr>
          </a:p>
        </p:txBody>
      </p:sp>
      <p:sp>
        <p:nvSpPr>
          <p:cNvPr id="29" name="TextBox 14"/>
          <p:cNvSpPr txBox="1">
            <a:spLocks noChangeArrowheads="1"/>
          </p:cNvSpPr>
          <p:nvPr/>
        </p:nvSpPr>
        <p:spPr bwMode="auto">
          <a:xfrm>
            <a:off x="6781800" y="2743200"/>
            <a:ext cx="2057400" cy="954088"/>
          </a:xfrm>
          <a:prstGeom prst="rect">
            <a:avLst/>
          </a:prstGeom>
          <a:noFill/>
          <a:ln w="9525">
            <a:noFill/>
            <a:miter lim="800000"/>
            <a:headEnd/>
            <a:tailEnd/>
          </a:ln>
        </p:spPr>
        <p:txBody>
          <a:bodyPr>
            <a:spAutoFit/>
          </a:bodyPr>
          <a:lstStyle/>
          <a:p>
            <a:pPr algn="ctr" fontAlgn="auto">
              <a:spcBef>
                <a:spcPts val="0"/>
              </a:spcBef>
              <a:spcAft>
                <a:spcPts val="0"/>
              </a:spcAft>
              <a:defRPr/>
            </a:pPr>
            <a:r>
              <a:rPr lang="en-US" sz="1400" b="1" dirty="0">
                <a:solidFill>
                  <a:schemeClr val="accent1">
                    <a:lumMod val="75000"/>
                  </a:schemeClr>
                </a:solidFill>
                <a:latin typeface="Century Gothic" pitchFamily="34" charset="0"/>
              </a:rPr>
              <a:t>Recycle </a:t>
            </a:r>
          </a:p>
          <a:p>
            <a:pPr algn="ctr" fontAlgn="auto">
              <a:spcBef>
                <a:spcPts val="0"/>
              </a:spcBef>
              <a:spcAft>
                <a:spcPts val="0"/>
              </a:spcAft>
              <a:defRPr/>
            </a:pPr>
            <a:r>
              <a:rPr lang="en-US" sz="1400" b="1" dirty="0">
                <a:solidFill>
                  <a:schemeClr val="accent1">
                    <a:lumMod val="75000"/>
                  </a:schemeClr>
                </a:solidFill>
                <a:latin typeface="Century Gothic" pitchFamily="34" charset="0"/>
              </a:rPr>
              <a:t>Cash </a:t>
            </a:r>
          </a:p>
          <a:p>
            <a:pPr algn="ctr" fontAlgn="auto">
              <a:spcBef>
                <a:spcPts val="0"/>
              </a:spcBef>
              <a:spcAft>
                <a:spcPts val="0"/>
              </a:spcAft>
              <a:defRPr/>
            </a:pPr>
            <a:r>
              <a:rPr lang="en-US" sz="1400" b="1" dirty="0">
                <a:solidFill>
                  <a:schemeClr val="accent1">
                    <a:lumMod val="75000"/>
                  </a:schemeClr>
                </a:solidFill>
                <a:latin typeface="Century Gothic" pitchFamily="34" charset="0"/>
              </a:rPr>
              <a:t>For </a:t>
            </a:r>
            <a:r>
              <a:rPr lang="en-IE" sz="1400" b="1" dirty="0">
                <a:solidFill>
                  <a:schemeClr val="accent1">
                    <a:lumMod val="75000"/>
                  </a:schemeClr>
                </a:solidFill>
                <a:latin typeface="Century Gothic" pitchFamily="34" charset="0"/>
              </a:rPr>
              <a:t>New </a:t>
            </a:r>
          </a:p>
          <a:p>
            <a:pPr algn="ctr" fontAlgn="auto">
              <a:spcBef>
                <a:spcPts val="0"/>
              </a:spcBef>
              <a:spcAft>
                <a:spcPts val="0"/>
              </a:spcAft>
              <a:defRPr/>
            </a:pPr>
            <a:r>
              <a:rPr lang="en-IE" sz="1400" b="1" dirty="0">
                <a:solidFill>
                  <a:schemeClr val="accent1">
                    <a:lumMod val="75000"/>
                  </a:schemeClr>
                </a:solidFill>
                <a:latin typeface="Century Gothic" pitchFamily="34" charset="0"/>
              </a:rPr>
              <a:t>Projects</a:t>
            </a:r>
            <a:endParaRPr lang="en-US" sz="1400" b="1" dirty="0">
              <a:solidFill>
                <a:schemeClr val="accent1">
                  <a:lumMod val="75000"/>
                </a:schemeClr>
              </a:solidFill>
              <a:latin typeface="Century Gothic" pitchFamily="34" charset="0"/>
            </a:endParaRPr>
          </a:p>
        </p:txBody>
      </p:sp>
      <p:sp>
        <p:nvSpPr>
          <p:cNvPr id="26648" name="TextBox 29"/>
          <p:cNvSpPr txBox="1">
            <a:spLocks noChangeArrowheads="1"/>
          </p:cNvSpPr>
          <p:nvPr/>
        </p:nvSpPr>
        <p:spPr bwMode="auto">
          <a:xfrm>
            <a:off x="2038350" y="6550025"/>
            <a:ext cx="5459413"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A sustainable pipeline of Renewable Energy projects secured</a:t>
            </a:r>
            <a:endParaRPr lang="en-US" sz="1400" b="1">
              <a:latin typeface="Century Gothic" pitchFamily="34" charset="0"/>
            </a:endParaRPr>
          </a:p>
        </p:txBody>
      </p:sp>
      <p:pic>
        <p:nvPicPr>
          <p:cNvPr id="26649" name="Picture 25" descr="mainstreamLogo.tif"/>
          <p:cNvPicPr>
            <a:picLocks noChangeAspect="1"/>
          </p:cNvPicPr>
          <p:nvPr/>
        </p:nvPicPr>
        <p:blipFill>
          <a:blip r:embed="rId3"/>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6215063" y="5857875"/>
            <a:ext cx="2928937" cy="928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8674" name="Picture 2" descr="File:Winkel-tripel-projection.jpg">
            <a:hlinkClick r:id="rId2"/>
          </p:cNvPr>
          <p:cNvPicPr>
            <a:picLocks noChangeAspect="1" noChangeArrowheads="1"/>
          </p:cNvPicPr>
          <p:nvPr/>
        </p:nvPicPr>
        <p:blipFill>
          <a:blip r:embed="rId3"/>
          <a:srcRect/>
          <a:stretch>
            <a:fillRect/>
          </a:stretch>
        </p:blipFill>
        <p:spPr bwMode="auto">
          <a:xfrm>
            <a:off x="-5715000" y="-1000125"/>
            <a:ext cx="22074188" cy="10715625"/>
          </a:xfrm>
          <a:prstGeom prst="rect">
            <a:avLst/>
          </a:prstGeom>
          <a:noFill/>
          <a:ln w="9525">
            <a:noFill/>
            <a:miter lim="800000"/>
            <a:headEnd/>
            <a:tailEnd/>
          </a:ln>
        </p:spPr>
      </p:pic>
      <p:sp>
        <p:nvSpPr>
          <p:cNvPr id="57" name="Oval 56"/>
          <p:cNvSpPr/>
          <p:nvPr/>
        </p:nvSpPr>
        <p:spPr>
          <a:xfrm>
            <a:off x="5214938" y="857250"/>
            <a:ext cx="214312" cy="214313"/>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Oval 57"/>
          <p:cNvSpPr/>
          <p:nvPr/>
        </p:nvSpPr>
        <p:spPr>
          <a:xfrm>
            <a:off x="5357813" y="1071563"/>
            <a:ext cx="214312" cy="2143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 name="Oval 58"/>
          <p:cNvSpPr/>
          <p:nvPr/>
        </p:nvSpPr>
        <p:spPr>
          <a:xfrm>
            <a:off x="571500" y="1738313"/>
            <a:ext cx="157163" cy="1190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Oval 59"/>
          <p:cNvSpPr/>
          <p:nvPr/>
        </p:nvSpPr>
        <p:spPr>
          <a:xfrm>
            <a:off x="914400" y="1595438"/>
            <a:ext cx="157163" cy="1190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Oval 60"/>
          <p:cNvSpPr/>
          <p:nvPr/>
        </p:nvSpPr>
        <p:spPr>
          <a:xfrm>
            <a:off x="4929188" y="1143000"/>
            <a:ext cx="157162" cy="1190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 name="Oval 61"/>
          <p:cNvSpPr/>
          <p:nvPr/>
        </p:nvSpPr>
        <p:spPr>
          <a:xfrm>
            <a:off x="5214938" y="1238250"/>
            <a:ext cx="157162" cy="1190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 name="Oval 62"/>
          <p:cNvSpPr/>
          <p:nvPr/>
        </p:nvSpPr>
        <p:spPr>
          <a:xfrm>
            <a:off x="5072063" y="1000125"/>
            <a:ext cx="157162" cy="1190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Oval 63"/>
          <p:cNvSpPr/>
          <p:nvPr/>
        </p:nvSpPr>
        <p:spPr>
          <a:xfrm>
            <a:off x="5857875" y="1285875"/>
            <a:ext cx="157163" cy="1190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5" name="Oval 64"/>
          <p:cNvSpPr/>
          <p:nvPr/>
        </p:nvSpPr>
        <p:spPr>
          <a:xfrm>
            <a:off x="1143000" y="5894388"/>
            <a:ext cx="157163" cy="1190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Oval 66"/>
          <p:cNvSpPr/>
          <p:nvPr/>
        </p:nvSpPr>
        <p:spPr>
          <a:xfrm>
            <a:off x="6500813" y="6167438"/>
            <a:ext cx="214312" cy="214312"/>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 name="Oval 67"/>
          <p:cNvSpPr/>
          <p:nvPr/>
        </p:nvSpPr>
        <p:spPr>
          <a:xfrm>
            <a:off x="1130300" y="5584825"/>
            <a:ext cx="214313" cy="214313"/>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Oval 68"/>
          <p:cNvSpPr/>
          <p:nvPr/>
        </p:nvSpPr>
        <p:spPr>
          <a:xfrm>
            <a:off x="0" y="1214438"/>
            <a:ext cx="214313" cy="214312"/>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 name="Oval 69"/>
          <p:cNvSpPr/>
          <p:nvPr/>
        </p:nvSpPr>
        <p:spPr>
          <a:xfrm>
            <a:off x="6357938" y="6310313"/>
            <a:ext cx="157162" cy="1190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688" name="Rectangle 25"/>
          <p:cNvSpPr>
            <a:spLocks noChangeArrowheads="1"/>
          </p:cNvSpPr>
          <p:nvPr/>
        </p:nvSpPr>
        <p:spPr bwMode="auto">
          <a:xfrm>
            <a:off x="142875" y="1071563"/>
            <a:ext cx="4572000" cy="246062"/>
          </a:xfrm>
          <a:prstGeom prst="rect">
            <a:avLst/>
          </a:prstGeom>
          <a:noFill/>
          <a:ln w="9525">
            <a:noFill/>
            <a:miter lim="800000"/>
            <a:headEnd/>
            <a:tailEnd/>
          </a:ln>
        </p:spPr>
        <p:txBody>
          <a:bodyPr>
            <a:spAutoFit/>
          </a:bodyPr>
          <a:lstStyle/>
          <a:p>
            <a:r>
              <a:rPr lang="en-GB" sz="1000" b="1">
                <a:solidFill>
                  <a:schemeClr val="bg1"/>
                </a:solidFill>
                <a:latin typeface="Century Gothic" pitchFamily="34" charset="0"/>
              </a:rPr>
              <a:t>845 MW </a:t>
            </a:r>
            <a:r>
              <a:rPr lang="en-GB" sz="1000">
                <a:solidFill>
                  <a:schemeClr val="bg1"/>
                </a:solidFill>
                <a:latin typeface="Century Gothic" pitchFamily="34" charset="0"/>
              </a:rPr>
              <a:t>: </a:t>
            </a:r>
            <a:r>
              <a:rPr lang="en-GB" sz="1000" b="1">
                <a:solidFill>
                  <a:schemeClr val="bg1"/>
                </a:solidFill>
                <a:latin typeface="Century Gothic" pitchFamily="34" charset="0"/>
              </a:rPr>
              <a:t>Canada</a:t>
            </a:r>
          </a:p>
        </p:txBody>
      </p:sp>
      <p:sp>
        <p:nvSpPr>
          <p:cNvPr id="28689" name="Rectangle 26"/>
          <p:cNvSpPr>
            <a:spLocks noChangeArrowheads="1"/>
          </p:cNvSpPr>
          <p:nvPr/>
        </p:nvSpPr>
        <p:spPr bwMode="auto">
          <a:xfrm>
            <a:off x="1265238" y="5397500"/>
            <a:ext cx="1092200" cy="246063"/>
          </a:xfrm>
          <a:prstGeom prst="rect">
            <a:avLst/>
          </a:prstGeom>
          <a:noFill/>
          <a:ln w="9525">
            <a:noFill/>
            <a:miter lim="800000"/>
            <a:headEnd/>
            <a:tailEnd/>
          </a:ln>
        </p:spPr>
        <p:txBody>
          <a:bodyPr wrap="none">
            <a:spAutoFit/>
          </a:bodyPr>
          <a:lstStyle/>
          <a:p>
            <a:r>
              <a:rPr lang="en-IE" sz="1000" b="1">
                <a:solidFill>
                  <a:schemeClr val="bg1"/>
                </a:solidFill>
                <a:latin typeface="Century Gothic" pitchFamily="34" charset="0"/>
              </a:rPr>
              <a:t>994 MW </a:t>
            </a:r>
            <a:r>
              <a:rPr lang="en-IE" sz="1000">
                <a:solidFill>
                  <a:schemeClr val="bg1"/>
                </a:solidFill>
                <a:latin typeface="Century Gothic" pitchFamily="34" charset="0"/>
              </a:rPr>
              <a:t>:</a:t>
            </a:r>
            <a:r>
              <a:rPr lang="en-IE" sz="1000" b="1">
                <a:solidFill>
                  <a:schemeClr val="bg1"/>
                </a:solidFill>
                <a:latin typeface="Century Gothic" pitchFamily="34" charset="0"/>
              </a:rPr>
              <a:t>Chile </a:t>
            </a:r>
          </a:p>
        </p:txBody>
      </p:sp>
      <p:sp>
        <p:nvSpPr>
          <p:cNvPr id="28690" name="Rectangle 27"/>
          <p:cNvSpPr>
            <a:spLocks noChangeArrowheads="1"/>
          </p:cNvSpPr>
          <p:nvPr/>
        </p:nvSpPr>
        <p:spPr bwMode="auto">
          <a:xfrm>
            <a:off x="4000500" y="714375"/>
            <a:ext cx="1319213" cy="246063"/>
          </a:xfrm>
          <a:prstGeom prst="rect">
            <a:avLst/>
          </a:prstGeom>
          <a:noFill/>
          <a:ln w="9525">
            <a:noFill/>
            <a:miter lim="800000"/>
            <a:headEnd/>
            <a:tailEnd/>
          </a:ln>
        </p:spPr>
        <p:txBody>
          <a:bodyPr wrap="none">
            <a:spAutoFit/>
          </a:bodyPr>
          <a:lstStyle/>
          <a:p>
            <a:r>
              <a:rPr lang="en-IE" sz="1000" b="1">
                <a:solidFill>
                  <a:schemeClr val="bg1"/>
                </a:solidFill>
                <a:latin typeface="Century Gothic" pitchFamily="34" charset="0"/>
              </a:rPr>
              <a:t>420 MW </a:t>
            </a:r>
            <a:r>
              <a:rPr lang="en-IE" sz="1000">
                <a:solidFill>
                  <a:schemeClr val="bg1"/>
                </a:solidFill>
                <a:latin typeface="Century Gothic" pitchFamily="34" charset="0"/>
              </a:rPr>
              <a:t>: </a:t>
            </a:r>
            <a:r>
              <a:rPr lang="en-IE" sz="1000" b="1">
                <a:solidFill>
                  <a:schemeClr val="bg1"/>
                </a:solidFill>
                <a:latin typeface="Century Gothic" pitchFamily="34" charset="0"/>
              </a:rPr>
              <a:t>Scotland</a:t>
            </a:r>
            <a:endParaRPr lang="en-US" sz="1000">
              <a:latin typeface="Calibri" pitchFamily="34" charset="0"/>
            </a:endParaRPr>
          </a:p>
        </p:txBody>
      </p:sp>
      <p:sp>
        <p:nvSpPr>
          <p:cNvPr id="28691" name="Rectangle 28"/>
          <p:cNvSpPr>
            <a:spLocks noChangeArrowheads="1"/>
          </p:cNvSpPr>
          <p:nvPr/>
        </p:nvSpPr>
        <p:spPr bwMode="auto">
          <a:xfrm>
            <a:off x="6572250" y="5969000"/>
            <a:ext cx="4572000" cy="246063"/>
          </a:xfrm>
          <a:prstGeom prst="rect">
            <a:avLst/>
          </a:prstGeom>
          <a:noFill/>
          <a:ln w="9525">
            <a:noFill/>
            <a:miter lim="800000"/>
            <a:headEnd/>
            <a:tailEnd/>
          </a:ln>
        </p:spPr>
        <p:txBody>
          <a:bodyPr>
            <a:spAutoFit/>
          </a:bodyPr>
          <a:lstStyle/>
          <a:p>
            <a:r>
              <a:rPr lang="en-GB" sz="1000" b="1">
                <a:solidFill>
                  <a:schemeClr val="bg1"/>
                </a:solidFill>
                <a:latin typeface="Century Gothic" pitchFamily="34" charset="0"/>
              </a:rPr>
              <a:t>4,086 MW </a:t>
            </a:r>
            <a:r>
              <a:rPr lang="en-GB" sz="1000">
                <a:solidFill>
                  <a:schemeClr val="bg1"/>
                </a:solidFill>
                <a:latin typeface="Century Gothic" pitchFamily="34" charset="0"/>
              </a:rPr>
              <a:t>:</a:t>
            </a:r>
            <a:r>
              <a:rPr lang="en-GB" sz="1000" b="1">
                <a:solidFill>
                  <a:schemeClr val="bg1"/>
                </a:solidFill>
                <a:latin typeface="Century Gothic" pitchFamily="34" charset="0"/>
              </a:rPr>
              <a:t> South Africa</a:t>
            </a:r>
            <a:endParaRPr lang="en-US" sz="1000">
              <a:latin typeface="Calibri" pitchFamily="34" charset="0"/>
            </a:endParaRPr>
          </a:p>
        </p:txBody>
      </p:sp>
      <p:sp>
        <p:nvSpPr>
          <p:cNvPr id="28692" name="Rectangle 29"/>
          <p:cNvSpPr>
            <a:spLocks noChangeArrowheads="1"/>
          </p:cNvSpPr>
          <p:nvPr/>
        </p:nvSpPr>
        <p:spPr bwMode="auto">
          <a:xfrm>
            <a:off x="5357813" y="1325563"/>
            <a:ext cx="4572000" cy="246062"/>
          </a:xfrm>
          <a:prstGeom prst="rect">
            <a:avLst/>
          </a:prstGeom>
          <a:noFill/>
          <a:ln w="9525">
            <a:noFill/>
            <a:miter lim="800000"/>
            <a:headEnd/>
            <a:tailEnd/>
          </a:ln>
        </p:spPr>
        <p:txBody>
          <a:bodyPr>
            <a:spAutoFit/>
          </a:bodyPr>
          <a:lstStyle/>
          <a:p>
            <a:r>
              <a:rPr lang="en-GB" sz="1000" b="1">
                <a:solidFill>
                  <a:schemeClr val="bg1"/>
                </a:solidFill>
                <a:latin typeface="Century Gothic" pitchFamily="34" charset="0"/>
              </a:rPr>
              <a:t>6,000 MW </a:t>
            </a:r>
            <a:r>
              <a:rPr lang="en-GB" sz="1000">
                <a:solidFill>
                  <a:schemeClr val="bg1"/>
                </a:solidFill>
                <a:latin typeface="Century Gothic" pitchFamily="34" charset="0"/>
              </a:rPr>
              <a:t>: </a:t>
            </a:r>
            <a:r>
              <a:rPr lang="en-GB" sz="1000" b="1">
                <a:solidFill>
                  <a:schemeClr val="bg1"/>
                </a:solidFill>
                <a:latin typeface="Century Gothic" pitchFamily="34" charset="0"/>
              </a:rPr>
              <a:t>England</a:t>
            </a:r>
            <a:endParaRPr lang="en-US" sz="1000">
              <a:latin typeface="Calibri" pitchFamily="34" charset="0"/>
            </a:endParaRPr>
          </a:p>
        </p:txBody>
      </p:sp>
      <p:sp>
        <p:nvSpPr>
          <p:cNvPr id="32" name="TextBox 31"/>
          <p:cNvSpPr txBox="1"/>
          <p:nvPr/>
        </p:nvSpPr>
        <p:spPr>
          <a:xfrm>
            <a:off x="-1643063" y="0"/>
            <a:ext cx="11337926" cy="615950"/>
          </a:xfrm>
          <a:prstGeom prst="rect">
            <a:avLst/>
          </a:prstGeom>
          <a:solidFill>
            <a:schemeClr val="bg1"/>
          </a:solidFill>
        </p:spPr>
        <p:txBody>
          <a:bodyPr>
            <a:spAutoFit/>
          </a:bodyPr>
          <a:lstStyle/>
          <a:p>
            <a:pPr fontAlgn="auto">
              <a:spcBef>
                <a:spcPts val="0"/>
              </a:spcBef>
              <a:spcAft>
                <a:spcPts val="0"/>
              </a:spcAft>
              <a:defRPr/>
            </a:pPr>
            <a:r>
              <a:rPr lang="en-IE" sz="2400" b="1" dirty="0">
                <a:solidFill>
                  <a:schemeClr val="accent2">
                    <a:lumMod val="50000"/>
                  </a:schemeClr>
                </a:solidFill>
                <a:latin typeface="Century Gothic" pitchFamily="34" charset="0"/>
              </a:rPr>
              <a:t>                                           </a:t>
            </a:r>
            <a:r>
              <a:rPr lang="en-IE" sz="2000" b="1" dirty="0">
                <a:solidFill>
                  <a:schemeClr val="tx2">
                    <a:lumMod val="50000"/>
                  </a:schemeClr>
                </a:solidFill>
                <a:latin typeface="Century Gothic" pitchFamily="34" charset="0"/>
              </a:rPr>
              <a:t>Mainstream’s 14,000+ MW Projects’ Pipeline</a:t>
            </a:r>
          </a:p>
          <a:p>
            <a:pPr fontAlgn="auto">
              <a:spcBef>
                <a:spcPts val="0"/>
              </a:spcBef>
              <a:spcAft>
                <a:spcPts val="0"/>
              </a:spcAft>
              <a:defRPr/>
            </a:pPr>
            <a:r>
              <a:rPr lang="en-IE" sz="1000" b="1" dirty="0">
                <a:latin typeface="Century Gothic" pitchFamily="34" charset="0"/>
              </a:rPr>
              <a:t>                                              </a:t>
            </a:r>
            <a:endParaRPr lang="en-US" sz="1000" b="1" dirty="0">
              <a:latin typeface="Century Gothic" pitchFamily="34" charset="0"/>
            </a:endParaRPr>
          </a:p>
        </p:txBody>
      </p:sp>
      <p:sp>
        <p:nvSpPr>
          <p:cNvPr id="33" name="Rectangle 32"/>
          <p:cNvSpPr/>
          <p:nvPr/>
        </p:nvSpPr>
        <p:spPr>
          <a:xfrm>
            <a:off x="8358188" y="6000750"/>
            <a:ext cx="1428750" cy="1143000"/>
          </a:xfrm>
          <a:prstGeom prst="rect">
            <a:avLst/>
          </a:prstGeom>
          <a:solidFill>
            <a:schemeClr val="tx1">
              <a:lumMod val="95000"/>
              <a:lumOff val="5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Oval 39"/>
          <p:cNvSpPr/>
          <p:nvPr/>
        </p:nvSpPr>
        <p:spPr>
          <a:xfrm>
            <a:off x="8428038" y="6142038"/>
            <a:ext cx="155575" cy="1190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Oval 40"/>
          <p:cNvSpPr/>
          <p:nvPr/>
        </p:nvSpPr>
        <p:spPr>
          <a:xfrm>
            <a:off x="8413750" y="6642100"/>
            <a:ext cx="214313" cy="214313"/>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TextBox 42"/>
          <p:cNvSpPr txBox="1"/>
          <p:nvPr/>
        </p:nvSpPr>
        <p:spPr>
          <a:xfrm>
            <a:off x="8628063" y="6070600"/>
            <a:ext cx="528637" cy="215900"/>
          </a:xfrm>
          <a:prstGeom prst="rect">
            <a:avLst/>
          </a:prstGeom>
          <a:noFill/>
        </p:spPr>
        <p:txBody>
          <a:bodyPr wrap="none">
            <a:spAutoFit/>
          </a:bodyPr>
          <a:lstStyle/>
          <a:p>
            <a:pPr fontAlgn="auto">
              <a:spcBef>
                <a:spcPts val="0"/>
              </a:spcBef>
              <a:spcAft>
                <a:spcPts val="0"/>
              </a:spcAft>
              <a:defRPr/>
            </a:pPr>
            <a:r>
              <a:rPr lang="en-IE" sz="800" b="1" dirty="0">
                <a:solidFill>
                  <a:schemeClr val="bg1">
                    <a:lumMod val="95000"/>
                  </a:schemeClr>
                </a:solidFill>
                <a:latin typeface="Century Gothic" pitchFamily="34" charset="0"/>
              </a:rPr>
              <a:t>Offices</a:t>
            </a:r>
            <a:endParaRPr lang="en-US" sz="800" b="1" dirty="0">
              <a:solidFill>
                <a:schemeClr val="bg1">
                  <a:lumMod val="95000"/>
                </a:schemeClr>
              </a:solidFill>
              <a:latin typeface="Century Gothic" pitchFamily="34" charset="0"/>
            </a:endParaRPr>
          </a:p>
        </p:txBody>
      </p:sp>
      <p:sp>
        <p:nvSpPr>
          <p:cNvPr id="44" name="TextBox 43"/>
          <p:cNvSpPr txBox="1"/>
          <p:nvPr/>
        </p:nvSpPr>
        <p:spPr>
          <a:xfrm>
            <a:off x="8628063" y="6356350"/>
            <a:ext cx="655637" cy="215900"/>
          </a:xfrm>
          <a:prstGeom prst="rect">
            <a:avLst/>
          </a:prstGeom>
          <a:noFill/>
        </p:spPr>
        <p:txBody>
          <a:bodyPr wrap="none">
            <a:spAutoFit/>
          </a:bodyPr>
          <a:lstStyle/>
          <a:p>
            <a:pPr fontAlgn="auto">
              <a:spcBef>
                <a:spcPts val="0"/>
              </a:spcBef>
              <a:spcAft>
                <a:spcPts val="0"/>
              </a:spcAft>
              <a:defRPr/>
            </a:pPr>
            <a:r>
              <a:rPr lang="en-IE" sz="800" b="1" dirty="0">
                <a:solidFill>
                  <a:schemeClr val="bg1">
                    <a:lumMod val="95000"/>
                  </a:schemeClr>
                </a:solidFill>
                <a:latin typeface="Century Gothic" pitchFamily="34" charset="0"/>
              </a:rPr>
              <a:t>Offshore  </a:t>
            </a:r>
            <a:endParaRPr lang="en-US" sz="800" b="1" dirty="0">
              <a:solidFill>
                <a:schemeClr val="bg1">
                  <a:lumMod val="95000"/>
                </a:schemeClr>
              </a:solidFill>
              <a:latin typeface="Century Gothic" pitchFamily="34" charset="0"/>
            </a:endParaRPr>
          </a:p>
        </p:txBody>
      </p:sp>
      <p:sp>
        <p:nvSpPr>
          <p:cNvPr id="45" name="TextBox 44"/>
          <p:cNvSpPr txBox="1"/>
          <p:nvPr/>
        </p:nvSpPr>
        <p:spPr>
          <a:xfrm>
            <a:off x="8628063" y="6642100"/>
            <a:ext cx="658812" cy="215900"/>
          </a:xfrm>
          <a:prstGeom prst="rect">
            <a:avLst/>
          </a:prstGeom>
          <a:noFill/>
        </p:spPr>
        <p:txBody>
          <a:bodyPr wrap="none">
            <a:spAutoFit/>
          </a:bodyPr>
          <a:lstStyle/>
          <a:p>
            <a:pPr fontAlgn="auto">
              <a:spcBef>
                <a:spcPts val="0"/>
              </a:spcBef>
              <a:spcAft>
                <a:spcPts val="0"/>
              </a:spcAft>
              <a:defRPr/>
            </a:pPr>
            <a:r>
              <a:rPr lang="en-IE" sz="800" b="1" dirty="0">
                <a:solidFill>
                  <a:schemeClr val="bg1">
                    <a:lumMod val="95000"/>
                  </a:schemeClr>
                </a:solidFill>
                <a:latin typeface="Century Gothic" pitchFamily="34" charset="0"/>
              </a:rPr>
              <a:t>Onshore  </a:t>
            </a:r>
            <a:endParaRPr lang="en-US" sz="800" b="1" dirty="0">
              <a:solidFill>
                <a:schemeClr val="bg1">
                  <a:lumMod val="95000"/>
                </a:schemeClr>
              </a:solidFill>
              <a:latin typeface="Century Gothic" pitchFamily="34" charset="0"/>
            </a:endParaRPr>
          </a:p>
        </p:txBody>
      </p:sp>
      <p:sp>
        <p:nvSpPr>
          <p:cNvPr id="39" name="Oval 38"/>
          <p:cNvSpPr/>
          <p:nvPr/>
        </p:nvSpPr>
        <p:spPr>
          <a:xfrm>
            <a:off x="8413750" y="6356350"/>
            <a:ext cx="214313" cy="214313"/>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701" name="Text Box 14"/>
          <p:cNvSpPr txBox="1">
            <a:spLocks noChangeArrowheads="1"/>
          </p:cNvSpPr>
          <p:nvPr/>
        </p:nvSpPr>
        <p:spPr bwMode="auto">
          <a:xfrm>
            <a:off x="1763713" y="6550025"/>
            <a:ext cx="4630737"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8 offices, 4 continents, 120 colleagues, growing fast</a:t>
            </a:r>
            <a:endParaRPr lang="en-US" sz="1400" b="1">
              <a:latin typeface="Century Gothic" pitchFamily="34" charset="0"/>
            </a:endParaRPr>
          </a:p>
        </p:txBody>
      </p:sp>
      <p:sp>
        <p:nvSpPr>
          <p:cNvPr id="35" name="Oval 34"/>
          <p:cNvSpPr/>
          <p:nvPr/>
        </p:nvSpPr>
        <p:spPr>
          <a:xfrm>
            <a:off x="5510213" y="928688"/>
            <a:ext cx="214312" cy="214312"/>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703" name="Rectangle 36"/>
          <p:cNvSpPr>
            <a:spLocks noChangeArrowheads="1"/>
          </p:cNvSpPr>
          <p:nvPr/>
        </p:nvSpPr>
        <p:spPr bwMode="auto">
          <a:xfrm>
            <a:off x="5643563" y="785813"/>
            <a:ext cx="4572000" cy="246062"/>
          </a:xfrm>
          <a:prstGeom prst="rect">
            <a:avLst/>
          </a:prstGeom>
          <a:noFill/>
          <a:ln w="9525">
            <a:noFill/>
            <a:miter lim="800000"/>
            <a:headEnd/>
            <a:tailEnd/>
          </a:ln>
        </p:spPr>
        <p:txBody>
          <a:bodyPr>
            <a:spAutoFit/>
          </a:bodyPr>
          <a:lstStyle/>
          <a:p>
            <a:r>
              <a:rPr lang="en-GB" sz="1000" b="1">
                <a:solidFill>
                  <a:schemeClr val="bg1"/>
                </a:solidFill>
                <a:latin typeface="Century Gothic" pitchFamily="34" charset="0"/>
              </a:rPr>
              <a:t>1,000 MW </a:t>
            </a:r>
            <a:r>
              <a:rPr lang="en-GB" sz="1000">
                <a:solidFill>
                  <a:schemeClr val="bg1"/>
                </a:solidFill>
                <a:latin typeface="Century Gothic" pitchFamily="34" charset="0"/>
              </a:rPr>
              <a:t>: </a:t>
            </a:r>
            <a:r>
              <a:rPr lang="en-GB" sz="1000" b="1">
                <a:solidFill>
                  <a:schemeClr val="bg1"/>
                </a:solidFill>
                <a:latin typeface="Century Gothic" pitchFamily="34" charset="0"/>
              </a:rPr>
              <a:t>Germany</a:t>
            </a:r>
          </a:p>
        </p:txBody>
      </p:sp>
      <p:sp>
        <p:nvSpPr>
          <p:cNvPr id="28704" name="Rectangle 37"/>
          <p:cNvSpPr>
            <a:spLocks noChangeArrowheads="1"/>
          </p:cNvSpPr>
          <p:nvPr/>
        </p:nvSpPr>
        <p:spPr bwMode="auto">
          <a:xfrm>
            <a:off x="357188" y="1825625"/>
            <a:ext cx="4572000" cy="246063"/>
          </a:xfrm>
          <a:prstGeom prst="rect">
            <a:avLst/>
          </a:prstGeom>
          <a:noFill/>
          <a:ln w="9525">
            <a:noFill/>
            <a:miter lim="800000"/>
            <a:headEnd/>
            <a:tailEnd/>
          </a:ln>
        </p:spPr>
        <p:txBody>
          <a:bodyPr>
            <a:spAutoFit/>
          </a:bodyPr>
          <a:lstStyle/>
          <a:p>
            <a:r>
              <a:rPr lang="en-GB" sz="1000" b="1">
                <a:solidFill>
                  <a:schemeClr val="bg1"/>
                </a:solidFill>
                <a:latin typeface="Century Gothic" pitchFamily="34" charset="0"/>
              </a:rPr>
              <a:t>947 MW </a:t>
            </a:r>
            <a:r>
              <a:rPr lang="en-GB" sz="1000">
                <a:solidFill>
                  <a:schemeClr val="bg1"/>
                </a:solidFill>
                <a:latin typeface="Century Gothic" pitchFamily="34" charset="0"/>
              </a:rPr>
              <a:t>: </a:t>
            </a:r>
            <a:r>
              <a:rPr lang="en-GB" sz="1000" b="1">
                <a:solidFill>
                  <a:schemeClr val="bg1"/>
                </a:solidFill>
                <a:latin typeface="Century Gothic" pitchFamily="34" charset="0"/>
              </a:rPr>
              <a:t>USA</a:t>
            </a:r>
          </a:p>
        </p:txBody>
      </p:sp>
      <p:sp>
        <p:nvSpPr>
          <p:cNvPr id="42" name="Oval 41"/>
          <p:cNvSpPr/>
          <p:nvPr/>
        </p:nvSpPr>
        <p:spPr>
          <a:xfrm>
            <a:off x="357188" y="1643063"/>
            <a:ext cx="214312" cy="214312"/>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8706" name="Picture 49" descr="mainstreamLogo.tif"/>
          <p:cNvPicPr>
            <a:picLocks noChangeAspect="1"/>
          </p:cNvPicPr>
          <p:nvPr/>
        </p:nvPicPr>
        <p:blipFill>
          <a:blip r:embed="rId4"/>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a:xfrm>
            <a:off x="1906588" y="115888"/>
            <a:ext cx="5978525" cy="428625"/>
          </a:xfrm>
        </p:spPr>
        <p:txBody>
          <a:bodyPr rtlCol="0">
            <a:noAutofit/>
          </a:bodyPr>
          <a:lstStyle/>
          <a:p>
            <a:pPr fontAlgn="auto">
              <a:spcAft>
                <a:spcPts val="0"/>
              </a:spcAft>
              <a:defRPr/>
            </a:pPr>
            <a:r>
              <a:rPr lang="en-IE" dirty="0" smtClean="0">
                <a:solidFill>
                  <a:schemeClr val="tx2">
                    <a:lumMod val="50000"/>
                  </a:schemeClr>
                </a:solidFill>
              </a:rPr>
              <a:t>Open Integrated Seabed Information System</a:t>
            </a:r>
          </a:p>
        </p:txBody>
      </p:sp>
      <p:sp>
        <p:nvSpPr>
          <p:cNvPr id="138243" name="Content Placeholder 2"/>
          <p:cNvSpPr>
            <a:spLocks noGrp="1"/>
          </p:cNvSpPr>
          <p:nvPr>
            <p:ph idx="1"/>
          </p:nvPr>
        </p:nvSpPr>
        <p:spPr>
          <a:xfrm>
            <a:off x="1476375" y="1557338"/>
            <a:ext cx="6616700" cy="2828925"/>
          </a:xfrm>
        </p:spPr>
        <p:txBody>
          <a:bodyPr/>
          <a:lstStyle/>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Mainstream Renewable Power</a:t>
            </a:r>
          </a:p>
          <a:p>
            <a:pPr fontAlgn="auto">
              <a:spcAft>
                <a:spcPts val="0"/>
              </a:spcAft>
              <a:buFont typeface="Arial" pitchFamily="34" charset="0"/>
              <a:buChar char="•"/>
              <a:defRPr/>
            </a:pPr>
            <a:r>
              <a:rPr lang="en-IE" sz="1800" b="1" dirty="0" smtClean="0">
                <a:solidFill>
                  <a:schemeClr val="accent1">
                    <a:lumMod val="75000"/>
                  </a:schemeClr>
                </a:solidFill>
                <a:latin typeface="Century Gothic" pitchFamily="34" charset="0"/>
              </a:rPr>
              <a:t>Offshore Wind in Europe</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Offshore Wind Developers’ needs</a:t>
            </a:r>
          </a:p>
          <a:p>
            <a:pPr fontAlgn="auto">
              <a:spcAft>
                <a:spcPts val="0"/>
              </a:spcAft>
              <a:buFont typeface="Arial" pitchFamily="34" charset="0"/>
              <a:buChar char="•"/>
              <a:defRPr/>
            </a:pPr>
            <a:r>
              <a:rPr lang="en-IE" sz="1800" b="1" dirty="0" err="1" smtClean="0">
                <a:solidFill>
                  <a:schemeClr val="bg1">
                    <a:lumMod val="85000"/>
                  </a:schemeClr>
                </a:solidFill>
                <a:latin typeface="Century Gothic" pitchFamily="34" charset="0"/>
              </a:rPr>
              <a:t>Supergrid’s</a:t>
            </a:r>
            <a:r>
              <a:rPr lang="en-IE" sz="1800" b="1" dirty="0" smtClean="0">
                <a:solidFill>
                  <a:schemeClr val="bg1">
                    <a:lumMod val="85000"/>
                  </a:schemeClr>
                </a:solidFill>
                <a:latin typeface="Century Gothic" pitchFamily="34" charset="0"/>
              </a:rPr>
              <a:t> needs </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Data Management initiatives</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Integrated Sea Information System</a:t>
            </a:r>
          </a:p>
          <a:p>
            <a:pPr fontAlgn="auto">
              <a:spcAft>
                <a:spcPts val="0"/>
              </a:spcAft>
              <a:buFont typeface="Arial" pitchFamily="34" charset="0"/>
              <a:buChar char="•"/>
              <a:defRPr/>
            </a:pPr>
            <a:r>
              <a:rPr lang="en-IE" sz="1800" b="1" dirty="0" smtClean="0">
                <a:solidFill>
                  <a:schemeClr val="bg1">
                    <a:lumMod val="85000"/>
                  </a:schemeClr>
                </a:solidFill>
                <a:latin typeface="Century Gothic" pitchFamily="34" charset="0"/>
              </a:rPr>
              <a:t>Next Steps</a:t>
            </a:r>
          </a:p>
          <a:p>
            <a:pPr fontAlgn="auto">
              <a:spcAft>
                <a:spcPts val="0"/>
              </a:spcAft>
              <a:buFont typeface="Arial" pitchFamily="34" charset="0"/>
              <a:buChar char="•"/>
              <a:defRPr/>
            </a:pPr>
            <a:endParaRPr lang="en-IE" b="1" dirty="0" smtClean="0">
              <a:latin typeface="Century Gothic" pitchFamily="34" charset="0"/>
            </a:endParaRPr>
          </a:p>
          <a:p>
            <a:pPr fontAlgn="auto">
              <a:spcAft>
                <a:spcPts val="0"/>
              </a:spcAft>
              <a:buFont typeface="Arial" charset="0"/>
              <a:buNone/>
              <a:defRPr/>
            </a:pPr>
            <a:endParaRPr lang="en-IE" b="1" dirty="0" smtClean="0">
              <a:latin typeface="Century Gothic" pitchFamily="34" charset="0"/>
            </a:endParaRPr>
          </a:p>
          <a:p>
            <a:pPr fontAlgn="auto">
              <a:spcAft>
                <a:spcPts val="0"/>
              </a:spcAft>
              <a:buFont typeface="Arial" pitchFamily="34" charset="0"/>
              <a:buChar char="•"/>
              <a:defRPr/>
            </a:pPr>
            <a:endParaRPr lang="en-IE" b="1" dirty="0" smtClean="0">
              <a:latin typeface="Century Gothic" pitchFamily="34" charset="0"/>
            </a:endParaRPr>
          </a:p>
          <a:p>
            <a:pPr fontAlgn="auto">
              <a:spcAft>
                <a:spcPts val="0"/>
              </a:spcAft>
              <a:buFont typeface="Arial" pitchFamily="34" charset="0"/>
              <a:buChar char="•"/>
              <a:defRPr/>
            </a:pPr>
            <a:endParaRPr lang="en-IE" dirty="0" smtClean="0"/>
          </a:p>
          <a:p>
            <a:pPr fontAlgn="auto">
              <a:spcAft>
                <a:spcPts val="0"/>
              </a:spcAft>
              <a:buFont typeface="Arial" pitchFamily="34" charset="0"/>
              <a:buChar char="•"/>
              <a:defRPr/>
            </a:pPr>
            <a:endParaRPr lang="en-IE" dirty="0" smtClean="0"/>
          </a:p>
          <a:p>
            <a:pPr fontAlgn="auto">
              <a:spcAft>
                <a:spcPts val="0"/>
              </a:spcAft>
              <a:buFont typeface="Arial" pitchFamily="34" charset="0"/>
              <a:buChar char="•"/>
              <a:defRPr/>
            </a:pPr>
            <a:endParaRPr lang="en-IE" dirty="0" smtClean="0"/>
          </a:p>
        </p:txBody>
      </p:sp>
      <p:sp>
        <p:nvSpPr>
          <p:cNvPr id="138244" name="Footer Placeholder 3"/>
          <p:cNvSpPr>
            <a:spLocks noGrp="1"/>
          </p:cNvSpPr>
          <p:nvPr>
            <p:ph type="ftr" sz="quarter" idx="4294967295"/>
          </p:nvPr>
        </p:nvSpPr>
        <p:spPr bwMode="auto">
          <a:xfrm>
            <a:off x="457200" y="6356350"/>
            <a:ext cx="2133600" cy="365125"/>
          </a:xfrm>
          <a:ln>
            <a:miter lim="800000"/>
            <a:headEnd/>
            <a:tailEnd/>
          </a:ln>
        </p:spPr>
        <p:txBody>
          <a:bodyPr/>
          <a:lstStyle/>
          <a:p>
            <a:pPr algn="l">
              <a:defRPr/>
            </a:pPr>
            <a:fld id="{62646BD9-9DFB-4C1F-A393-F4A89E4DE75E}" type="slidenum">
              <a:rPr lang="en-US">
                <a:ea typeface="MS PGothic" pitchFamily="34" charset="-128"/>
              </a:rPr>
              <a:pPr algn="l">
                <a:defRPr/>
              </a:pPr>
              <a:t>8</a:t>
            </a:fld>
            <a:endParaRPr lang="en-US">
              <a:ea typeface="MS PGothic" pitchFamily="34" charset="-128"/>
            </a:endParaRPr>
          </a:p>
        </p:txBody>
      </p:sp>
      <p:pic>
        <p:nvPicPr>
          <p:cNvPr id="29700" name="Picture 4" descr="mainstreamLogo.tif"/>
          <p:cNvPicPr>
            <a:picLocks noChangeAspect="1"/>
          </p:cNvPicPr>
          <p:nvPr/>
        </p:nvPicPr>
        <p:blipFill>
          <a:blip r:embed="rId3"/>
          <a:srcRect/>
          <a:stretch>
            <a:fillRect/>
          </a:stretch>
        </p:blipFill>
        <p:spPr bwMode="auto">
          <a:xfrm>
            <a:off x="0" y="36513"/>
            <a:ext cx="1358900" cy="51276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p:cNvPicPr>
            <a:picLocks noChangeAspect="1" noChangeArrowheads="1"/>
          </p:cNvPicPr>
          <p:nvPr/>
        </p:nvPicPr>
        <p:blipFill>
          <a:blip r:embed="rId2"/>
          <a:srcRect/>
          <a:stretch>
            <a:fillRect/>
          </a:stretch>
        </p:blipFill>
        <p:spPr bwMode="auto">
          <a:xfrm>
            <a:off x="428625" y="1000125"/>
            <a:ext cx="8215313" cy="5143500"/>
          </a:xfrm>
          <a:prstGeom prst="rect">
            <a:avLst/>
          </a:prstGeom>
          <a:noFill/>
          <a:ln w="9525">
            <a:noFill/>
            <a:miter lim="800000"/>
            <a:headEnd/>
            <a:tailEnd/>
          </a:ln>
        </p:spPr>
      </p:pic>
      <p:sp>
        <p:nvSpPr>
          <p:cNvPr id="31746" name="Text Box 14"/>
          <p:cNvSpPr txBox="1">
            <a:spLocks noChangeArrowheads="1"/>
          </p:cNvSpPr>
          <p:nvPr/>
        </p:nvSpPr>
        <p:spPr bwMode="auto">
          <a:xfrm>
            <a:off x="2162175" y="6550025"/>
            <a:ext cx="4695825" cy="307975"/>
          </a:xfrm>
          <a:prstGeom prst="rect">
            <a:avLst/>
          </a:prstGeom>
          <a:solidFill>
            <a:srgbClr val="FFFF99"/>
          </a:solidFill>
          <a:ln w="9525">
            <a:noFill/>
            <a:miter lim="800000"/>
            <a:headEnd/>
            <a:tailEnd/>
          </a:ln>
        </p:spPr>
        <p:txBody>
          <a:bodyPr wrap="none">
            <a:spAutoFit/>
          </a:bodyPr>
          <a:lstStyle/>
          <a:p>
            <a:r>
              <a:rPr lang="en-IE" sz="1400" b="1">
                <a:latin typeface="Century Gothic" pitchFamily="34" charset="0"/>
              </a:rPr>
              <a:t>&gt; 50 % of new  Generation Capacity from Wind &amp; PV</a:t>
            </a:r>
            <a:endParaRPr lang="en-US" sz="1400" b="1">
              <a:latin typeface="Century Gothic" pitchFamily="34" charset="0"/>
            </a:endParaRPr>
          </a:p>
        </p:txBody>
      </p:sp>
      <p:pic>
        <p:nvPicPr>
          <p:cNvPr id="31747" name="Picture 8" descr="mainstreamLogo.tif"/>
          <p:cNvPicPr>
            <a:picLocks noChangeAspect="1"/>
          </p:cNvPicPr>
          <p:nvPr/>
        </p:nvPicPr>
        <p:blipFill>
          <a:blip r:embed="rId3"/>
          <a:srcRect/>
          <a:stretch>
            <a:fillRect/>
          </a:stretch>
        </p:blipFill>
        <p:spPr bwMode="auto">
          <a:xfrm>
            <a:off x="0" y="36513"/>
            <a:ext cx="1358900" cy="512762"/>
          </a:xfrm>
          <a:prstGeom prst="rect">
            <a:avLst/>
          </a:prstGeom>
          <a:noFill/>
          <a:ln w="9525">
            <a:noFill/>
            <a:miter lim="800000"/>
            <a:headEnd/>
            <a:tailEnd/>
          </a:ln>
        </p:spPr>
      </p:pic>
      <p:sp>
        <p:nvSpPr>
          <p:cNvPr id="8" name="Title 1"/>
          <p:cNvSpPr txBox="1">
            <a:spLocks/>
          </p:cNvSpPr>
          <p:nvPr/>
        </p:nvSpPr>
        <p:spPr bwMode="auto">
          <a:xfrm>
            <a:off x="1500188" y="-26988"/>
            <a:ext cx="8229600" cy="725488"/>
          </a:xfrm>
          <a:prstGeom prst="rect">
            <a:avLst/>
          </a:prstGeom>
          <a:noFill/>
          <a:ln w="9525">
            <a:noFill/>
            <a:miter lim="800000"/>
            <a:headEnd/>
            <a:tailEnd/>
          </a:ln>
        </p:spPr>
        <p:txBody>
          <a:bodyPr anchor="ctr"/>
          <a:lstStyle/>
          <a:p>
            <a:pPr eaLnBrk="0" hangingPunct="0">
              <a:defRPr/>
            </a:pPr>
            <a:r>
              <a:rPr lang="en-IE" sz="2000" b="1" kern="0" dirty="0">
                <a:solidFill>
                  <a:schemeClr val="tx2">
                    <a:lumMod val="50000"/>
                  </a:schemeClr>
                </a:solidFill>
                <a:latin typeface="Century Gothic" pitchFamily="34" charset="0"/>
                <a:ea typeface="+mj-ea"/>
                <a:cs typeface="+mj-cs"/>
              </a:rPr>
              <a:t>EU Energy Perspective : Current Investment Mix</a:t>
            </a:r>
            <a:endParaRPr lang="en-IE" sz="2000" b="1" kern="0" dirty="0">
              <a:solidFill>
                <a:schemeClr val="tx2">
                  <a:lumMod val="50000"/>
                </a:schemeClr>
              </a:solidFill>
              <a:latin typeface="Century Gothic" pitchFamily="34" charset="0"/>
              <a:ea typeface="+mj-ea"/>
              <a:cs typeface="+mj-cs"/>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Mainstream IS Meeting Pack Template V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Mainstream IS Meeting Pack Template V1.0</Template>
  <TotalTime>4703</TotalTime>
  <Words>2741</Words>
  <Application>Microsoft Office PowerPoint</Application>
  <PresentationFormat>On-screen Show (4:3)</PresentationFormat>
  <Paragraphs>863</Paragraphs>
  <Slides>44</Slides>
  <Notes>11</Notes>
  <HiddenSlides>0</HiddenSlides>
  <MMClips>0</MMClips>
  <ScaleCrop>false</ScaleCrop>
  <HeadingPairs>
    <vt:vector size="6" baseType="variant">
      <vt:variant>
        <vt:lpstr>Fonts Used</vt:lpstr>
      </vt:variant>
      <vt:variant>
        <vt:i4>6</vt:i4>
      </vt:variant>
      <vt:variant>
        <vt:lpstr>Design Template</vt:lpstr>
      </vt:variant>
      <vt:variant>
        <vt:i4>10</vt:i4>
      </vt:variant>
      <vt:variant>
        <vt:lpstr>Slide Titles</vt:lpstr>
      </vt:variant>
      <vt:variant>
        <vt:i4>44</vt:i4>
      </vt:variant>
    </vt:vector>
  </HeadingPairs>
  <TitlesOfParts>
    <vt:vector size="60" baseType="lpstr">
      <vt:lpstr>Calibri</vt:lpstr>
      <vt:lpstr>Arial</vt:lpstr>
      <vt:lpstr>Century Gothic</vt:lpstr>
      <vt:lpstr>ＭＳ Ｐゴシック</vt:lpstr>
      <vt:lpstr>Wingdings</vt:lpstr>
      <vt:lpstr>ヒラギノ角ゴ Pro W3</vt:lpstr>
      <vt:lpstr>Mainstream IS Meeting Pack Template V1.0</vt:lpstr>
      <vt:lpstr>Mainstream IS Meeting Pack Template V1.0</vt:lpstr>
      <vt:lpstr>Mainstream IS Meeting Pack Template V1.0</vt:lpstr>
      <vt:lpstr>Mainstream IS Meeting Pack Template V1.0</vt:lpstr>
      <vt:lpstr>Mainstream IS Meeting Pack Template V1.0</vt:lpstr>
      <vt:lpstr>Mainstream IS Meeting Pack Template V1.0</vt:lpstr>
      <vt:lpstr>Mainstream IS Meeting Pack Template V1.0</vt:lpstr>
      <vt:lpstr>Mainstream IS Meeting Pack Template V1.0</vt:lpstr>
      <vt:lpstr>Mainstream IS Meeting Pack Template V1.0</vt:lpstr>
      <vt:lpstr>Mainstream IS Meeting Pack Template V1.0</vt:lpstr>
      <vt:lpstr> Integrated Sea Information System for  Offshore Wind</vt:lpstr>
      <vt:lpstr>Slide 2</vt:lpstr>
      <vt:lpstr>Open Integrated Seabed Information System</vt:lpstr>
      <vt:lpstr>Open Integrated Seabed Information System</vt:lpstr>
      <vt:lpstr>Vision</vt:lpstr>
      <vt:lpstr>Slide 6</vt:lpstr>
      <vt:lpstr>Slide 7</vt:lpstr>
      <vt:lpstr>Open Integrated Seabed Information System</vt:lpstr>
      <vt:lpstr>Slide 9</vt:lpstr>
      <vt:lpstr>Slide 10</vt:lpstr>
      <vt:lpstr>Slide 11</vt:lpstr>
      <vt:lpstr>Video : 2050 Challenge </vt:lpstr>
      <vt:lpstr>Slide 13</vt:lpstr>
      <vt:lpstr>Slide 14</vt:lpstr>
      <vt:lpstr>Slide 15</vt:lpstr>
      <vt:lpstr>Open Integrated Seabed Information System</vt:lpstr>
      <vt:lpstr>What Offshore Wind Developers Need</vt:lpstr>
      <vt:lpstr>Slide 18</vt:lpstr>
      <vt:lpstr>Open Integrated Seabed Information System</vt:lpstr>
      <vt:lpstr>An electricity transmission system,  mainly based on direct current,  designed to facilitate large scale sustainable power generation in remote areas  for transmission to centres of consumption,  one of whose fundamental attributes will be  the enhancement of the market in electricity. </vt:lpstr>
      <vt:lpstr>Slide 21</vt:lpstr>
      <vt:lpstr>Video : 2050 Supergrid</vt:lpstr>
      <vt:lpstr>Europe’s Supergrid in 2050 </vt:lpstr>
      <vt:lpstr>Innovation # 1 : Bigger Wind Turbines </vt:lpstr>
      <vt:lpstr>Innovation # 2 : HVDC Transmission Cables </vt:lpstr>
      <vt:lpstr>Innovation # 3 : Supernode</vt:lpstr>
      <vt:lpstr>Innovation # 4 : Next Generation Civil Engineering</vt:lpstr>
      <vt:lpstr>Innovation # 5 : Bigger Construction Vessels</vt:lpstr>
      <vt:lpstr>Innovation # 6 : Bigger Ports &amp; Better Logistics </vt:lpstr>
      <vt:lpstr>Innovation # 7 : Better Information Technology</vt:lpstr>
      <vt:lpstr>Video : 2050 Forward</vt:lpstr>
      <vt:lpstr>Open Integrated Seabed Information System</vt:lpstr>
      <vt:lpstr>EU &amp; Marine Data Management</vt:lpstr>
      <vt:lpstr>Marine Knowledge 2020</vt:lpstr>
      <vt:lpstr>Open Integrated Seabed Information System</vt:lpstr>
      <vt:lpstr>Slide 36</vt:lpstr>
      <vt:lpstr>Slide 37</vt:lpstr>
      <vt:lpstr>Slide 38</vt:lpstr>
      <vt:lpstr>Precedent: 3D Data Visualisation</vt:lpstr>
      <vt:lpstr>Precedent: Running What If Scenarios</vt:lpstr>
      <vt:lpstr>Open Integrated Seabed Information System</vt:lpstr>
      <vt:lpstr>Slide 42</vt:lpstr>
      <vt:lpstr>Slide 43</vt:lpstr>
      <vt:lpstr>Slide 44</vt:lpstr>
    </vt:vector>
  </TitlesOfParts>
  <Company>Mainstream Renewable Power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Leadership Workshop</dc:title>
  <dc:creator>Bill Parker</dc:creator>
  <cp:lastModifiedBy>scic-visitor</cp:lastModifiedBy>
  <cp:revision>329</cp:revision>
  <dcterms:created xsi:type="dcterms:W3CDTF">2008-12-16T17:54:46Z</dcterms:created>
  <dcterms:modified xsi:type="dcterms:W3CDTF">2011-06-08T11:47:03Z</dcterms:modified>
  <cp:contentType>Document</cp:contentTyp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0x0101005F59BF1AFF05C34F8A89D8F26D30EDDB</vt:lpwstr>
  </property>
  <property fmtid="{D5CDD505-2E9C-101B-9397-08002B2CF9AE}" pid="3" name="Document Origin">
    <vt:lpwstr>Internal</vt:lpwstr>
  </property>
</Properties>
</file>