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316" r:id="rId3"/>
    <p:sldId id="382" r:id="rId4"/>
    <p:sldId id="401" r:id="rId5"/>
    <p:sldId id="409" r:id="rId6"/>
    <p:sldId id="400" r:id="rId7"/>
    <p:sldId id="402" r:id="rId8"/>
    <p:sldId id="411" r:id="rId9"/>
    <p:sldId id="416" r:id="rId10"/>
    <p:sldId id="379" r:id="rId11"/>
    <p:sldId id="384" r:id="rId12"/>
    <p:sldId id="415" r:id="rId13"/>
    <p:sldId id="371" r:id="rId14"/>
    <p:sldId id="336" r:id="rId15"/>
    <p:sldId id="413" r:id="rId16"/>
    <p:sldId id="393" r:id="rId17"/>
    <p:sldId id="394" r:id="rId18"/>
    <p:sldId id="395" r:id="rId19"/>
    <p:sldId id="396" r:id="rId20"/>
    <p:sldId id="392" r:id="rId2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0260" autoAdjust="0"/>
  </p:normalViewPr>
  <p:slideViewPr>
    <p:cSldViewPr>
      <p:cViewPr varScale="1">
        <p:scale>
          <a:sx n="59" d="100"/>
          <a:sy n="59" d="100"/>
        </p:scale>
        <p:origin x="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E3E2420-D4AC-4466-A530-3449561CB329}" type="datetimeFigureOut">
              <a:rPr lang="en-GB"/>
              <a:pPr/>
              <a:t>02/06/2017</a:t>
            </a:fld>
            <a:endParaRPr lang="en-GB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5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ABA9555-1A59-42E7-B9BF-DAF7895E57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6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A4984FA-50E7-4632-B149-EA5F8BE839C9}" type="datetimeFigureOut">
              <a:rPr lang="en-GB"/>
              <a:pPr/>
              <a:t>02/06/2017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7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5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B7D11D-CC61-4BDA-9059-7EDBEE460F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6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Environmental Service Expenditures</a:t>
            </a: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– Pollution control; Remediation; Conservation; Self-generated energy</a:t>
            </a:r>
          </a:p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• Resource Management; </a:t>
            </a:r>
            <a:r>
              <a:rPr lang="en-IE" sz="1200" b="0" i="0" u="none" strike="noStrike" baseline="0" dirty="0" smtClean="0">
                <a:latin typeface="Calibri" panose="020F0502020204030204" pitchFamily="34" charset="0"/>
              </a:rPr>
              <a:t>Internal Expenditures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7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4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8ABE2-3FB1-4D1A-BB54-43E344099BEA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Malahide</a:t>
            </a:r>
            <a:r>
              <a:rPr lang="en-GB" dirty="0" smtClean="0"/>
              <a:t>, Dublin 7</a:t>
            </a:r>
            <a:r>
              <a:rPr lang="en-GB" baseline="30000" dirty="0" smtClean="0"/>
              <a:t>th</a:t>
            </a:r>
            <a:r>
              <a:rPr lang="en-GB" dirty="0" smtClean="0"/>
              <a:t>  February 2012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224A-9B25-49BE-A804-CDC0E360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F9963-95DD-40AC-944F-A0CB85EF5044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B0BF-C4BF-48E0-9889-A00BF4E32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3B571-9844-4B2E-8AC3-930A10BE5727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3851-94BE-49CD-9CD9-17A19E269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2B5D3-C2F4-42EC-A026-30B541C8929E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87B6-FF53-48A5-B9CF-B9A21FA98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1967A5-C5F7-4E18-BBCE-60D87D2EFBCF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A961B7-E555-4C30-B475-A21F9B061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</a:t>
            </a:r>
            <a:r>
              <a:rPr lang="en-US" noProof="0" dirty="0" err="1" smtClean="0"/>
              <a:t>een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maken</a:t>
            </a:r>
            <a:endParaRPr lang="en-US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1497-BD10-475C-9744-27A8CB231FF1}" type="datetime4">
              <a:rPr lang="en-US" noProof="0" smtClean="0"/>
              <a:pPr/>
              <a:t>June 2, 2017</a:t>
            </a:fld>
            <a:endParaRPr lang="en-US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279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Rett linje 14"/>
          <p:cNvCxnSpPr/>
          <p:nvPr userDrawn="1"/>
        </p:nvCxnSpPr>
        <p:spPr>
          <a:xfrm flipV="1">
            <a:off x="2190750" y="3749675"/>
            <a:ext cx="6953250" cy="3108325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16"/>
          <p:cNvCxnSpPr/>
          <p:nvPr userDrawn="1"/>
        </p:nvCxnSpPr>
        <p:spPr>
          <a:xfrm rot="16200000" flipH="1">
            <a:off x="4816476" y="3694112"/>
            <a:ext cx="4297362" cy="203041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17"/>
          <p:cNvCxnSpPr/>
          <p:nvPr userDrawn="1"/>
        </p:nvCxnSpPr>
        <p:spPr>
          <a:xfrm>
            <a:off x="5370513" y="4006850"/>
            <a:ext cx="3773487" cy="150336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11"/>
          <p:cNvCxnSpPr/>
          <p:nvPr userDrawn="1"/>
        </p:nvCxnSpPr>
        <p:spPr>
          <a:xfrm rot="5400000">
            <a:off x="2187576" y="2119312"/>
            <a:ext cx="6858000" cy="2619375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27"/>
          <p:cNvCxnSpPr/>
          <p:nvPr userDrawn="1"/>
        </p:nvCxnSpPr>
        <p:spPr>
          <a:xfrm>
            <a:off x="790575" y="3470275"/>
            <a:ext cx="4579938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19" descr="LogoNor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991225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20" descr="UiT_Navn_en_blaa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0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Klikk for å redigere tittelstil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Klikk for å redigere undertittelstil i malen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262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Klikk for å redigere tittelstil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Klikk for å redigere tekststiler i malen</a:t>
            </a:r>
          </a:p>
          <a:p>
            <a:pPr lvl="1"/>
            <a:r>
              <a:rPr lang="en-US" noProof="0" smtClean="0"/>
              <a:t>Andre nivå</a:t>
            </a:r>
          </a:p>
          <a:p>
            <a:pPr lvl="2"/>
            <a:r>
              <a:rPr lang="en-US" noProof="0" smtClean="0"/>
              <a:t>Tredje nivå</a:t>
            </a:r>
          </a:p>
          <a:p>
            <a:pPr lvl="3"/>
            <a:r>
              <a:rPr lang="en-US" noProof="0" smtClean="0"/>
              <a:t>Fjerde nivå</a:t>
            </a:r>
          </a:p>
          <a:p>
            <a:pPr lvl="4"/>
            <a:r>
              <a:rPr lang="en-US" noProof="0" smtClean="0"/>
              <a:t>Femte nivå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861BF9-E7B3-40A2-84AC-6AF3795B7139}" type="datetimeFigureOut">
              <a:rPr lang="en-US"/>
              <a:pPr>
                <a:defRPr/>
              </a:pPr>
              <a:t>6/2/2017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B3B099-4820-44FE-8ABC-D8F2A5B2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Klikk for å redigere tittelstil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298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Klikk</a:t>
            </a:r>
            <a:r>
              <a:rPr lang="en-US" noProof="0" dirty="0" smtClean="0"/>
              <a:t> for å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tekststiler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malen</a:t>
            </a:r>
            <a:endParaRPr lang="en-US" noProof="0" dirty="0" smtClean="0"/>
          </a:p>
          <a:p>
            <a:pPr lvl="1"/>
            <a:r>
              <a:rPr lang="en-US" noProof="0" dirty="0" smtClean="0"/>
              <a:t>Andre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4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Klikk</a:t>
            </a:r>
            <a:r>
              <a:rPr lang="en-US" noProof="0" dirty="0" smtClean="0"/>
              <a:t> for å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tekststiler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malen</a:t>
            </a:r>
            <a:endParaRPr lang="en-US" noProof="0" dirty="0" smtClean="0"/>
          </a:p>
          <a:p>
            <a:pPr lvl="1"/>
            <a:r>
              <a:rPr lang="en-US" noProof="0" dirty="0" smtClean="0"/>
              <a:t>Andre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D7E52D-0B56-4096-9E1B-1063E7BFA03D}" type="datetimeFigureOut">
              <a:rPr lang="en-US"/>
              <a:pPr>
                <a:defRPr/>
              </a:pPr>
              <a:t>6/2/2017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D61C72-16A4-48F9-9D31-9316A21FB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Klikk for å redigere tittelstil</a:t>
            </a:r>
            <a:endParaRPr lang="en-US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507B9D-53DE-421D-810D-DF46753DF30B}" type="datetimeFigureOut">
              <a:rPr lang="en-US"/>
              <a:pPr>
                <a:defRPr/>
              </a:pPr>
              <a:t>6/2/2017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94FED9-A888-4E67-A836-F87B848E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D96509-72AA-4AC8-8CE9-0778B02F9F5B}" type="datetimeFigureOut">
              <a:rPr lang="en-US"/>
              <a:pPr>
                <a:defRPr/>
              </a:pPr>
              <a:t>6/2/2017</a:t>
            </a:fld>
            <a:endParaRPr lang="en-US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B4DD472-C766-4870-9854-B157F997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70943-7789-466F-9F88-C050BE5B91DD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Malahide</a:t>
            </a:r>
            <a:r>
              <a:rPr lang="en-GB" dirty="0" smtClean="0"/>
              <a:t>, Dublin 7</a:t>
            </a:r>
            <a:r>
              <a:rPr lang="en-GB" baseline="30000" dirty="0" smtClean="0"/>
              <a:t>th</a:t>
            </a:r>
            <a:r>
              <a:rPr lang="en-GB" dirty="0" smtClean="0"/>
              <a:t>  February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C165-98D5-4B32-A8A5-E93CE28E9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Rett linje 9"/>
          <p:cNvCxnSpPr/>
          <p:nvPr userDrawn="1"/>
        </p:nvCxnSpPr>
        <p:spPr>
          <a:xfrm flipV="1">
            <a:off x="2190750" y="3749675"/>
            <a:ext cx="6953250" cy="3108325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10"/>
          <p:cNvCxnSpPr/>
          <p:nvPr userDrawn="1"/>
        </p:nvCxnSpPr>
        <p:spPr>
          <a:xfrm rot="16200000" flipH="1">
            <a:off x="4816476" y="3694112"/>
            <a:ext cx="4297362" cy="203041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11"/>
          <p:cNvCxnSpPr/>
          <p:nvPr userDrawn="1"/>
        </p:nvCxnSpPr>
        <p:spPr>
          <a:xfrm>
            <a:off x="5370513" y="4006850"/>
            <a:ext cx="3773487" cy="150336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12"/>
          <p:cNvCxnSpPr/>
          <p:nvPr userDrawn="1"/>
        </p:nvCxnSpPr>
        <p:spPr>
          <a:xfrm rot="5400000">
            <a:off x="2187576" y="2119312"/>
            <a:ext cx="6858000" cy="2619375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 txBox="1">
            <a:spLocks/>
          </p:cNvSpPr>
          <p:nvPr userDrawn="1"/>
        </p:nvSpPr>
        <p:spPr>
          <a:xfrm>
            <a:off x="706438" y="5870575"/>
            <a:ext cx="7764462" cy="374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smtClean="0">
                <a:latin typeface="Open Sans"/>
                <a:cs typeface="Open Sans"/>
              </a:rPr>
              <a:t>uit.no</a:t>
            </a:r>
            <a:endParaRPr lang="en-US" b="1">
              <a:latin typeface="Open Sans"/>
              <a:cs typeface="Open Sans"/>
            </a:endParaRPr>
          </a:p>
        </p:txBody>
      </p:sp>
      <p:pic>
        <p:nvPicPr>
          <p:cNvPr id="10" name="Bilde 16" descr="LogoNor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991225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17" descr="UiT_Navn_en_blaa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0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Klikk for å redigere undertittelstil i malen</a:t>
            </a:r>
            <a:endParaRPr lang="en-US" noProof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8F6110-9513-4BAC-942E-DAE8462BE339}" type="datetimeFigureOut">
              <a:rPr lang="en-US"/>
              <a:pPr>
                <a:defRPr/>
              </a:pPr>
              <a:t>6/2/2017</a:t>
            </a:fld>
            <a:endParaRPr lang="en-US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03BCD0F-1280-4C34-B06E-49A18B02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9DB7-CC91-400C-9568-3AFE2E2DA71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Malahide</a:t>
            </a:r>
            <a:r>
              <a:rPr lang="en-GB" dirty="0" smtClean="0"/>
              <a:t>, Dublin 7</a:t>
            </a:r>
            <a:r>
              <a:rPr lang="en-GB" baseline="30000" dirty="0" smtClean="0"/>
              <a:t>th</a:t>
            </a:r>
            <a:r>
              <a:rPr lang="en-GB" dirty="0" smtClean="0"/>
              <a:t>  February 2012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5FCF-83B6-4C5E-8022-86F8D6404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FB2AF-41D6-419B-8050-27C612AC5058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F3D43-81BF-4538-B354-61EB2BD11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8E134-D95E-4C4B-8F22-3C46CE3DF05C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F8E7-9470-43BA-A1A0-CA00BE18B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25644-B751-4597-8C63-D3A569A6465B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74F14-5B12-4100-ABC8-7083F5F3A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EF9FA-81F6-4899-A981-0AD0B7D62136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CA51-2E44-4CCB-9F8D-A3D1F6907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F37AC-E9C7-4CEB-89B6-C680808CD1E7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C9A49-FE7E-4CBA-BBE3-5333A7626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E0718-A550-4F74-9835-7293EDFAC920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4E9E-C90F-4B3F-91E8-D8E2FE723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0029DB7-CC91-400C-9568-3AFE2E2DA71C}" type="datetimeFigureOut">
              <a:rPr lang="en-US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GB" dirty="0" smtClean="0"/>
          </a:p>
          <a:p>
            <a:r>
              <a:rPr lang="en-GB" dirty="0" err="1" smtClean="0"/>
              <a:t>Malahide</a:t>
            </a:r>
            <a:r>
              <a:rPr lang="en-GB" dirty="0" smtClean="0"/>
              <a:t>, Dublin 7</a:t>
            </a:r>
            <a:r>
              <a:rPr lang="en-GB" baseline="30000" dirty="0" smtClean="0"/>
              <a:t>th</a:t>
            </a:r>
            <a:r>
              <a:rPr lang="en-GB" dirty="0" smtClean="0"/>
              <a:t>  February 2012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D35FCF-83B6-4C5E-8022-86F8D6404F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n-NO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69925" y="300038"/>
            <a:ext cx="78803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tittelstil</a:t>
            </a:r>
            <a:endParaRPr lang="nn-NO" altLang="en-US" smtClean="0"/>
          </a:p>
        </p:txBody>
      </p:sp>
      <p:sp>
        <p:nvSpPr>
          <p:cNvPr id="307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69925" y="1751013"/>
            <a:ext cx="7888288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tekststiler i malen</a:t>
            </a:r>
          </a:p>
          <a:p>
            <a:pPr lvl="1"/>
            <a:r>
              <a:rPr lang="nb-NO" altLang="en-US" smtClean="0"/>
              <a:t>Andre nivå</a:t>
            </a:r>
          </a:p>
          <a:p>
            <a:pPr lvl="2"/>
            <a:r>
              <a:rPr lang="nb-NO" altLang="en-US" smtClean="0"/>
              <a:t>Tredje nivå</a:t>
            </a:r>
          </a:p>
          <a:p>
            <a:pPr lvl="3"/>
            <a:r>
              <a:rPr lang="nb-NO" altLang="en-US" smtClean="0"/>
              <a:t>Fjerde nivå</a:t>
            </a:r>
          </a:p>
          <a:p>
            <a:pPr lvl="4"/>
            <a:r>
              <a:rPr lang="nb-NO" altLang="en-US" smtClean="0"/>
              <a:t>Femte nivå</a:t>
            </a:r>
            <a:endParaRPr lang="nn-NO" altLang="en-US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788" y="635635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B015E8-87A2-4799-9C13-F8DDA5AE5134}" type="datetimeFigureOut">
              <a:rPr lang="nn-NO"/>
              <a:pPr>
                <a:defRPr/>
              </a:pPr>
              <a:t>02.06.2017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06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030516-68A5-4BC5-B4E3-F09059835B40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219" y="5433219"/>
            <a:ext cx="2085975" cy="7635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850" y="5849938"/>
            <a:ext cx="2216150" cy="1008062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375" y="6048375"/>
            <a:ext cx="1162050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69938" y="1603375"/>
            <a:ext cx="7788275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2447925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13" descr="Kinvarra 22-08-10_5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573463"/>
            <a:ext cx="2449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/>
          </p:cNvSpPr>
          <p:nvPr>
            <p:ph type="title"/>
          </p:nvPr>
        </p:nvSpPr>
        <p:spPr>
          <a:xfrm>
            <a:off x="107504" y="1207988"/>
            <a:ext cx="8843292" cy="1287463"/>
          </a:xfrm>
        </p:spPr>
        <p:txBody>
          <a:bodyPr/>
          <a:lstStyle/>
          <a:p>
            <a:pPr eaLnBrk="1" hangingPunct="1"/>
            <a:r>
              <a:rPr lang="en-IE" sz="4000" b="1" dirty="0"/>
              <a:t>Approaches for </a:t>
            </a:r>
            <a:r>
              <a:rPr lang="en-IE" sz="4000" b="1" dirty="0" smtClean="0"/>
              <a:t>Measuring Natural Capital</a:t>
            </a:r>
            <a:endParaRPr lang="en-GB" sz="4000" b="1" dirty="0" smtClean="0"/>
          </a:p>
        </p:txBody>
      </p:sp>
      <p:pic>
        <p:nvPicPr>
          <p:cNvPr id="6149" name="Picture 8" descr="HNV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57563"/>
            <a:ext cx="2376488" cy="1887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8" descr="Traw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141663"/>
            <a:ext cx="24479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1" name="Rectangle 10"/>
          <p:cNvSpPr>
            <a:spLocks/>
          </p:cNvSpPr>
          <p:nvPr/>
        </p:nvSpPr>
        <p:spPr bwMode="auto">
          <a:xfrm>
            <a:off x="784486" y="2711351"/>
            <a:ext cx="748932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000" dirty="0" smtClean="0">
                <a:latin typeface="Calibri" pitchFamily="34" charset="0"/>
              </a:rPr>
              <a:t>Stephen Hynes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88640"/>
            <a:ext cx="1465781" cy="5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2826" y="5876925"/>
            <a:ext cx="3292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900" dirty="0">
              <a:solidFill>
                <a:srgbClr val="000000"/>
              </a:solidFill>
              <a:latin typeface="Avenir Next Cyr W04 Light"/>
            </a:endParaRPr>
          </a:p>
          <a:p>
            <a:pPr algn="ctr"/>
            <a:r>
              <a:rPr lang="en-IE" sz="900" dirty="0">
                <a:solidFill>
                  <a:srgbClr val="000000"/>
                </a:solidFill>
                <a:latin typeface="Avenir Next Cyr W04 Light"/>
              </a:rPr>
              <a:t> </a:t>
            </a:r>
            <a:r>
              <a:rPr lang="en-IE" dirty="0">
                <a:solidFill>
                  <a:srgbClr val="000000"/>
                </a:solidFill>
                <a:latin typeface="Avenir Next Cyr W04 Light"/>
              </a:rPr>
              <a:t>EU-China Blue Year </a:t>
            </a:r>
            <a:r>
              <a:rPr lang="en-IE" dirty="0" smtClean="0">
                <a:solidFill>
                  <a:srgbClr val="000000"/>
                </a:solidFill>
                <a:latin typeface="Avenir Next Cyr W04 Light"/>
              </a:rPr>
              <a:t>Brussels </a:t>
            </a:r>
          </a:p>
          <a:p>
            <a:pPr algn="ctr"/>
            <a:r>
              <a:rPr lang="en-IE" dirty="0" smtClean="0">
                <a:solidFill>
                  <a:srgbClr val="000000"/>
                </a:solidFill>
                <a:latin typeface="Avenir Next Cyr W04 Light"/>
              </a:rPr>
              <a:t>2 </a:t>
            </a:r>
            <a:r>
              <a:rPr lang="en-IE" dirty="0">
                <a:solidFill>
                  <a:srgbClr val="000000"/>
                </a:solidFill>
                <a:latin typeface="Avenir Next Cyr W04 Light"/>
              </a:rPr>
              <a:t>June 2017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60648"/>
            <a:ext cx="7632848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IE" sz="2400" b="1" dirty="0">
                <a:latin typeface="+mj-lt"/>
              </a:rPr>
              <a:t>Common International Classification of Ecosystem Services (CICES) framework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8" y="1268760"/>
            <a:ext cx="81915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63513"/>
            <a:ext cx="6100762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7163" y="268288"/>
            <a:ext cx="4143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From ecosystem to welfare benefits.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57176" y="1556792"/>
            <a:ext cx="2686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Simple Conceptual Framework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2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(Hanley et al. 2016)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062" t="20091" r="33692" b="52137"/>
          <a:stretch/>
        </p:blipFill>
        <p:spPr bwMode="auto">
          <a:xfrm>
            <a:off x="495300" y="5517232"/>
            <a:ext cx="1733550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Me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1" y="4149080"/>
            <a:ext cx="2686367" cy="8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402400" cy="400110"/>
          </a:xfrm>
        </p:spPr>
        <p:txBody>
          <a:bodyPr/>
          <a:lstStyle/>
          <a:p>
            <a:r>
              <a:rPr lang="en-GB" dirty="0" smtClean="0"/>
              <a:t>Most important problem(s)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057211" y="1124744"/>
            <a:ext cx="5103813" cy="344723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T</a:t>
            </a:r>
            <a:r>
              <a:rPr lang="en-GB" sz="2800" b="1" dirty="0" smtClean="0"/>
              <a:t>he functioning of many marine ecosystems is still poorly understood.</a:t>
            </a:r>
          </a:p>
          <a:p>
            <a:r>
              <a:rPr lang="en-GB" sz="2800" dirty="0" smtClean="0"/>
              <a:t>This makes it difficult to </a:t>
            </a:r>
          </a:p>
          <a:p>
            <a:pPr lvl="1"/>
            <a:r>
              <a:rPr lang="en-GB" sz="2000" dirty="0" smtClean="0"/>
              <a:t>estimate impacts of existing policies</a:t>
            </a:r>
          </a:p>
          <a:p>
            <a:pPr lvl="1"/>
            <a:r>
              <a:rPr lang="en-GB" sz="2000" dirty="0" smtClean="0"/>
              <a:t>quantify impacts of measures</a:t>
            </a:r>
          </a:p>
          <a:p>
            <a:pPr lvl="1"/>
            <a:r>
              <a:rPr lang="en-GB" sz="2000" dirty="0" smtClean="0"/>
              <a:t>perform CBA in quantitative terms, let alone in monetary ones</a:t>
            </a:r>
            <a:endParaRPr lang="en-GB" dirty="0" smtClean="0"/>
          </a:p>
          <a:p>
            <a:r>
              <a:rPr lang="en-GB" sz="2800" dirty="0" smtClean="0"/>
              <a:t>Not to mention quantifying ecological </a:t>
            </a:r>
            <a:r>
              <a:rPr lang="en-GB" sz="2800" dirty="0"/>
              <a:t>targets (GES)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1379"/>
            <a:ext cx="3825178" cy="39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23528" y="5286399"/>
            <a:ext cx="392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</a:t>
            </a:r>
            <a:r>
              <a:rPr lang="en-US" sz="1200" u="sng" dirty="0"/>
              <a:t>simplified</a:t>
            </a:r>
            <a:r>
              <a:rPr lang="en-US" sz="1200" dirty="0"/>
              <a:t> food web for </a:t>
            </a:r>
            <a:r>
              <a:rPr lang="en-US" sz="1200" dirty="0" smtClean="0"/>
              <a:t>the Northwest </a:t>
            </a:r>
            <a:r>
              <a:rPr lang="en-US" sz="1200" dirty="0"/>
              <a:t>Atlantic (www.ifaw.org)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856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1043608" y="0"/>
            <a:ext cx="7643366" cy="908720"/>
          </a:xfrm>
        </p:spPr>
        <p:txBody>
          <a:bodyPr/>
          <a:lstStyle/>
          <a:p>
            <a:r>
              <a:rPr lang="en-GB" sz="4000" dirty="0" smtClean="0"/>
              <a:t>Valuation Methodologies</a:t>
            </a:r>
            <a:endParaRPr lang="en-IE" sz="4000" dirty="0"/>
          </a:p>
        </p:txBody>
      </p:sp>
      <p:sp>
        <p:nvSpPr>
          <p:cNvPr id="51" name="Freeform 26"/>
          <p:cNvSpPr>
            <a:spLocks/>
          </p:cNvSpPr>
          <p:nvPr/>
        </p:nvSpPr>
        <p:spPr bwMode="auto">
          <a:xfrm>
            <a:off x="1845453" y="3001144"/>
            <a:ext cx="12795" cy="316621"/>
          </a:xfrm>
          <a:custGeom>
            <a:avLst/>
            <a:gdLst>
              <a:gd name="T0" fmla="*/ 15 w 15"/>
              <a:gd name="T1" fmla="*/ 0 h 474"/>
              <a:gd name="T2" fmla="*/ 0 w 15"/>
              <a:gd name="T3" fmla="*/ 474 h 474"/>
              <a:gd name="T4" fmla="*/ 0 60000 65536"/>
              <a:gd name="T5" fmla="*/ 0 60000 65536"/>
              <a:gd name="T6" fmla="*/ 0 w 15"/>
              <a:gd name="T7" fmla="*/ 0 h 474"/>
              <a:gd name="T8" fmla="*/ 15 w 15"/>
              <a:gd name="T9" fmla="*/ 474 h 4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474">
                <a:moveTo>
                  <a:pt x="15" y="0"/>
                </a:moveTo>
                <a:lnTo>
                  <a:pt x="0" y="4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" name="Picture 4" descr="https://msu.edu/user/schmid/mishra_files/image0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2" y="1412776"/>
            <a:ext cx="716855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7270" y="4921232"/>
            <a:ext cx="2520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Contingent Valuation Method</a:t>
            </a:r>
            <a:endParaRPr lang="en-I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32956" y="4941168"/>
            <a:ext cx="1836204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Choice Experiments</a:t>
            </a:r>
            <a:endParaRPr lang="en-IE" sz="1400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7523791" y="4718340"/>
            <a:ext cx="648072" cy="405784"/>
          </a:xfrm>
          <a:prstGeom prst="bentConnector3">
            <a:avLst>
              <a:gd name="adj1" fmla="val 1968"/>
            </a:avLst>
          </a:prstGeom>
          <a:ln w="3175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1043608" y="0"/>
            <a:ext cx="7643366" cy="908720"/>
          </a:xfrm>
        </p:spPr>
        <p:txBody>
          <a:bodyPr/>
          <a:lstStyle/>
          <a:p>
            <a:r>
              <a:rPr lang="en-GB" sz="4000" dirty="0" smtClean="0"/>
              <a:t>Valuation Methodologies</a:t>
            </a:r>
            <a:endParaRPr lang="en-IE" sz="4000" dirty="0"/>
          </a:p>
        </p:txBody>
      </p:sp>
      <p:sp>
        <p:nvSpPr>
          <p:cNvPr id="51" name="Freeform 26"/>
          <p:cNvSpPr>
            <a:spLocks/>
          </p:cNvSpPr>
          <p:nvPr/>
        </p:nvSpPr>
        <p:spPr bwMode="auto">
          <a:xfrm>
            <a:off x="1845453" y="3001144"/>
            <a:ext cx="12795" cy="316621"/>
          </a:xfrm>
          <a:custGeom>
            <a:avLst/>
            <a:gdLst>
              <a:gd name="T0" fmla="*/ 15 w 15"/>
              <a:gd name="T1" fmla="*/ 0 h 474"/>
              <a:gd name="T2" fmla="*/ 0 w 15"/>
              <a:gd name="T3" fmla="*/ 474 h 474"/>
              <a:gd name="T4" fmla="*/ 0 60000 65536"/>
              <a:gd name="T5" fmla="*/ 0 60000 65536"/>
              <a:gd name="T6" fmla="*/ 0 w 15"/>
              <a:gd name="T7" fmla="*/ 0 h 474"/>
              <a:gd name="T8" fmla="*/ 15 w 15"/>
              <a:gd name="T9" fmla="*/ 474 h 4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474">
                <a:moveTo>
                  <a:pt x="15" y="0"/>
                </a:moveTo>
                <a:lnTo>
                  <a:pt x="0" y="4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" name="Picture 4" descr="https://msu.edu/user/schmid/mishra_files/image0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2" y="1412776"/>
            <a:ext cx="716855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7270" y="4921232"/>
            <a:ext cx="2520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Contingent Valuation Method</a:t>
            </a:r>
            <a:endParaRPr lang="en-I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32956" y="4941168"/>
            <a:ext cx="1836204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Choice Experiments</a:t>
            </a:r>
            <a:endParaRPr lang="en-IE" sz="1400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7523791" y="4718340"/>
            <a:ext cx="648072" cy="405784"/>
          </a:xfrm>
          <a:prstGeom prst="bentConnector3">
            <a:avLst>
              <a:gd name="adj1" fmla="val 1968"/>
            </a:avLst>
          </a:prstGeom>
          <a:ln w="3175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43608" y="2530996"/>
            <a:ext cx="1600198" cy="898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2715946" y="2530996"/>
            <a:ext cx="1565368" cy="898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4385567" y="2530996"/>
            <a:ext cx="1722225" cy="898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3817354" y="3811513"/>
            <a:ext cx="1722225" cy="898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046098" y="3863144"/>
            <a:ext cx="1722225" cy="898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4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7993508" cy="981075"/>
          </a:xfrm>
        </p:spPr>
        <p:txBody>
          <a:bodyPr/>
          <a:lstStyle/>
          <a:p>
            <a:pPr eaLnBrk="1" hangingPunct="1"/>
            <a:r>
              <a:rPr lang="en-IE" sz="3200" dirty="0"/>
              <a:t>VIBES: Valuing Irish Blue </a:t>
            </a:r>
            <a:r>
              <a:rPr lang="en-IE" sz="3200" dirty="0" smtClean="0"/>
              <a:t>Ecosystem </a:t>
            </a:r>
            <a:r>
              <a:rPr lang="en-IE" sz="3200" dirty="0"/>
              <a:t>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27584" y="1196752"/>
          <a:ext cx="7632848" cy="4678987"/>
        </p:xfrm>
        <a:graphic>
          <a:graphicData uri="http://schemas.openxmlformats.org/drawingml/2006/table">
            <a:tbl>
              <a:tblPr firstRow="1" firstCol="1" bandRow="1"/>
              <a:tblGrid>
                <a:gridCol w="1494029"/>
                <a:gridCol w="1386291"/>
                <a:gridCol w="135819"/>
                <a:gridCol w="3176549"/>
                <a:gridCol w="1440160"/>
              </a:tblGrid>
              <a:tr h="48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Ecosystem Service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CICES Classification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of ES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 of ES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 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449,848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€405,991,000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17,102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€43,453,690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Animals - Aquaculture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35,627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€128,711,470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Plants and algae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Plants </a:t>
                      </a: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 Algae from Aquaculture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29,500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€3,914,000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for non-drinking purposes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 water for non-drinking purposes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1,019,692,399m</a:t>
                      </a:r>
                      <a:r>
                        <a:rPr lang="en-IE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Urban wastewater discharges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Mediation of waste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14,465,519 kg organic waste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€983,655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6,207,986 kg nitrogen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€191,268,048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1,276,828 kg phosphorous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€119,102,515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Habitat protection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Lifecycle and habitat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773,333 ha of CME inclusive SACs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Storm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protection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Moderation of flows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350km </a:t>
                      </a: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protected by saltmarsh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Carbon sequestration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Climate regulation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47,000,000 tCO2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sequestered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€940,000,000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7993508" cy="981075"/>
          </a:xfrm>
        </p:spPr>
        <p:txBody>
          <a:bodyPr/>
          <a:lstStyle/>
          <a:p>
            <a:pPr eaLnBrk="1" hangingPunct="1"/>
            <a:r>
              <a:rPr lang="en-IE" sz="3200" dirty="0" smtClean="0"/>
              <a:t>Provisioning Marine Ecosystem </a:t>
            </a:r>
            <a:r>
              <a:rPr lang="en-IE" sz="3200" dirty="0"/>
              <a:t>Services</a:t>
            </a:r>
            <a:endParaRPr lang="en-GB" sz="3200" dirty="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949332"/>
            <a:ext cx="1300980" cy="8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427" y="4983579"/>
            <a:ext cx="450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+mn-lt"/>
              </a:rPr>
              <a:t>Values based on market prices (sector turnover) </a:t>
            </a:r>
            <a:endParaRPr lang="en-IE" sz="16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6036" y="1093362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latin typeface="+mn-lt"/>
              </a:rPr>
              <a:t>Value of Irish aquaculture activity by county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50" y="1359594"/>
            <a:ext cx="3061873" cy="433222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7180" y="1640870"/>
          <a:ext cx="4618856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80"/>
                <a:gridCol w="1224136"/>
                <a:gridCol w="1224136"/>
                <a:gridCol w="936104"/>
              </a:tblGrid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Ecosystem Service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CICES Classification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Quantity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Value (€’000)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Off shore capture fisheries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Wild Animals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469,735t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472,542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Inshore capture fisheries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Wild Animals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14,421 </a:t>
                      </a:r>
                      <a:r>
                        <a:rPr lang="en-IE" sz="1200" dirty="0" smtClean="0">
                          <a:effectLst/>
                        </a:rPr>
                        <a:t>t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42,113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Aquaculture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Animals - Aquaculture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39,725 </a:t>
                      </a:r>
                      <a:r>
                        <a:rPr lang="en-IE" sz="1200" dirty="0" smtClean="0">
                          <a:effectLst/>
                        </a:rPr>
                        <a:t>t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148,769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Algae/ Seaweed harvesting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Wild Plants &amp; Algae/ </a:t>
                      </a:r>
                      <a:r>
                        <a:rPr lang="en-IE" sz="1200" dirty="0" smtClean="0">
                          <a:effectLst/>
                        </a:rPr>
                        <a:t>Plants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29,500 </a:t>
                      </a:r>
                      <a:r>
                        <a:rPr lang="en-IE" sz="1200" dirty="0" smtClean="0">
                          <a:effectLst/>
                        </a:rPr>
                        <a:t>t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3,914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Water for </a:t>
                      </a:r>
                      <a:r>
                        <a:rPr lang="en-IE" sz="1200" dirty="0" smtClean="0">
                          <a:effectLst/>
                        </a:rPr>
                        <a:t>non-drinking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Surface water </a:t>
                      </a:r>
                      <a:r>
                        <a:rPr lang="en-IE" sz="1200" dirty="0" smtClean="0">
                          <a:effectLst/>
                        </a:rPr>
                        <a:t>non-drinking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1,189,493,326 m</a:t>
                      </a:r>
                      <a:r>
                        <a:rPr lang="en-IE" sz="1200" baseline="30000">
                          <a:effectLst/>
                        </a:rPr>
                        <a:t>3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7993508" cy="981075"/>
          </a:xfrm>
        </p:spPr>
        <p:txBody>
          <a:bodyPr/>
          <a:lstStyle/>
          <a:p>
            <a:pPr eaLnBrk="1" hangingPunct="1"/>
            <a:r>
              <a:rPr lang="en-IE" sz="3200" dirty="0"/>
              <a:t>Regulating Marine Ecosystem 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56357" y="1373099"/>
          <a:ext cx="468052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624"/>
                <a:gridCol w="1296144"/>
                <a:gridCol w="1332656"/>
                <a:gridCol w="864096"/>
              </a:tblGrid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Ecosystem Service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CICES Classification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Quantity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Value (€’000)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58348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Waste services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Mediation of waste, toxics and other nuisances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9,350,642 kg organic waste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316,767</a:t>
                      </a:r>
                      <a:endParaRPr lang="en-IE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 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5834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6,834,783 kg nitrogen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44613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1,118,739 kg phosphorous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Coastal defence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Mediation of flows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179km of coastline protected by saltmarsh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11,500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Lifecycle and habitat services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habitat protection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773,333 ha protected through SAC’s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 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Climate regulation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Atmospheric </a:t>
                      </a:r>
                      <a:r>
                        <a:rPr lang="en-IE" sz="1200" dirty="0" smtClean="0">
                          <a:effectLst/>
                        </a:rPr>
                        <a:t>composition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42,743,000 tonnes CO2 absorbed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854,700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39742" y="1188044"/>
            <a:ext cx="4027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+mn-lt"/>
              </a:rPr>
              <a:t>Waste Services: The </a:t>
            </a:r>
            <a:r>
              <a:rPr lang="en-IE" sz="1600" dirty="0">
                <a:latin typeface="+mn-lt"/>
              </a:rPr>
              <a:t>shadow prices of Hernandez-Sancho et al. (2010) </a:t>
            </a:r>
            <a:r>
              <a:rPr lang="en-IE" sz="1600" dirty="0" smtClean="0">
                <a:latin typeface="+mn-lt"/>
              </a:rPr>
              <a:t>used </a:t>
            </a:r>
            <a:r>
              <a:rPr lang="en-IE" sz="1600" dirty="0">
                <a:latin typeface="+mn-lt"/>
              </a:rPr>
              <a:t>as </a:t>
            </a:r>
            <a:r>
              <a:rPr lang="en-IE" sz="1600" dirty="0" smtClean="0">
                <a:latin typeface="+mn-lt"/>
              </a:rPr>
              <a:t>estimate </a:t>
            </a:r>
            <a:r>
              <a:rPr lang="en-IE" sz="1600" dirty="0">
                <a:latin typeface="+mn-lt"/>
              </a:rPr>
              <a:t>of </a:t>
            </a:r>
            <a:r>
              <a:rPr lang="en-IE" sz="1600" dirty="0" smtClean="0">
                <a:latin typeface="+mn-lt"/>
              </a:rPr>
              <a:t>cost </a:t>
            </a:r>
            <a:r>
              <a:rPr lang="en-IE" sz="1600" dirty="0">
                <a:latin typeface="+mn-lt"/>
              </a:rPr>
              <a:t>avoided by not having to bring the discharged water from </a:t>
            </a:r>
            <a:r>
              <a:rPr lang="en-IE" sz="1600" dirty="0" smtClean="0">
                <a:latin typeface="+mn-lt"/>
              </a:rPr>
              <a:t>water </a:t>
            </a:r>
            <a:r>
              <a:rPr lang="en-IE" sz="1600" dirty="0">
                <a:latin typeface="+mn-lt"/>
              </a:rPr>
              <a:t>treatment services up to full re-use </a:t>
            </a:r>
            <a:r>
              <a:rPr lang="en-IE" sz="1600" dirty="0" smtClean="0">
                <a:latin typeface="+mn-lt"/>
              </a:rPr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+mn-lt"/>
              </a:rPr>
              <a:t>Coastal Defence: Replacement cost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+mn-lt"/>
              </a:rPr>
              <a:t>The value of the carbon dioxide removed is based on the Irish carbon tax of €20 per tonne of CO</a:t>
            </a:r>
            <a:r>
              <a:rPr lang="en-IE" sz="1100" dirty="0">
                <a:latin typeface="+mn-lt"/>
              </a:rPr>
              <a:t>2</a:t>
            </a:r>
            <a:r>
              <a:rPr lang="en-IE" sz="1600" dirty="0">
                <a:latin typeface="+mn-lt"/>
              </a:rPr>
              <a:t> equivalent.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08104" y="3789040"/>
          <a:ext cx="3381957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115"/>
                <a:gridCol w="696726"/>
                <a:gridCol w="1883116"/>
              </a:tblGrid>
              <a:tr h="32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Ecosystem</a:t>
                      </a:r>
                      <a:endParaRPr lang="en-I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Irish area (ha)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Carbon absorption (tCO</a:t>
                      </a:r>
                      <a:r>
                        <a:rPr lang="en-IE" sz="1100" baseline="-25000">
                          <a:effectLst/>
                        </a:rPr>
                        <a:t>2</a:t>
                      </a:r>
                      <a:r>
                        <a:rPr lang="en-IE" sz="1100">
                          <a:effectLst/>
                        </a:rPr>
                        <a:t>/ha)</a:t>
                      </a:r>
                      <a:r>
                        <a:rPr lang="en-IE" sz="1100" baseline="30000">
                          <a:effectLst/>
                        </a:rPr>
                        <a:t>1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Saltmarsh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5,179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5.2 (2.4, 8.0)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Sand dunes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12,013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2.2 (1.3, 3.1)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Estuaries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80,680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-20.8 (-0.9 - -32.4)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Coastal waters and bays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1,314,374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0.4 (0.0 - 1.0)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Offshore waters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87,685,626</a:t>
                      </a:r>
                      <a:endParaRPr lang="en-I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0.5 (0.35 - 0.7)</a:t>
                      </a:r>
                      <a:endParaRPr lang="en-I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7993508" cy="981075"/>
          </a:xfrm>
        </p:spPr>
        <p:txBody>
          <a:bodyPr/>
          <a:lstStyle/>
          <a:p>
            <a:pPr eaLnBrk="1" hangingPunct="1"/>
            <a:r>
              <a:rPr lang="en-IE" sz="3200" dirty="0" smtClean="0"/>
              <a:t>Cultural </a:t>
            </a:r>
            <a:r>
              <a:rPr lang="en-IE" sz="3200" dirty="0"/>
              <a:t>Marine Ecosystem 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95536" y="1329189"/>
          <a:ext cx="590465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440160"/>
                <a:gridCol w="1728192"/>
                <a:gridCol w="1296144"/>
              </a:tblGrid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Ecosystem Service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CICES Classification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Quantity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Value (€’000)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Recreational services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Physical </a:t>
                      </a:r>
                      <a:r>
                        <a:rPr lang="en-IE" sz="1200" dirty="0" smtClean="0">
                          <a:effectLst/>
                        </a:rPr>
                        <a:t>interactions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96 million marine recreation trips per year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1,683,590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Scientific and </a:t>
                      </a:r>
                      <a:r>
                        <a:rPr lang="en-IE" sz="1200" dirty="0" smtClean="0">
                          <a:effectLst/>
                        </a:rPr>
                        <a:t>educational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Scientific &amp; educational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Marine education and training fees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11,500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/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Aesthetic services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Aesthetic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Flow value of coastal location of housing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68,000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-2002" r="27775" b="-1"/>
          <a:stretch/>
        </p:blipFill>
        <p:spPr>
          <a:xfrm>
            <a:off x="6732240" y="1196752"/>
            <a:ext cx="1872208" cy="241829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13317"/>
            <a:ext cx="5832648" cy="141588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44208" y="3830725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Recreation: Primary studies and Benefit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Aesthetic: Hedonic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85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48072"/>
          </a:xfrm>
        </p:spPr>
        <p:txBody>
          <a:bodyPr/>
          <a:lstStyle/>
          <a:p>
            <a:r>
              <a:rPr lang="en-GB" sz="4000" dirty="0" smtClean="0"/>
              <a:t>Conclusions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256584"/>
          </a:xfrm>
        </p:spPr>
        <p:txBody>
          <a:bodyPr>
            <a:normAutofit/>
          </a:bodyPr>
          <a:lstStyle/>
          <a:p>
            <a:r>
              <a:rPr lang="en-IE" sz="2300" dirty="0"/>
              <a:t>Factoring marine ecosystem service values into ocean economy account frameworks may help to ensure a </a:t>
            </a:r>
            <a:r>
              <a:rPr lang="en-IE" sz="2300" dirty="0" smtClean="0"/>
              <a:t>more sustainable </a:t>
            </a:r>
            <a:r>
              <a:rPr lang="en-IE" sz="2300" dirty="0"/>
              <a:t>“blue economy</a:t>
            </a:r>
            <a:r>
              <a:rPr lang="en-IE" sz="2300" dirty="0" smtClean="0"/>
              <a:t>”. </a:t>
            </a:r>
          </a:p>
          <a:p>
            <a:r>
              <a:rPr lang="en-IE" sz="2300" dirty="0" smtClean="0"/>
              <a:t>The </a:t>
            </a:r>
            <a:r>
              <a:rPr lang="en-IE" sz="2300" dirty="0"/>
              <a:t>application of ecosystem services assessment at a smaller spatial scale may help to improve knowledge in the planning process whether it be a local area plan or a one off development. </a:t>
            </a:r>
            <a:endParaRPr lang="en-IE" sz="2300" dirty="0" smtClean="0"/>
          </a:p>
          <a:p>
            <a:r>
              <a:rPr lang="en-IE" sz="2300" dirty="0" smtClean="0"/>
              <a:t>While </a:t>
            </a:r>
            <a:r>
              <a:rPr lang="en-IE" sz="2300" dirty="0"/>
              <a:t>valuation of ecosystem service values should not be the sole determinant of a decision, their inclusion in </a:t>
            </a:r>
            <a:r>
              <a:rPr lang="en-IE" sz="2300" dirty="0" smtClean="0"/>
              <a:t>national accounts and impact </a:t>
            </a:r>
            <a:r>
              <a:rPr lang="en-IE" sz="2300" dirty="0"/>
              <a:t>assessments should contribute to a more explicit and transparent decision making process. 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4167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IE" sz="4000" b="1" dirty="0" smtClean="0"/>
              <a:t>Overview</a:t>
            </a:r>
            <a:endParaRPr lang="en-I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70384" y="1628800"/>
            <a:ext cx="8003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n-lt"/>
              </a:rPr>
              <a:t>Natural Capital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n-lt"/>
              </a:rPr>
              <a:t>Valuing Marine Ecosystem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n-lt"/>
              </a:rPr>
              <a:t>Issues with data and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Valuation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n-lt"/>
              </a:rPr>
              <a:t>Some market and non-market marine ecosystem service values for Ireland</a:t>
            </a:r>
          </a:p>
        </p:txBody>
      </p:sp>
    </p:spTree>
    <p:extLst>
      <p:ext uri="{BB962C8B-B14F-4D97-AF65-F5344CB8AC3E}">
        <p14:creationId xmlns:p14="http://schemas.microsoft.com/office/powerpoint/2010/main" val="12107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792088"/>
          </a:xfrm>
        </p:spPr>
        <p:txBody>
          <a:bodyPr/>
          <a:lstStyle/>
          <a:p>
            <a:r>
              <a:rPr lang="en-IE" sz="4000" b="1" dirty="0" smtClean="0"/>
              <a:t>Natural Capital Accounting</a:t>
            </a:r>
            <a:endParaRPr lang="en-I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15516" y="1340768"/>
            <a:ext cx="8712968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550" dirty="0" smtClean="0">
                <a:latin typeface="+mn-lt"/>
              </a:rPr>
              <a:t>Need to align </a:t>
            </a:r>
            <a:r>
              <a:rPr lang="en-IE" sz="2550" dirty="0">
                <a:latin typeface="+mn-lt"/>
              </a:rPr>
              <a:t>with the measurement </a:t>
            </a:r>
            <a:r>
              <a:rPr lang="en-IE" sz="2550" dirty="0" smtClean="0">
                <a:latin typeface="+mn-lt"/>
              </a:rPr>
              <a:t>approaches prescribed </a:t>
            </a:r>
            <a:r>
              <a:rPr lang="en-IE" sz="2550" dirty="0">
                <a:latin typeface="+mn-lt"/>
              </a:rPr>
              <a:t>for national accounts </a:t>
            </a:r>
            <a:r>
              <a:rPr lang="en-IE" sz="2550" dirty="0" smtClean="0">
                <a:latin typeface="+mn-lt"/>
              </a:rPr>
              <a:t>(System </a:t>
            </a:r>
            <a:r>
              <a:rPr lang="en-IE" sz="2550" dirty="0">
                <a:latin typeface="+mn-lt"/>
              </a:rPr>
              <a:t>of </a:t>
            </a:r>
            <a:r>
              <a:rPr lang="en-IE" sz="2550" dirty="0" smtClean="0">
                <a:latin typeface="+mn-lt"/>
              </a:rPr>
              <a:t>National Accounts</a:t>
            </a:r>
            <a:r>
              <a:rPr lang="en-IE" sz="2550" dirty="0">
                <a:latin typeface="+mn-lt"/>
              </a:rPr>
              <a:t>; SNA) </a:t>
            </a:r>
            <a:endParaRPr lang="en-IE" sz="255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550" dirty="0" smtClean="0">
                <a:latin typeface="+mn-lt"/>
              </a:rPr>
              <a:t>Need to go beyond GDP for environmental </a:t>
            </a:r>
            <a:r>
              <a:rPr lang="en-IE" sz="2550" dirty="0">
                <a:latin typeface="+mn-lt"/>
              </a:rPr>
              <a:t>economic accounts </a:t>
            </a:r>
            <a:r>
              <a:rPr lang="en-IE" sz="2550" dirty="0" smtClean="0">
                <a:latin typeface="+mn-lt"/>
              </a:rPr>
              <a:t>(System </a:t>
            </a:r>
            <a:r>
              <a:rPr lang="en-IE" sz="2550" dirty="0">
                <a:latin typeface="+mn-lt"/>
              </a:rPr>
              <a:t>for Environmental Economic </a:t>
            </a:r>
            <a:r>
              <a:rPr lang="en-IE" sz="2550" dirty="0" smtClean="0">
                <a:latin typeface="+mn-lt"/>
              </a:rPr>
              <a:t>Accounts; SEEA).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550" dirty="0" smtClean="0">
                <a:latin typeface="+mn-lt"/>
              </a:rPr>
              <a:t>Need to understanding </a:t>
            </a:r>
            <a:r>
              <a:rPr lang="en-IE" sz="2550" dirty="0">
                <a:latin typeface="+mn-lt"/>
              </a:rPr>
              <a:t>of how ecosystem services, once </a:t>
            </a:r>
            <a:r>
              <a:rPr lang="en-IE" sz="2550" dirty="0" smtClean="0">
                <a:latin typeface="+mn-lt"/>
              </a:rPr>
              <a:t>quantified, can </a:t>
            </a:r>
            <a:r>
              <a:rPr lang="en-IE" sz="2550" dirty="0">
                <a:latin typeface="+mn-lt"/>
              </a:rPr>
              <a:t>be incorporated in an accounting framework such as the SNA </a:t>
            </a:r>
            <a:r>
              <a:rPr lang="en-IE" sz="2550" dirty="0" smtClean="0">
                <a:latin typeface="+mn-lt"/>
              </a:rPr>
              <a:t>or the </a:t>
            </a:r>
            <a:r>
              <a:rPr lang="en-IE" sz="2550" dirty="0">
                <a:latin typeface="+mn-lt"/>
              </a:rPr>
              <a:t>SEEA </a:t>
            </a:r>
            <a:r>
              <a:rPr lang="en-IE" sz="2550" dirty="0" smtClean="0">
                <a:latin typeface="+mn-lt"/>
              </a:rPr>
              <a:t>(the </a:t>
            </a:r>
            <a:r>
              <a:rPr lang="en-IE" sz="2550" dirty="0">
                <a:latin typeface="+mn-lt"/>
              </a:rPr>
              <a:t>SEEA </a:t>
            </a:r>
            <a:r>
              <a:rPr lang="en-IE" sz="2550" dirty="0" smtClean="0">
                <a:latin typeface="+mn-lt"/>
              </a:rPr>
              <a:t>Experimental Ecosystem Accounting; </a:t>
            </a:r>
            <a:r>
              <a:rPr lang="en-IE" sz="2550" dirty="0">
                <a:latin typeface="+mn-lt"/>
              </a:rPr>
              <a:t>SEEA</a:t>
            </a:r>
            <a:r>
              <a:rPr lang="en-IE" sz="2550" dirty="0" smtClean="0">
                <a:latin typeface="+mn-lt"/>
              </a:rPr>
              <a:t> EEA)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550" dirty="0" smtClean="0">
                <a:latin typeface="+mn-lt"/>
              </a:rPr>
              <a:t>Valuation </a:t>
            </a:r>
            <a:r>
              <a:rPr lang="en-IE" sz="2550" dirty="0">
                <a:latin typeface="+mn-lt"/>
              </a:rPr>
              <a:t>central to applying an Ecosystem Approach to management at strategic policy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IE" sz="4000" b="1" dirty="0"/>
              <a:t>Natural Capital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1277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latin typeface="+mn-lt"/>
              </a:rPr>
              <a:t>Within natural capital, one can identify non-renewable resources such as oil and </a:t>
            </a:r>
            <a:r>
              <a:rPr lang="en-IE" sz="2800" dirty="0" smtClean="0">
                <a:latin typeface="+mn-lt"/>
              </a:rPr>
              <a:t>coal reserves</a:t>
            </a:r>
            <a:r>
              <a:rPr lang="en-IE" sz="2800" dirty="0">
                <a:latin typeface="+mn-lt"/>
              </a:rPr>
              <a:t>, but also the asset value of ecosystems which depend in turn on the flow </a:t>
            </a:r>
            <a:r>
              <a:rPr lang="en-IE" sz="2800" dirty="0" smtClean="0">
                <a:latin typeface="+mn-lt"/>
              </a:rPr>
              <a:t>of ecosystem </a:t>
            </a:r>
            <a:r>
              <a:rPr lang="en-IE" sz="2800" dirty="0">
                <a:latin typeface="+mn-lt"/>
              </a:rPr>
              <a:t>services over time (</a:t>
            </a:r>
            <a:r>
              <a:rPr lang="en-IE" sz="2800" dirty="0" err="1">
                <a:latin typeface="+mn-lt"/>
              </a:rPr>
              <a:t>Barbier</a:t>
            </a:r>
            <a:r>
              <a:rPr lang="en-IE" sz="2800" dirty="0">
                <a:latin typeface="+mn-lt"/>
              </a:rPr>
              <a:t>, 2011</a:t>
            </a:r>
            <a:r>
              <a:rPr lang="en-IE" sz="2800" dirty="0" smtClean="0">
                <a:latin typeface="+mn-lt"/>
              </a:rPr>
              <a:t>).</a:t>
            </a:r>
          </a:p>
          <a:p>
            <a:endParaRPr lang="en-IE" sz="2800" dirty="0">
              <a:latin typeface="+mn-lt"/>
            </a:endParaRPr>
          </a:p>
          <a:p>
            <a:r>
              <a:rPr lang="en-IE" sz="2800" dirty="0" smtClean="0">
                <a:latin typeface="+mn-lt"/>
              </a:rPr>
              <a:t>From a national </a:t>
            </a:r>
            <a:r>
              <a:rPr lang="en-IE" sz="2800" dirty="0">
                <a:latin typeface="+mn-lt"/>
              </a:rPr>
              <a:t>accounting perspective, the value of an ecosystem asset is the sum of the net present</a:t>
            </a:r>
          </a:p>
          <a:p>
            <a:r>
              <a:rPr lang="en-IE" sz="2800" dirty="0">
                <a:latin typeface="+mn-lt"/>
              </a:rPr>
              <a:t>values of each ecosystem service generated by the asset under current management</a:t>
            </a:r>
            <a:r>
              <a:rPr lang="en-IE" sz="2800" dirty="0" smtClean="0">
                <a:latin typeface="+mn-lt"/>
              </a:rPr>
              <a:t>. (</a:t>
            </a:r>
            <a:r>
              <a:rPr lang="en-IE" sz="2800" dirty="0" err="1" smtClean="0">
                <a:latin typeface="+mn-lt"/>
              </a:rPr>
              <a:t>Obst</a:t>
            </a:r>
            <a:r>
              <a:rPr lang="en-IE" sz="2800" dirty="0" smtClean="0">
                <a:latin typeface="+mn-lt"/>
              </a:rPr>
              <a:t> et al. 2015)</a:t>
            </a:r>
          </a:p>
        </p:txBody>
      </p:sp>
    </p:spTree>
    <p:extLst>
      <p:ext uri="{BB962C8B-B14F-4D97-AF65-F5344CB8AC3E}">
        <p14:creationId xmlns:p14="http://schemas.microsoft.com/office/powerpoint/2010/main" val="24448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IE" sz="4000" b="1" dirty="0"/>
              <a:t>Alternative </a:t>
            </a:r>
            <a:r>
              <a:rPr lang="en-IE" sz="4000" b="1" dirty="0" smtClean="0"/>
              <a:t>definitions of NC</a:t>
            </a:r>
            <a:endParaRPr lang="en-IE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64096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300" dirty="0" smtClean="0">
                <a:latin typeface="+mn-lt"/>
              </a:rPr>
              <a:t>SNA: falls under non-financial </a:t>
            </a:r>
            <a:r>
              <a:rPr lang="en-IE" sz="2300" dirty="0">
                <a:latin typeface="+mn-lt"/>
              </a:rPr>
              <a:t>non-producing assets; Natural capital is the extension of </a:t>
            </a:r>
            <a:r>
              <a:rPr lang="en-IE" sz="2300" dirty="0" smtClean="0">
                <a:latin typeface="+mn-lt"/>
              </a:rPr>
              <a:t>the economic </a:t>
            </a:r>
            <a:r>
              <a:rPr lang="en-IE" sz="2300" dirty="0">
                <a:latin typeface="+mn-lt"/>
              </a:rPr>
              <a:t>notion of (produced) capital to the </a:t>
            </a:r>
            <a:r>
              <a:rPr lang="en-IE" sz="2300" dirty="0" smtClean="0">
                <a:latin typeface="+mn-lt"/>
              </a:rPr>
              <a:t>natural environment</a:t>
            </a:r>
            <a:r>
              <a:rPr lang="en-IE" sz="2300" dirty="0">
                <a:latin typeface="+mn-lt"/>
              </a:rPr>
              <a:t>, i.e. the ‘stock’ of natural (eco-</a:t>
            </a:r>
            <a:r>
              <a:rPr lang="en-IE" sz="2300" dirty="0" smtClean="0">
                <a:latin typeface="+mn-lt"/>
              </a:rPr>
              <a:t>)systems </a:t>
            </a:r>
            <a:r>
              <a:rPr lang="en-IE" sz="2300" dirty="0">
                <a:latin typeface="+mn-lt"/>
              </a:rPr>
              <a:t>that yields a flow of valuable (</a:t>
            </a:r>
            <a:r>
              <a:rPr lang="en-IE" sz="2300" dirty="0" smtClean="0">
                <a:latin typeface="+mn-lt"/>
              </a:rPr>
              <a:t>ecosystem) goods </a:t>
            </a:r>
            <a:r>
              <a:rPr lang="en-IE" sz="2300" dirty="0">
                <a:latin typeface="+mn-lt"/>
              </a:rPr>
              <a:t>or services into the future</a:t>
            </a:r>
            <a:r>
              <a:rPr lang="en-IE" sz="2300" dirty="0" smtClean="0">
                <a:latin typeface="+mn-lt"/>
              </a:rPr>
              <a:t>.</a:t>
            </a:r>
            <a:endParaRPr lang="en-IE" sz="23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300" dirty="0" smtClean="0">
                <a:latin typeface="+mn-lt"/>
              </a:rPr>
              <a:t>UN </a:t>
            </a:r>
            <a:r>
              <a:rPr lang="en-IE" sz="2300" dirty="0">
                <a:latin typeface="+mn-lt"/>
              </a:rPr>
              <a:t>Conference on </a:t>
            </a:r>
            <a:r>
              <a:rPr lang="en-IE" sz="2300" dirty="0" smtClean="0">
                <a:latin typeface="+mn-lt"/>
              </a:rPr>
              <a:t>Sustainable Development</a:t>
            </a:r>
            <a:r>
              <a:rPr lang="en-IE" sz="2300" dirty="0">
                <a:latin typeface="+mn-lt"/>
              </a:rPr>
              <a:t>: </a:t>
            </a:r>
            <a:r>
              <a:rPr lang="en-IE" sz="2300" dirty="0" smtClean="0">
                <a:latin typeface="+mn-lt"/>
              </a:rPr>
              <a:t>Natural </a:t>
            </a:r>
            <a:r>
              <a:rPr lang="en-IE" sz="2300" dirty="0">
                <a:latin typeface="+mn-lt"/>
              </a:rPr>
              <a:t>capital comprises Earth’s natural assets (soil, air, water, flora and fauna), and the ecosystem </a:t>
            </a:r>
            <a:r>
              <a:rPr lang="en-IE" sz="2300" dirty="0" smtClean="0">
                <a:latin typeface="+mn-lt"/>
              </a:rPr>
              <a:t>services resulting </a:t>
            </a:r>
            <a:r>
              <a:rPr lang="en-IE" sz="2300" dirty="0">
                <a:latin typeface="+mn-lt"/>
              </a:rPr>
              <a:t>from them, which make human life </a:t>
            </a:r>
            <a:r>
              <a:rPr lang="en-IE" sz="2300" dirty="0" smtClean="0">
                <a:latin typeface="+mn-lt"/>
              </a:rPr>
              <a:t>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300" dirty="0" smtClean="0">
                <a:latin typeface="+mn-lt"/>
              </a:rPr>
              <a:t>SEEA </a:t>
            </a:r>
            <a:r>
              <a:rPr lang="en-IE" sz="2300" dirty="0">
                <a:latin typeface="+mn-lt"/>
              </a:rPr>
              <a:t>Central </a:t>
            </a:r>
            <a:r>
              <a:rPr lang="en-IE" sz="2300" dirty="0" smtClean="0">
                <a:latin typeface="+mn-lt"/>
              </a:rPr>
              <a:t>Framework: Environmental </a:t>
            </a:r>
            <a:r>
              <a:rPr lang="en-IE" sz="2300" dirty="0">
                <a:latin typeface="+mn-lt"/>
              </a:rPr>
              <a:t>assets are the </a:t>
            </a:r>
            <a:r>
              <a:rPr lang="en-IE" sz="2300" dirty="0" smtClean="0">
                <a:latin typeface="+mn-lt"/>
              </a:rPr>
              <a:t>naturally occurring </a:t>
            </a:r>
            <a:r>
              <a:rPr lang="en-IE" sz="2300" dirty="0">
                <a:latin typeface="+mn-lt"/>
              </a:rPr>
              <a:t>living and non-living </a:t>
            </a:r>
            <a:r>
              <a:rPr lang="en-IE" sz="2300" dirty="0" smtClean="0">
                <a:latin typeface="+mn-lt"/>
              </a:rPr>
              <a:t>components of </a:t>
            </a:r>
            <a:r>
              <a:rPr lang="en-IE" sz="2300" dirty="0">
                <a:latin typeface="+mn-lt"/>
              </a:rPr>
              <a:t>the Earth, together constituting the </a:t>
            </a:r>
            <a:r>
              <a:rPr lang="en-IE" sz="2300" dirty="0" smtClean="0">
                <a:latin typeface="+mn-lt"/>
              </a:rPr>
              <a:t>biophysical environment</a:t>
            </a:r>
            <a:r>
              <a:rPr lang="en-IE" sz="2300" dirty="0">
                <a:latin typeface="+mn-lt"/>
              </a:rPr>
              <a:t>, which may provide benefits to humanity.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1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36" y="196640"/>
            <a:ext cx="8229600" cy="704860"/>
          </a:xfrm>
        </p:spPr>
        <p:txBody>
          <a:bodyPr/>
          <a:lstStyle/>
          <a:p>
            <a:r>
              <a:rPr lang="en-IE" sz="4000" b="1" dirty="0"/>
              <a:t>Multiple Lenses on the Blue Economy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1736" y="1196752"/>
            <a:ext cx="7560840" cy="4392488"/>
            <a:chOff x="1007604" y="1196752"/>
            <a:chExt cx="7560840" cy="4392488"/>
          </a:xfrm>
        </p:grpSpPr>
        <p:sp>
          <p:nvSpPr>
            <p:cNvPr id="3" name="Rectangle 2"/>
            <p:cNvSpPr/>
            <p:nvPr/>
          </p:nvSpPr>
          <p:spPr>
            <a:xfrm>
              <a:off x="1007604" y="1196752"/>
              <a:ext cx="7560840" cy="4392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57527" y="2060848"/>
              <a:ext cx="5882825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0196" y="2798150"/>
              <a:ext cx="4012388" cy="1706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7544" y="2851175"/>
              <a:ext cx="398095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National Income Accounts</a:t>
              </a:r>
            </a:p>
            <a:p>
              <a:pPr algn="ctr"/>
              <a:endParaRPr lang="en-US" sz="600" b="1" i="1" cap="none" spc="0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 smtClean="0">
                  <a:ln w="0"/>
                  <a:solidFill>
                    <a:schemeClr val="bg1"/>
                  </a:solidFill>
                </a:rPr>
                <a:t>Ocean Economy</a:t>
              </a:r>
              <a:endParaRPr lang="en-US" sz="2400" b="1" cap="none" spc="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7067" y="1419260"/>
              <a:ext cx="4641912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Ecosystem Service Accounts</a:t>
              </a:r>
              <a:endParaRPr lang="en-US" sz="2500" b="1" i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-638675" y="3192372"/>
              <a:ext cx="414248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IE" sz="2000" b="1" dirty="0" smtClean="0"/>
                <a:t>Provisional, </a:t>
              </a:r>
              <a:r>
                <a:rPr lang="en-IE" sz="2000" b="1" dirty="0"/>
                <a:t>Regulating, Cultural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292951" y="3228250"/>
              <a:ext cx="19656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Environmental</a:t>
              </a:r>
            </a:p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 Expenditures</a:t>
              </a:r>
              <a:endParaRPr lang="en-US" sz="2000" b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57527" y="2147422"/>
              <a:ext cx="588282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IE" sz="2500" b="1" i="1" dirty="0"/>
                <a:t>Environment &amp; Ecosystem Accounts</a:t>
              </a:r>
              <a:endParaRPr lang="en-US" sz="25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1338229" y="3179359"/>
              <a:ext cx="20633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IE" sz="2000" b="1" dirty="0" smtClean="0"/>
                <a:t>Natural Capital </a:t>
              </a:r>
            </a:p>
            <a:p>
              <a:pPr algn="ctr"/>
              <a:r>
                <a:rPr lang="en-IE" sz="2000" b="1" dirty="0" smtClean="0"/>
                <a:t>Accounts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27287" y="4982606"/>
              <a:ext cx="2321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n w="0"/>
                  <a:solidFill>
                    <a:srgbClr val="00B0F0"/>
                  </a:solidFill>
                </a:rPr>
                <a:t>Blue </a:t>
              </a:r>
              <a:r>
                <a:rPr lang="en-US" sz="2400" b="1" dirty="0">
                  <a:ln w="0"/>
                  <a:solidFill>
                    <a:srgbClr val="00B0F0"/>
                  </a:solidFill>
                </a:rPr>
                <a:t>Economy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266701" y="3125686"/>
              <a:ext cx="377539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0"/>
                  <a:solidFill>
                    <a:schemeClr val="tx1"/>
                  </a:solidFill>
                </a:rPr>
                <a:t>Ecosystem Stocks and Flows</a:t>
              </a:r>
              <a:endParaRPr lang="en-US" sz="2000" b="1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2271" y="560601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Adapted from Colgan (2016)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562074"/>
          </a:xfrm>
        </p:spPr>
        <p:txBody>
          <a:bodyPr/>
          <a:lstStyle/>
          <a:p>
            <a:r>
              <a:rPr lang="en-IE" dirty="0" smtClean="0"/>
              <a:t>Some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IE" sz="2800" dirty="0" smtClean="0"/>
              <a:t>Need </a:t>
            </a:r>
            <a:r>
              <a:rPr lang="en-IE" sz="2800" dirty="0"/>
              <a:t>to distinguish benefits from </a:t>
            </a:r>
            <a:r>
              <a:rPr lang="en-IE" sz="2800" dirty="0" smtClean="0"/>
              <a:t>services</a:t>
            </a:r>
          </a:p>
          <a:p>
            <a:r>
              <a:rPr lang="en-IE" sz="2800" dirty="0" smtClean="0"/>
              <a:t>Need </a:t>
            </a:r>
            <a:r>
              <a:rPr lang="en-IE" sz="2800" dirty="0"/>
              <a:t>for valuation methods </a:t>
            </a:r>
            <a:r>
              <a:rPr lang="en-IE" sz="2800" dirty="0" smtClean="0"/>
              <a:t>that exclude </a:t>
            </a:r>
            <a:r>
              <a:rPr lang="en-IE" sz="2800" dirty="0"/>
              <a:t>consumer </a:t>
            </a:r>
            <a:r>
              <a:rPr lang="en-IE" sz="2800" dirty="0" smtClean="0"/>
              <a:t>surplus  [to use exchange values]</a:t>
            </a:r>
          </a:p>
          <a:p>
            <a:r>
              <a:rPr lang="en-IE" sz="2800" dirty="0" smtClean="0"/>
              <a:t>Measuring environmental </a:t>
            </a:r>
            <a:r>
              <a:rPr lang="en-IE" sz="2800" dirty="0"/>
              <a:t>degradation.</a:t>
            </a:r>
          </a:p>
          <a:p>
            <a:r>
              <a:rPr lang="en-IE" sz="2800" dirty="0" smtClean="0"/>
              <a:t>Difficulty in estimating expected </a:t>
            </a:r>
            <a:r>
              <a:rPr lang="en-IE" sz="2800" dirty="0"/>
              <a:t>actual flows of a basket of ecosystem </a:t>
            </a:r>
            <a:r>
              <a:rPr lang="en-IE" sz="2800" dirty="0" smtClean="0"/>
              <a:t>services, which </a:t>
            </a:r>
            <a:r>
              <a:rPr lang="en-IE" sz="2800" dirty="0"/>
              <a:t>will depend on the expected management and pattern of use of the </a:t>
            </a:r>
            <a:r>
              <a:rPr lang="en-IE" sz="2800" dirty="0" smtClean="0"/>
              <a:t>ecosystem</a:t>
            </a:r>
          </a:p>
          <a:p>
            <a:r>
              <a:rPr lang="en-IE" sz="2800" dirty="0" smtClean="0"/>
              <a:t>Standardised Estimates; e.g. UN </a:t>
            </a:r>
            <a:r>
              <a:rPr lang="en-IE" sz="2800" dirty="0"/>
              <a:t>CICIES framework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1815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20080"/>
          </a:xfrm>
        </p:spPr>
        <p:txBody>
          <a:bodyPr/>
          <a:lstStyle/>
          <a:p>
            <a:pPr algn="l"/>
            <a:r>
              <a:rPr lang="en-IE" sz="3600" b="1" dirty="0"/>
              <a:t>Data </a:t>
            </a:r>
            <a:r>
              <a:rPr lang="en-IE" sz="3600" b="1" dirty="0" smtClean="0"/>
              <a:t>Requirements for the Ecosystem Accounting</a:t>
            </a:r>
            <a:endParaRPr lang="en-IE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Asset Accounts</a:t>
            </a:r>
          </a:p>
          <a:p>
            <a:pPr lvl="1"/>
            <a:r>
              <a:rPr lang="en-IE" sz="2400" dirty="0" smtClean="0">
                <a:latin typeface="+mn-lt"/>
              </a:rPr>
              <a:t>- Physical </a:t>
            </a:r>
            <a:r>
              <a:rPr lang="en-IE" sz="2400" dirty="0">
                <a:latin typeface="+mn-lt"/>
              </a:rPr>
              <a:t>models of resource stocks that </a:t>
            </a:r>
            <a:r>
              <a:rPr lang="en-IE" sz="2400" dirty="0" smtClean="0">
                <a:latin typeface="+mn-lt"/>
              </a:rPr>
              <a:t>can generate measures </a:t>
            </a:r>
            <a:r>
              <a:rPr lang="en-IE" sz="2400" dirty="0">
                <a:latin typeface="+mn-lt"/>
              </a:rPr>
              <a:t>at regular </a:t>
            </a:r>
            <a:r>
              <a:rPr lang="en-IE" sz="2400" dirty="0" smtClean="0">
                <a:latin typeface="+mn-lt"/>
              </a:rPr>
              <a:t>intervals - </a:t>
            </a:r>
            <a:r>
              <a:rPr lang="en-IE" sz="2000" dirty="0" smtClean="0">
                <a:latin typeface="+mn-lt"/>
              </a:rPr>
              <a:t>Fisheries / Minerals</a:t>
            </a:r>
            <a:endParaRPr lang="en-IE" sz="2000" dirty="0">
              <a:latin typeface="+mn-lt"/>
            </a:endParaRPr>
          </a:p>
          <a:p>
            <a:pPr marL="914400" lvl="1" indent="-457200">
              <a:buFontTx/>
              <a:buChar char="-"/>
            </a:pPr>
            <a:r>
              <a:rPr lang="en-IE" sz="2400" dirty="0" smtClean="0">
                <a:latin typeface="+mn-lt"/>
              </a:rPr>
              <a:t>Price series</a:t>
            </a:r>
          </a:p>
          <a:p>
            <a:pPr marL="914400" lvl="1" indent="-457200">
              <a:buFontTx/>
              <a:buChar char="-"/>
            </a:pPr>
            <a:r>
              <a:rPr lang="en-IE" sz="2400" dirty="0" smtClean="0">
                <a:latin typeface="+mn-lt"/>
              </a:rPr>
              <a:t>Production </a:t>
            </a:r>
            <a:r>
              <a:rPr lang="en-IE" sz="2400" dirty="0">
                <a:latin typeface="+mn-lt"/>
              </a:rPr>
              <a:t>cost series (to identify </a:t>
            </a:r>
            <a:r>
              <a:rPr lang="en-IE" sz="2400" dirty="0" smtClean="0">
                <a:latin typeface="+mn-lt"/>
              </a:rPr>
              <a:t>resource values; e.g. in fisheries deduct harvesting costs from value of landed fish to get net unit price of the ecosystem service)</a:t>
            </a:r>
            <a:endParaRPr lang="en-IE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Environmental Services</a:t>
            </a:r>
          </a:p>
          <a:p>
            <a:pPr marL="800100" lvl="1" indent="-342900">
              <a:buFontTx/>
              <a:buChar char="-"/>
            </a:pPr>
            <a:r>
              <a:rPr lang="en-IE" sz="2400" dirty="0" smtClean="0">
                <a:latin typeface="+mn-lt"/>
              </a:rPr>
              <a:t>Government </a:t>
            </a:r>
            <a:r>
              <a:rPr lang="en-IE" sz="2400" dirty="0">
                <a:latin typeface="+mn-lt"/>
              </a:rPr>
              <a:t>sector expenditure statistics that </a:t>
            </a:r>
            <a:r>
              <a:rPr lang="en-IE" sz="2400" dirty="0" smtClean="0">
                <a:latin typeface="+mn-lt"/>
              </a:rPr>
              <a:t>identify resource management</a:t>
            </a:r>
          </a:p>
          <a:p>
            <a:pPr marL="800100" lvl="1" indent="-342900">
              <a:buFontTx/>
              <a:buChar char="-"/>
            </a:pPr>
            <a:r>
              <a:rPr lang="en-IE" sz="2400" dirty="0" smtClean="0">
                <a:latin typeface="+mn-lt"/>
              </a:rPr>
              <a:t>Survey </a:t>
            </a:r>
            <a:r>
              <a:rPr lang="en-IE" sz="2400" dirty="0">
                <a:latin typeface="+mn-lt"/>
              </a:rPr>
              <a:t>of environmental </a:t>
            </a:r>
            <a:r>
              <a:rPr lang="en-IE" sz="2400" dirty="0" smtClean="0">
                <a:latin typeface="+mn-lt"/>
              </a:rPr>
              <a:t>expenditures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  Chain of custody for the ecosystem services in accounts</a:t>
            </a:r>
            <a:endParaRPr lang="en-I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81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48072"/>
          </a:xfrm>
        </p:spPr>
        <p:txBody>
          <a:bodyPr/>
          <a:lstStyle/>
          <a:p>
            <a:r>
              <a:rPr lang="en-GB" sz="3600" dirty="0" smtClean="0"/>
              <a:t>Other reasons to value marine services?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46" y="1268760"/>
            <a:ext cx="8435280" cy="4896544"/>
          </a:xfrm>
        </p:spPr>
        <p:txBody>
          <a:bodyPr>
            <a:normAutofit fontScale="77500" lnSpcReduction="20000"/>
          </a:bodyPr>
          <a:lstStyle/>
          <a:p>
            <a:r>
              <a:rPr lang="en-GB" sz="3500" dirty="0" smtClean="0"/>
              <a:t>To </a:t>
            </a:r>
            <a:r>
              <a:rPr lang="en-GB" sz="3500" dirty="0"/>
              <a:t>support sustainable growth across marine </a:t>
            </a:r>
            <a:r>
              <a:rPr lang="en-GB" sz="3500" dirty="0" smtClean="0"/>
              <a:t>industries and </a:t>
            </a:r>
            <a:r>
              <a:rPr lang="en-GB" sz="3500" dirty="0"/>
              <a:t>sea basin strategies </a:t>
            </a:r>
            <a:r>
              <a:rPr lang="en-GB" sz="3500" dirty="0" smtClean="0"/>
              <a:t>need to consider all costs and benefits, both internal and external</a:t>
            </a:r>
          </a:p>
          <a:p>
            <a:r>
              <a:rPr lang="en-US" sz="3500" dirty="0" smtClean="0"/>
              <a:t>Cost-benefit-analysis </a:t>
            </a:r>
            <a:r>
              <a:rPr lang="en-US" sz="3500" dirty="0"/>
              <a:t>and environmental policy making</a:t>
            </a:r>
          </a:p>
          <a:p>
            <a:r>
              <a:rPr lang="en-US" sz="3500" dirty="0" smtClean="0"/>
              <a:t>Aid in communicating importance of marine ecosystems</a:t>
            </a:r>
          </a:p>
          <a:p>
            <a:r>
              <a:rPr lang="en-US" sz="3500" dirty="0"/>
              <a:t>Legal claims and natural resource damage assessment</a:t>
            </a:r>
          </a:p>
          <a:p>
            <a:r>
              <a:rPr lang="en-US" sz="3500" dirty="0"/>
              <a:t>Setting a framework to establish market based instruments such as taxes, fees, </a:t>
            </a:r>
            <a:r>
              <a:rPr lang="en-US" sz="3500" dirty="0" smtClean="0"/>
              <a:t>subsidies, </a:t>
            </a:r>
            <a:r>
              <a:rPr lang="en-US" sz="3500" dirty="0"/>
              <a:t>etc.</a:t>
            </a:r>
          </a:p>
          <a:p>
            <a:r>
              <a:rPr lang="en-US" sz="3500" dirty="0"/>
              <a:t>Guiding national and international strategies and </a:t>
            </a:r>
            <a:r>
              <a:rPr lang="en-US" sz="3500" dirty="0" smtClean="0"/>
              <a:t>directives</a:t>
            </a:r>
          </a:p>
          <a:p>
            <a:r>
              <a:rPr lang="en-US" sz="3500" dirty="0"/>
              <a:t>Valuation central to applying an Ecosystem Approach to management at strategic policy </a:t>
            </a:r>
            <a:r>
              <a:rPr lang="en-US" sz="3500" dirty="0" smtClean="0"/>
              <a:t>level</a:t>
            </a:r>
            <a:endParaRPr lang="en-US" sz="3500" dirty="0"/>
          </a:p>
          <a:p>
            <a:endParaRPr lang="en-US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8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l_blaa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1273</Words>
  <Application>Microsoft Office PowerPoint</Application>
  <PresentationFormat>On-screen Show (4:3)</PresentationFormat>
  <Paragraphs>230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Cyr W04 Light</vt:lpstr>
      <vt:lpstr>Calibri</vt:lpstr>
      <vt:lpstr>Open Sans</vt:lpstr>
      <vt:lpstr>Times New Roman</vt:lpstr>
      <vt:lpstr>Verdana</vt:lpstr>
      <vt:lpstr>Office Theme</vt:lpstr>
      <vt:lpstr>1_Mal_blaa</vt:lpstr>
      <vt:lpstr>Approaches for Measuring Natural Capital</vt:lpstr>
      <vt:lpstr>Overview</vt:lpstr>
      <vt:lpstr>Natural Capital Accounting</vt:lpstr>
      <vt:lpstr>Natural Capital</vt:lpstr>
      <vt:lpstr>Alternative definitions of NC</vt:lpstr>
      <vt:lpstr>Multiple Lenses on the Blue Economy</vt:lpstr>
      <vt:lpstr>Some Challenges</vt:lpstr>
      <vt:lpstr>Data Requirements for the Ecosystem Accounting</vt:lpstr>
      <vt:lpstr>Other reasons to value marine services?</vt:lpstr>
      <vt:lpstr>PowerPoint Presentation</vt:lpstr>
      <vt:lpstr>PowerPoint Presentation</vt:lpstr>
      <vt:lpstr>Most important problem(s)</vt:lpstr>
      <vt:lpstr>Valuation Methodologies</vt:lpstr>
      <vt:lpstr>Valuation Methodologies</vt:lpstr>
      <vt:lpstr>VIBES: Valuing Irish Blue Ecosystem Services</vt:lpstr>
      <vt:lpstr>Provisioning Marine Ecosystem Services</vt:lpstr>
      <vt:lpstr>Regulating Marine Ecosystem Services</vt:lpstr>
      <vt:lpstr>Cultural Marine Ecosystem Services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redmillion</dc:creator>
  <cp:lastModifiedBy>iain shepherd</cp:lastModifiedBy>
  <cp:revision>124</cp:revision>
  <cp:lastPrinted>2017-05-31T10:59:07Z</cp:lastPrinted>
  <dcterms:created xsi:type="dcterms:W3CDTF">2010-06-09T11:38:29Z</dcterms:created>
  <dcterms:modified xsi:type="dcterms:W3CDTF">2017-06-02T07:18:35Z</dcterms:modified>
</cp:coreProperties>
</file>