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0"/>
  </p:handoutMasterIdLst>
  <p:sldIdLst>
    <p:sldId id="256" r:id="rId2"/>
    <p:sldId id="275" r:id="rId3"/>
    <p:sldId id="276" r:id="rId4"/>
    <p:sldId id="284" r:id="rId5"/>
    <p:sldId id="287" r:id="rId6"/>
    <p:sldId id="285" r:id="rId7"/>
    <p:sldId id="28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83"/>
    <a:srgbClr val="71CCFF"/>
    <a:srgbClr val="A3E9FF"/>
    <a:srgbClr val="19ADFF"/>
    <a:srgbClr val="255073"/>
    <a:srgbClr val="007EC4"/>
    <a:srgbClr val="A3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60"/>
  </p:normalViewPr>
  <p:slideViewPr>
    <p:cSldViewPr snapToGrid="0">
      <p:cViewPr>
        <p:scale>
          <a:sx n="60" d="100"/>
          <a:sy n="60" d="100"/>
        </p:scale>
        <p:origin x="-1166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8B72-1ED3-48E0-BCA6-52D068853219}" type="datetimeFigureOut">
              <a:rPr lang="uk-UA" smtClean="0"/>
              <a:pPr/>
              <a:t>15.09.2017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D679A-88FA-4D26-9158-456ECA49F2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77851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11363"/>
            <a:ext cx="6858000" cy="76808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944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56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8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945221"/>
            <a:ext cx="1971675" cy="52317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945223"/>
            <a:ext cx="5800725" cy="52317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59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85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83136"/>
            <a:ext cx="7886700" cy="94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88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7" y="1291294"/>
            <a:ext cx="7886700" cy="6591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5507"/>
            <a:ext cx="3868340" cy="494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38289"/>
            <a:ext cx="3868340" cy="33513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82717" y="2175507"/>
            <a:ext cx="3967164" cy="494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58903" y="2836467"/>
            <a:ext cx="3967164" cy="3351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4255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35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98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36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31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71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3223" y="1228787"/>
            <a:ext cx="7886700" cy="77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23" y="2141091"/>
            <a:ext cx="7886700" cy="406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287" y="254143"/>
            <a:ext cx="1065007" cy="1012556"/>
          </a:xfrm>
          <a:prstGeom prst="rect">
            <a:avLst/>
          </a:prstGeom>
        </p:spPr>
      </p:pic>
      <p:pic>
        <p:nvPicPr>
          <p:cNvPr id="11" name="Picture 6" descr="http://emblasproject.org/wp-content/uploads/2013/12/undp_s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574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427201" y="243360"/>
            <a:ext cx="5395194" cy="1872249"/>
            <a:chOff x="427201" y="243358"/>
            <a:chExt cx="5395194" cy="187224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127656" y="268840"/>
              <a:ext cx="2694739" cy="5811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tr-TR" sz="20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Arial Narrow" panose="020B0606020202030204" pitchFamily="34" charset="0"/>
                </a:rPr>
                <a:t>Environmental Monitoring</a:t>
              </a:r>
              <a:r>
                <a:rPr lang="en-US" sz="20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Arial Narrow" panose="020B0606020202030204" pitchFamily="34" charset="0"/>
                </a:rPr>
                <a:t> in the Black Sea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7201" y="243358"/>
              <a:ext cx="2700455" cy="187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7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://norman-data.eu/NORMAN-REA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38225" y="2373313"/>
            <a:ext cx="7410450" cy="768082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/>
              <a:t>Blue economy in the Black Sea</a:t>
            </a:r>
            <a:br>
              <a:rPr lang="en-US" sz="4000" b="1" dirty="0" smtClean="0"/>
            </a:br>
            <a:r>
              <a:rPr lang="en-US" sz="4000" b="1" dirty="0" smtClean="0"/>
              <a:t>Panel</a:t>
            </a:r>
            <a:r>
              <a:rPr lang="en-GB" sz="4000" b="1" i="1" dirty="0" smtClean="0"/>
              <a:t> </a:t>
            </a:r>
            <a:r>
              <a:rPr lang="en-US" sz="4000" b="1" dirty="0" smtClean="0"/>
              <a:t>2a: Save the sea</a:t>
            </a:r>
            <a:endParaRPr lang="en-US" sz="4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00150" y="3660507"/>
            <a:ext cx="6858000" cy="1655762"/>
          </a:xfrm>
        </p:spPr>
        <p:txBody>
          <a:bodyPr>
            <a:normAutofit/>
          </a:bodyPr>
          <a:lstStyle/>
          <a:p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 smtClean="0"/>
              <a:t>Slobodnik</a:t>
            </a:r>
            <a:endParaRPr lang="en-US" sz="2000" dirty="0" smtClean="0"/>
          </a:p>
          <a:p>
            <a:r>
              <a:rPr lang="en-US" sz="2000" dirty="0" smtClean="0"/>
              <a:t>EMBLAS-II Project Team Leader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15 September 2017</a:t>
            </a:r>
            <a:r>
              <a:rPr lang="en-US" sz="2000" dirty="0"/>
              <a:t>, </a:t>
            </a:r>
            <a:r>
              <a:rPr lang="en-US" sz="2000" dirty="0" smtClean="0"/>
              <a:t>Batumi, Georgia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104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14350" y="1244837"/>
            <a:ext cx="7505429" cy="51010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83528"/>
            <a:ext cx="8478838" cy="4329952"/>
          </a:xfrm>
        </p:spPr>
        <p:txBody>
          <a:bodyPr>
            <a:noAutofit/>
          </a:bodyPr>
          <a:lstStyle/>
          <a:p>
            <a:pPr marL="171450" lvl="1">
              <a:spcBef>
                <a:spcPts val="750"/>
              </a:spcBef>
              <a:defRPr/>
            </a:pPr>
            <a:r>
              <a:rPr lang="en-GB" sz="1900" b="1" dirty="0"/>
              <a:t>Beneficiary</a:t>
            </a:r>
            <a:r>
              <a:rPr lang="en-GB" sz="1900" dirty="0"/>
              <a:t> </a:t>
            </a:r>
            <a:r>
              <a:rPr lang="en-GB" sz="1900" b="1" dirty="0"/>
              <a:t>countries</a:t>
            </a:r>
            <a:r>
              <a:rPr lang="en-GB" sz="1900" dirty="0"/>
              <a:t>: Georgia, </a:t>
            </a:r>
            <a:r>
              <a:rPr lang="en-GB" sz="1900" dirty="0" smtClean="0"/>
              <a:t>Russian Federation, </a:t>
            </a:r>
            <a:r>
              <a:rPr lang="en-GB" sz="1900" dirty="0" smtClean="0"/>
              <a:t>Ukraine</a:t>
            </a:r>
          </a:p>
          <a:p>
            <a:pPr marL="171450" lvl="1">
              <a:spcBef>
                <a:spcPts val="750"/>
              </a:spcBef>
              <a:defRPr/>
            </a:pPr>
            <a:r>
              <a:rPr lang="en-GB" sz="1900" i="1" dirty="0" smtClean="0"/>
              <a:t>Observers: </a:t>
            </a:r>
            <a:r>
              <a:rPr lang="en-GB" sz="1900" i="1" dirty="0" smtClean="0"/>
              <a:t>BG</a:t>
            </a:r>
            <a:r>
              <a:rPr lang="en-GB" sz="1900" i="1" dirty="0" smtClean="0"/>
              <a:t>, </a:t>
            </a:r>
            <a:r>
              <a:rPr lang="en-GB" sz="1900" i="1" dirty="0" smtClean="0"/>
              <a:t>RO, TK</a:t>
            </a:r>
            <a:endParaRPr lang="en-GB" sz="1900" i="1" dirty="0" smtClean="0"/>
          </a:p>
          <a:p>
            <a:pPr marL="171450" lvl="1">
              <a:spcBef>
                <a:spcPts val="750"/>
              </a:spcBef>
              <a:defRPr/>
            </a:pPr>
            <a:r>
              <a:rPr lang="en-GB" sz="1900" b="1" dirty="0" smtClean="0"/>
              <a:t>Duration</a:t>
            </a:r>
            <a:r>
              <a:rPr lang="en-GB" sz="1900" b="1" dirty="0"/>
              <a:t>:</a:t>
            </a:r>
            <a:r>
              <a:rPr lang="en-GB" sz="1900" dirty="0"/>
              <a:t> April 2014 – May 2018 (42+8 months)</a:t>
            </a:r>
          </a:p>
          <a:p>
            <a:pPr>
              <a:defRPr/>
            </a:pPr>
            <a:r>
              <a:rPr lang="en-GB" sz="1900" b="1" dirty="0"/>
              <a:t>Budget: </a:t>
            </a:r>
            <a:r>
              <a:rPr lang="en-GB" sz="1900" dirty="0"/>
              <a:t>EUR 2,723,800 (EC 2,5 mil</a:t>
            </a:r>
            <a:r>
              <a:rPr lang="en-GB" sz="1900" dirty="0" smtClean="0"/>
              <a:t>.; DG NEAR; In-kind support by EC JRC)</a:t>
            </a:r>
            <a:endParaRPr lang="en-GB" sz="1900" dirty="0"/>
          </a:p>
          <a:p>
            <a:pPr>
              <a:defRPr/>
            </a:pPr>
            <a:r>
              <a:rPr lang="en-GB" sz="1900" b="1" dirty="0"/>
              <a:t>Implemented by: </a:t>
            </a:r>
            <a:r>
              <a:rPr lang="en-GB" sz="1900" dirty="0"/>
              <a:t>UNDP Istanbul Regional Hub (with </a:t>
            </a:r>
            <a:r>
              <a:rPr lang="en-GB" sz="1900" dirty="0" smtClean="0"/>
              <a:t>UNDP COs)</a:t>
            </a:r>
          </a:p>
          <a:p>
            <a:pPr>
              <a:defRPr/>
            </a:pPr>
            <a:endParaRPr lang="en-GB" sz="1900" dirty="0"/>
          </a:p>
          <a:p>
            <a:pPr marL="0" lvl="0" indent="0">
              <a:buNone/>
            </a:pPr>
            <a:r>
              <a:rPr lang="en-GB" sz="1900" b="1" dirty="0" smtClean="0"/>
              <a:t>Partners</a:t>
            </a:r>
          </a:p>
          <a:p>
            <a:r>
              <a:rPr lang="en-GB" sz="1900" dirty="0" smtClean="0"/>
              <a:t>GE – NEA, TSU</a:t>
            </a:r>
          </a:p>
          <a:p>
            <a:r>
              <a:rPr lang="en-GB" sz="1900" dirty="0" smtClean="0"/>
              <a:t>RF – SOI, SIO-RA, SRC</a:t>
            </a:r>
          </a:p>
          <a:p>
            <a:pPr lvl="0"/>
            <a:r>
              <a:rPr lang="en-GB" sz="1900" dirty="0" smtClean="0"/>
              <a:t>UA – UKRSCES, IMB, ONU </a:t>
            </a:r>
          </a:p>
          <a:p>
            <a:pPr lvl="0"/>
            <a:r>
              <a:rPr lang="en-GB" sz="1900" dirty="0" smtClean="0"/>
              <a:t>BSC PS</a:t>
            </a:r>
          </a:p>
          <a:p>
            <a:pPr marL="0" lvl="0" indent="0">
              <a:buNone/>
            </a:pPr>
            <a:r>
              <a:rPr lang="en-GB" sz="1900" b="1" dirty="0" smtClean="0"/>
              <a:t>Target </a:t>
            </a:r>
            <a:r>
              <a:rPr lang="en-GB" sz="1900" b="1" dirty="0" smtClean="0"/>
              <a:t>groups</a:t>
            </a:r>
          </a:p>
          <a:p>
            <a:pPr marL="0" indent="0"/>
            <a:r>
              <a:rPr lang="en-GB" sz="1900" dirty="0" smtClean="0"/>
              <a:t> GE – MENRP; RF – MNRE; UA - MENR</a:t>
            </a:r>
            <a:endParaRPr lang="en-GB" sz="1900" dirty="0"/>
          </a:p>
          <a:p>
            <a:pPr>
              <a:defRPr/>
            </a:pPr>
            <a:endParaRPr lang="en-GB" sz="1900" dirty="0"/>
          </a:p>
          <a:p>
            <a:pPr marL="0" indent="0">
              <a:buNone/>
              <a:defRPr/>
            </a:pPr>
            <a:endParaRPr lang="en-GB" sz="1900" b="1" dirty="0" smtClean="0"/>
          </a:p>
          <a:p>
            <a:endParaRPr lang="en-GB" alt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1281056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16000" y="1262910"/>
            <a:ext cx="7150338" cy="51010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Project objectives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/>
          </a:p>
          <a:p>
            <a:pPr marL="0" indent="0">
              <a:buNone/>
              <a:defRPr/>
            </a:pPr>
            <a:r>
              <a:rPr lang="en-GB" sz="2400" b="1" dirty="0"/>
              <a:t>Overall </a:t>
            </a:r>
            <a:r>
              <a:rPr lang="en-GB" sz="2400" b="1" dirty="0" smtClean="0"/>
              <a:t>objective</a:t>
            </a:r>
            <a:r>
              <a:rPr lang="en-GB" sz="2400" b="1" dirty="0"/>
              <a:t>:</a:t>
            </a:r>
          </a:p>
          <a:p>
            <a:pPr>
              <a:defRPr/>
            </a:pPr>
            <a:r>
              <a:rPr lang="en-GB" altLang="en-US" sz="2400" dirty="0"/>
              <a:t>To improve protection of the Black Sea </a:t>
            </a:r>
            <a:r>
              <a:rPr lang="en-GB" altLang="en-US" sz="2400" dirty="0" smtClean="0"/>
              <a:t>environment</a:t>
            </a:r>
          </a:p>
          <a:p>
            <a:pPr>
              <a:buNone/>
              <a:defRPr/>
            </a:pPr>
            <a:endParaRPr lang="en-GB" altLang="en-US" sz="2400" dirty="0"/>
          </a:p>
          <a:p>
            <a:pPr marL="0" indent="0">
              <a:buNone/>
            </a:pPr>
            <a:r>
              <a:rPr lang="en-GB" sz="2400" b="1" dirty="0"/>
              <a:t>Specific objectives: </a:t>
            </a:r>
          </a:p>
          <a:p>
            <a:r>
              <a:rPr lang="en-GB" altLang="en-US" sz="2400" dirty="0"/>
              <a:t>To improve </a:t>
            </a:r>
            <a:r>
              <a:rPr lang="en-GB" altLang="en-US" sz="2400" b="1" dirty="0">
                <a:solidFill>
                  <a:srgbClr val="FF0000"/>
                </a:solidFill>
              </a:rPr>
              <a:t>availability and quality of Black Sea environmental data </a:t>
            </a:r>
            <a:r>
              <a:rPr lang="en-GB" altLang="en-US" sz="2400" dirty="0"/>
              <a:t>in line with </a:t>
            </a:r>
            <a:r>
              <a:rPr lang="en-GB" altLang="en-US" sz="2400" dirty="0" smtClean="0"/>
              <a:t>the MSFD, WFD-coastal waters </a:t>
            </a:r>
            <a:r>
              <a:rPr lang="en-GB" altLang="en-US" sz="2400" dirty="0"/>
              <a:t>and Black Sea Strategic Action Plan (2009) needs</a:t>
            </a:r>
          </a:p>
          <a:p>
            <a:r>
              <a:rPr lang="en-GB" altLang="en-US" sz="2400" dirty="0"/>
              <a:t>To improve partner countries’ ability to perform </a:t>
            </a:r>
            <a:r>
              <a:rPr lang="en-GB" altLang="en-US" sz="2400" b="1" dirty="0">
                <a:solidFill>
                  <a:srgbClr val="FF0000"/>
                </a:solidFill>
              </a:rPr>
              <a:t>marine environmental monitoring along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MSFD, WFD principles</a:t>
            </a:r>
            <a:r>
              <a:rPr lang="en-GB" altLang="en-US" sz="2400" dirty="0"/>
              <a:t>, taking into account the Black Sea Diagnostic Report II 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</p:txBody>
      </p:sp>
      <p:pic>
        <p:nvPicPr>
          <p:cNvPr id="4" name="Picture 3" descr="http://www.geoecomar.ro/website/img/poza-nave-mare-nig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58900"/>
            <a:ext cx="5105400" cy="137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9794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r>
              <a:rPr lang="en-GB" b="1" dirty="0" smtClean="0"/>
              <a:t>http</a:t>
            </a:r>
            <a:r>
              <a:rPr lang="en-GB" b="1" dirty="0" smtClean="0"/>
              <a:t>://emblasproject.org/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Large scale and national </a:t>
            </a:r>
            <a:r>
              <a:rPr lang="en-GB" b="1" dirty="0" smtClean="0"/>
              <a:t>Black Sea surveys in 2016 and 2017</a:t>
            </a:r>
          </a:p>
          <a:p>
            <a:r>
              <a:rPr lang="en-GB" b="1" dirty="0" smtClean="0"/>
              <a:t>Harmonised sampling and reporting methodologies </a:t>
            </a:r>
            <a:r>
              <a:rPr lang="en-GB" dirty="0" smtClean="0"/>
              <a:t>according to the MSFD and WFD</a:t>
            </a:r>
          </a:p>
          <a:p>
            <a:r>
              <a:rPr lang="en-GB" b="1" dirty="0" smtClean="0"/>
              <a:t>Delineation of coastal water bodies </a:t>
            </a:r>
            <a:r>
              <a:rPr lang="en-GB" dirty="0" smtClean="0"/>
              <a:t>(WFD) as a basis for establishment of the </a:t>
            </a:r>
            <a:r>
              <a:rPr lang="en-GB" b="1" dirty="0" smtClean="0"/>
              <a:t>national monitoring schemes</a:t>
            </a:r>
          </a:p>
          <a:p>
            <a:r>
              <a:rPr lang="en-GB" dirty="0" smtClean="0"/>
              <a:t>Hugely increased </a:t>
            </a:r>
            <a:r>
              <a:rPr lang="en-GB" b="1" dirty="0" smtClean="0"/>
              <a:t>public awareness</a:t>
            </a:r>
          </a:p>
          <a:p>
            <a:r>
              <a:rPr lang="en-GB" b="1" dirty="0" smtClean="0"/>
              <a:t>Support to Initial Assessment by UA and GE – 8 out of 11 descriptors and BS </a:t>
            </a:r>
            <a:r>
              <a:rPr lang="en-GB" b="1" dirty="0" err="1" smtClean="0"/>
              <a:t>SoE</a:t>
            </a:r>
            <a:endParaRPr lang="en-GB" b="1" dirty="0" smtClean="0"/>
          </a:p>
          <a:p>
            <a:r>
              <a:rPr lang="en-GB" b="1" dirty="0" smtClean="0"/>
              <a:t>For the first time in the region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Development and testing of the environmental (MSFD), ecological and chemical (WFD</a:t>
            </a:r>
            <a:r>
              <a:rPr lang="en-GB" b="1" dirty="0" smtClean="0"/>
              <a:t>) status classification schemes</a:t>
            </a:r>
          </a:p>
          <a:p>
            <a:pPr lvl="1"/>
            <a:r>
              <a:rPr lang="en-GB" dirty="0" smtClean="0"/>
              <a:t>Data collected in harmonised formats – </a:t>
            </a:r>
            <a:r>
              <a:rPr lang="en-GB" b="1" dirty="0" smtClean="0"/>
              <a:t>Black Sea Water Quality Database</a:t>
            </a:r>
          </a:p>
          <a:p>
            <a:pPr lvl="1"/>
            <a:r>
              <a:rPr lang="en-GB" dirty="0" smtClean="0"/>
              <a:t>Systematic monitoring of </a:t>
            </a:r>
            <a:r>
              <a:rPr lang="en-GB" b="1" dirty="0" smtClean="0"/>
              <a:t>marine litter</a:t>
            </a:r>
          </a:p>
          <a:p>
            <a:pPr lvl="1"/>
            <a:r>
              <a:rPr lang="en-GB" dirty="0" smtClean="0"/>
              <a:t>Bacterial DNA</a:t>
            </a:r>
          </a:p>
          <a:p>
            <a:pPr lvl="1"/>
            <a:r>
              <a:rPr lang="en-GB" dirty="0" err="1" smtClean="0"/>
              <a:t>eDNA</a:t>
            </a:r>
            <a:r>
              <a:rPr lang="en-GB" dirty="0" smtClean="0"/>
              <a:t> (phytoplankton, zooplankton, </a:t>
            </a:r>
            <a:r>
              <a:rPr lang="en-GB" dirty="0" err="1" smtClean="0"/>
              <a:t>macrozoobenthos</a:t>
            </a:r>
            <a:r>
              <a:rPr lang="en-GB" dirty="0" smtClean="0"/>
              <a:t>, fish,  </a:t>
            </a:r>
            <a:r>
              <a:rPr lang="en-GB" dirty="0" err="1" smtClean="0"/>
              <a:t>macrophytes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Microplastics</a:t>
            </a:r>
            <a:endParaRPr lang="en-GB" dirty="0" smtClean="0"/>
          </a:p>
          <a:p>
            <a:r>
              <a:rPr lang="en-GB" b="1" dirty="0" smtClean="0"/>
              <a:t>For the first time globally:</a:t>
            </a:r>
          </a:p>
          <a:p>
            <a:pPr lvl="1"/>
            <a:r>
              <a:rPr lang="en-GB" dirty="0" smtClean="0"/>
              <a:t>Holistic target (&gt;2000) and non-target (&gt;14000) screening of chemical pollutants in water, biota and sediment samples (support to REACH)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1956F7-5077-42FD-A861-E0182DE163D4}"/>
              </a:ext>
            </a:extLst>
          </p:cNvPr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Screening of REACH compounds in samples from </a:t>
            </a:r>
            <a:r>
              <a:rPr lang="en-US" sz="1600" dirty="0" smtClean="0"/>
              <a:t>the Black </a:t>
            </a:r>
            <a:r>
              <a:rPr lang="en-US" sz="1600" dirty="0"/>
              <a:t>Sea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4DAFACA-B19B-4AF0-9785-5D510F553B9B}"/>
              </a:ext>
            </a:extLst>
          </p:cNvPr>
          <p:cNvGrpSpPr/>
          <p:nvPr/>
        </p:nvGrpSpPr>
        <p:grpSpPr>
          <a:xfrm>
            <a:off x="0" y="294898"/>
            <a:ext cx="9204960" cy="6046926"/>
            <a:chOff x="0" y="36875"/>
            <a:chExt cx="9144000" cy="631046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3F3CC43-C0C5-49D1-98F0-513AD3DC6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4513"/>
            <a:stretch/>
          </p:blipFill>
          <p:spPr>
            <a:xfrm>
              <a:off x="0" y="36875"/>
              <a:ext cx="9144000" cy="54615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B83E69D-C3CD-4050-A433-CA8B3FBC1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45" t="2313" r="2697" b="14052"/>
            <a:stretch/>
          </p:blipFill>
          <p:spPr>
            <a:xfrm>
              <a:off x="1997869" y="5303196"/>
              <a:ext cx="6557962" cy="104414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709AA4-1406-4183-AA27-76C7D9D6AF62}"/>
              </a:ext>
            </a:extLst>
          </p:cNvPr>
          <p:cNvSpPr/>
          <p:nvPr/>
        </p:nvSpPr>
        <p:spPr>
          <a:xfrm>
            <a:off x="1071538" y="6488668"/>
            <a:ext cx="715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Interactive heatmap available at </a:t>
            </a:r>
            <a:r>
              <a:rPr lang="en-US" dirty="0">
                <a:hlinkClick r:id="rId4"/>
              </a:rPr>
              <a:t>http://norman-data.eu/NORMAN-REACH</a:t>
            </a:r>
            <a:endParaRPr lang="en-US" dirty="0"/>
          </a:p>
        </p:txBody>
      </p:sp>
      <p:pic>
        <p:nvPicPr>
          <p:cNvPr id="7" name="Picture 2" descr="Výsledok vyhľadávania obrázkov pre dopyt fish icon">
            <a:extLst>
              <a:ext uri="{FF2B5EF4-FFF2-40B4-BE49-F238E27FC236}">
                <a16:creationId xmlns="" xmlns:a16="http://schemas.microsoft.com/office/drawing/2014/main" id="{44883CA2-B266-464D-A5DF-3A7EFCC8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05" y="6009474"/>
            <a:ext cx="511523" cy="511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856AF7C-62A5-4A3F-B88A-F6156720CDAB}"/>
              </a:ext>
            </a:extLst>
          </p:cNvPr>
          <p:cNvCxnSpPr>
            <a:cxnSpLocks/>
          </p:cNvCxnSpPr>
          <p:nvPr/>
        </p:nvCxnSpPr>
        <p:spPr>
          <a:xfrm>
            <a:off x="2984266" y="438150"/>
            <a:ext cx="0" cy="605051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6766FA-7626-42C2-B97A-B77898D976F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2302" y="6076236"/>
            <a:ext cx="512064" cy="512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40FD86D-2595-43EF-AF4D-B3D109990EA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9474" y="5961787"/>
            <a:ext cx="545239" cy="5120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C4B1341-8887-4F00-867C-967D55242CC8}"/>
              </a:ext>
            </a:extLst>
          </p:cNvPr>
          <p:cNvCxnSpPr>
            <a:cxnSpLocks/>
          </p:cNvCxnSpPr>
          <p:nvPr/>
        </p:nvCxnSpPr>
        <p:spPr>
          <a:xfrm>
            <a:off x="7124466" y="423333"/>
            <a:ext cx="0" cy="605051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04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Capacity building </a:t>
            </a:r>
            <a:r>
              <a:rPr lang="en-GB" dirty="0" smtClean="0"/>
              <a:t>(sampling and laboratory analyses equipment, vessels, trainings) in GE, UA, RF (but also RO, BG) </a:t>
            </a:r>
            <a:r>
              <a:rPr lang="en-GB" b="1" dirty="0" smtClean="0">
                <a:solidFill>
                  <a:srgbClr val="FF0000"/>
                </a:solidFill>
              </a:rPr>
              <a:t>BADLY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NEEDED</a:t>
            </a:r>
          </a:p>
          <a:p>
            <a:r>
              <a:rPr lang="en-GB" dirty="0" smtClean="0"/>
              <a:t>Regional scheme of </a:t>
            </a:r>
            <a:r>
              <a:rPr lang="en-GB" b="1" dirty="0" smtClean="0"/>
              <a:t>sharing the data </a:t>
            </a:r>
            <a:r>
              <a:rPr lang="en-GB" dirty="0" smtClean="0"/>
              <a:t>in harmonised formats and </a:t>
            </a:r>
            <a:r>
              <a:rPr lang="en-GB" b="1" dirty="0" smtClean="0"/>
              <a:t>harmonised/</a:t>
            </a:r>
            <a:r>
              <a:rPr lang="en-GB" b="1" dirty="0" err="1" smtClean="0"/>
              <a:t>sunchronised</a:t>
            </a:r>
            <a:r>
              <a:rPr lang="en-GB" b="1" dirty="0" smtClean="0"/>
              <a:t> monitoring </a:t>
            </a:r>
            <a:r>
              <a:rPr lang="en-GB" b="1" dirty="0" smtClean="0"/>
              <a:t>schemes </a:t>
            </a:r>
            <a:r>
              <a:rPr lang="en-GB" dirty="0" smtClean="0"/>
              <a:t>coordinated by the BSC essential for any follow up decision making (Programme of Measures)</a:t>
            </a:r>
          </a:p>
          <a:p>
            <a:r>
              <a:rPr lang="en-GB" dirty="0" smtClean="0"/>
              <a:t>Establishment of regional BS </a:t>
            </a:r>
            <a:r>
              <a:rPr lang="en-GB" b="1" dirty="0" smtClean="0"/>
              <a:t>status assessment schemes </a:t>
            </a:r>
            <a:r>
              <a:rPr lang="en-GB" dirty="0" smtClean="0"/>
              <a:t>needed at the BSC level – impact on fact-based decision making and follow up investments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723_105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Jaroslav\OneDrive\Pictures\2017_08_Odessa\20170826_12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5984" y="1502965"/>
            <a:ext cx="6870700" cy="38647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432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3_Custom Design</vt:lpstr>
      <vt:lpstr> Blue economy in the Black Sea Panel 2a: Save the sea</vt:lpstr>
      <vt:lpstr>Project overview</vt:lpstr>
      <vt:lpstr>Project objectives</vt:lpstr>
      <vt:lpstr>Results http://emblasproject.org/</vt:lpstr>
      <vt:lpstr>Slide 5</vt:lpstr>
      <vt:lpstr>Take home messages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Kiril Iliev</dc:creator>
  <cp:lastModifiedBy>Jaroslav Slobodnik</cp:lastModifiedBy>
  <cp:revision>94</cp:revision>
  <dcterms:created xsi:type="dcterms:W3CDTF">2015-10-15T11:01:02Z</dcterms:created>
  <dcterms:modified xsi:type="dcterms:W3CDTF">2017-09-15T07:44:27Z</dcterms:modified>
</cp:coreProperties>
</file>